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5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AFE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AFE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AFE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62255"/>
            <a:ext cx="242633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AFE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694434"/>
            <a:ext cx="8681719" cy="469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9841" y="2217547"/>
            <a:ext cx="55841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C000"/>
                </a:solidFill>
                <a:latin typeface="Carlito"/>
                <a:cs typeface="Carlito"/>
              </a:rPr>
              <a:t>Hotel </a:t>
            </a:r>
            <a:r>
              <a:rPr sz="3200" b="1" dirty="0">
                <a:solidFill>
                  <a:srgbClr val="FFC000"/>
                </a:solidFill>
                <a:latin typeface="Carlito"/>
                <a:cs typeface="Carlito"/>
              </a:rPr>
              <a:t>and </a:t>
            </a:r>
            <a:r>
              <a:rPr sz="3200" b="1" spc="-5" dirty="0">
                <a:solidFill>
                  <a:srgbClr val="FFC000"/>
                </a:solidFill>
                <a:latin typeface="Carlito"/>
                <a:cs typeface="Carlito"/>
              </a:rPr>
              <a:t>Classification </a:t>
            </a:r>
            <a:r>
              <a:rPr sz="3200" b="1" dirty="0">
                <a:solidFill>
                  <a:srgbClr val="FFC000"/>
                </a:solidFill>
                <a:latin typeface="Carlito"/>
                <a:cs typeface="Carlito"/>
              </a:rPr>
              <a:t>of</a:t>
            </a:r>
            <a:r>
              <a:rPr sz="3200" b="1" spc="-6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C000"/>
                </a:solidFill>
                <a:latin typeface="Carlito"/>
                <a:cs typeface="Carlito"/>
              </a:rPr>
              <a:t>Hotels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62255"/>
            <a:ext cx="5316220" cy="144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Based on </a:t>
            </a:r>
            <a:r>
              <a:rPr sz="2000" b="1" spc="-60" dirty="0">
                <a:solidFill>
                  <a:srgbClr val="FF0000"/>
                </a:solidFill>
                <a:latin typeface="Carlito"/>
                <a:cs typeface="Carlito"/>
              </a:rPr>
              <a:t>Target</a:t>
            </a:r>
            <a:r>
              <a:rPr sz="2000" b="1" spc="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Market</a:t>
            </a: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1800" b="1" spc="-10" dirty="0">
                <a:solidFill>
                  <a:srgbClr val="000000"/>
                </a:solidFill>
                <a:latin typeface="Carlito"/>
                <a:cs typeface="Carlito"/>
              </a:rPr>
              <a:t>Commercial hotel</a:t>
            </a:r>
            <a:r>
              <a:rPr sz="1800" spc="-10" dirty="0">
                <a:solidFill>
                  <a:srgbClr val="000000"/>
                </a:solidFill>
              </a:rPr>
              <a:t>: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They </a:t>
            </a:r>
            <a:r>
              <a:rPr sz="1800" b="1" spc="-10" dirty="0">
                <a:solidFill>
                  <a:srgbClr val="000000"/>
                </a:solidFill>
                <a:latin typeface="Carlito"/>
                <a:cs typeface="Carlito"/>
              </a:rPr>
              <a:t>are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situated </a:t>
            </a:r>
            <a:r>
              <a:rPr sz="1800" b="1" dirty="0">
                <a:solidFill>
                  <a:srgbClr val="000000"/>
                </a:solidFill>
                <a:latin typeface="Carlito"/>
                <a:cs typeface="Carlito"/>
              </a:rPr>
              <a:t>in the heart of the 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city </a:t>
            </a:r>
            <a:r>
              <a:rPr sz="1800" b="1" dirty="0">
                <a:solidFill>
                  <a:srgbClr val="000000"/>
                </a:solidFill>
                <a:latin typeface="Carlito"/>
                <a:cs typeface="Carlito"/>
              </a:rPr>
              <a:t>in </a:t>
            </a:r>
            <a:r>
              <a:rPr sz="1800" b="1" spc="-10" dirty="0">
                <a:solidFill>
                  <a:srgbClr val="000000"/>
                </a:solidFill>
                <a:latin typeface="Carlito"/>
                <a:cs typeface="Carlito"/>
              </a:rPr>
              <a:t>busy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commercial </a:t>
            </a:r>
            <a:r>
              <a:rPr sz="1800" b="1" spc="-10" dirty="0">
                <a:solidFill>
                  <a:srgbClr val="000000"/>
                </a:solidFill>
                <a:latin typeface="Carlito"/>
                <a:cs typeface="Carlito"/>
              </a:rPr>
              <a:t>areas </a:t>
            </a:r>
            <a:r>
              <a:rPr sz="1800" b="1" dirty="0">
                <a:solidFill>
                  <a:srgbClr val="000000"/>
                </a:solidFill>
                <a:latin typeface="Carlito"/>
                <a:cs typeface="Carlito"/>
              </a:rPr>
              <a:t>so as </a:t>
            </a:r>
            <a:r>
              <a:rPr sz="1800" b="1" spc="-10" dirty="0">
                <a:solidFill>
                  <a:srgbClr val="000000"/>
                </a:solidFill>
                <a:latin typeface="Carlito"/>
                <a:cs typeface="Carlito"/>
              </a:rPr>
              <a:t>to get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good </a:t>
            </a:r>
            <a:r>
              <a:rPr sz="1800" b="1" dirty="0">
                <a:solidFill>
                  <a:srgbClr val="000000"/>
                </a:solidFill>
                <a:latin typeface="Carlito"/>
                <a:cs typeface="Carlito"/>
              </a:rPr>
              <a:t>and</a:t>
            </a:r>
            <a:r>
              <a:rPr sz="1800" b="1" spc="-14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rlito"/>
                <a:cs typeface="Carlito"/>
              </a:rPr>
              <a:t>high 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business. They </a:t>
            </a:r>
            <a:r>
              <a:rPr sz="1800" b="1" spc="-10" dirty="0">
                <a:solidFill>
                  <a:srgbClr val="000000"/>
                </a:solidFill>
                <a:latin typeface="Carlito"/>
                <a:cs typeface="Carlito"/>
              </a:rPr>
              <a:t>cater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mostly</a:t>
            </a:r>
            <a:r>
              <a:rPr sz="1800" b="1" spc="-8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Carlito"/>
                <a:cs typeface="Carlito"/>
              </a:rPr>
              <a:t>businessmen.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94434"/>
            <a:ext cx="524891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" indent="514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Convention </a:t>
            </a:r>
            <a:r>
              <a:rPr sz="1800" b="1" spc="-5" dirty="0">
                <a:latin typeface="Carlito"/>
                <a:cs typeface="Carlito"/>
              </a:rPr>
              <a:t>hotels: These hotels </a:t>
            </a:r>
            <a:r>
              <a:rPr sz="1800" b="1" spc="-15" dirty="0">
                <a:latin typeface="Carlito"/>
                <a:cs typeface="Carlito"/>
              </a:rPr>
              <a:t>have large </a:t>
            </a:r>
            <a:r>
              <a:rPr sz="1800" b="1" spc="-10" dirty="0">
                <a:latin typeface="Carlito"/>
                <a:cs typeface="Carlito"/>
              </a:rPr>
              <a:t>convention  complex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0" dirty="0">
                <a:latin typeface="Carlito"/>
                <a:cs typeface="Carlito"/>
              </a:rPr>
              <a:t>cater to </a:t>
            </a:r>
            <a:r>
              <a:rPr sz="1800" b="1" dirty="0">
                <a:latin typeface="Carlito"/>
                <a:cs typeface="Carlito"/>
              </a:rPr>
              <a:t>people </a:t>
            </a:r>
            <a:r>
              <a:rPr sz="1800" b="1" spc="-10" dirty="0">
                <a:latin typeface="Carlito"/>
                <a:cs typeface="Carlito"/>
              </a:rPr>
              <a:t>attending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10" dirty="0">
                <a:latin typeface="Carlito"/>
                <a:cs typeface="Carlito"/>
              </a:rPr>
              <a:t>convention,  conference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Le Meridian, </a:t>
            </a:r>
            <a:r>
              <a:rPr sz="1800" b="1" dirty="0">
                <a:latin typeface="Carlito"/>
                <a:cs typeface="Carlito"/>
              </a:rPr>
              <a:t>cochin, </a:t>
            </a:r>
            <a:r>
              <a:rPr sz="1800" b="1" spc="-15" dirty="0">
                <a:latin typeface="Carlito"/>
                <a:cs typeface="Carlito"/>
              </a:rPr>
              <a:t>JayPee </a:t>
            </a:r>
            <a:r>
              <a:rPr sz="1800" b="1" spc="-10" dirty="0">
                <a:latin typeface="Carlito"/>
                <a:cs typeface="Carlito"/>
              </a:rPr>
              <a:t>Palace</a:t>
            </a:r>
            <a:r>
              <a:rPr sz="1800" b="1" spc="-9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Agra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12700" marR="635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Suite hotels: These </a:t>
            </a:r>
            <a:r>
              <a:rPr sz="1800" b="1" spc="-10" dirty="0">
                <a:latin typeface="Carlito"/>
                <a:cs typeface="Carlito"/>
              </a:rPr>
              <a:t>hotel offer rooms </a:t>
            </a:r>
            <a:r>
              <a:rPr sz="1800" b="1" spc="-5" dirty="0">
                <a:latin typeface="Carlito"/>
                <a:cs typeface="Carlito"/>
              </a:rPr>
              <a:t>that </a:t>
            </a:r>
            <a:r>
              <a:rPr sz="1800" b="1" spc="-15" dirty="0">
                <a:latin typeface="Carlito"/>
                <a:cs typeface="Carlito"/>
              </a:rPr>
              <a:t>may </a:t>
            </a:r>
            <a:r>
              <a:rPr sz="1800" b="1" spc="-5" dirty="0">
                <a:latin typeface="Carlito"/>
                <a:cs typeface="Carlito"/>
              </a:rPr>
              <a:t>include  compact </a:t>
            </a:r>
            <a:r>
              <a:rPr sz="1800" b="1" spc="-10" dirty="0">
                <a:latin typeface="Carlito"/>
                <a:cs typeface="Carlito"/>
              </a:rPr>
              <a:t>kitchenette. They </a:t>
            </a:r>
            <a:r>
              <a:rPr sz="1800" b="1" spc="-15" dirty="0">
                <a:latin typeface="Carlito"/>
                <a:cs typeface="Carlito"/>
              </a:rPr>
              <a:t>cater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spc="-5" dirty="0">
                <a:latin typeface="Carlito"/>
                <a:cs typeface="Carlito"/>
              </a:rPr>
              <a:t>people </a:t>
            </a:r>
            <a:r>
              <a:rPr sz="1800" b="1" dirty="0">
                <a:latin typeface="Carlito"/>
                <a:cs typeface="Carlito"/>
              </a:rPr>
              <a:t>who </a:t>
            </a:r>
            <a:r>
              <a:rPr sz="1800" b="1" spc="-10" dirty="0">
                <a:latin typeface="Carlito"/>
                <a:cs typeface="Carlito"/>
              </a:rPr>
              <a:t>are  relocating </a:t>
            </a:r>
            <a:r>
              <a:rPr sz="1800" b="1" dirty="0">
                <a:latin typeface="Carlito"/>
                <a:cs typeface="Carlito"/>
              </a:rPr>
              <a:t>act as </a:t>
            </a:r>
            <a:r>
              <a:rPr sz="1800" b="1" spc="-15" dirty="0">
                <a:latin typeface="Carlito"/>
                <a:cs typeface="Carlito"/>
              </a:rPr>
              <a:t>like </a:t>
            </a:r>
            <a:r>
              <a:rPr sz="1800" b="1" spc="-10" dirty="0">
                <a:latin typeface="Carlito"/>
                <a:cs typeface="Carlito"/>
              </a:rPr>
              <a:t>lawyers, </a:t>
            </a:r>
            <a:r>
              <a:rPr sz="1800" b="1" spc="-15" dirty="0">
                <a:latin typeface="Carlito"/>
                <a:cs typeface="Carlito"/>
              </a:rPr>
              <a:t>executives </a:t>
            </a:r>
            <a:r>
              <a:rPr sz="1800" b="1" dirty="0">
                <a:latin typeface="Carlito"/>
                <a:cs typeface="Carlito"/>
              </a:rPr>
              <a:t>who </a:t>
            </a:r>
            <a:r>
              <a:rPr sz="1800" b="1" spc="-10" dirty="0">
                <a:latin typeface="Carlito"/>
                <a:cs typeface="Carlito"/>
              </a:rPr>
              <a:t>are </a:t>
            </a:r>
            <a:r>
              <a:rPr sz="1800" b="1" spc="-20" dirty="0">
                <a:latin typeface="Carlito"/>
                <a:cs typeface="Carlito"/>
              </a:rPr>
              <a:t>away  </a:t>
            </a:r>
            <a:r>
              <a:rPr sz="1800" b="1" spc="-10" dirty="0">
                <a:latin typeface="Carlito"/>
                <a:cs typeface="Carlito"/>
              </a:rPr>
              <a:t>from </a:t>
            </a:r>
            <a:r>
              <a:rPr sz="1800" b="1" dirty="0">
                <a:latin typeface="Carlito"/>
                <a:cs typeface="Carlito"/>
              </a:rPr>
              <a:t>home </a:t>
            </a:r>
            <a:r>
              <a:rPr sz="1800" b="1" spc="-10" dirty="0">
                <a:latin typeface="Carlito"/>
                <a:cs typeface="Carlito"/>
              </a:rPr>
              <a:t>for </a:t>
            </a:r>
            <a:r>
              <a:rPr sz="1800" b="1" dirty="0">
                <a:latin typeface="Carlito"/>
                <a:cs typeface="Carlito"/>
              </a:rPr>
              <a:t>a long </a:t>
            </a:r>
            <a:r>
              <a:rPr sz="1800" b="1" spc="-5" dirty="0">
                <a:latin typeface="Carlito"/>
                <a:cs typeface="Carlito"/>
              </a:rPr>
              <a:t>business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40" dirty="0">
                <a:latin typeface="Carlito"/>
                <a:cs typeface="Carlito"/>
              </a:rPr>
              <a:t>stay.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Casino hotels: Hotel </a:t>
            </a:r>
            <a:r>
              <a:rPr sz="1800" b="1" dirty="0">
                <a:latin typeface="Carlito"/>
                <a:cs typeface="Carlito"/>
              </a:rPr>
              <a:t>with </a:t>
            </a:r>
            <a:r>
              <a:rPr sz="1800" b="1" spc="-10" dirty="0">
                <a:latin typeface="Carlito"/>
                <a:cs typeface="Carlito"/>
              </a:rPr>
              <a:t>predominantly </a:t>
            </a:r>
            <a:r>
              <a:rPr sz="1800" b="1" spc="-5" dirty="0">
                <a:latin typeface="Carlito"/>
                <a:cs typeface="Carlito"/>
              </a:rPr>
              <a:t>gambling  facilities </a:t>
            </a:r>
            <a:r>
              <a:rPr sz="1800" b="1" spc="-10" dirty="0">
                <a:latin typeface="Carlito"/>
                <a:cs typeface="Carlito"/>
              </a:rPr>
              <a:t>comes </a:t>
            </a:r>
            <a:r>
              <a:rPr sz="1800" b="1" dirty="0">
                <a:latin typeface="Carlito"/>
                <a:cs typeface="Carlito"/>
              </a:rPr>
              <a:t>under this </a:t>
            </a:r>
            <a:r>
              <a:rPr sz="1800" b="1" spc="-20" dirty="0">
                <a:latin typeface="Carlito"/>
                <a:cs typeface="Carlito"/>
              </a:rPr>
              <a:t>category, </a:t>
            </a:r>
            <a:r>
              <a:rPr sz="1800" b="1" dirty="0">
                <a:latin typeface="Carlito"/>
                <a:cs typeface="Carlito"/>
              </a:rPr>
              <a:t>they </a:t>
            </a:r>
            <a:r>
              <a:rPr sz="1800" b="1" spc="-10" dirty="0">
                <a:latin typeface="Carlito"/>
                <a:cs typeface="Carlito"/>
              </a:rPr>
              <a:t>have guest  room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0" dirty="0">
                <a:latin typeface="Carlito"/>
                <a:cs typeface="Carlito"/>
              </a:rPr>
              <a:t>food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0" dirty="0">
                <a:latin typeface="Carlito"/>
                <a:cs typeface="Carlito"/>
              </a:rPr>
              <a:t>operation </a:t>
            </a:r>
            <a:r>
              <a:rPr sz="1800" b="1" spc="-5" dirty="0">
                <a:latin typeface="Carlito"/>
                <a:cs typeface="Carlito"/>
              </a:rPr>
              <a:t>too. These hotels </a:t>
            </a:r>
            <a:r>
              <a:rPr sz="1800" b="1" spc="-10" dirty="0">
                <a:latin typeface="Carlito"/>
                <a:cs typeface="Carlito"/>
              </a:rPr>
              <a:t>tend to  cater </a:t>
            </a:r>
            <a:r>
              <a:rPr sz="1800" b="1" spc="-5" dirty="0">
                <a:latin typeface="Carlito"/>
                <a:cs typeface="Carlito"/>
              </a:rPr>
              <a:t>leisure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0" dirty="0">
                <a:latin typeface="Carlito"/>
                <a:cs typeface="Carlito"/>
              </a:rPr>
              <a:t>vacation </a:t>
            </a:r>
            <a:r>
              <a:rPr sz="1800" b="1" spc="-15" dirty="0">
                <a:latin typeface="Carlito"/>
                <a:cs typeface="Carlito"/>
              </a:rPr>
              <a:t>travelers. </a:t>
            </a:r>
            <a:r>
              <a:rPr sz="1800" b="1" spc="-5" dirty="0">
                <a:latin typeface="Carlito"/>
                <a:cs typeface="Carlito"/>
              </a:rPr>
              <a:t>Gambling</a:t>
            </a:r>
            <a:r>
              <a:rPr sz="1800" b="1" spc="-9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activities  </a:t>
            </a:r>
            <a:r>
              <a:rPr sz="1800" b="1" spc="-10" dirty="0">
                <a:latin typeface="Carlito"/>
                <a:cs typeface="Carlito"/>
              </a:rPr>
              <a:t>at </a:t>
            </a:r>
            <a:r>
              <a:rPr sz="1800" b="1" spc="-5" dirty="0">
                <a:latin typeface="Carlito"/>
                <a:cs typeface="Carlito"/>
              </a:rPr>
              <a:t>some casino hotels </a:t>
            </a:r>
            <a:r>
              <a:rPr sz="1800" b="1" spc="-15" dirty="0">
                <a:latin typeface="Carlito"/>
                <a:cs typeface="Carlito"/>
              </a:rPr>
              <a:t>operate </a:t>
            </a:r>
            <a:r>
              <a:rPr sz="1800" b="1" dirty="0">
                <a:latin typeface="Carlito"/>
                <a:cs typeface="Carlito"/>
              </a:rPr>
              <a:t>24 </a:t>
            </a:r>
            <a:r>
              <a:rPr sz="1800" b="1" spc="-5" dirty="0">
                <a:latin typeface="Carlito"/>
                <a:cs typeface="Carlito"/>
              </a:rPr>
              <a:t>hours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15" dirty="0">
                <a:latin typeface="Carlito"/>
                <a:cs typeface="Carlito"/>
              </a:rPr>
              <a:t>day </a:t>
            </a:r>
            <a:r>
              <a:rPr sz="1800" b="1" dirty="0">
                <a:latin typeface="Carlito"/>
                <a:cs typeface="Carlito"/>
              </a:rPr>
              <a:t>and 365  </a:t>
            </a:r>
            <a:r>
              <a:rPr sz="1800" b="1" spc="-15" dirty="0">
                <a:latin typeface="Carlito"/>
                <a:cs typeface="Carlito"/>
              </a:rPr>
              <a:t>days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40" dirty="0">
                <a:latin typeface="Carlito"/>
                <a:cs typeface="Carlito"/>
              </a:rPr>
              <a:t>year.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rlito"/>
                <a:cs typeface="Carlito"/>
              </a:rPr>
              <a:t>Example: Las </a:t>
            </a:r>
            <a:r>
              <a:rPr sz="1800" b="1" spc="-30" dirty="0">
                <a:latin typeface="Carlito"/>
                <a:cs typeface="Carlito"/>
              </a:rPr>
              <a:t>Vegas </a:t>
            </a:r>
            <a:r>
              <a:rPr sz="1800" b="1" dirty="0">
                <a:latin typeface="Carlito"/>
                <a:cs typeface="Carlito"/>
              </a:rPr>
              <a:t>in </a:t>
            </a:r>
            <a:r>
              <a:rPr sz="1800" b="1" spc="-5" dirty="0">
                <a:latin typeface="Carlito"/>
                <a:cs typeface="Carlito"/>
              </a:rPr>
              <a:t>United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15" dirty="0">
                <a:latin typeface="Carlito"/>
                <a:cs typeface="Carlito"/>
              </a:rPr>
              <a:t>State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4495798"/>
            <a:ext cx="3273552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0"/>
            <a:ext cx="3502152" cy="23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9827"/>
            <a:ext cx="9144000" cy="503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19200"/>
            <a:ext cx="8153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4994" y="696213"/>
            <a:ext cx="4160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Carlito"/>
                <a:cs typeface="Carlito"/>
              </a:rPr>
              <a:t>A </a:t>
            </a:r>
            <a:r>
              <a:rPr b="1" spc="-15" dirty="0">
                <a:solidFill>
                  <a:srgbClr val="000000"/>
                </a:solidFill>
                <a:latin typeface="Carlito"/>
                <a:cs typeface="Carlito"/>
              </a:rPr>
              <a:t>Convention </a:t>
            </a:r>
            <a:r>
              <a:rPr b="1" spc="-5" dirty="0">
                <a:solidFill>
                  <a:srgbClr val="000000"/>
                </a:solidFill>
                <a:latin typeface="Carlito"/>
                <a:cs typeface="Carlito"/>
              </a:rPr>
              <a:t>Hall in a</a:t>
            </a:r>
            <a:r>
              <a:rPr b="1" spc="1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rgbClr val="000000"/>
                </a:solidFill>
                <a:latin typeface="Carlito"/>
                <a:cs typeface="Carlito"/>
              </a:rPr>
              <a:t>Hotel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28600"/>
            <a:ext cx="41910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3276600"/>
            <a:ext cx="7315200" cy="301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2255"/>
            <a:ext cx="195707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5" dirty="0">
                <a:solidFill>
                  <a:srgbClr val="FF0000"/>
                </a:solidFill>
              </a:rPr>
              <a:t>Based on</a:t>
            </a:r>
            <a:r>
              <a:rPr sz="1800" b="1" spc="-45" dirty="0">
                <a:solidFill>
                  <a:srgbClr val="FF0000"/>
                </a:solidFill>
              </a:rPr>
              <a:t> </a:t>
            </a:r>
            <a:r>
              <a:rPr sz="1800" b="1" spc="-25" dirty="0">
                <a:solidFill>
                  <a:srgbClr val="FF0000"/>
                </a:solidFill>
              </a:rPr>
              <a:t>size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731266"/>
            <a:ext cx="2790825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600"/>
              </a:lnSpc>
              <a:spcBef>
                <a:spcPts val="100"/>
              </a:spcBef>
              <a:tabLst>
                <a:tab pos="791210" algn="l"/>
              </a:tabLst>
            </a:pPr>
            <a:r>
              <a:rPr sz="1800" b="1" dirty="0">
                <a:latin typeface="Carlito"/>
                <a:cs typeface="Carlito"/>
              </a:rPr>
              <a:t>Small	– </a:t>
            </a:r>
            <a:r>
              <a:rPr sz="1800" b="1" spc="-5" dirty="0">
                <a:latin typeface="Carlito"/>
                <a:cs typeface="Carlito"/>
              </a:rPr>
              <a:t>Less </a:t>
            </a:r>
            <a:r>
              <a:rPr sz="1800" b="1" dirty="0">
                <a:latin typeface="Carlito"/>
                <a:cs typeface="Carlito"/>
              </a:rPr>
              <a:t>than 25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rooms  </a:t>
            </a:r>
            <a:r>
              <a:rPr sz="1800" b="1" dirty="0">
                <a:latin typeface="Carlito"/>
                <a:cs typeface="Carlito"/>
              </a:rPr>
              <a:t>Medium –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25-99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556893"/>
            <a:ext cx="717754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800" b="1" spc="-15" dirty="0" smtClean="0">
                <a:latin typeface="Carlito"/>
                <a:cs typeface="Carlito"/>
              </a:rPr>
              <a:t>Large  </a:t>
            </a:r>
            <a:r>
              <a:rPr sz="1800" b="1" dirty="0">
                <a:latin typeface="Carlito"/>
                <a:cs typeface="Carlito"/>
              </a:rPr>
              <a:t>Me</a:t>
            </a:r>
            <a:r>
              <a:rPr sz="1800" b="1" spc="-35" dirty="0">
                <a:latin typeface="Carlito"/>
                <a:cs typeface="Carlito"/>
              </a:rPr>
              <a:t>g</a:t>
            </a:r>
            <a:r>
              <a:rPr sz="1800" b="1" dirty="0">
                <a:latin typeface="Carlito"/>
                <a:cs typeface="Carlito"/>
              </a:rPr>
              <a:t>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1198" y="1556893"/>
            <a:ext cx="2324735" cy="8496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latin typeface="Carlito"/>
                <a:cs typeface="Carlito"/>
              </a:rPr>
              <a:t>–</a:t>
            </a:r>
            <a:r>
              <a:rPr sz="1800" b="1" spc="-5" dirty="0">
                <a:latin typeface="Carlito"/>
                <a:cs typeface="Carlito"/>
              </a:rPr>
              <a:t> 100-299</a:t>
            </a:r>
            <a:endParaRPr sz="1800">
              <a:latin typeface="Carlito"/>
              <a:cs typeface="Carlito"/>
            </a:endParaRPr>
          </a:p>
          <a:p>
            <a:pPr marL="86995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latin typeface="Carlito"/>
                <a:cs typeface="Carlito"/>
              </a:rPr>
              <a:t>– </a:t>
            </a:r>
            <a:r>
              <a:rPr sz="1800" b="1" spc="-10" dirty="0">
                <a:latin typeface="Carlito"/>
                <a:cs typeface="Carlito"/>
              </a:rPr>
              <a:t>More </a:t>
            </a:r>
            <a:r>
              <a:rPr sz="1800" b="1" dirty="0">
                <a:latin typeface="Carlito"/>
                <a:cs typeface="Carlito"/>
              </a:rPr>
              <a:t>than 299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rooms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799714"/>
            <a:ext cx="299085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Based on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Star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rating</a:t>
            </a:r>
            <a:endParaRPr sz="20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91658"/>
              </p:ext>
            </p:extLst>
          </p:nvPr>
        </p:nvGraphicFramePr>
        <p:xfrm>
          <a:off x="974394" y="3276600"/>
          <a:ext cx="1845006" cy="3724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5539"/>
                <a:gridCol w="469467"/>
              </a:tblGrid>
              <a:tr h="474466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Single</a:t>
                      </a:r>
                      <a:r>
                        <a:rPr sz="1800" b="1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Star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710"/>
                        </a:lnSpc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1*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60127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b="1" spc="-25" dirty="0">
                          <a:latin typeface="Carlito"/>
                          <a:cs typeface="Carlito"/>
                        </a:rPr>
                        <a:t>Two</a:t>
                      </a:r>
                      <a:r>
                        <a:rPr sz="18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Star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0965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2*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0965" marB="0"/>
                </a:tc>
              </a:tr>
              <a:tr h="7158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Three</a:t>
                      </a:r>
                      <a:r>
                        <a:rPr sz="18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Star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3*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102870" marB="0"/>
                </a:tc>
              </a:tr>
              <a:tr h="60303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Four</a:t>
                      </a:r>
                      <a:r>
                        <a:rPr sz="18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Star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4*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2870" marB="0"/>
                </a:tc>
              </a:tr>
              <a:tr h="60282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Five</a:t>
                      </a:r>
                      <a:r>
                        <a:rPr sz="18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Star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5*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2870" marB="0"/>
                </a:tc>
              </a:tr>
              <a:tr h="727049">
                <a:tc>
                  <a:txBody>
                    <a:bodyPr/>
                    <a:lstStyle/>
                    <a:p>
                      <a:pPr marL="31750">
                        <a:lnSpc>
                          <a:spcPts val="2150"/>
                        </a:lnSpc>
                        <a:spcBef>
                          <a:spcPts val="81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Seven</a:t>
                      </a:r>
                      <a:r>
                        <a:rPr sz="1800" b="1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Star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2150"/>
                        </a:lnSpc>
                        <a:spcBef>
                          <a:spcPts val="81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7*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10287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2255"/>
            <a:ext cx="24263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</a:rPr>
              <a:t>Based on</a:t>
            </a:r>
            <a:r>
              <a:rPr sz="2000" b="1" spc="-30" dirty="0">
                <a:solidFill>
                  <a:srgbClr val="FF0000"/>
                </a:solidFill>
              </a:rPr>
              <a:t> </a:t>
            </a:r>
            <a:r>
              <a:rPr sz="2000" b="1" spc="-10" dirty="0">
                <a:solidFill>
                  <a:srgbClr val="FF0000"/>
                </a:solidFill>
              </a:rPr>
              <a:t>Theme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8" y="597153"/>
            <a:ext cx="5483861" cy="633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Heritage </a:t>
            </a:r>
            <a:r>
              <a:rPr sz="1800" b="1" spc="-5" dirty="0">
                <a:latin typeface="Carlito"/>
                <a:cs typeface="Carlito"/>
              </a:rPr>
              <a:t>hotel: </a:t>
            </a:r>
            <a:r>
              <a:rPr sz="1800" b="1" dirty="0">
                <a:latin typeface="Carlito"/>
                <a:cs typeface="Carlito"/>
              </a:rPr>
              <a:t>In this </a:t>
            </a:r>
            <a:r>
              <a:rPr sz="1800" b="1" spc="-5" dirty="0">
                <a:latin typeface="Carlito"/>
                <a:cs typeface="Carlito"/>
              </a:rPr>
              <a:t>hotel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10" dirty="0">
                <a:latin typeface="Carlito"/>
                <a:cs typeface="Carlito"/>
              </a:rPr>
              <a:t>guest </a:t>
            </a:r>
            <a:r>
              <a:rPr sz="1800" b="1" dirty="0">
                <a:latin typeface="Carlito"/>
                <a:cs typeface="Carlito"/>
              </a:rPr>
              <a:t>is </a:t>
            </a:r>
            <a:r>
              <a:rPr sz="1800" b="1" spc="-10" dirty="0">
                <a:latin typeface="Carlito"/>
                <a:cs typeface="Carlito"/>
              </a:rPr>
              <a:t>graciously  </a:t>
            </a:r>
            <a:r>
              <a:rPr sz="1800" b="1" spc="-5" dirty="0">
                <a:latin typeface="Carlito"/>
                <a:cs typeface="Carlito"/>
              </a:rPr>
              <a:t>welcomed, </a:t>
            </a:r>
            <a:r>
              <a:rPr sz="1800" b="1" spc="-15" dirty="0">
                <a:latin typeface="Carlito"/>
                <a:cs typeface="Carlito"/>
              </a:rPr>
              <a:t>offered </a:t>
            </a:r>
            <a:r>
              <a:rPr sz="1800" b="1" spc="-10" dirty="0">
                <a:latin typeface="Carlito"/>
                <a:cs typeface="Carlito"/>
              </a:rPr>
              <a:t>room </a:t>
            </a:r>
            <a:r>
              <a:rPr sz="1800" b="1" spc="-5" dirty="0">
                <a:latin typeface="Carlito"/>
                <a:cs typeface="Carlito"/>
              </a:rPr>
              <a:t>that </a:t>
            </a:r>
            <a:r>
              <a:rPr sz="1800" b="1" spc="-10" dirty="0">
                <a:latin typeface="Carlito"/>
                <a:cs typeface="Carlito"/>
              </a:rPr>
              <a:t>have </a:t>
            </a:r>
            <a:r>
              <a:rPr sz="1800" b="1" dirty="0">
                <a:latin typeface="Carlito"/>
                <a:cs typeface="Carlito"/>
              </a:rPr>
              <a:t>their own  </a:t>
            </a:r>
            <a:r>
              <a:rPr sz="1800" b="1" spc="-20" dirty="0">
                <a:latin typeface="Carlito"/>
                <a:cs typeface="Carlito"/>
              </a:rPr>
              <a:t>history, </a:t>
            </a:r>
            <a:r>
              <a:rPr sz="1800" b="1" spc="-5" dirty="0">
                <a:latin typeface="Carlito"/>
                <a:cs typeface="Carlito"/>
              </a:rPr>
              <a:t>serve traditional cuisine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0" dirty="0">
                <a:latin typeface="Carlito"/>
                <a:cs typeface="Carlito"/>
              </a:rPr>
              <a:t>are  entertained </a:t>
            </a:r>
            <a:r>
              <a:rPr sz="1800" b="1" spc="-5" dirty="0">
                <a:latin typeface="Carlito"/>
                <a:cs typeface="Carlito"/>
              </a:rPr>
              <a:t>by </a:t>
            </a:r>
            <a:r>
              <a:rPr sz="1800" b="1" spc="-10" dirty="0">
                <a:latin typeface="Carlito"/>
                <a:cs typeface="Carlito"/>
              </a:rPr>
              <a:t>folk </a:t>
            </a:r>
            <a:r>
              <a:rPr sz="1800" b="1" spc="-5" dirty="0">
                <a:latin typeface="Carlito"/>
                <a:cs typeface="Carlito"/>
              </a:rPr>
              <a:t>artist. These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hotels</a:t>
            </a:r>
            <a:r>
              <a:rPr sz="1800" b="1" spc="-1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put their  </a:t>
            </a:r>
            <a:r>
              <a:rPr sz="1800" b="1" spc="-10" dirty="0">
                <a:latin typeface="Carlito"/>
                <a:cs typeface="Carlito"/>
              </a:rPr>
              <a:t>best efforts </a:t>
            </a:r>
            <a:r>
              <a:rPr sz="1800" b="1" spc="-5" dirty="0">
                <a:latin typeface="Carlito"/>
                <a:cs typeface="Carlito"/>
              </a:rPr>
              <a:t>to </a:t>
            </a:r>
            <a:r>
              <a:rPr sz="1800" b="1" spc="-10" dirty="0">
                <a:latin typeface="Carlito"/>
                <a:cs typeface="Carlito"/>
              </a:rPr>
              <a:t>give </a:t>
            </a:r>
            <a:r>
              <a:rPr sz="1800" b="1" dirty="0">
                <a:latin typeface="Carlito"/>
                <a:cs typeface="Carlito"/>
              </a:rPr>
              <a:t>the </a:t>
            </a:r>
            <a:r>
              <a:rPr sz="1800" b="1" spc="-5" dirty="0">
                <a:latin typeface="Carlito"/>
                <a:cs typeface="Carlito"/>
              </a:rPr>
              <a:t>glimpse </a:t>
            </a:r>
            <a:r>
              <a:rPr sz="1800" b="1" dirty="0">
                <a:latin typeface="Carlito"/>
                <a:cs typeface="Carlito"/>
              </a:rPr>
              <a:t>of their </a:t>
            </a:r>
            <a:r>
              <a:rPr sz="1800" b="1" spc="-20" dirty="0">
                <a:latin typeface="Carlito"/>
                <a:cs typeface="Carlito"/>
              </a:rPr>
              <a:t>region’s  </a:t>
            </a:r>
            <a:r>
              <a:rPr sz="1800" b="1" spc="-5" dirty="0">
                <a:latin typeface="Carlito"/>
                <a:cs typeface="Carlito"/>
              </a:rPr>
              <a:t>history </a:t>
            </a:r>
            <a:r>
              <a:rPr sz="1800" b="1" dirty="0">
                <a:latin typeface="Carlito"/>
                <a:cs typeface="Carlito"/>
              </a:rPr>
              <a:t>and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culture.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Jai </a:t>
            </a:r>
            <a:r>
              <a:rPr sz="1800" b="1" dirty="0">
                <a:latin typeface="Carlito"/>
                <a:cs typeface="Carlito"/>
              </a:rPr>
              <a:t>Mahal palace in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b="1" spc="-25" dirty="0">
                <a:latin typeface="Carlito"/>
                <a:cs typeface="Carlito"/>
              </a:rPr>
              <a:t>Jaipur.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rlito"/>
              <a:cs typeface="Carlito"/>
            </a:endParaRPr>
          </a:p>
          <a:p>
            <a:pPr marL="12700" marR="175895" algn="just">
              <a:lnSpc>
                <a:spcPct val="100000"/>
              </a:lnSpc>
            </a:pPr>
            <a:r>
              <a:rPr sz="1800" b="1" spc="-10" dirty="0">
                <a:latin typeface="Carlito"/>
                <a:cs typeface="Carlito"/>
              </a:rPr>
              <a:t>Ecotels </a:t>
            </a:r>
            <a:r>
              <a:rPr sz="1800" b="1" dirty="0">
                <a:latin typeface="Carlito"/>
                <a:cs typeface="Carlito"/>
              </a:rPr>
              <a:t>: these </a:t>
            </a:r>
            <a:r>
              <a:rPr sz="1800" b="1" spc="-10" dirty="0">
                <a:latin typeface="Carlito"/>
                <a:cs typeface="Carlito"/>
              </a:rPr>
              <a:t>are environment </a:t>
            </a:r>
            <a:r>
              <a:rPr sz="1800" b="1" spc="-5" dirty="0">
                <a:latin typeface="Carlito"/>
                <a:cs typeface="Carlito"/>
              </a:rPr>
              <a:t>friendly hotels  </a:t>
            </a:r>
            <a:r>
              <a:rPr sz="1800" b="1" dirty="0">
                <a:latin typeface="Carlito"/>
                <a:cs typeface="Carlito"/>
              </a:rPr>
              <a:t>these </a:t>
            </a:r>
            <a:r>
              <a:rPr sz="1800" b="1" spc="-5" dirty="0">
                <a:latin typeface="Carlito"/>
                <a:cs typeface="Carlito"/>
              </a:rPr>
              <a:t>hotel </a:t>
            </a:r>
            <a:r>
              <a:rPr sz="1800" b="1" dirty="0">
                <a:latin typeface="Carlito"/>
                <a:cs typeface="Carlito"/>
              </a:rPr>
              <a:t>use </a:t>
            </a:r>
            <a:r>
              <a:rPr sz="1800" b="1" spc="-5" dirty="0">
                <a:latin typeface="Carlito"/>
                <a:cs typeface="Carlito"/>
              </a:rPr>
              <a:t>eco friendly </a:t>
            </a:r>
            <a:r>
              <a:rPr sz="1800" b="1" spc="-10" dirty="0">
                <a:latin typeface="Carlito"/>
                <a:cs typeface="Carlito"/>
              </a:rPr>
              <a:t>items </a:t>
            </a:r>
            <a:r>
              <a:rPr sz="1800" b="1" dirty="0">
                <a:latin typeface="Carlito"/>
                <a:cs typeface="Carlito"/>
              </a:rPr>
              <a:t>in the</a:t>
            </a:r>
            <a:r>
              <a:rPr sz="1800" b="1" spc="-16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room.  </a:t>
            </a: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10" dirty="0">
                <a:latin typeface="Carlito"/>
                <a:cs typeface="Carlito"/>
              </a:rPr>
              <a:t>Orchid </a:t>
            </a:r>
            <a:r>
              <a:rPr sz="1800" b="1" dirty="0">
                <a:latin typeface="Carlito"/>
                <a:cs typeface="Carlito"/>
              </a:rPr>
              <a:t>Mumbai is Asia </a:t>
            </a:r>
            <a:r>
              <a:rPr sz="1800" b="1" spc="-15" dirty="0">
                <a:latin typeface="Carlito"/>
                <a:cs typeface="Carlito"/>
              </a:rPr>
              <a:t>first </a:t>
            </a:r>
            <a:r>
              <a:rPr sz="1800" b="1" dirty="0">
                <a:latin typeface="Carlito"/>
                <a:cs typeface="Carlito"/>
              </a:rPr>
              <a:t>and</a:t>
            </a:r>
            <a:r>
              <a:rPr sz="1800" b="1" spc="-9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most  </a:t>
            </a:r>
            <a:r>
              <a:rPr sz="1800" b="1" spc="-5" dirty="0">
                <a:latin typeface="Carlito"/>
                <a:cs typeface="Carlito"/>
              </a:rPr>
              <a:t>popular </a:t>
            </a:r>
            <a:r>
              <a:rPr sz="1800" b="1" spc="-10" dirty="0">
                <a:latin typeface="Carlito"/>
                <a:cs typeface="Carlito"/>
              </a:rPr>
              <a:t>five star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Ecotels.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Boutique </a:t>
            </a:r>
            <a:r>
              <a:rPr sz="1800" b="1" spc="-5" dirty="0">
                <a:latin typeface="Carlito"/>
                <a:cs typeface="Carlito"/>
              </a:rPr>
              <a:t>hotels: This hotel </a:t>
            </a:r>
            <a:r>
              <a:rPr sz="1800" b="1" spc="-10" dirty="0">
                <a:latin typeface="Carlito"/>
                <a:cs typeface="Carlito"/>
              </a:rPr>
              <a:t>provides exceptional  </a:t>
            </a:r>
            <a:r>
              <a:rPr sz="1800" b="1" spc="-5" dirty="0">
                <a:latin typeface="Carlito"/>
                <a:cs typeface="Carlito"/>
              </a:rPr>
              <a:t>accommodation, </a:t>
            </a:r>
            <a:r>
              <a:rPr sz="1800" b="1" spc="-10" dirty="0">
                <a:latin typeface="Carlito"/>
                <a:cs typeface="Carlito"/>
              </a:rPr>
              <a:t>furniture </a:t>
            </a:r>
            <a:r>
              <a:rPr sz="1800" b="1" dirty="0">
                <a:latin typeface="Carlito"/>
                <a:cs typeface="Carlito"/>
              </a:rPr>
              <a:t>in a themed and  </a:t>
            </a:r>
            <a:r>
              <a:rPr sz="1800" b="1" spc="-5" dirty="0">
                <a:latin typeface="Carlito"/>
                <a:cs typeface="Carlito"/>
              </a:rPr>
              <a:t>stylish manner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5" dirty="0">
                <a:latin typeface="Carlito"/>
                <a:cs typeface="Carlito"/>
              </a:rPr>
              <a:t>caters </a:t>
            </a:r>
            <a:r>
              <a:rPr sz="1800" b="1" spc="-10" dirty="0">
                <a:latin typeface="Carlito"/>
                <a:cs typeface="Carlito"/>
              </a:rPr>
              <a:t>to corporate</a:t>
            </a:r>
            <a:r>
              <a:rPr sz="1800" b="1" spc="-14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travelers.  </a:t>
            </a: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dirty="0">
                <a:latin typeface="Carlito"/>
                <a:cs typeface="Carlito"/>
              </a:rPr>
              <a:t>In India </a:t>
            </a:r>
            <a:r>
              <a:rPr sz="1800" b="1" spc="-5" dirty="0">
                <a:latin typeface="Carlito"/>
                <a:cs typeface="Carlito"/>
              </a:rPr>
              <a:t>The </a:t>
            </a:r>
            <a:r>
              <a:rPr sz="1800" b="1" spc="-10" dirty="0">
                <a:latin typeface="Carlito"/>
                <a:cs typeface="Carlito"/>
              </a:rPr>
              <a:t>Park Bangalore </a:t>
            </a:r>
            <a:r>
              <a:rPr sz="1800" b="1" dirty="0">
                <a:latin typeface="Carlito"/>
                <a:cs typeface="Carlito"/>
              </a:rPr>
              <a:t>is a  boutique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hotel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rlito"/>
              <a:cs typeface="Carlito"/>
            </a:endParaRPr>
          </a:p>
          <a:p>
            <a:pPr marL="12700" marR="15875" algn="just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Spas: is a </a:t>
            </a:r>
            <a:r>
              <a:rPr sz="1800" b="1" spc="-5" dirty="0">
                <a:latin typeface="Carlito"/>
                <a:cs typeface="Carlito"/>
              </a:rPr>
              <a:t>resort </a:t>
            </a:r>
            <a:r>
              <a:rPr sz="1800" b="1" dirty="0">
                <a:latin typeface="Carlito"/>
                <a:cs typeface="Carlito"/>
              </a:rPr>
              <a:t>which </a:t>
            </a:r>
            <a:r>
              <a:rPr sz="1800" b="1" spc="-10" dirty="0">
                <a:latin typeface="Carlito"/>
                <a:cs typeface="Carlito"/>
              </a:rPr>
              <a:t>provide </a:t>
            </a:r>
            <a:r>
              <a:rPr sz="1800" b="1" spc="-5" dirty="0">
                <a:latin typeface="Carlito"/>
                <a:cs typeface="Carlito"/>
              </a:rPr>
              <a:t>therapeutic bath 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0" dirty="0">
                <a:latin typeface="Carlito"/>
                <a:cs typeface="Carlito"/>
              </a:rPr>
              <a:t>massage </a:t>
            </a:r>
            <a:r>
              <a:rPr sz="1800" b="1" dirty="0">
                <a:latin typeface="Carlito"/>
                <a:cs typeface="Carlito"/>
              </a:rPr>
              <a:t>along </a:t>
            </a:r>
            <a:r>
              <a:rPr sz="1800" b="1" spc="-5" dirty="0">
                <a:latin typeface="Carlito"/>
                <a:cs typeface="Carlito"/>
              </a:rPr>
              <a:t>with </a:t>
            </a:r>
            <a:r>
              <a:rPr sz="1800" b="1" dirty="0">
                <a:latin typeface="Carlito"/>
                <a:cs typeface="Carlito"/>
              </a:rPr>
              <a:t>other </a:t>
            </a:r>
            <a:r>
              <a:rPr sz="1800" b="1" spc="-15" dirty="0">
                <a:latin typeface="Carlito"/>
                <a:cs typeface="Carlito"/>
              </a:rPr>
              <a:t>features </a:t>
            </a:r>
            <a:r>
              <a:rPr sz="1800" b="1" dirty="0">
                <a:latin typeface="Carlito"/>
                <a:cs typeface="Carlito"/>
              </a:rPr>
              <a:t>of </a:t>
            </a:r>
            <a:r>
              <a:rPr sz="1800" b="1" spc="-5" dirty="0">
                <a:latin typeface="Carlito"/>
                <a:cs typeface="Carlito"/>
              </a:rPr>
              <a:t>luxury  hotels </a:t>
            </a:r>
            <a:r>
              <a:rPr sz="1800" b="1" dirty="0">
                <a:latin typeface="Carlito"/>
                <a:cs typeface="Carlito"/>
              </a:rPr>
              <a:t>in India. Ananda spa in </a:t>
            </a:r>
            <a:r>
              <a:rPr sz="1800" b="1" spc="-10" dirty="0">
                <a:latin typeface="Carlito"/>
                <a:cs typeface="Carlito"/>
              </a:rPr>
              <a:t>Himalayas are </a:t>
            </a:r>
            <a:r>
              <a:rPr sz="1800" b="1" dirty="0">
                <a:latin typeface="Carlito"/>
                <a:cs typeface="Carlito"/>
              </a:rPr>
              <a:t>the  </a:t>
            </a:r>
            <a:r>
              <a:rPr sz="1800" b="1" spc="-10" dirty="0">
                <a:latin typeface="Carlito"/>
                <a:cs typeface="Carlito"/>
              </a:rPr>
              <a:t>most </a:t>
            </a:r>
            <a:r>
              <a:rPr sz="1800" b="1" dirty="0">
                <a:latin typeface="Carlito"/>
                <a:cs typeface="Carlito"/>
              </a:rPr>
              <a:t>popular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Spa.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1200" y="0"/>
            <a:ext cx="3229610" cy="6324600"/>
            <a:chOff x="5791200" y="0"/>
            <a:chExt cx="3229610" cy="6324600"/>
          </a:xfrm>
        </p:grpSpPr>
        <p:sp>
          <p:nvSpPr>
            <p:cNvPr id="5" name="object 5"/>
            <p:cNvSpPr/>
            <p:nvPr/>
          </p:nvSpPr>
          <p:spPr>
            <a:xfrm>
              <a:off x="5867400" y="2133600"/>
              <a:ext cx="3124200" cy="182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7400" y="0"/>
              <a:ext cx="3124200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200" y="4038600"/>
              <a:ext cx="3229355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724912" cy="2218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9800" y="1658110"/>
              <a:ext cx="6934200" cy="51998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400"/>
            <a:ext cx="9144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7794" y="551434"/>
            <a:ext cx="193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A Spa </a:t>
            </a:r>
            <a:r>
              <a:rPr sz="1800" b="1" spc="-5" dirty="0">
                <a:latin typeface="Carlito"/>
                <a:cs typeface="Carlito"/>
              </a:rPr>
              <a:t>Hotel</a:t>
            </a:r>
            <a:r>
              <a:rPr sz="1800" b="1" spc="-12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services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2400"/>
            <a:ext cx="8255000" cy="317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428999"/>
            <a:ext cx="9144000" cy="3429000"/>
            <a:chOff x="0" y="3428999"/>
            <a:chExt cx="9144000" cy="3429000"/>
          </a:xfrm>
        </p:grpSpPr>
        <p:sp>
          <p:nvSpPr>
            <p:cNvPr id="4" name="object 4"/>
            <p:cNvSpPr/>
            <p:nvPr/>
          </p:nvSpPr>
          <p:spPr>
            <a:xfrm>
              <a:off x="0" y="3428999"/>
              <a:ext cx="6248400" cy="3428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0" y="4343400"/>
              <a:ext cx="3048000" cy="1772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7599"/>
            <a:ext cx="1360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CEADA"/>
                </a:solidFill>
                <a:latin typeface="Times New Roman"/>
                <a:cs typeface="Times New Roman"/>
              </a:rPr>
              <a:t>HOTEL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82953"/>
            <a:ext cx="547179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An </a:t>
            </a:r>
            <a:r>
              <a:rPr sz="1800" b="1" spc="-10" dirty="0">
                <a:latin typeface="Carlito"/>
                <a:cs typeface="Carlito"/>
              </a:rPr>
              <a:t>establishment </a:t>
            </a:r>
            <a:r>
              <a:rPr sz="1800" b="1" spc="-5" dirty="0">
                <a:latin typeface="Carlito"/>
                <a:cs typeface="Carlito"/>
              </a:rPr>
              <a:t>that </a:t>
            </a:r>
            <a:r>
              <a:rPr sz="1800" b="1" spc="-10" dirty="0">
                <a:latin typeface="Carlito"/>
                <a:cs typeface="Carlito"/>
              </a:rPr>
              <a:t>provides </a:t>
            </a:r>
            <a:r>
              <a:rPr sz="1800" b="1" spc="-5" dirty="0">
                <a:latin typeface="Carlito"/>
                <a:cs typeface="Carlito"/>
              </a:rPr>
              <a:t>lodging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5" dirty="0">
                <a:latin typeface="Carlito"/>
                <a:cs typeface="Carlito"/>
              </a:rPr>
              <a:t>usually meals  </a:t>
            </a:r>
            <a:r>
              <a:rPr sz="1800" b="1" dirty="0">
                <a:latin typeface="Carlito"/>
                <a:cs typeface="Carlito"/>
              </a:rPr>
              <a:t>and other </a:t>
            </a:r>
            <a:r>
              <a:rPr sz="1800" b="1" spc="-5" dirty="0">
                <a:latin typeface="Carlito"/>
                <a:cs typeface="Carlito"/>
              </a:rPr>
              <a:t>services </a:t>
            </a:r>
            <a:r>
              <a:rPr sz="1800" b="1" spc="-10" dirty="0">
                <a:latin typeface="Carlito"/>
                <a:cs typeface="Carlito"/>
              </a:rPr>
              <a:t>for </a:t>
            </a:r>
            <a:r>
              <a:rPr sz="1800" b="1" spc="-15" dirty="0">
                <a:latin typeface="Carlito"/>
                <a:cs typeface="Carlito"/>
              </a:rPr>
              <a:t>travelers </a:t>
            </a:r>
            <a:r>
              <a:rPr sz="1800" b="1" dirty="0">
                <a:latin typeface="Carlito"/>
                <a:cs typeface="Carlito"/>
              </a:rPr>
              <a:t>and other </a:t>
            </a:r>
            <a:r>
              <a:rPr sz="1800" b="1" spc="-10" dirty="0">
                <a:latin typeface="Carlito"/>
                <a:cs typeface="Carlito"/>
              </a:rPr>
              <a:t>paying</a:t>
            </a:r>
            <a:r>
              <a:rPr sz="1800" b="1" spc="-12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guests.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12700" marR="305435" indent="51435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5" dirty="0">
                <a:latin typeface="Carlito"/>
                <a:cs typeface="Carlito"/>
              </a:rPr>
              <a:t>hotel </a:t>
            </a:r>
            <a:r>
              <a:rPr sz="1800" b="1" dirty="0">
                <a:latin typeface="Carlito"/>
                <a:cs typeface="Carlito"/>
              </a:rPr>
              <a:t>is a type of </a:t>
            </a:r>
            <a:r>
              <a:rPr sz="1800" b="1" spc="-10" dirty="0">
                <a:latin typeface="Carlito"/>
                <a:cs typeface="Carlito"/>
              </a:rPr>
              <a:t>establishment </a:t>
            </a:r>
            <a:r>
              <a:rPr sz="1800" b="1" spc="-5" dirty="0">
                <a:latin typeface="Carlito"/>
                <a:cs typeface="Carlito"/>
              </a:rPr>
              <a:t>that</a:t>
            </a:r>
            <a:r>
              <a:rPr sz="1800" b="1" spc="-11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accommodates  </a:t>
            </a:r>
            <a:r>
              <a:rPr sz="1800" b="1" spc="-10" dirty="0">
                <a:latin typeface="Carlito"/>
                <a:cs typeface="Carlito"/>
              </a:rPr>
              <a:t>visitors for </a:t>
            </a:r>
            <a:r>
              <a:rPr sz="1800" b="1" dirty="0">
                <a:latin typeface="Carlito"/>
                <a:cs typeface="Carlito"/>
              </a:rPr>
              <a:t>a short </a:t>
            </a:r>
            <a:r>
              <a:rPr sz="1800" b="1" spc="-20" dirty="0">
                <a:latin typeface="Carlito"/>
                <a:cs typeface="Carlito"/>
              </a:rPr>
              <a:t>stay </a:t>
            </a:r>
            <a:r>
              <a:rPr sz="1800" b="1" spc="-10" dirty="0">
                <a:latin typeface="Carlito"/>
                <a:cs typeface="Carlito"/>
              </a:rPr>
              <a:t>at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15" dirty="0">
                <a:latin typeface="Carlito"/>
                <a:cs typeface="Carlito"/>
              </a:rPr>
              <a:t>stated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spc="-15" dirty="0">
                <a:latin typeface="Carlito"/>
                <a:cs typeface="Carlito"/>
              </a:rPr>
              <a:t>fee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12700" marR="21590" indent="51435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5" dirty="0">
                <a:latin typeface="Carlito"/>
                <a:cs typeface="Carlito"/>
              </a:rPr>
              <a:t>commercial </a:t>
            </a:r>
            <a:r>
              <a:rPr sz="1800" b="1" spc="-10" dirty="0">
                <a:latin typeface="Carlito"/>
                <a:cs typeface="Carlito"/>
              </a:rPr>
              <a:t>establishment offering </a:t>
            </a:r>
            <a:r>
              <a:rPr sz="1800" b="1" spc="-5" dirty="0">
                <a:latin typeface="Carlito"/>
                <a:cs typeface="Carlito"/>
              </a:rPr>
              <a:t>lodging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spc="-15" dirty="0">
                <a:latin typeface="Carlito"/>
                <a:cs typeface="Carlito"/>
              </a:rPr>
              <a:t>travelers 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5" dirty="0">
                <a:latin typeface="Carlito"/>
                <a:cs typeface="Carlito"/>
              </a:rPr>
              <a:t>sometimes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spc="-5" dirty="0">
                <a:latin typeface="Carlito"/>
                <a:cs typeface="Carlito"/>
              </a:rPr>
              <a:t>permanent </a:t>
            </a:r>
            <a:r>
              <a:rPr sz="1800" b="1" spc="-10" dirty="0">
                <a:latin typeface="Carlito"/>
                <a:cs typeface="Carlito"/>
              </a:rPr>
              <a:t>residents,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5" dirty="0">
                <a:latin typeface="Carlito"/>
                <a:cs typeface="Carlito"/>
              </a:rPr>
              <a:t>often</a:t>
            </a:r>
            <a:r>
              <a:rPr sz="1800" b="1" spc="-14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having  </a:t>
            </a:r>
            <a:r>
              <a:rPr sz="1800" b="1" spc="-15" dirty="0">
                <a:latin typeface="Carlito"/>
                <a:cs typeface="Carlito"/>
              </a:rPr>
              <a:t>restaurants, </a:t>
            </a:r>
            <a:r>
              <a:rPr sz="1800" b="1" spc="-5" dirty="0">
                <a:latin typeface="Carlito"/>
                <a:cs typeface="Carlito"/>
              </a:rPr>
              <a:t>meeting </a:t>
            </a:r>
            <a:r>
              <a:rPr sz="1800" b="1" spc="-10" dirty="0">
                <a:latin typeface="Carlito"/>
                <a:cs typeface="Carlito"/>
              </a:rPr>
              <a:t>rooms, </a:t>
            </a:r>
            <a:r>
              <a:rPr sz="1800" b="1" spc="-15" dirty="0">
                <a:latin typeface="Carlito"/>
                <a:cs typeface="Carlito"/>
              </a:rPr>
              <a:t>stores, </a:t>
            </a:r>
            <a:r>
              <a:rPr sz="1800" b="1" spc="-10" dirty="0">
                <a:latin typeface="Carlito"/>
                <a:cs typeface="Carlito"/>
              </a:rPr>
              <a:t>etc., </a:t>
            </a:r>
            <a:r>
              <a:rPr sz="1800" b="1" spc="-5" dirty="0">
                <a:latin typeface="Carlito"/>
                <a:cs typeface="Carlito"/>
              </a:rPr>
              <a:t>that </a:t>
            </a:r>
            <a:r>
              <a:rPr sz="1800" b="1" spc="-10" dirty="0">
                <a:latin typeface="Carlito"/>
                <a:cs typeface="Carlito"/>
              </a:rPr>
              <a:t>are  available to </a:t>
            </a:r>
            <a:r>
              <a:rPr sz="1800" b="1" dirty="0">
                <a:latin typeface="Carlito"/>
                <a:cs typeface="Carlito"/>
              </a:rPr>
              <a:t>the </a:t>
            </a:r>
            <a:r>
              <a:rPr sz="1800" b="1" spc="-15" dirty="0">
                <a:latin typeface="Carlito"/>
                <a:cs typeface="Carlito"/>
              </a:rPr>
              <a:t>general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public.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1600200"/>
            <a:ext cx="31242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160"/>
            <a:ext cx="51041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0000"/>
                </a:solidFill>
              </a:rPr>
              <a:t>Based on </a:t>
            </a:r>
            <a:r>
              <a:rPr sz="2400" b="1" spc="-15" dirty="0">
                <a:solidFill>
                  <a:srgbClr val="FF0000"/>
                </a:solidFill>
              </a:rPr>
              <a:t>Ownership </a:t>
            </a:r>
            <a:r>
              <a:rPr sz="2400" b="1" spc="-5" dirty="0">
                <a:solidFill>
                  <a:srgbClr val="FF0000"/>
                </a:solidFill>
              </a:rPr>
              <a:t>and</a:t>
            </a:r>
            <a:r>
              <a:rPr sz="2400" b="1" spc="55" dirty="0">
                <a:solidFill>
                  <a:srgbClr val="FF0000"/>
                </a:solidFill>
              </a:rPr>
              <a:t> </a:t>
            </a:r>
            <a:r>
              <a:rPr sz="2400" b="1" spc="-10" dirty="0">
                <a:solidFill>
                  <a:srgbClr val="FF0000"/>
                </a:solidFill>
              </a:rPr>
              <a:t>Affiliation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69950"/>
            <a:ext cx="834961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latin typeface="Carlito"/>
                <a:cs typeface="Carlito"/>
              </a:rPr>
              <a:t>Independent </a:t>
            </a:r>
            <a:r>
              <a:rPr sz="1800" b="1" spc="-5" dirty="0">
                <a:latin typeface="Carlito"/>
                <a:cs typeface="Carlito"/>
              </a:rPr>
              <a:t>Hotels </a:t>
            </a:r>
            <a:r>
              <a:rPr sz="2000" b="1" spc="-5" dirty="0">
                <a:latin typeface="Carlito"/>
                <a:cs typeface="Carlito"/>
              </a:rPr>
              <a:t>:- They </a:t>
            </a:r>
            <a:r>
              <a:rPr sz="2000" b="1" dirty="0">
                <a:latin typeface="Carlito"/>
                <a:cs typeface="Carlito"/>
              </a:rPr>
              <a:t>do not </a:t>
            </a:r>
            <a:r>
              <a:rPr sz="2000" b="1" spc="-15" dirty="0">
                <a:latin typeface="Carlito"/>
                <a:cs typeface="Carlito"/>
              </a:rPr>
              <a:t>have </a:t>
            </a:r>
            <a:r>
              <a:rPr sz="2000" b="1" dirty="0">
                <a:latin typeface="Carlito"/>
                <a:cs typeface="Carlito"/>
              </a:rPr>
              <a:t>identifiable </a:t>
            </a:r>
            <a:r>
              <a:rPr sz="2000" b="1" spc="-5" dirty="0">
                <a:latin typeface="Carlito"/>
                <a:cs typeface="Carlito"/>
              </a:rPr>
              <a:t>ownership </a:t>
            </a:r>
            <a:r>
              <a:rPr sz="2000" b="1" dirty="0">
                <a:latin typeface="Carlito"/>
                <a:cs typeface="Carlito"/>
              </a:rPr>
              <a:t>or </a:t>
            </a:r>
            <a:r>
              <a:rPr sz="2000" b="1" spc="-10" dirty="0">
                <a:latin typeface="Carlito"/>
                <a:cs typeface="Carlito"/>
              </a:rPr>
              <a:t>management  affiliation </a:t>
            </a:r>
            <a:r>
              <a:rPr sz="2000" b="1" spc="-5" dirty="0">
                <a:latin typeface="Carlito"/>
                <a:cs typeface="Carlito"/>
              </a:rPr>
              <a:t>with </a:t>
            </a:r>
            <a:r>
              <a:rPr sz="2000" b="1" dirty="0">
                <a:latin typeface="Carlito"/>
                <a:cs typeface="Carlito"/>
              </a:rPr>
              <a:t>other </a:t>
            </a:r>
            <a:r>
              <a:rPr sz="2000" b="1" spc="-5" dirty="0">
                <a:latin typeface="Carlito"/>
                <a:cs typeface="Carlito"/>
              </a:rPr>
              <a:t>properties. </a:t>
            </a:r>
            <a:r>
              <a:rPr sz="2000" b="1" spc="-10" dirty="0">
                <a:latin typeface="Carlito"/>
                <a:cs typeface="Carlito"/>
              </a:rPr>
              <a:t>That </a:t>
            </a:r>
            <a:r>
              <a:rPr sz="2000" b="1" spc="-5" dirty="0">
                <a:latin typeface="Carlito"/>
                <a:cs typeface="Carlito"/>
              </a:rPr>
              <a:t>means </a:t>
            </a:r>
            <a:r>
              <a:rPr sz="2000" b="1" dirty="0">
                <a:latin typeface="Carlito"/>
                <a:cs typeface="Carlito"/>
              </a:rPr>
              <a:t>these </a:t>
            </a:r>
            <a:r>
              <a:rPr sz="2000" b="1" spc="-5" dirty="0">
                <a:latin typeface="Carlito"/>
                <a:cs typeface="Carlito"/>
              </a:rPr>
              <a:t>properties </a:t>
            </a:r>
            <a:r>
              <a:rPr sz="2000" b="1" dirty="0">
                <a:latin typeface="Carlito"/>
                <a:cs typeface="Carlito"/>
              </a:rPr>
              <a:t>doesn't </a:t>
            </a:r>
            <a:r>
              <a:rPr sz="2000" b="1" spc="-15" dirty="0">
                <a:latin typeface="Carlito"/>
                <a:cs typeface="Carlito"/>
              </a:rPr>
              <a:t>have </a:t>
            </a:r>
            <a:r>
              <a:rPr sz="2000" b="1" spc="-10" dirty="0">
                <a:latin typeface="Carlito"/>
                <a:cs typeface="Carlito"/>
              </a:rPr>
              <a:t>any  </a:t>
            </a:r>
            <a:r>
              <a:rPr sz="2000" b="1" spc="-5" dirty="0">
                <a:latin typeface="Carlito"/>
                <a:cs typeface="Carlito"/>
              </a:rPr>
              <a:t>relationship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dirty="0">
                <a:latin typeface="Carlito"/>
                <a:cs typeface="Carlito"/>
              </a:rPr>
              <a:t>another </a:t>
            </a:r>
            <a:r>
              <a:rPr sz="2000" b="1" spc="-5" dirty="0">
                <a:latin typeface="Carlito"/>
                <a:cs typeface="Carlito"/>
              </a:rPr>
              <a:t>hotel </a:t>
            </a:r>
            <a:r>
              <a:rPr sz="2000" b="1" spc="-15" dirty="0">
                <a:latin typeface="Carlito"/>
                <a:cs typeface="Carlito"/>
              </a:rPr>
              <a:t>regarding </a:t>
            </a:r>
            <a:r>
              <a:rPr sz="2000" b="1" dirty="0">
                <a:latin typeface="Carlito"/>
                <a:cs typeface="Carlito"/>
              </a:rPr>
              <a:t>policies , </a:t>
            </a:r>
            <a:r>
              <a:rPr sz="2000" b="1" spc="-5" dirty="0">
                <a:latin typeface="Carlito"/>
                <a:cs typeface="Carlito"/>
              </a:rPr>
              <a:t>procedures </a:t>
            </a:r>
            <a:r>
              <a:rPr sz="2000" b="1" dirty="0">
                <a:latin typeface="Carlito"/>
                <a:cs typeface="Carlito"/>
              </a:rPr>
              <a:t>, </a:t>
            </a:r>
            <a:r>
              <a:rPr sz="2000" b="1" spc="-10" dirty="0">
                <a:latin typeface="Carlito"/>
                <a:cs typeface="Carlito"/>
              </a:rPr>
              <a:t>marketing </a:t>
            </a:r>
            <a:r>
              <a:rPr sz="2000" b="1" dirty="0">
                <a:latin typeface="Carlito"/>
                <a:cs typeface="Carlito"/>
              </a:rPr>
              <a:t>or  </a:t>
            </a:r>
            <a:r>
              <a:rPr sz="2000" b="1" spc="-5" dirty="0">
                <a:latin typeface="Carlito"/>
                <a:cs typeface="Carlito"/>
              </a:rPr>
              <a:t>financial obligations </a:t>
            </a:r>
            <a:r>
              <a:rPr sz="2000" b="1" dirty="0">
                <a:latin typeface="Carlito"/>
                <a:cs typeface="Carlito"/>
              </a:rPr>
              <a:t>. </a:t>
            </a:r>
            <a:r>
              <a:rPr sz="2000" b="1" spc="-5" dirty="0">
                <a:latin typeface="Carlito"/>
                <a:cs typeface="Carlito"/>
              </a:rPr>
              <a:t>Example </a:t>
            </a:r>
            <a:r>
              <a:rPr sz="2000" b="1" spc="-15" dirty="0">
                <a:latin typeface="Carlito"/>
                <a:cs typeface="Carlito"/>
              </a:rPr>
              <a:t>for </a:t>
            </a:r>
            <a:r>
              <a:rPr sz="2000" b="1" dirty="0">
                <a:latin typeface="Carlito"/>
                <a:cs typeface="Carlito"/>
              </a:rPr>
              <a:t>the same </a:t>
            </a:r>
            <a:r>
              <a:rPr sz="2000" b="1" spc="-5" dirty="0">
                <a:latin typeface="Carlito"/>
                <a:cs typeface="Carlito"/>
              </a:rPr>
              <a:t>would </a:t>
            </a:r>
            <a:r>
              <a:rPr sz="2000" b="1" dirty="0">
                <a:latin typeface="Carlito"/>
                <a:cs typeface="Carlito"/>
              </a:rPr>
              <a:t>be </a:t>
            </a:r>
            <a:r>
              <a:rPr sz="2000" b="1" spc="-5" dirty="0">
                <a:latin typeface="Carlito"/>
                <a:cs typeface="Carlito"/>
              </a:rPr>
              <a:t>family </a:t>
            </a:r>
            <a:r>
              <a:rPr sz="2000" b="1" dirty="0">
                <a:latin typeface="Carlito"/>
                <a:cs typeface="Carlito"/>
              </a:rPr>
              <a:t>owned and  </a:t>
            </a:r>
            <a:r>
              <a:rPr sz="2000" b="1" spc="-15" dirty="0">
                <a:latin typeface="Carlito"/>
                <a:cs typeface="Carlito"/>
              </a:rPr>
              <a:t>operated </a:t>
            </a:r>
            <a:r>
              <a:rPr sz="2000" b="1" spc="-5" dirty="0">
                <a:latin typeface="Carlito"/>
                <a:cs typeface="Carlito"/>
              </a:rPr>
              <a:t>hotel </a:t>
            </a:r>
            <a:r>
              <a:rPr sz="2000" b="1" spc="-10" dirty="0">
                <a:latin typeface="Carlito"/>
                <a:cs typeface="Carlito"/>
              </a:rPr>
              <a:t>that </a:t>
            </a:r>
            <a:r>
              <a:rPr sz="2000" b="1" dirty="0">
                <a:latin typeface="Carlito"/>
                <a:cs typeface="Carlito"/>
              </a:rPr>
              <a:t>is not </a:t>
            </a:r>
            <a:r>
              <a:rPr sz="2000" b="1" spc="-5" dirty="0">
                <a:latin typeface="Carlito"/>
                <a:cs typeface="Carlito"/>
              </a:rPr>
              <a:t>following </a:t>
            </a:r>
            <a:r>
              <a:rPr sz="2000" b="1" spc="-15" dirty="0">
                <a:latin typeface="Carlito"/>
                <a:cs typeface="Carlito"/>
              </a:rPr>
              <a:t>any corporate </a:t>
            </a:r>
            <a:r>
              <a:rPr sz="2000" b="1" dirty="0">
                <a:latin typeface="Carlito"/>
                <a:cs typeface="Carlito"/>
              </a:rPr>
              <a:t>policies or </a:t>
            </a:r>
            <a:r>
              <a:rPr sz="2000" b="1" spc="-5" dirty="0">
                <a:latin typeface="Carlito"/>
                <a:cs typeface="Carlito"/>
              </a:rPr>
              <a:t>procedures. </a:t>
            </a:r>
            <a:r>
              <a:rPr sz="2000" b="1" dirty="0">
                <a:latin typeface="Carlito"/>
                <a:cs typeface="Carlito"/>
              </a:rPr>
              <a:t>The  </a:t>
            </a:r>
            <a:r>
              <a:rPr sz="2000" b="1" spc="-15" dirty="0">
                <a:latin typeface="Carlito"/>
                <a:cs typeface="Carlito"/>
              </a:rPr>
              <a:t>advantage </a:t>
            </a:r>
            <a:r>
              <a:rPr sz="2000" b="1" dirty="0">
                <a:latin typeface="Carlito"/>
                <a:cs typeface="Carlito"/>
              </a:rPr>
              <a:t>of a individual </a:t>
            </a:r>
            <a:r>
              <a:rPr sz="2000" b="1" spc="-5" dirty="0">
                <a:latin typeface="Carlito"/>
                <a:cs typeface="Carlito"/>
              </a:rPr>
              <a:t>property </a:t>
            </a:r>
            <a:r>
              <a:rPr sz="2000" b="1" dirty="0">
                <a:latin typeface="Carlito"/>
                <a:cs typeface="Carlito"/>
              </a:rPr>
              <a:t>is </a:t>
            </a:r>
            <a:r>
              <a:rPr sz="2000" b="1" spc="-5" dirty="0">
                <a:latin typeface="Carlito"/>
                <a:cs typeface="Carlito"/>
              </a:rPr>
              <a:t>its </a:t>
            </a:r>
            <a:r>
              <a:rPr sz="2000" b="1" spc="-10" dirty="0">
                <a:latin typeface="Carlito"/>
                <a:cs typeface="Carlito"/>
              </a:rPr>
              <a:t>autonomy </a:t>
            </a:r>
            <a:r>
              <a:rPr sz="2000" b="1" dirty="0">
                <a:latin typeface="Carlito"/>
                <a:cs typeface="Carlito"/>
              </a:rPr>
              <a:t>. </a:t>
            </a:r>
            <a:r>
              <a:rPr sz="2000" b="1" spc="-5" dirty="0">
                <a:latin typeface="Carlito"/>
                <a:cs typeface="Carlito"/>
              </a:rPr>
              <a:t>An independent hotel  </a:t>
            </a:r>
            <a:r>
              <a:rPr sz="2000" b="1" spc="-10" dirty="0">
                <a:latin typeface="Carlito"/>
                <a:cs typeface="Carlito"/>
              </a:rPr>
              <a:t>however </a:t>
            </a:r>
            <a:r>
              <a:rPr sz="2000" b="1" dirty="0">
                <a:latin typeface="Carlito"/>
                <a:cs typeface="Carlito"/>
              </a:rPr>
              <a:t>does not </a:t>
            </a:r>
            <a:r>
              <a:rPr sz="2000" b="1" spc="-15" dirty="0">
                <a:latin typeface="Carlito"/>
                <a:cs typeface="Carlito"/>
              </a:rPr>
              <a:t>get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5" dirty="0">
                <a:latin typeface="Carlito"/>
                <a:cs typeface="Carlito"/>
              </a:rPr>
              <a:t>advantage </a:t>
            </a:r>
            <a:r>
              <a:rPr sz="2000" b="1" dirty="0">
                <a:latin typeface="Carlito"/>
                <a:cs typeface="Carlito"/>
              </a:rPr>
              <a:t>of </a:t>
            </a:r>
            <a:r>
              <a:rPr sz="2000" b="1" spc="-5" dirty="0">
                <a:latin typeface="Carlito"/>
                <a:cs typeface="Carlito"/>
              </a:rPr>
              <a:t>board advertising </a:t>
            </a:r>
            <a:r>
              <a:rPr sz="2000" b="1" spc="-10" dirty="0">
                <a:latin typeface="Carlito"/>
                <a:cs typeface="Carlito"/>
              </a:rPr>
              <a:t>exposure </a:t>
            </a:r>
            <a:r>
              <a:rPr sz="2000" b="1" dirty="0">
                <a:latin typeface="Carlito"/>
                <a:cs typeface="Carlito"/>
              </a:rPr>
              <a:t>or  </a:t>
            </a:r>
            <a:r>
              <a:rPr sz="2000" b="1" spc="-10" dirty="0">
                <a:latin typeface="Carlito"/>
                <a:cs typeface="Carlito"/>
              </a:rPr>
              <a:t>management </a:t>
            </a:r>
            <a:r>
              <a:rPr sz="2000" b="1" spc="-5" dirty="0">
                <a:latin typeface="Carlito"/>
                <a:cs typeface="Carlito"/>
              </a:rPr>
              <a:t>insight </a:t>
            </a:r>
            <a:r>
              <a:rPr sz="2000" b="1" dirty="0">
                <a:latin typeface="Carlito"/>
                <a:cs typeface="Carlito"/>
              </a:rPr>
              <a:t>and </a:t>
            </a:r>
            <a:r>
              <a:rPr sz="2000" b="1" spc="-5" dirty="0">
                <a:latin typeface="Carlito"/>
                <a:cs typeface="Carlito"/>
              </a:rPr>
              <a:t>consultancy </a:t>
            </a:r>
            <a:r>
              <a:rPr sz="2000" b="1" dirty="0">
                <a:latin typeface="Carlito"/>
                <a:cs typeface="Carlito"/>
              </a:rPr>
              <a:t>of an </a:t>
            </a:r>
            <a:r>
              <a:rPr sz="2000" b="1" spc="-10" dirty="0">
                <a:latin typeface="Carlito"/>
                <a:cs typeface="Carlito"/>
              </a:rPr>
              <a:t>affiliated </a:t>
            </a:r>
            <a:r>
              <a:rPr sz="2000" b="1" spc="-5" dirty="0">
                <a:latin typeface="Carlito"/>
                <a:cs typeface="Carlito"/>
              </a:rPr>
              <a:t>property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rlito"/>
              <a:cs typeface="Carlito"/>
            </a:endParaRPr>
          </a:p>
          <a:p>
            <a:pPr marL="12700" marR="25400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Chain hotels </a:t>
            </a:r>
            <a:r>
              <a:rPr sz="2000" b="1" dirty="0">
                <a:latin typeface="Carlito"/>
                <a:cs typeface="Carlito"/>
              </a:rPr>
              <a:t>:- </a:t>
            </a:r>
            <a:r>
              <a:rPr sz="2000" b="1" spc="-5" dirty="0">
                <a:latin typeface="Carlito"/>
                <a:cs typeface="Carlito"/>
              </a:rPr>
              <a:t>These kind </a:t>
            </a:r>
            <a:r>
              <a:rPr sz="2000" b="1" dirty="0">
                <a:latin typeface="Carlito"/>
                <a:cs typeface="Carlito"/>
              </a:rPr>
              <a:t>of </a:t>
            </a:r>
            <a:r>
              <a:rPr sz="2000" b="1" spc="-5" dirty="0">
                <a:latin typeface="Carlito"/>
                <a:cs typeface="Carlito"/>
              </a:rPr>
              <a:t>ownership </a:t>
            </a:r>
            <a:r>
              <a:rPr sz="2000" b="1" dirty="0">
                <a:latin typeface="Carlito"/>
                <a:cs typeface="Carlito"/>
              </a:rPr>
              <a:t>usually imposes </a:t>
            </a:r>
            <a:r>
              <a:rPr sz="2000" b="1" spc="-10" dirty="0">
                <a:latin typeface="Carlito"/>
                <a:cs typeface="Carlito"/>
              </a:rPr>
              <a:t>certain </a:t>
            </a:r>
            <a:r>
              <a:rPr sz="2000" b="1" spc="-5" dirty="0">
                <a:latin typeface="Carlito"/>
                <a:cs typeface="Carlito"/>
              </a:rPr>
              <a:t>minimum  </a:t>
            </a:r>
            <a:r>
              <a:rPr sz="2000" b="1" spc="-10" dirty="0">
                <a:latin typeface="Carlito"/>
                <a:cs typeface="Carlito"/>
              </a:rPr>
              <a:t>standards, </a:t>
            </a:r>
            <a:r>
              <a:rPr sz="2000" b="1" spc="-5" dirty="0">
                <a:latin typeface="Carlito"/>
                <a:cs typeface="Carlito"/>
              </a:rPr>
              <a:t>rules </a:t>
            </a:r>
            <a:r>
              <a:rPr sz="2000" b="1" dirty="0">
                <a:latin typeface="Carlito"/>
                <a:cs typeface="Carlito"/>
              </a:rPr>
              <a:t>, policies and </a:t>
            </a:r>
            <a:r>
              <a:rPr sz="2000" b="1" spc="-5" dirty="0">
                <a:latin typeface="Carlito"/>
                <a:cs typeface="Carlito"/>
              </a:rPr>
              <a:t>procedures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spc="-10" dirty="0">
                <a:latin typeface="Carlito"/>
                <a:cs typeface="Carlito"/>
              </a:rPr>
              <a:t>restrict affiliate </a:t>
            </a:r>
            <a:r>
              <a:rPr sz="2000" b="1" dirty="0">
                <a:latin typeface="Carlito"/>
                <a:cs typeface="Carlito"/>
              </a:rPr>
              <a:t>activities . In  </a:t>
            </a:r>
            <a:r>
              <a:rPr sz="2000" b="1" spc="-15" dirty="0">
                <a:latin typeface="Carlito"/>
                <a:cs typeface="Carlito"/>
              </a:rPr>
              <a:t>general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more </a:t>
            </a:r>
            <a:r>
              <a:rPr sz="2000" b="1" spc="-15" dirty="0">
                <a:latin typeface="Carlito"/>
                <a:cs typeface="Carlito"/>
              </a:rPr>
              <a:t>centralized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organization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stronger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control over </a:t>
            </a:r>
            <a:r>
              <a:rPr sz="2000" b="1" dirty="0">
                <a:latin typeface="Carlito"/>
                <a:cs typeface="Carlito"/>
              </a:rPr>
              <a:t>the  individual </a:t>
            </a:r>
            <a:r>
              <a:rPr sz="2000" b="1" spc="-5" dirty="0">
                <a:latin typeface="Carlito"/>
                <a:cs typeface="Carlito"/>
              </a:rPr>
              <a:t>property </a:t>
            </a:r>
            <a:r>
              <a:rPr sz="2000" b="1" dirty="0">
                <a:latin typeface="Carlito"/>
                <a:cs typeface="Carlito"/>
              </a:rPr>
              <a:t>. Some </a:t>
            </a:r>
            <a:r>
              <a:rPr sz="2000" b="1" spc="-5" dirty="0">
                <a:latin typeface="Carlito"/>
                <a:cs typeface="Carlito"/>
              </a:rPr>
              <a:t>chain </a:t>
            </a:r>
            <a:r>
              <a:rPr sz="2000" b="1" spc="-15" dirty="0">
                <a:latin typeface="Carlito"/>
                <a:cs typeface="Carlito"/>
              </a:rPr>
              <a:t>have </a:t>
            </a:r>
            <a:r>
              <a:rPr sz="2000" b="1" spc="-10" dirty="0">
                <a:latin typeface="Carlito"/>
                <a:cs typeface="Carlito"/>
              </a:rPr>
              <a:t>strong control over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architecture,  management </a:t>
            </a:r>
            <a:r>
              <a:rPr sz="2000" b="1" dirty="0">
                <a:latin typeface="Carlito"/>
                <a:cs typeface="Carlito"/>
              </a:rPr>
              <a:t>and </a:t>
            </a:r>
            <a:r>
              <a:rPr sz="2000" b="1" spc="-10" dirty="0">
                <a:latin typeface="Carlito"/>
                <a:cs typeface="Carlito"/>
              </a:rPr>
              <a:t>standards </a:t>
            </a:r>
            <a:r>
              <a:rPr sz="2000" b="1" dirty="0">
                <a:latin typeface="Carlito"/>
                <a:cs typeface="Carlito"/>
              </a:rPr>
              <a:t>of </a:t>
            </a:r>
            <a:r>
              <a:rPr sz="2000" b="1" spc="-15" dirty="0">
                <a:latin typeface="Carlito"/>
                <a:cs typeface="Carlito"/>
              </a:rPr>
              <a:t>affiliate </a:t>
            </a:r>
            <a:r>
              <a:rPr sz="2000" b="1" spc="-5" dirty="0">
                <a:latin typeface="Carlito"/>
                <a:cs typeface="Carlito"/>
              </a:rPr>
              <a:t>properties </a:t>
            </a:r>
            <a:r>
              <a:rPr sz="2000" b="1" dirty="0">
                <a:latin typeface="Carlito"/>
                <a:cs typeface="Carlito"/>
              </a:rPr>
              <a:t>. </a:t>
            </a:r>
            <a:r>
              <a:rPr sz="2000" b="1" spc="-10" dirty="0">
                <a:latin typeface="Carlito"/>
                <a:cs typeface="Carlito"/>
              </a:rPr>
              <a:t>Others </a:t>
            </a:r>
            <a:r>
              <a:rPr sz="2000" b="1" spc="-15" dirty="0">
                <a:latin typeface="Carlito"/>
                <a:cs typeface="Carlito"/>
              </a:rPr>
              <a:t>concentrate </a:t>
            </a:r>
            <a:r>
              <a:rPr sz="2000" b="1" dirty="0">
                <a:latin typeface="Carlito"/>
                <a:cs typeface="Carlito"/>
              </a:rPr>
              <a:t>only on  </a:t>
            </a:r>
            <a:r>
              <a:rPr sz="2000" b="1" spc="-10" dirty="0">
                <a:latin typeface="Carlito"/>
                <a:cs typeface="Carlito"/>
              </a:rPr>
              <a:t>marketing </a:t>
            </a:r>
            <a:r>
              <a:rPr sz="2000" b="1" dirty="0">
                <a:latin typeface="Carlito"/>
                <a:cs typeface="Carlito"/>
              </a:rPr>
              <a:t>, </a:t>
            </a:r>
            <a:r>
              <a:rPr sz="2000" b="1" spc="-5" dirty="0">
                <a:latin typeface="Carlito"/>
                <a:cs typeface="Carlito"/>
              </a:rPr>
              <a:t>advertising </a:t>
            </a:r>
            <a:r>
              <a:rPr sz="2000" b="1" dirty="0">
                <a:latin typeface="Carlito"/>
                <a:cs typeface="Carlito"/>
              </a:rPr>
              <a:t>and </a:t>
            </a:r>
            <a:r>
              <a:rPr sz="2000" b="1" spc="-10" dirty="0">
                <a:latin typeface="Carlito"/>
                <a:cs typeface="Carlito"/>
              </a:rPr>
              <a:t>central </a:t>
            </a:r>
            <a:r>
              <a:rPr sz="2000" b="1" spc="-5" dirty="0">
                <a:latin typeface="Carlito"/>
                <a:cs typeface="Carlito"/>
              </a:rPr>
              <a:t>purchasing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1476755"/>
            <a:ext cx="5648325" cy="3885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1604432"/>
            <a:ext cx="5905499" cy="3677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320751"/>
            <a:ext cx="8836660" cy="6481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latin typeface="Carlito"/>
                <a:cs typeface="Carlito"/>
              </a:rPr>
              <a:t>Timeshare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5" dirty="0">
                <a:latin typeface="Carlito"/>
                <a:cs typeface="Carlito"/>
              </a:rPr>
              <a:t>condominium Hotels: </a:t>
            </a:r>
            <a:r>
              <a:rPr sz="2000" b="1" dirty="0">
                <a:latin typeface="Carlito"/>
                <a:cs typeface="Carlito"/>
              </a:rPr>
              <a:t>- Another new type or </a:t>
            </a:r>
            <a:r>
              <a:rPr sz="2000" b="1" spc="-5" dirty="0">
                <a:latin typeface="Carlito"/>
                <a:cs typeface="Carlito"/>
              </a:rPr>
              <a:t>segment </a:t>
            </a:r>
            <a:r>
              <a:rPr sz="2000" b="1" dirty="0">
                <a:latin typeface="Carlito"/>
                <a:cs typeface="Carlito"/>
              </a:rPr>
              <a:t>of the  </a:t>
            </a:r>
            <a:r>
              <a:rPr sz="2000" b="1" spc="-5" dirty="0">
                <a:latin typeface="Carlito"/>
                <a:cs typeface="Carlito"/>
              </a:rPr>
              <a:t>hospitality industry </a:t>
            </a:r>
            <a:r>
              <a:rPr sz="2000" b="1" dirty="0">
                <a:latin typeface="Carlito"/>
                <a:cs typeface="Carlito"/>
              </a:rPr>
              <a:t>is the </a:t>
            </a:r>
            <a:r>
              <a:rPr sz="2000" b="1" spc="-5" dirty="0">
                <a:latin typeface="Carlito"/>
                <a:cs typeface="Carlito"/>
              </a:rPr>
              <a:t>timeshare hotels. These </a:t>
            </a:r>
            <a:r>
              <a:rPr sz="2000" b="1" spc="-15" dirty="0">
                <a:latin typeface="Carlito"/>
                <a:cs typeface="Carlito"/>
              </a:rPr>
              <a:t>are </a:t>
            </a:r>
            <a:r>
              <a:rPr sz="2000" b="1" dirty="0">
                <a:latin typeface="Carlito"/>
                <a:cs typeface="Carlito"/>
              </a:rPr>
              <a:t>sometimes </a:t>
            </a:r>
            <a:r>
              <a:rPr sz="2000" b="1" spc="-15" dirty="0">
                <a:latin typeface="Carlito"/>
                <a:cs typeface="Carlito"/>
              </a:rPr>
              <a:t>referred to </a:t>
            </a:r>
            <a:r>
              <a:rPr sz="2000" b="1" dirty="0">
                <a:latin typeface="Carlito"/>
                <a:cs typeface="Carlito"/>
              </a:rPr>
              <a:t>as  " </a:t>
            </a:r>
            <a:r>
              <a:rPr sz="2000" b="1" spc="-15" dirty="0">
                <a:latin typeface="Carlito"/>
                <a:cs typeface="Carlito"/>
              </a:rPr>
              <a:t>Vacation-interval" </a:t>
            </a:r>
            <a:r>
              <a:rPr sz="2000" b="1" spc="-5" dirty="0">
                <a:latin typeface="Carlito"/>
                <a:cs typeface="Carlito"/>
              </a:rPr>
              <a:t>hotels </a:t>
            </a:r>
            <a:r>
              <a:rPr sz="2000" b="1" dirty="0">
                <a:latin typeface="Carlito"/>
                <a:cs typeface="Carlito"/>
              </a:rPr>
              <a:t>. </a:t>
            </a:r>
            <a:r>
              <a:rPr sz="2000" b="1" spc="-5" dirty="0">
                <a:latin typeface="Carlito"/>
                <a:cs typeface="Carlito"/>
              </a:rPr>
              <a:t>Timeshare hotels </a:t>
            </a:r>
            <a:r>
              <a:rPr sz="2000" b="1" spc="-10" dirty="0">
                <a:latin typeface="Carlito"/>
                <a:cs typeface="Carlito"/>
              </a:rPr>
              <a:t>are where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5" dirty="0">
                <a:latin typeface="Carlito"/>
                <a:cs typeface="Carlito"/>
              </a:rPr>
              <a:t>guests who  purchase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5" dirty="0">
                <a:latin typeface="Carlito"/>
                <a:cs typeface="Carlito"/>
              </a:rPr>
              <a:t>ownership </a:t>
            </a:r>
            <a:r>
              <a:rPr sz="2000" b="1" dirty="0">
                <a:latin typeface="Carlito"/>
                <a:cs typeface="Carlito"/>
              </a:rPr>
              <a:t>of </a:t>
            </a:r>
            <a:r>
              <a:rPr sz="2000" b="1" spc="-5" dirty="0">
                <a:latin typeface="Carlito"/>
                <a:cs typeface="Carlito"/>
              </a:rPr>
              <a:t>accommodations </a:t>
            </a:r>
            <a:r>
              <a:rPr sz="2000" b="1" spc="-15" dirty="0">
                <a:latin typeface="Carlito"/>
                <a:cs typeface="Carlito"/>
              </a:rPr>
              <a:t>for </a:t>
            </a:r>
            <a:r>
              <a:rPr sz="2000" b="1" dirty="0">
                <a:latin typeface="Carlito"/>
                <a:cs typeface="Carlito"/>
              </a:rPr>
              <a:t>a </a:t>
            </a:r>
            <a:r>
              <a:rPr sz="2000" b="1" spc="-5" dirty="0">
                <a:latin typeface="Carlito"/>
                <a:cs typeface="Carlito"/>
              </a:rPr>
              <a:t>specific </a:t>
            </a:r>
            <a:r>
              <a:rPr sz="2000" b="1" dirty="0">
                <a:latin typeface="Carlito"/>
                <a:cs typeface="Carlito"/>
              </a:rPr>
              <a:t>period </a:t>
            </a:r>
            <a:r>
              <a:rPr sz="2000" b="1" spc="-25" dirty="0">
                <a:latin typeface="Carlito"/>
                <a:cs typeface="Carlito"/>
              </a:rPr>
              <a:t>.These </a:t>
            </a:r>
            <a:r>
              <a:rPr sz="2000" b="1" spc="-5" dirty="0">
                <a:latin typeface="Carlito"/>
                <a:cs typeface="Carlito"/>
              </a:rPr>
              <a:t>owners  </a:t>
            </a:r>
            <a:r>
              <a:rPr sz="2000" b="1" spc="-15" dirty="0">
                <a:latin typeface="Carlito"/>
                <a:cs typeface="Carlito"/>
              </a:rPr>
              <a:t>may </a:t>
            </a:r>
            <a:r>
              <a:rPr sz="2000" b="1" spc="-5" dirty="0">
                <a:latin typeface="Carlito"/>
                <a:cs typeface="Carlito"/>
              </a:rPr>
              <a:t>also </a:t>
            </a:r>
            <a:r>
              <a:rPr sz="2000" b="1" spc="-15" dirty="0">
                <a:latin typeface="Carlito"/>
                <a:cs typeface="Carlito"/>
              </a:rPr>
              <a:t>have </a:t>
            </a:r>
            <a:r>
              <a:rPr sz="2000" b="1" dirty="0">
                <a:latin typeface="Carlito"/>
                <a:cs typeface="Carlito"/>
              </a:rPr>
              <a:t>the unit </a:t>
            </a:r>
            <a:r>
              <a:rPr sz="2000" b="1" spc="-15" dirty="0">
                <a:latin typeface="Carlito"/>
                <a:cs typeface="Carlito"/>
              </a:rPr>
              <a:t>rented </a:t>
            </a:r>
            <a:r>
              <a:rPr sz="2000" b="1" dirty="0">
                <a:latin typeface="Carlito"/>
                <a:cs typeface="Carlito"/>
              </a:rPr>
              <a:t>out </a:t>
            </a:r>
            <a:r>
              <a:rPr sz="2000" b="1" spc="-5" dirty="0">
                <a:latin typeface="Carlito"/>
                <a:cs typeface="Carlito"/>
              </a:rPr>
              <a:t>by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management </a:t>
            </a:r>
            <a:r>
              <a:rPr sz="2000" b="1" spc="-5" dirty="0">
                <a:latin typeface="Carlito"/>
                <a:cs typeface="Carlito"/>
              </a:rPr>
              <a:t>company </a:t>
            </a:r>
            <a:r>
              <a:rPr sz="2000" b="1" spc="-10" dirty="0">
                <a:latin typeface="Carlito"/>
                <a:cs typeface="Carlito"/>
              </a:rPr>
              <a:t>that </a:t>
            </a:r>
            <a:r>
              <a:rPr sz="2000" b="1" spc="-15" dirty="0">
                <a:latin typeface="Carlito"/>
                <a:cs typeface="Carlito"/>
              </a:rPr>
              <a:t>operates 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5" dirty="0">
                <a:latin typeface="Carlito"/>
                <a:cs typeface="Carlito"/>
              </a:rPr>
              <a:t>hotel </a:t>
            </a:r>
            <a:r>
              <a:rPr sz="2000" b="1" dirty="0">
                <a:latin typeface="Carlito"/>
                <a:cs typeface="Carlito"/>
              </a:rPr>
              <a:t>. </a:t>
            </a:r>
            <a:r>
              <a:rPr sz="2000" b="1" spc="-5" dirty="0">
                <a:latin typeface="Carlito"/>
                <a:cs typeface="Carlito"/>
              </a:rPr>
              <a:t>Condominium </a:t>
            </a:r>
            <a:r>
              <a:rPr sz="2000" b="1" spc="-15" dirty="0">
                <a:latin typeface="Carlito"/>
                <a:cs typeface="Carlito"/>
              </a:rPr>
              <a:t>are </a:t>
            </a:r>
            <a:r>
              <a:rPr sz="2000" b="1" dirty="0">
                <a:latin typeface="Carlito"/>
                <a:cs typeface="Carlito"/>
              </a:rPr>
              <a:t>similar </a:t>
            </a:r>
            <a:r>
              <a:rPr sz="2000" b="1" spc="-10" dirty="0">
                <a:latin typeface="Carlito"/>
                <a:cs typeface="Carlito"/>
              </a:rPr>
              <a:t>to </a:t>
            </a:r>
            <a:r>
              <a:rPr sz="2000" b="1" spc="-5" dirty="0">
                <a:latin typeface="Carlito"/>
                <a:cs typeface="Carlito"/>
              </a:rPr>
              <a:t>timeshare </a:t>
            </a:r>
            <a:r>
              <a:rPr sz="2000" b="1" dirty="0">
                <a:latin typeface="Carlito"/>
                <a:cs typeface="Carlito"/>
              </a:rPr>
              <a:t>but the </a:t>
            </a:r>
            <a:r>
              <a:rPr sz="2000" b="1" spc="-10" dirty="0">
                <a:latin typeface="Carlito"/>
                <a:cs typeface="Carlito"/>
              </a:rPr>
              <a:t>difference </a:t>
            </a:r>
            <a:r>
              <a:rPr sz="2000" b="1" spc="-5" dirty="0">
                <a:latin typeface="Carlito"/>
                <a:cs typeface="Carlito"/>
              </a:rPr>
              <a:t>between 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5" dirty="0">
                <a:latin typeface="Carlito"/>
                <a:cs typeface="Carlito"/>
              </a:rPr>
              <a:t>two </a:t>
            </a:r>
            <a:r>
              <a:rPr sz="2000" b="1" dirty="0">
                <a:latin typeface="Carlito"/>
                <a:cs typeface="Carlito"/>
              </a:rPr>
              <a:t>lies in the type of </a:t>
            </a:r>
            <a:r>
              <a:rPr sz="2000" b="1" spc="-5" dirty="0">
                <a:latin typeface="Carlito"/>
                <a:cs typeface="Carlito"/>
              </a:rPr>
              <a:t>ownership. </a:t>
            </a:r>
            <a:r>
              <a:rPr sz="2000" b="1" dirty="0">
                <a:latin typeface="Carlito"/>
                <a:cs typeface="Carlito"/>
              </a:rPr>
              <a:t>Units in condominium </a:t>
            </a:r>
            <a:r>
              <a:rPr sz="2000" b="1" spc="-5" dirty="0">
                <a:latin typeface="Carlito"/>
                <a:cs typeface="Carlito"/>
              </a:rPr>
              <a:t>hotels </a:t>
            </a:r>
            <a:r>
              <a:rPr sz="2000" b="1" dirty="0">
                <a:latin typeface="Carlito"/>
                <a:cs typeface="Carlito"/>
              </a:rPr>
              <a:t>only </a:t>
            </a:r>
            <a:r>
              <a:rPr sz="2000" b="1" spc="-15" dirty="0">
                <a:latin typeface="Carlito"/>
                <a:cs typeface="Carlito"/>
              </a:rPr>
              <a:t>have  </a:t>
            </a:r>
            <a:r>
              <a:rPr sz="2000" b="1" dirty="0">
                <a:latin typeface="Carlito"/>
                <a:cs typeface="Carlito"/>
              </a:rPr>
              <a:t>one owner </a:t>
            </a:r>
            <a:r>
              <a:rPr sz="2000" b="1" spc="-10" dirty="0">
                <a:latin typeface="Carlito"/>
                <a:cs typeface="Carlito"/>
              </a:rPr>
              <a:t>instead </a:t>
            </a:r>
            <a:r>
              <a:rPr sz="2000" b="1" dirty="0">
                <a:latin typeface="Carlito"/>
                <a:cs typeface="Carlito"/>
              </a:rPr>
              <a:t>of </a:t>
            </a:r>
            <a:r>
              <a:rPr sz="2000" b="1" spc="-5" dirty="0">
                <a:latin typeface="Carlito"/>
                <a:cs typeface="Carlito"/>
              </a:rPr>
              <a:t>multiple owners </a:t>
            </a:r>
            <a:r>
              <a:rPr sz="2000" b="1" dirty="0">
                <a:latin typeface="Carlito"/>
                <a:cs typeface="Carlito"/>
              </a:rPr>
              <a:t>, </a:t>
            </a:r>
            <a:r>
              <a:rPr sz="2000" b="1" spc="-5" dirty="0">
                <a:latin typeface="Carlito"/>
                <a:cs typeface="Carlito"/>
              </a:rPr>
              <a:t>each </a:t>
            </a:r>
            <a:r>
              <a:rPr sz="2000" b="1" spc="-15" dirty="0">
                <a:latin typeface="Carlito"/>
                <a:cs typeface="Carlito"/>
              </a:rPr>
              <a:t>for </a:t>
            </a:r>
            <a:r>
              <a:rPr sz="2000" b="1" dirty="0">
                <a:latin typeface="Carlito"/>
                <a:cs typeface="Carlito"/>
              </a:rPr>
              <a:t>a </a:t>
            </a:r>
            <a:r>
              <a:rPr sz="2000" b="1" spc="-5" dirty="0">
                <a:latin typeface="Carlito"/>
                <a:cs typeface="Carlito"/>
              </a:rPr>
              <a:t>limited amount </a:t>
            </a:r>
            <a:r>
              <a:rPr sz="2000" b="1" dirty="0">
                <a:latin typeface="Carlito"/>
                <a:cs typeface="Carlito"/>
              </a:rPr>
              <a:t>of time </a:t>
            </a:r>
            <a:r>
              <a:rPr sz="2000" b="1" spc="-5" dirty="0">
                <a:latin typeface="Carlito"/>
                <a:cs typeface="Carlito"/>
              </a:rPr>
              <a:t>each  </a:t>
            </a:r>
            <a:r>
              <a:rPr sz="2000" b="1" spc="-50" dirty="0">
                <a:latin typeface="Carlito"/>
                <a:cs typeface="Carlito"/>
              </a:rPr>
              <a:t>year. </a:t>
            </a:r>
            <a:r>
              <a:rPr sz="2000" b="1" dirty="0">
                <a:latin typeface="Carlito"/>
                <a:cs typeface="Carlito"/>
              </a:rPr>
              <a:t>In a condominium </a:t>
            </a:r>
            <a:r>
              <a:rPr sz="2000" b="1" spc="-5" dirty="0">
                <a:latin typeface="Carlito"/>
                <a:cs typeface="Carlito"/>
              </a:rPr>
              <a:t>hotel, </a:t>
            </a:r>
            <a:r>
              <a:rPr sz="2000" b="1" dirty="0">
                <a:latin typeface="Carlito"/>
                <a:cs typeface="Carlito"/>
              </a:rPr>
              <a:t>an owner </a:t>
            </a:r>
            <a:r>
              <a:rPr sz="2000" b="1" spc="-5" dirty="0">
                <a:latin typeface="Carlito"/>
                <a:cs typeface="Carlito"/>
              </a:rPr>
              <a:t>informs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management </a:t>
            </a:r>
            <a:r>
              <a:rPr sz="2000" b="1" spc="-5" dirty="0">
                <a:latin typeface="Carlito"/>
                <a:cs typeface="Carlito"/>
              </a:rPr>
              <a:t>company </a:t>
            </a:r>
            <a:r>
              <a:rPr sz="2000" b="1" dirty="0">
                <a:latin typeface="Carlito"/>
                <a:cs typeface="Carlito"/>
              </a:rPr>
              <a:t>if  </a:t>
            </a:r>
            <a:r>
              <a:rPr sz="2000" b="1" spc="-5" dirty="0">
                <a:latin typeface="Carlito"/>
                <a:cs typeface="Carlito"/>
              </a:rPr>
              <a:t>when </a:t>
            </a:r>
            <a:r>
              <a:rPr sz="2000" b="1" dirty="0">
                <a:latin typeface="Carlito"/>
                <a:cs typeface="Carlito"/>
              </a:rPr>
              <a:t>he/ she </a:t>
            </a:r>
            <a:r>
              <a:rPr sz="2000" b="1" spc="-10" dirty="0">
                <a:latin typeface="Carlito"/>
                <a:cs typeface="Carlito"/>
              </a:rPr>
              <a:t>wants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dirty="0">
                <a:latin typeface="Carlito"/>
                <a:cs typeface="Carlito"/>
              </a:rPr>
              <a:t>occupy the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unit</a:t>
            </a:r>
            <a:r>
              <a:rPr sz="2000" b="1" dirty="0" smtClean="0">
                <a:latin typeface="Carlito"/>
                <a:cs typeface="Carlito"/>
              </a:rPr>
              <a:t>.</a:t>
            </a:r>
            <a:endParaRPr lang="en-US" sz="2000" b="1" dirty="0" smtClean="0">
              <a:latin typeface="Carlito"/>
              <a:cs typeface="Carlito"/>
            </a:endParaRPr>
          </a:p>
          <a:p>
            <a:pPr marL="12700" marR="80645">
              <a:lnSpc>
                <a:spcPct val="100000"/>
              </a:lnSpc>
              <a:spcBef>
                <a:spcPts val="105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Management Contract: Management </a:t>
            </a:r>
            <a:r>
              <a:rPr sz="2000" b="1" spc="-5" dirty="0">
                <a:latin typeface="Carlito"/>
                <a:cs typeface="Carlito"/>
              </a:rPr>
              <a:t>companies </a:t>
            </a:r>
            <a:r>
              <a:rPr sz="2000" b="1" spc="-10" dirty="0">
                <a:latin typeface="Carlito"/>
                <a:cs typeface="Carlito"/>
              </a:rPr>
              <a:t>are organizations that </a:t>
            </a:r>
            <a:r>
              <a:rPr sz="2000" b="1" spc="-15" dirty="0">
                <a:latin typeface="Carlito"/>
                <a:cs typeface="Carlito"/>
              </a:rPr>
              <a:t>operate  </a:t>
            </a:r>
            <a:r>
              <a:rPr sz="2000" b="1" spc="-5" dirty="0">
                <a:latin typeface="Carlito"/>
                <a:cs typeface="Carlito"/>
              </a:rPr>
              <a:t>properties </a:t>
            </a:r>
            <a:r>
              <a:rPr sz="2000" b="1" dirty="0">
                <a:latin typeface="Carlito"/>
                <a:cs typeface="Carlito"/>
              </a:rPr>
              <a:t>owned </a:t>
            </a:r>
            <a:r>
              <a:rPr sz="2000" b="1" spc="-10" dirty="0">
                <a:latin typeface="Carlito"/>
                <a:cs typeface="Carlito"/>
              </a:rPr>
              <a:t>by </a:t>
            </a:r>
            <a:r>
              <a:rPr sz="2000" b="1" spc="-5" dirty="0">
                <a:latin typeface="Carlito"/>
                <a:cs typeface="Carlito"/>
              </a:rPr>
              <a:t>others. </a:t>
            </a:r>
            <a:r>
              <a:rPr sz="2000" b="1" dirty="0">
                <a:latin typeface="Carlito"/>
                <a:cs typeface="Carlito"/>
              </a:rPr>
              <a:t>Those other </a:t>
            </a:r>
            <a:r>
              <a:rPr sz="2000" b="1" spc="-5" dirty="0">
                <a:latin typeface="Carlito"/>
                <a:cs typeface="Carlito"/>
              </a:rPr>
              <a:t>hotels </a:t>
            </a:r>
            <a:r>
              <a:rPr sz="2000" b="1" spc="-15" dirty="0">
                <a:latin typeface="Carlito"/>
                <a:cs typeface="Carlito"/>
              </a:rPr>
              <a:t>may </a:t>
            </a:r>
            <a:r>
              <a:rPr sz="2000" b="1" dirty="0">
                <a:latin typeface="Carlito"/>
                <a:cs typeface="Carlito"/>
              </a:rPr>
              <a:t>be owned </a:t>
            </a:r>
            <a:r>
              <a:rPr sz="2000" b="1" spc="-5" dirty="0">
                <a:latin typeface="Carlito"/>
                <a:cs typeface="Carlito"/>
              </a:rPr>
              <a:t>by </a:t>
            </a:r>
            <a:r>
              <a:rPr sz="2000" b="1" dirty="0">
                <a:latin typeface="Carlito"/>
                <a:cs typeface="Carlito"/>
              </a:rPr>
              <a:t>individual  </a:t>
            </a:r>
            <a:r>
              <a:rPr sz="2000" b="1" spc="-5" dirty="0">
                <a:latin typeface="Carlito"/>
                <a:cs typeface="Carlito"/>
              </a:rPr>
              <a:t>persons, partnerships </a:t>
            </a:r>
            <a:r>
              <a:rPr sz="2000" b="1" dirty="0">
                <a:latin typeface="Carlito"/>
                <a:cs typeface="Carlito"/>
              </a:rPr>
              <a:t>or </a:t>
            </a:r>
            <a:r>
              <a:rPr sz="2000" b="1" spc="-10" dirty="0">
                <a:latin typeface="Carlito"/>
                <a:cs typeface="Carlito"/>
              </a:rPr>
              <a:t>private </a:t>
            </a:r>
            <a:r>
              <a:rPr sz="2000" b="1" spc="-5" dirty="0">
                <a:latin typeface="Carlito"/>
                <a:cs typeface="Carlito"/>
              </a:rPr>
              <a:t>limited </a:t>
            </a:r>
            <a:r>
              <a:rPr sz="2000" b="1" dirty="0">
                <a:latin typeface="Carlito"/>
                <a:cs typeface="Carlito"/>
              </a:rPr>
              <a:t>companies . </a:t>
            </a:r>
            <a:r>
              <a:rPr sz="2000" b="1" spc="-5" dirty="0">
                <a:latin typeface="Carlito"/>
                <a:cs typeface="Carlito"/>
              </a:rPr>
              <a:t>The </a:t>
            </a:r>
            <a:r>
              <a:rPr sz="2000" b="1" dirty="0">
                <a:latin typeface="Carlito"/>
                <a:cs typeface="Carlito"/>
              </a:rPr>
              <a:t>individual </a:t>
            </a:r>
            <a:r>
              <a:rPr sz="2000" b="1" spc="-5" dirty="0">
                <a:latin typeface="Carlito"/>
                <a:cs typeface="Carlito"/>
              </a:rPr>
              <a:t>hotel, </a:t>
            </a:r>
            <a:r>
              <a:rPr sz="2000" b="1" dirty="0">
                <a:latin typeface="Carlito"/>
                <a:cs typeface="Carlito"/>
              </a:rPr>
              <a:t>under  </a:t>
            </a:r>
            <a:r>
              <a:rPr sz="2000" b="1" spc="-5" dirty="0">
                <a:latin typeface="Carlito"/>
                <a:cs typeface="Carlito"/>
              </a:rPr>
              <a:t>construction, </a:t>
            </a:r>
            <a:r>
              <a:rPr sz="2000" b="1" spc="-15" dirty="0">
                <a:latin typeface="Carlito"/>
                <a:cs typeface="Carlito"/>
              </a:rPr>
              <a:t>may </a:t>
            </a:r>
            <a:r>
              <a:rPr sz="2000" b="1" spc="-10" dirty="0">
                <a:latin typeface="Carlito"/>
                <a:cs typeface="Carlito"/>
              </a:rPr>
              <a:t>contract </a:t>
            </a:r>
            <a:r>
              <a:rPr sz="2000" b="1" spc="-5" dirty="0">
                <a:latin typeface="Carlito"/>
                <a:cs typeface="Carlito"/>
              </a:rPr>
              <a:t>with </a:t>
            </a:r>
            <a:r>
              <a:rPr sz="2000" b="1" dirty="0">
                <a:latin typeface="Carlito"/>
                <a:cs typeface="Carlito"/>
              </a:rPr>
              <a:t>a </a:t>
            </a:r>
            <a:r>
              <a:rPr sz="2000" b="1" spc="-5" dirty="0">
                <a:latin typeface="Carlito"/>
                <a:cs typeface="Carlito"/>
              </a:rPr>
              <a:t>professional hotel </a:t>
            </a:r>
            <a:r>
              <a:rPr sz="2000" b="1" spc="-10" dirty="0">
                <a:latin typeface="Carlito"/>
                <a:cs typeface="Carlito"/>
              </a:rPr>
              <a:t>management </a:t>
            </a:r>
            <a:r>
              <a:rPr sz="2000" b="1" spc="-5" dirty="0">
                <a:latin typeface="Carlito"/>
                <a:cs typeface="Carlito"/>
              </a:rPr>
              <a:t>company </a:t>
            </a:r>
            <a:r>
              <a:rPr sz="2000" b="1" spc="-15" dirty="0">
                <a:latin typeface="Carlito"/>
                <a:cs typeface="Carlito"/>
              </a:rPr>
              <a:t>to  operate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5" dirty="0">
                <a:latin typeface="Carlito"/>
                <a:cs typeface="Carlito"/>
              </a:rPr>
              <a:t>proposed property </a:t>
            </a:r>
            <a:r>
              <a:rPr sz="2000" b="1" dirty="0">
                <a:latin typeface="Carlito"/>
                <a:cs typeface="Carlito"/>
              </a:rPr>
              <a:t>. </a:t>
            </a:r>
            <a:r>
              <a:rPr sz="2000" b="1" spc="-5" dirty="0">
                <a:latin typeface="Carlito"/>
                <a:cs typeface="Carlito"/>
              </a:rPr>
              <a:t>These </a:t>
            </a:r>
            <a:r>
              <a:rPr sz="2000" b="1" spc="-10" dirty="0">
                <a:latin typeface="Carlito"/>
                <a:cs typeface="Carlito"/>
              </a:rPr>
              <a:t>contracts are </a:t>
            </a:r>
            <a:r>
              <a:rPr sz="2000" b="1" dirty="0">
                <a:latin typeface="Carlito"/>
                <a:cs typeface="Carlito"/>
              </a:rPr>
              <a:t>normally on a </a:t>
            </a:r>
            <a:r>
              <a:rPr sz="2000" b="1" spc="-5" dirty="0">
                <a:latin typeface="Carlito"/>
                <a:cs typeface="Carlito"/>
              </a:rPr>
              <a:t>long-term  </a:t>
            </a:r>
            <a:r>
              <a:rPr sz="2000" b="1" dirty="0">
                <a:latin typeface="Carlito"/>
                <a:cs typeface="Carlito"/>
              </a:rPr>
              <a:t>basis. Some </a:t>
            </a:r>
            <a:r>
              <a:rPr sz="2000" b="1" spc="-10" dirty="0">
                <a:latin typeface="Carlito"/>
                <a:cs typeface="Carlito"/>
              </a:rPr>
              <a:t>management </a:t>
            </a:r>
            <a:r>
              <a:rPr sz="2000" b="1" dirty="0">
                <a:latin typeface="Carlito"/>
                <a:cs typeface="Carlito"/>
              </a:rPr>
              <a:t>companies, </a:t>
            </a:r>
            <a:r>
              <a:rPr sz="2000" b="1" spc="-5" dirty="0">
                <a:latin typeface="Carlito"/>
                <a:cs typeface="Carlito"/>
              </a:rPr>
              <a:t>when </a:t>
            </a:r>
            <a:r>
              <a:rPr sz="2000" b="1" spc="-10" dirty="0">
                <a:latin typeface="Carlito"/>
                <a:cs typeface="Carlito"/>
              </a:rPr>
              <a:t>feel that </a:t>
            </a:r>
            <a:r>
              <a:rPr sz="2000" b="1" spc="-5" dirty="0">
                <a:latin typeface="Carlito"/>
                <a:cs typeface="Carlito"/>
              </a:rPr>
              <a:t>they must </a:t>
            </a:r>
            <a:r>
              <a:rPr sz="2000" b="1" spc="-15" dirty="0">
                <a:latin typeface="Carlito"/>
                <a:cs typeface="Carlito"/>
              </a:rPr>
              <a:t>have </a:t>
            </a:r>
            <a:r>
              <a:rPr sz="2000" b="1" dirty="0">
                <a:latin typeface="Carlito"/>
                <a:cs typeface="Carlito"/>
              </a:rPr>
              <a:t>a </a:t>
            </a:r>
            <a:r>
              <a:rPr sz="2000" b="1" spc="-5" dirty="0">
                <a:latin typeface="Carlito"/>
                <a:cs typeface="Carlito"/>
              </a:rPr>
              <a:t>hotel </a:t>
            </a:r>
            <a:r>
              <a:rPr sz="2000" b="1" dirty="0">
                <a:latin typeface="Carlito"/>
                <a:cs typeface="Carlito"/>
              </a:rPr>
              <a:t>in a  particular </a:t>
            </a:r>
            <a:r>
              <a:rPr sz="2000" b="1" spc="-5" dirty="0">
                <a:latin typeface="Carlito"/>
                <a:cs typeface="Carlito"/>
              </a:rPr>
              <a:t>location </a:t>
            </a:r>
            <a:r>
              <a:rPr sz="2000" b="1" dirty="0">
                <a:latin typeface="Carlito"/>
                <a:cs typeface="Carlito"/>
              </a:rPr>
              <a:t>then </a:t>
            </a:r>
            <a:r>
              <a:rPr sz="2000" b="1" spc="-5" dirty="0">
                <a:latin typeface="Carlito"/>
                <a:cs typeface="Carlito"/>
              </a:rPr>
              <a:t>they approach prospective </a:t>
            </a:r>
            <a:r>
              <a:rPr sz="2000" b="1" dirty="0">
                <a:latin typeface="Carlito"/>
                <a:cs typeface="Carlito"/>
              </a:rPr>
              <a:t>individuals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dirty="0">
                <a:latin typeface="Carlito"/>
                <a:cs typeface="Carlito"/>
              </a:rPr>
              <a:t>build a </a:t>
            </a:r>
            <a:r>
              <a:rPr sz="2000" b="1" spc="-5" dirty="0">
                <a:latin typeface="Carlito"/>
                <a:cs typeface="Carlito"/>
              </a:rPr>
              <a:t>hotel  </a:t>
            </a:r>
            <a:r>
              <a:rPr sz="2000" b="1" dirty="0">
                <a:latin typeface="Carlito"/>
                <a:cs typeface="Carlito"/>
              </a:rPr>
              <a:t>and </a:t>
            </a:r>
            <a:r>
              <a:rPr sz="2000" b="1" spc="-15" dirty="0">
                <a:latin typeface="Carlito"/>
                <a:cs typeface="Carlito"/>
              </a:rPr>
              <a:t>operate </a:t>
            </a:r>
            <a:r>
              <a:rPr sz="2000" b="1" dirty="0">
                <a:latin typeface="Carlito"/>
                <a:cs typeface="Carlito"/>
              </a:rPr>
              <a:t>under their </a:t>
            </a:r>
            <a:r>
              <a:rPr sz="2000" b="1" spc="-10" dirty="0">
                <a:latin typeface="Carlito"/>
                <a:cs typeface="Carlito"/>
              </a:rPr>
              <a:t>managements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contract.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380998"/>
            <a:ext cx="8153400" cy="647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398"/>
            <a:ext cx="8686800" cy="6705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5715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048000"/>
            <a:ext cx="3133344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18" y="3962418"/>
            <a:ext cx="2953492" cy="1305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91440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127201"/>
            <a:ext cx="45840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4315" algn="l"/>
              </a:tabLst>
            </a:pPr>
            <a:r>
              <a:rPr sz="6000" spc="-5" dirty="0">
                <a:solidFill>
                  <a:srgbClr val="000000"/>
                </a:solidFill>
              </a:rPr>
              <a:t>THAN</a:t>
            </a:r>
            <a:r>
              <a:rPr sz="6000" dirty="0">
                <a:solidFill>
                  <a:srgbClr val="000000"/>
                </a:solidFill>
              </a:rPr>
              <a:t>K</a:t>
            </a:r>
            <a:r>
              <a:rPr sz="6000" spc="-5" dirty="0">
                <a:solidFill>
                  <a:srgbClr val="000000"/>
                </a:solidFill>
              </a:rPr>
              <a:t> </a:t>
            </a:r>
            <a:r>
              <a:rPr sz="6000" spc="-185" dirty="0" smtClean="0">
                <a:solidFill>
                  <a:srgbClr val="000000"/>
                </a:solidFill>
              </a:rPr>
              <a:t>Y</a:t>
            </a:r>
            <a:r>
              <a:rPr sz="6000" spc="-5" dirty="0" smtClean="0">
                <a:solidFill>
                  <a:srgbClr val="000000"/>
                </a:solidFill>
              </a:rPr>
              <a:t>O</a:t>
            </a:r>
            <a:r>
              <a:rPr sz="6000" dirty="0" smtClean="0">
                <a:solidFill>
                  <a:srgbClr val="000000"/>
                </a:solidFill>
              </a:rPr>
              <a:t>U</a:t>
            </a:r>
            <a:endParaRPr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555" y="18999"/>
            <a:ext cx="55575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FCEADA"/>
                </a:solidFill>
                <a:latin typeface="Times New Roman"/>
                <a:cs typeface="Times New Roman"/>
              </a:rPr>
              <a:t>CLASSIFICATION </a:t>
            </a:r>
            <a:r>
              <a:rPr sz="3200" dirty="0">
                <a:solidFill>
                  <a:srgbClr val="FCEADA"/>
                </a:solidFill>
                <a:latin typeface="Times New Roman"/>
                <a:cs typeface="Times New Roman"/>
              </a:rPr>
              <a:t>OF</a:t>
            </a:r>
            <a:r>
              <a:rPr sz="3200" spc="-90" dirty="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CEADA"/>
                </a:solidFill>
                <a:latin typeface="Times New Roman"/>
                <a:cs typeface="Times New Roman"/>
              </a:rPr>
              <a:t>HOTELS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7144" y="2502344"/>
            <a:ext cx="3302635" cy="2616835"/>
            <a:chOff x="2807144" y="2502344"/>
            <a:chExt cx="3302635" cy="2616835"/>
          </a:xfrm>
        </p:grpSpPr>
        <p:sp>
          <p:nvSpPr>
            <p:cNvPr id="4" name="object 4"/>
            <p:cNvSpPr/>
            <p:nvPr/>
          </p:nvSpPr>
          <p:spPr>
            <a:xfrm>
              <a:off x="2820162" y="2515362"/>
              <a:ext cx="3276600" cy="2590800"/>
            </a:xfrm>
            <a:custGeom>
              <a:avLst/>
              <a:gdLst/>
              <a:ahLst/>
              <a:cxnLst/>
              <a:rect l="l" t="t" r="r" b="b"/>
              <a:pathLst>
                <a:path w="3276600" h="2590800">
                  <a:moveTo>
                    <a:pt x="1638300" y="0"/>
                  </a:moveTo>
                  <a:lnTo>
                    <a:pt x="1584225" y="692"/>
                  </a:lnTo>
                  <a:lnTo>
                    <a:pt x="1530587" y="2755"/>
                  </a:lnTo>
                  <a:lnTo>
                    <a:pt x="1477415" y="6168"/>
                  </a:lnTo>
                  <a:lnTo>
                    <a:pt x="1424735" y="10908"/>
                  </a:lnTo>
                  <a:lnTo>
                    <a:pt x="1372573" y="16955"/>
                  </a:lnTo>
                  <a:lnTo>
                    <a:pt x="1320958" y="24288"/>
                  </a:lnTo>
                  <a:lnTo>
                    <a:pt x="1269915" y="32884"/>
                  </a:lnTo>
                  <a:lnTo>
                    <a:pt x="1219472" y="42723"/>
                  </a:lnTo>
                  <a:lnTo>
                    <a:pt x="1169655" y="53783"/>
                  </a:lnTo>
                  <a:lnTo>
                    <a:pt x="1120493" y="66044"/>
                  </a:lnTo>
                  <a:lnTo>
                    <a:pt x="1072011" y="79482"/>
                  </a:lnTo>
                  <a:lnTo>
                    <a:pt x="1024238" y="94079"/>
                  </a:lnTo>
                  <a:lnTo>
                    <a:pt x="977199" y="109811"/>
                  </a:lnTo>
                  <a:lnTo>
                    <a:pt x="930921" y="126657"/>
                  </a:lnTo>
                  <a:lnTo>
                    <a:pt x="885433" y="144597"/>
                  </a:lnTo>
                  <a:lnTo>
                    <a:pt x="840760" y="163609"/>
                  </a:lnTo>
                  <a:lnTo>
                    <a:pt x="796930" y="183671"/>
                  </a:lnTo>
                  <a:lnTo>
                    <a:pt x="753970" y="204762"/>
                  </a:lnTo>
                  <a:lnTo>
                    <a:pt x="711906" y="226862"/>
                  </a:lnTo>
                  <a:lnTo>
                    <a:pt x="670767" y="249948"/>
                  </a:lnTo>
                  <a:lnTo>
                    <a:pt x="630578" y="273999"/>
                  </a:lnTo>
                  <a:lnTo>
                    <a:pt x="591367" y="298994"/>
                  </a:lnTo>
                  <a:lnTo>
                    <a:pt x="553160" y="324911"/>
                  </a:lnTo>
                  <a:lnTo>
                    <a:pt x="515985" y="351730"/>
                  </a:lnTo>
                  <a:lnTo>
                    <a:pt x="479869" y="379428"/>
                  </a:lnTo>
                  <a:lnTo>
                    <a:pt x="444839" y="407985"/>
                  </a:lnTo>
                  <a:lnTo>
                    <a:pt x="410921" y="437379"/>
                  </a:lnTo>
                  <a:lnTo>
                    <a:pt x="378143" y="467588"/>
                  </a:lnTo>
                  <a:lnTo>
                    <a:pt x="346531" y="498593"/>
                  </a:lnTo>
                  <a:lnTo>
                    <a:pt x="316114" y="530370"/>
                  </a:lnTo>
                  <a:lnTo>
                    <a:pt x="286917" y="562899"/>
                  </a:lnTo>
                  <a:lnTo>
                    <a:pt x="258967" y="596158"/>
                  </a:lnTo>
                  <a:lnTo>
                    <a:pt x="232292" y="630127"/>
                  </a:lnTo>
                  <a:lnTo>
                    <a:pt x="206919" y="664783"/>
                  </a:lnTo>
                  <a:lnTo>
                    <a:pt x="182875" y="700106"/>
                  </a:lnTo>
                  <a:lnTo>
                    <a:pt x="160186" y="736073"/>
                  </a:lnTo>
                  <a:lnTo>
                    <a:pt x="138880" y="772665"/>
                  </a:lnTo>
                  <a:lnTo>
                    <a:pt x="118983" y="809859"/>
                  </a:lnTo>
                  <a:lnTo>
                    <a:pt x="100523" y="847633"/>
                  </a:lnTo>
                  <a:lnTo>
                    <a:pt x="83527" y="885968"/>
                  </a:lnTo>
                  <a:lnTo>
                    <a:pt x="68021" y="924841"/>
                  </a:lnTo>
                  <a:lnTo>
                    <a:pt x="54033" y="964230"/>
                  </a:lnTo>
                  <a:lnTo>
                    <a:pt x="41589" y="1004116"/>
                  </a:lnTo>
                  <a:lnTo>
                    <a:pt x="30717" y="1044476"/>
                  </a:lnTo>
                  <a:lnTo>
                    <a:pt x="21444" y="1085288"/>
                  </a:lnTo>
                  <a:lnTo>
                    <a:pt x="13796" y="1126533"/>
                  </a:lnTo>
                  <a:lnTo>
                    <a:pt x="7800" y="1168187"/>
                  </a:lnTo>
                  <a:lnTo>
                    <a:pt x="3485" y="1210231"/>
                  </a:lnTo>
                  <a:lnTo>
                    <a:pt x="875" y="1252642"/>
                  </a:lnTo>
                  <a:lnTo>
                    <a:pt x="0" y="1295400"/>
                  </a:lnTo>
                  <a:lnTo>
                    <a:pt x="875" y="1338157"/>
                  </a:lnTo>
                  <a:lnTo>
                    <a:pt x="3485" y="1380568"/>
                  </a:lnTo>
                  <a:lnTo>
                    <a:pt x="7800" y="1422612"/>
                  </a:lnTo>
                  <a:lnTo>
                    <a:pt x="13796" y="1464266"/>
                  </a:lnTo>
                  <a:lnTo>
                    <a:pt x="21444" y="1505511"/>
                  </a:lnTo>
                  <a:lnTo>
                    <a:pt x="30717" y="1546323"/>
                  </a:lnTo>
                  <a:lnTo>
                    <a:pt x="41589" y="1586683"/>
                  </a:lnTo>
                  <a:lnTo>
                    <a:pt x="54033" y="1626569"/>
                  </a:lnTo>
                  <a:lnTo>
                    <a:pt x="68021" y="1665958"/>
                  </a:lnTo>
                  <a:lnTo>
                    <a:pt x="83527" y="1704831"/>
                  </a:lnTo>
                  <a:lnTo>
                    <a:pt x="100523" y="1743166"/>
                  </a:lnTo>
                  <a:lnTo>
                    <a:pt x="118983" y="1780940"/>
                  </a:lnTo>
                  <a:lnTo>
                    <a:pt x="138880" y="1818134"/>
                  </a:lnTo>
                  <a:lnTo>
                    <a:pt x="160186" y="1854726"/>
                  </a:lnTo>
                  <a:lnTo>
                    <a:pt x="182875" y="1890693"/>
                  </a:lnTo>
                  <a:lnTo>
                    <a:pt x="206919" y="1926016"/>
                  </a:lnTo>
                  <a:lnTo>
                    <a:pt x="232292" y="1960672"/>
                  </a:lnTo>
                  <a:lnTo>
                    <a:pt x="258967" y="1994641"/>
                  </a:lnTo>
                  <a:lnTo>
                    <a:pt x="286917" y="2027900"/>
                  </a:lnTo>
                  <a:lnTo>
                    <a:pt x="316114" y="2060429"/>
                  </a:lnTo>
                  <a:lnTo>
                    <a:pt x="346531" y="2092206"/>
                  </a:lnTo>
                  <a:lnTo>
                    <a:pt x="378143" y="2123211"/>
                  </a:lnTo>
                  <a:lnTo>
                    <a:pt x="410921" y="2153420"/>
                  </a:lnTo>
                  <a:lnTo>
                    <a:pt x="444839" y="2182814"/>
                  </a:lnTo>
                  <a:lnTo>
                    <a:pt x="479869" y="2211371"/>
                  </a:lnTo>
                  <a:lnTo>
                    <a:pt x="515985" y="2239069"/>
                  </a:lnTo>
                  <a:lnTo>
                    <a:pt x="553160" y="2265888"/>
                  </a:lnTo>
                  <a:lnTo>
                    <a:pt x="591367" y="2291805"/>
                  </a:lnTo>
                  <a:lnTo>
                    <a:pt x="630578" y="2316800"/>
                  </a:lnTo>
                  <a:lnTo>
                    <a:pt x="670767" y="2340851"/>
                  </a:lnTo>
                  <a:lnTo>
                    <a:pt x="711906" y="2363937"/>
                  </a:lnTo>
                  <a:lnTo>
                    <a:pt x="753970" y="2386037"/>
                  </a:lnTo>
                  <a:lnTo>
                    <a:pt x="796930" y="2407128"/>
                  </a:lnTo>
                  <a:lnTo>
                    <a:pt x="840760" y="2427190"/>
                  </a:lnTo>
                  <a:lnTo>
                    <a:pt x="885433" y="2446202"/>
                  </a:lnTo>
                  <a:lnTo>
                    <a:pt x="930921" y="2464142"/>
                  </a:lnTo>
                  <a:lnTo>
                    <a:pt x="977199" y="2480988"/>
                  </a:lnTo>
                  <a:lnTo>
                    <a:pt x="1024238" y="2496720"/>
                  </a:lnTo>
                  <a:lnTo>
                    <a:pt x="1072011" y="2511317"/>
                  </a:lnTo>
                  <a:lnTo>
                    <a:pt x="1120493" y="2524755"/>
                  </a:lnTo>
                  <a:lnTo>
                    <a:pt x="1169655" y="2537016"/>
                  </a:lnTo>
                  <a:lnTo>
                    <a:pt x="1219472" y="2548076"/>
                  </a:lnTo>
                  <a:lnTo>
                    <a:pt x="1269915" y="2557915"/>
                  </a:lnTo>
                  <a:lnTo>
                    <a:pt x="1320958" y="2566511"/>
                  </a:lnTo>
                  <a:lnTo>
                    <a:pt x="1372573" y="2573844"/>
                  </a:lnTo>
                  <a:lnTo>
                    <a:pt x="1424735" y="2579891"/>
                  </a:lnTo>
                  <a:lnTo>
                    <a:pt x="1477415" y="2584631"/>
                  </a:lnTo>
                  <a:lnTo>
                    <a:pt x="1530587" y="2588044"/>
                  </a:lnTo>
                  <a:lnTo>
                    <a:pt x="1584225" y="2590107"/>
                  </a:lnTo>
                  <a:lnTo>
                    <a:pt x="1638300" y="2590800"/>
                  </a:lnTo>
                  <a:lnTo>
                    <a:pt x="1692374" y="2590107"/>
                  </a:lnTo>
                  <a:lnTo>
                    <a:pt x="1746012" y="2588044"/>
                  </a:lnTo>
                  <a:lnTo>
                    <a:pt x="1799184" y="2584631"/>
                  </a:lnTo>
                  <a:lnTo>
                    <a:pt x="1851864" y="2579891"/>
                  </a:lnTo>
                  <a:lnTo>
                    <a:pt x="1904026" y="2573844"/>
                  </a:lnTo>
                  <a:lnTo>
                    <a:pt x="1955641" y="2566511"/>
                  </a:lnTo>
                  <a:lnTo>
                    <a:pt x="2006684" y="2557915"/>
                  </a:lnTo>
                  <a:lnTo>
                    <a:pt x="2057127" y="2548076"/>
                  </a:lnTo>
                  <a:lnTo>
                    <a:pt x="2106944" y="2537016"/>
                  </a:lnTo>
                  <a:lnTo>
                    <a:pt x="2156106" y="2524755"/>
                  </a:lnTo>
                  <a:lnTo>
                    <a:pt x="2204588" y="2511317"/>
                  </a:lnTo>
                  <a:lnTo>
                    <a:pt x="2252361" y="2496720"/>
                  </a:lnTo>
                  <a:lnTo>
                    <a:pt x="2299400" y="2480988"/>
                  </a:lnTo>
                  <a:lnTo>
                    <a:pt x="2345678" y="2464142"/>
                  </a:lnTo>
                  <a:lnTo>
                    <a:pt x="2391166" y="2446202"/>
                  </a:lnTo>
                  <a:lnTo>
                    <a:pt x="2435839" y="2427190"/>
                  </a:lnTo>
                  <a:lnTo>
                    <a:pt x="2479669" y="2407128"/>
                  </a:lnTo>
                  <a:lnTo>
                    <a:pt x="2522629" y="2386037"/>
                  </a:lnTo>
                  <a:lnTo>
                    <a:pt x="2564693" y="2363937"/>
                  </a:lnTo>
                  <a:lnTo>
                    <a:pt x="2605832" y="2340851"/>
                  </a:lnTo>
                  <a:lnTo>
                    <a:pt x="2646021" y="2316800"/>
                  </a:lnTo>
                  <a:lnTo>
                    <a:pt x="2685232" y="2291805"/>
                  </a:lnTo>
                  <a:lnTo>
                    <a:pt x="2723439" y="2265888"/>
                  </a:lnTo>
                  <a:lnTo>
                    <a:pt x="2760614" y="2239069"/>
                  </a:lnTo>
                  <a:lnTo>
                    <a:pt x="2796730" y="2211371"/>
                  </a:lnTo>
                  <a:lnTo>
                    <a:pt x="2831760" y="2182814"/>
                  </a:lnTo>
                  <a:lnTo>
                    <a:pt x="2865678" y="2153420"/>
                  </a:lnTo>
                  <a:lnTo>
                    <a:pt x="2898456" y="2123211"/>
                  </a:lnTo>
                  <a:lnTo>
                    <a:pt x="2930068" y="2092206"/>
                  </a:lnTo>
                  <a:lnTo>
                    <a:pt x="2960485" y="2060429"/>
                  </a:lnTo>
                  <a:lnTo>
                    <a:pt x="2989682" y="2027900"/>
                  </a:lnTo>
                  <a:lnTo>
                    <a:pt x="3017632" y="1994641"/>
                  </a:lnTo>
                  <a:lnTo>
                    <a:pt x="3044307" y="1960672"/>
                  </a:lnTo>
                  <a:lnTo>
                    <a:pt x="3069680" y="1926016"/>
                  </a:lnTo>
                  <a:lnTo>
                    <a:pt x="3093724" y="1890693"/>
                  </a:lnTo>
                  <a:lnTo>
                    <a:pt x="3116413" y="1854726"/>
                  </a:lnTo>
                  <a:lnTo>
                    <a:pt x="3137719" y="1818134"/>
                  </a:lnTo>
                  <a:lnTo>
                    <a:pt x="3157616" y="1780940"/>
                  </a:lnTo>
                  <a:lnTo>
                    <a:pt x="3176076" y="1743166"/>
                  </a:lnTo>
                  <a:lnTo>
                    <a:pt x="3193072" y="1704831"/>
                  </a:lnTo>
                  <a:lnTo>
                    <a:pt x="3208578" y="1665958"/>
                  </a:lnTo>
                  <a:lnTo>
                    <a:pt x="3222566" y="1626569"/>
                  </a:lnTo>
                  <a:lnTo>
                    <a:pt x="3235010" y="1586683"/>
                  </a:lnTo>
                  <a:lnTo>
                    <a:pt x="3245882" y="1546323"/>
                  </a:lnTo>
                  <a:lnTo>
                    <a:pt x="3255155" y="1505511"/>
                  </a:lnTo>
                  <a:lnTo>
                    <a:pt x="3262803" y="1464266"/>
                  </a:lnTo>
                  <a:lnTo>
                    <a:pt x="3268799" y="1422612"/>
                  </a:lnTo>
                  <a:lnTo>
                    <a:pt x="3273114" y="1380568"/>
                  </a:lnTo>
                  <a:lnTo>
                    <a:pt x="3275724" y="1338157"/>
                  </a:lnTo>
                  <a:lnTo>
                    <a:pt x="3276600" y="1295400"/>
                  </a:lnTo>
                  <a:lnTo>
                    <a:pt x="3275724" y="1252642"/>
                  </a:lnTo>
                  <a:lnTo>
                    <a:pt x="3273114" y="1210231"/>
                  </a:lnTo>
                  <a:lnTo>
                    <a:pt x="3268799" y="1168187"/>
                  </a:lnTo>
                  <a:lnTo>
                    <a:pt x="3262803" y="1126533"/>
                  </a:lnTo>
                  <a:lnTo>
                    <a:pt x="3255155" y="1085288"/>
                  </a:lnTo>
                  <a:lnTo>
                    <a:pt x="3245882" y="1044476"/>
                  </a:lnTo>
                  <a:lnTo>
                    <a:pt x="3235010" y="1004116"/>
                  </a:lnTo>
                  <a:lnTo>
                    <a:pt x="3222566" y="964230"/>
                  </a:lnTo>
                  <a:lnTo>
                    <a:pt x="3208578" y="924841"/>
                  </a:lnTo>
                  <a:lnTo>
                    <a:pt x="3193072" y="885968"/>
                  </a:lnTo>
                  <a:lnTo>
                    <a:pt x="3176076" y="847633"/>
                  </a:lnTo>
                  <a:lnTo>
                    <a:pt x="3157616" y="809859"/>
                  </a:lnTo>
                  <a:lnTo>
                    <a:pt x="3137719" y="772665"/>
                  </a:lnTo>
                  <a:lnTo>
                    <a:pt x="3116413" y="736073"/>
                  </a:lnTo>
                  <a:lnTo>
                    <a:pt x="3093724" y="700106"/>
                  </a:lnTo>
                  <a:lnTo>
                    <a:pt x="3069680" y="664783"/>
                  </a:lnTo>
                  <a:lnTo>
                    <a:pt x="3044307" y="630127"/>
                  </a:lnTo>
                  <a:lnTo>
                    <a:pt x="3017632" y="596158"/>
                  </a:lnTo>
                  <a:lnTo>
                    <a:pt x="2989682" y="562899"/>
                  </a:lnTo>
                  <a:lnTo>
                    <a:pt x="2960485" y="530370"/>
                  </a:lnTo>
                  <a:lnTo>
                    <a:pt x="2930068" y="498593"/>
                  </a:lnTo>
                  <a:lnTo>
                    <a:pt x="2898456" y="467588"/>
                  </a:lnTo>
                  <a:lnTo>
                    <a:pt x="2865678" y="437379"/>
                  </a:lnTo>
                  <a:lnTo>
                    <a:pt x="2831760" y="407985"/>
                  </a:lnTo>
                  <a:lnTo>
                    <a:pt x="2796730" y="379428"/>
                  </a:lnTo>
                  <a:lnTo>
                    <a:pt x="2760614" y="351730"/>
                  </a:lnTo>
                  <a:lnTo>
                    <a:pt x="2723439" y="324911"/>
                  </a:lnTo>
                  <a:lnTo>
                    <a:pt x="2685232" y="298994"/>
                  </a:lnTo>
                  <a:lnTo>
                    <a:pt x="2646021" y="273999"/>
                  </a:lnTo>
                  <a:lnTo>
                    <a:pt x="2605832" y="249948"/>
                  </a:lnTo>
                  <a:lnTo>
                    <a:pt x="2564693" y="226862"/>
                  </a:lnTo>
                  <a:lnTo>
                    <a:pt x="2522629" y="204762"/>
                  </a:lnTo>
                  <a:lnTo>
                    <a:pt x="2479669" y="183671"/>
                  </a:lnTo>
                  <a:lnTo>
                    <a:pt x="2435839" y="163609"/>
                  </a:lnTo>
                  <a:lnTo>
                    <a:pt x="2391166" y="144597"/>
                  </a:lnTo>
                  <a:lnTo>
                    <a:pt x="2345678" y="126657"/>
                  </a:lnTo>
                  <a:lnTo>
                    <a:pt x="2299400" y="109811"/>
                  </a:lnTo>
                  <a:lnTo>
                    <a:pt x="2252361" y="94079"/>
                  </a:lnTo>
                  <a:lnTo>
                    <a:pt x="2204588" y="79482"/>
                  </a:lnTo>
                  <a:lnTo>
                    <a:pt x="2156106" y="66044"/>
                  </a:lnTo>
                  <a:lnTo>
                    <a:pt x="2106944" y="53783"/>
                  </a:lnTo>
                  <a:lnTo>
                    <a:pt x="2057127" y="42723"/>
                  </a:lnTo>
                  <a:lnTo>
                    <a:pt x="2006684" y="32884"/>
                  </a:lnTo>
                  <a:lnTo>
                    <a:pt x="1955641" y="24288"/>
                  </a:lnTo>
                  <a:lnTo>
                    <a:pt x="1904026" y="16955"/>
                  </a:lnTo>
                  <a:lnTo>
                    <a:pt x="1851864" y="10908"/>
                  </a:lnTo>
                  <a:lnTo>
                    <a:pt x="1799184" y="6168"/>
                  </a:lnTo>
                  <a:lnTo>
                    <a:pt x="1746012" y="2755"/>
                  </a:lnTo>
                  <a:lnTo>
                    <a:pt x="1692374" y="692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20162" y="2515362"/>
              <a:ext cx="3276600" cy="2590800"/>
            </a:xfrm>
            <a:custGeom>
              <a:avLst/>
              <a:gdLst/>
              <a:ahLst/>
              <a:cxnLst/>
              <a:rect l="l" t="t" r="r" b="b"/>
              <a:pathLst>
                <a:path w="3276600" h="2590800">
                  <a:moveTo>
                    <a:pt x="0" y="1295400"/>
                  </a:moveTo>
                  <a:lnTo>
                    <a:pt x="875" y="1252642"/>
                  </a:lnTo>
                  <a:lnTo>
                    <a:pt x="3485" y="1210231"/>
                  </a:lnTo>
                  <a:lnTo>
                    <a:pt x="7800" y="1168187"/>
                  </a:lnTo>
                  <a:lnTo>
                    <a:pt x="13796" y="1126533"/>
                  </a:lnTo>
                  <a:lnTo>
                    <a:pt x="21444" y="1085288"/>
                  </a:lnTo>
                  <a:lnTo>
                    <a:pt x="30717" y="1044476"/>
                  </a:lnTo>
                  <a:lnTo>
                    <a:pt x="41589" y="1004116"/>
                  </a:lnTo>
                  <a:lnTo>
                    <a:pt x="54033" y="964230"/>
                  </a:lnTo>
                  <a:lnTo>
                    <a:pt x="68021" y="924841"/>
                  </a:lnTo>
                  <a:lnTo>
                    <a:pt x="83527" y="885968"/>
                  </a:lnTo>
                  <a:lnTo>
                    <a:pt x="100523" y="847633"/>
                  </a:lnTo>
                  <a:lnTo>
                    <a:pt x="118983" y="809859"/>
                  </a:lnTo>
                  <a:lnTo>
                    <a:pt x="138880" y="772665"/>
                  </a:lnTo>
                  <a:lnTo>
                    <a:pt x="160186" y="736073"/>
                  </a:lnTo>
                  <a:lnTo>
                    <a:pt x="182875" y="700106"/>
                  </a:lnTo>
                  <a:lnTo>
                    <a:pt x="206919" y="664783"/>
                  </a:lnTo>
                  <a:lnTo>
                    <a:pt x="232292" y="630127"/>
                  </a:lnTo>
                  <a:lnTo>
                    <a:pt x="258967" y="596158"/>
                  </a:lnTo>
                  <a:lnTo>
                    <a:pt x="286917" y="562899"/>
                  </a:lnTo>
                  <a:lnTo>
                    <a:pt x="316114" y="530370"/>
                  </a:lnTo>
                  <a:lnTo>
                    <a:pt x="346531" y="498593"/>
                  </a:lnTo>
                  <a:lnTo>
                    <a:pt x="378143" y="467588"/>
                  </a:lnTo>
                  <a:lnTo>
                    <a:pt x="410921" y="437379"/>
                  </a:lnTo>
                  <a:lnTo>
                    <a:pt x="444839" y="407985"/>
                  </a:lnTo>
                  <a:lnTo>
                    <a:pt x="479869" y="379428"/>
                  </a:lnTo>
                  <a:lnTo>
                    <a:pt x="515985" y="351730"/>
                  </a:lnTo>
                  <a:lnTo>
                    <a:pt x="553160" y="324911"/>
                  </a:lnTo>
                  <a:lnTo>
                    <a:pt x="591367" y="298994"/>
                  </a:lnTo>
                  <a:lnTo>
                    <a:pt x="630578" y="273999"/>
                  </a:lnTo>
                  <a:lnTo>
                    <a:pt x="670767" y="249948"/>
                  </a:lnTo>
                  <a:lnTo>
                    <a:pt x="711906" y="226862"/>
                  </a:lnTo>
                  <a:lnTo>
                    <a:pt x="753970" y="204762"/>
                  </a:lnTo>
                  <a:lnTo>
                    <a:pt x="796930" y="183671"/>
                  </a:lnTo>
                  <a:lnTo>
                    <a:pt x="840760" y="163609"/>
                  </a:lnTo>
                  <a:lnTo>
                    <a:pt x="885433" y="144597"/>
                  </a:lnTo>
                  <a:lnTo>
                    <a:pt x="930921" y="126657"/>
                  </a:lnTo>
                  <a:lnTo>
                    <a:pt x="977199" y="109811"/>
                  </a:lnTo>
                  <a:lnTo>
                    <a:pt x="1024238" y="94079"/>
                  </a:lnTo>
                  <a:lnTo>
                    <a:pt x="1072011" y="79482"/>
                  </a:lnTo>
                  <a:lnTo>
                    <a:pt x="1120493" y="66044"/>
                  </a:lnTo>
                  <a:lnTo>
                    <a:pt x="1169655" y="53783"/>
                  </a:lnTo>
                  <a:lnTo>
                    <a:pt x="1219472" y="42723"/>
                  </a:lnTo>
                  <a:lnTo>
                    <a:pt x="1269915" y="32884"/>
                  </a:lnTo>
                  <a:lnTo>
                    <a:pt x="1320958" y="24288"/>
                  </a:lnTo>
                  <a:lnTo>
                    <a:pt x="1372573" y="16955"/>
                  </a:lnTo>
                  <a:lnTo>
                    <a:pt x="1424735" y="10908"/>
                  </a:lnTo>
                  <a:lnTo>
                    <a:pt x="1477415" y="6168"/>
                  </a:lnTo>
                  <a:lnTo>
                    <a:pt x="1530587" y="2755"/>
                  </a:lnTo>
                  <a:lnTo>
                    <a:pt x="1584225" y="692"/>
                  </a:lnTo>
                  <a:lnTo>
                    <a:pt x="1638300" y="0"/>
                  </a:lnTo>
                  <a:lnTo>
                    <a:pt x="1692374" y="692"/>
                  </a:lnTo>
                  <a:lnTo>
                    <a:pt x="1746012" y="2755"/>
                  </a:lnTo>
                  <a:lnTo>
                    <a:pt x="1799184" y="6168"/>
                  </a:lnTo>
                  <a:lnTo>
                    <a:pt x="1851864" y="10908"/>
                  </a:lnTo>
                  <a:lnTo>
                    <a:pt x="1904026" y="16955"/>
                  </a:lnTo>
                  <a:lnTo>
                    <a:pt x="1955641" y="24288"/>
                  </a:lnTo>
                  <a:lnTo>
                    <a:pt x="2006684" y="32884"/>
                  </a:lnTo>
                  <a:lnTo>
                    <a:pt x="2057127" y="42723"/>
                  </a:lnTo>
                  <a:lnTo>
                    <a:pt x="2106944" y="53783"/>
                  </a:lnTo>
                  <a:lnTo>
                    <a:pt x="2156106" y="66044"/>
                  </a:lnTo>
                  <a:lnTo>
                    <a:pt x="2204588" y="79482"/>
                  </a:lnTo>
                  <a:lnTo>
                    <a:pt x="2252361" y="94079"/>
                  </a:lnTo>
                  <a:lnTo>
                    <a:pt x="2299400" y="109811"/>
                  </a:lnTo>
                  <a:lnTo>
                    <a:pt x="2345678" y="126657"/>
                  </a:lnTo>
                  <a:lnTo>
                    <a:pt x="2391166" y="144597"/>
                  </a:lnTo>
                  <a:lnTo>
                    <a:pt x="2435839" y="163609"/>
                  </a:lnTo>
                  <a:lnTo>
                    <a:pt x="2479669" y="183671"/>
                  </a:lnTo>
                  <a:lnTo>
                    <a:pt x="2522629" y="204762"/>
                  </a:lnTo>
                  <a:lnTo>
                    <a:pt x="2564693" y="226862"/>
                  </a:lnTo>
                  <a:lnTo>
                    <a:pt x="2605832" y="249948"/>
                  </a:lnTo>
                  <a:lnTo>
                    <a:pt x="2646021" y="273999"/>
                  </a:lnTo>
                  <a:lnTo>
                    <a:pt x="2685232" y="298994"/>
                  </a:lnTo>
                  <a:lnTo>
                    <a:pt x="2723439" y="324911"/>
                  </a:lnTo>
                  <a:lnTo>
                    <a:pt x="2760614" y="351730"/>
                  </a:lnTo>
                  <a:lnTo>
                    <a:pt x="2796730" y="379428"/>
                  </a:lnTo>
                  <a:lnTo>
                    <a:pt x="2831760" y="407985"/>
                  </a:lnTo>
                  <a:lnTo>
                    <a:pt x="2865678" y="437379"/>
                  </a:lnTo>
                  <a:lnTo>
                    <a:pt x="2898456" y="467588"/>
                  </a:lnTo>
                  <a:lnTo>
                    <a:pt x="2930068" y="498593"/>
                  </a:lnTo>
                  <a:lnTo>
                    <a:pt x="2960485" y="530370"/>
                  </a:lnTo>
                  <a:lnTo>
                    <a:pt x="2989682" y="562899"/>
                  </a:lnTo>
                  <a:lnTo>
                    <a:pt x="3017632" y="596158"/>
                  </a:lnTo>
                  <a:lnTo>
                    <a:pt x="3044307" y="630127"/>
                  </a:lnTo>
                  <a:lnTo>
                    <a:pt x="3069680" y="664783"/>
                  </a:lnTo>
                  <a:lnTo>
                    <a:pt x="3093724" y="700106"/>
                  </a:lnTo>
                  <a:lnTo>
                    <a:pt x="3116413" y="736073"/>
                  </a:lnTo>
                  <a:lnTo>
                    <a:pt x="3137719" y="772665"/>
                  </a:lnTo>
                  <a:lnTo>
                    <a:pt x="3157616" y="809859"/>
                  </a:lnTo>
                  <a:lnTo>
                    <a:pt x="3176076" y="847633"/>
                  </a:lnTo>
                  <a:lnTo>
                    <a:pt x="3193072" y="885968"/>
                  </a:lnTo>
                  <a:lnTo>
                    <a:pt x="3208578" y="924841"/>
                  </a:lnTo>
                  <a:lnTo>
                    <a:pt x="3222566" y="964230"/>
                  </a:lnTo>
                  <a:lnTo>
                    <a:pt x="3235010" y="1004116"/>
                  </a:lnTo>
                  <a:lnTo>
                    <a:pt x="3245882" y="1044476"/>
                  </a:lnTo>
                  <a:lnTo>
                    <a:pt x="3255155" y="1085288"/>
                  </a:lnTo>
                  <a:lnTo>
                    <a:pt x="3262803" y="1126533"/>
                  </a:lnTo>
                  <a:lnTo>
                    <a:pt x="3268799" y="1168187"/>
                  </a:lnTo>
                  <a:lnTo>
                    <a:pt x="3273114" y="1210231"/>
                  </a:lnTo>
                  <a:lnTo>
                    <a:pt x="3275724" y="1252642"/>
                  </a:lnTo>
                  <a:lnTo>
                    <a:pt x="3276600" y="1295400"/>
                  </a:lnTo>
                  <a:lnTo>
                    <a:pt x="3275724" y="1338157"/>
                  </a:lnTo>
                  <a:lnTo>
                    <a:pt x="3273114" y="1380568"/>
                  </a:lnTo>
                  <a:lnTo>
                    <a:pt x="3268799" y="1422612"/>
                  </a:lnTo>
                  <a:lnTo>
                    <a:pt x="3262803" y="1464266"/>
                  </a:lnTo>
                  <a:lnTo>
                    <a:pt x="3255155" y="1505511"/>
                  </a:lnTo>
                  <a:lnTo>
                    <a:pt x="3245882" y="1546323"/>
                  </a:lnTo>
                  <a:lnTo>
                    <a:pt x="3235010" y="1586683"/>
                  </a:lnTo>
                  <a:lnTo>
                    <a:pt x="3222566" y="1626569"/>
                  </a:lnTo>
                  <a:lnTo>
                    <a:pt x="3208578" y="1665958"/>
                  </a:lnTo>
                  <a:lnTo>
                    <a:pt x="3193072" y="1704831"/>
                  </a:lnTo>
                  <a:lnTo>
                    <a:pt x="3176076" y="1743166"/>
                  </a:lnTo>
                  <a:lnTo>
                    <a:pt x="3157616" y="1780940"/>
                  </a:lnTo>
                  <a:lnTo>
                    <a:pt x="3137719" y="1818134"/>
                  </a:lnTo>
                  <a:lnTo>
                    <a:pt x="3116413" y="1854726"/>
                  </a:lnTo>
                  <a:lnTo>
                    <a:pt x="3093724" y="1890693"/>
                  </a:lnTo>
                  <a:lnTo>
                    <a:pt x="3069680" y="1926016"/>
                  </a:lnTo>
                  <a:lnTo>
                    <a:pt x="3044307" y="1960672"/>
                  </a:lnTo>
                  <a:lnTo>
                    <a:pt x="3017632" y="1994641"/>
                  </a:lnTo>
                  <a:lnTo>
                    <a:pt x="2989682" y="2027900"/>
                  </a:lnTo>
                  <a:lnTo>
                    <a:pt x="2960485" y="2060429"/>
                  </a:lnTo>
                  <a:lnTo>
                    <a:pt x="2930068" y="2092206"/>
                  </a:lnTo>
                  <a:lnTo>
                    <a:pt x="2898456" y="2123211"/>
                  </a:lnTo>
                  <a:lnTo>
                    <a:pt x="2865678" y="2153420"/>
                  </a:lnTo>
                  <a:lnTo>
                    <a:pt x="2831760" y="2182814"/>
                  </a:lnTo>
                  <a:lnTo>
                    <a:pt x="2796730" y="2211371"/>
                  </a:lnTo>
                  <a:lnTo>
                    <a:pt x="2760614" y="2239069"/>
                  </a:lnTo>
                  <a:lnTo>
                    <a:pt x="2723439" y="2265888"/>
                  </a:lnTo>
                  <a:lnTo>
                    <a:pt x="2685232" y="2291805"/>
                  </a:lnTo>
                  <a:lnTo>
                    <a:pt x="2646021" y="2316800"/>
                  </a:lnTo>
                  <a:lnTo>
                    <a:pt x="2605832" y="2340851"/>
                  </a:lnTo>
                  <a:lnTo>
                    <a:pt x="2564693" y="2363937"/>
                  </a:lnTo>
                  <a:lnTo>
                    <a:pt x="2522629" y="2386037"/>
                  </a:lnTo>
                  <a:lnTo>
                    <a:pt x="2479669" y="2407128"/>
                  </a:lnTo>
                  <a:lnTo>
                    <a:pt x="2435839" y="2427190"/>
                  </a:lnTo>
                  <a:lnTo>
                    <a:pt x="2391166" y="2446202"/>
                  </a:lnTo>
                  <a:lnTo>
                    <a:pt x="2345678" y="2464142"/>
                  </a:lnTo>
                  <a:lnTo>
                    <a:pt x="2299400" y="2480988"/>
                  </a:lnTo>
                  <a:lnTo>
                    <a:pt x="2252361" y="2496720"/>
                  </a:lnTo>
                  <a:lnTo>
                    <a:pt x="2204588" y="2511317"/>
                  </a:lnTo>
                  <a:lnTo>
                    <a:pt x="2156106" y="2524755"/>
                  </a:lnTo>
                  <a:lnTo>
                    <a:pt x="2106944" y="2537016"/>
                  </a:lnTo>
                  <a:lnTo>
                    <a:pt x="2057127" y="2548076"/>
                  </a:lnTo>
                  <a:lnTo>
                    <a:pt x="2006684" y="2557915"/>
                  </a:lnTo>
                  <a:lnTo>
                    <a:pt x="1955641" y="2566511"/>
                  </a:lnTo>
                  <a:lnTo>
                    <a:pt x="1904026" y="2573844"/>
                  </a:lnTo>
                  <a:lnTo>
                    <a:pt x="1851864" y="2579891"/>
                  </a:lnTo>
                  <a:lnTo>
                    <a:pt x="1799184" y="2584631"/>
                  </a:lnTo>
                  <a:lnTo>
                    <a:pt x="1746012" y="2588044"/>
                  </a:lnTo>
                  <a:lnTo>
                    <a:pt x="1692374" y="2590107"/>
                  </a:lnTo>
                  <a:lnTo>
                    <a:pt x="1638300" y="2590800"/>
                  </a:lnTo>
                  <a:lnTo>
                    <a:pt x="1584225" y="2590107"/>
                  </a:lnTo>
                  <a:lnTo>
                    <a:pt x="1530587" y="2588044"/>
                  </a:lnTo>
                  <a:lnTo>
                    <a:pt x="1477415" y="2584631"/>
                  </a:lnTo>
                  <a:lnTo>
                    <a:pt x="1424735" y="2579891"/>
                  </a:lnTo>
                  <a:lnTo>
                    <a:pt x="1372573" y="2573844"/>
                  </a:lnTo>
                  <a:lnTo>
                    <a:pt x="1320958" y="2566511"/>
                  </a:lnTo>
                  <a:lnTo>
                    <a:pt x="1269915" y="2557915"/>
                  </a:lnTo>
                  <a:lnTo>
                    <a:pt x="1219472" y="2548076"/>
                  </a:lnTo>
                  <a:lnTo>
                    <a:pt x="1169655" y="2537016"/>
                  </a:lnTo>
                  <a:lnTo>
                    <a:pt x="1120493" y="2524755"/>
                  </a:lnTo>
                  <a:lnTo>
                    <a:pt x="1072011" y="2511317"/>
                  </a:lnTo>
                  <a:lnTo>
                    <a:pt x="1024238" y="2496720"/>
                  </a:lnTo>
                  <a:lnTo>
                    <a:pt x="977199" y="2480988"/>
                  </a:lnTo>
                  <a:lnTo>
                    <a:pt x="930921" y="2464142"/>
                  </a:lnTo>
                  <a:lnTo>
                    <a:pt x="885433" y="2446202"/>
                  </a:lnTo>
                  <a:lnTo>
                    <a:pt x="840760" y="2427190"/>
                  </a:lnTo>
                  <a:lnTo>
                    <a:pt x="796930" y="2407128"/>
                  </a:lnTo>
                  <a:lnTo>
                    <a:pt x="753970" y="2386037"/>
                  </a:lnTo>
                  <a:lnTo>
                    <a:pt x="711906" y="2363937"/>
                  </a:lnTo>
                  <a:lnTo>
                    <a:pt x="670767" y="2340851"/>
                  </a:lnTo>
                  <a:lnTo>
                    <a:pt x="630578" y="2316800"/>
                  </a:lnTo>
                  <a:lnTo>
                    <a:pt x="591367" y="2291805"/>
                  </a:lnTo>
                  <a:lnTo>
                    <a:pt x="553160" y="2265888"/>
                  </a:lnTo>
                  <a:lnTo>
                    <a:pt x="515985" y="2239069"/>
                  </a:lnTo>
                  <a:lnTo>
                    <a:pt x="479869" y="2211371"/>
                  </a:lnTo>
                  <a:lnTo>
                    <a:pt x="444839" y="2182814"/>
                  </a:lnTo>
                  <a:lnTo>
                    <a:pt x="410921" y="2153420"/>
                  </a:lnTo>
                  <a:lnTo>
                    <a:pt x="378143" y="2123211"/>
                  </a:lnTo>
                  <a:lnTo>
                    <a:pt x="346531" y="2092206"/>
                  </a:lnTo>
                  <a:lnTo>
                    <a:pt x="316114" y="2060429"/>
                  </a:lnTo>
                  <a:lnTo>
                    <a:pt x="286917" y="2027900"/>
                  </a:lnTo>
                  <a:lnTo>
                    <a:pt x="258967" y="1994641"/>
                  </a:lnTo>
                  <a:lnTo>
                    <a:pt x="232292" y="1960672"/>
                  </a:lnTo>
                  <a:lnTo>
                    <a:pt x="206919" y="1926016"/>
                  </a:lnTo>
                  <a:lnTo>
                    <a:pt x="182875" y="1890693"/>
                  </a:lnTo>
                  <a:lnTo>
                    <a:pt x="160186" y="1854726"/>
                  </a:lnTo>
                  <a:lnTo>
                    <a:pt x="138880" y="1818134"/>
                  </a:lnTo>
                  <a:lnTo>
                    <a:pt x="118983" y="1780940"/>
                  </a:lnTo>
                  <a:lnTo>
                    <a:pt x="100523" y="1743166"/>
                  </a:lnTo>
                  <a:lnTo>
                    <a:pt x="83527" y="1704831"/>
                  </a:lnTo>
                  <a:lnTo>
                    <a:pt x="68021" y="1665958"/>
                  </a:lnTo>
                  <a:lnTo>
                    <a:pt x="54033" y="1626569"/>
                  </a:lnTo>
                  <a:lnTo>
                    <a:pt x="41589" y="1586683"/>
                  </a:lnTo>
                  <a:lnTo>
                    <a:pt x="30717" y="1546323"/>
                  </a:lnTo>
                  <a:lnTo>
                    <a:pt x="21444" y="1505511"/>
                  </a:lnTo>
                  <a:lnTo>
                    <a:pt x="13796" y="1464266"/>
                  </a:lnTo>
                  <a:lnTo>
                    <a:pt x="7800" y="1422612"/>
                  </a:lnTo>
                  <a:lnTo>
                    <a:pt x="3485" y="1380568"/>
                  </a:lnTo>
                  <a:lnTo>
                    <a:pt x="875" y="1338157"/>
                  </a:lnTo>
                  <a:lnTo>
                    <a:pt x="0" y="12954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29939" y="3521786"/>
            <a:ext cx="1256030" cy="56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TYPES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212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HOTEL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600" y="1828799"/>
            <a:ext cx="4648200" cy="3963035"/>
          </a:xfrm>
          <a:custGeom>
            <a:avLst/>
            <a:gdLst/>
            <a:ahLst/>
            <a:cxnLst/>
            <a:rect l="l" t="t" r="r" b="b"/>
            <a:pathLst>
              <a:path w="4648200" h="3963035">
                <a:moveTo>
                  <a:pt x="685800" y="1976501"/>
                </a:moveTo>
                <a:lnTo>
                  <a:pt x="36029" y="1974913"/>
                </a:lnTo>
                <a:lnTo>
                  <a:pt x="95123" y="1940687"/>
                </a:lnTo>
                <a:lnTo>
                  <a:pt x="96139" y="1936750"/>
                </a:lnTo>
                <a:lnTo>
                  <a:pt x="94361" y="1933829"/>
                </a:lnTo>
                <a:lnTo>
                  <a:pt x="92583" y="1930781"/>
                </a:lnTo>
                <a:lnTo>
                  <a:pt x="88773" y="1929765"/>
                </a:lnTo>
                <a:lnTo>
                  <a:pt x="85725" y="1931416"/>
                </a:lnTo>
                <a:lnTo>
                  <a:pt x="0" y="1981200"/>
                </a:lnTo>
                <a:lnTo>
                  <a:pt x="88519" y="2033143"/>
                </a:lnTo>
                <a:lnTo>
                  <a:pt x="92329" y="2032127"/>
                </a:lnTo>
                <a:lnTo>
                  <a:pt x="95885" y="2026031"/>
                </a:lnTo>
                <a:lnTo>
                  <a:pt x="94869" y="2022094"/>
                </a:lnTo>
                <a:lnTo>
                  <a:pt x="36004" y="1987613"/>
                </a:lnTo>
                <a:lnTo>
                  <a:pt x="685800" y="1989201"/>
                </a:lnTo>
                <a:lnTo>
                  <a:pt x="685800" y="1976501"/>
                </a:lnTo>
                <a:close/>
              </a:path>
              <a:path w="4648200" h="3963035">
                <a:moveTo>
                  <a:pt x="1168641" y="1059561"/>
                </a:moveTo>
                <a:lnTo>
                  <a:pt x="491947" y="697242"/>
                </a:lnTo>
                <a:lnTo>
                  <a:pt x="560197" y="694690"/>
                </a:lnTo>
                <a:lnTo>
                  <a:pt x="562864" y="691769"/>
                </a:lnTo>
                <a:lnTo>
                  <a:pt x="562660" y="686181"/>
                </a:lnTo>
                <a:lnTo>
                  <a:pt x="562610" y="684784"/>
                </a:lnTo>
                <a:lnTo>
                  <a:pt x="559689" y="681990"/>
                </a:lnTo>
                <a:lnTo>
                  <a:pt x="556260" y="682244"/>
                </a:lnTo>
                <a:lnTo>
                  <a:pt x="457200" y="685800"/>
                </a:lnTo>
                <a:lnTo>
                  <a:pt x="509016" y="770255"/>
                </a:lnTo>
                <a:lnTo>
                  <a:pt x="510921" y="773176"/>
                </a:lnTo>
                <a:lnTo>
                  <a:pt x="514858" y="774192"/>
                </a:lnTo>
                <a:lnTo>
                  <a:pt x="517779" y="772287"/>
                </a:lnTo>
                <a:lnTo>
                  <a:pt x="520827" y="770509"/>
                </a:lnTo>
                <a:lnTo>
                  <a:pt x="521716" y="766572"/>
                </a:lnTo>
                <a:lnTo>
                  <a:pt x="519938" y="763524"/>
                </a:lnTo>
                <a:lnTo>
                  <a:pt x="486003" y="708444"/>
                </a:lnTo>
                <a:lnTo>
                  <a:pt x="1162685" y="1070864"/>
                </a:lnTo>
                <a:lnTo>
                  <a:pt x="1168641" y="1059561"/>
                </a:lnTo>
                <a:close/>
              </a:path>
              <a:path w="4648200" h="3963035">
                <a:moveTo>
                  <a:pt x="1169670" y="2902077"/>
                </a:moveTo>
                <a:lnTo>
                  <a:pt x="1161669" y="2892171"/>
                </a:lnTo>
                <a:lnTo>
                  <a:pt x="633399" y="3325025"/>
                </a:lnTo>
                <a:lnTo>
                  <a:pt x="656082" y="3264281"/>
                </a:lnTo>
                <a:lnTo>
                  <a:pt x="657225" y="3260979"/>
                </a:lnTo>
                <a:lnTo>
                  <a:pt x="655574" y="3257423"/>
                </a:lnTo>
                <a:lnTo>
                  <a:pt x="648970" y="3254883"/>
                </a:lnTo>
                <a:lnTo>
                  <a:pt x="645414" y="3256534"/>
                </a:lnTo>
                <a:lnTo>
                  <a:pt x="644144" y="3259836"/>
                </a:lnTo>
                <a:lnTo>
                  <a:pt x="609600" y="3352800"/>
                </a:lnTo>
                <a:lnTo>
                  <a:pt x="629475" y="3349625"/>
                </a:lnTo>
                <a:lnTo>
                  <a:pt x="707390" y="3337179"/>
                </a:lnTo>
                <a:lnTo>
                  <a:pt x="710946" y="3336544"/>
                </a:lnTo>
                <a:lnTo>
                  <a:pt x="713232" y="3333369"/>
                </a:lnTo>
                <a:lnTo>
                  <a:pt x="712216" y="3326384"/>
                </a:lnTo>
                <a:lnTo>
                  <a:pt x="708914" y="3323971"/>
                </a:lnTo>
                <a:lnTo>
                  <a:pt x="705485" y="3324606"/>
                </a:lnTo>
                <a:lnTo>
                  <a:pt x="641426" y="3334791"/>
                </a:lnTo>
                <a:lnTo>
                  <a:pt x="1169670" y="2902077"/>
                </a:lnTo>
                <a:close/>
              </a:path>
              <a:path w="4648200" h="3963035">
                <a:moveTo>
                  <a:pt x="2341626" y="86106"/>
                </a:moveTo>
                <a:lnTo>
                  <a:pt x="2339721" y="83185"/>
                </a:lnTo>
                <a:lnTo>
                  <a:pt x="2293950" y="12319"/>
                </a:lnTo>
                <a:lnTo>
                  <a:pt x="2286000" y="0"/>
                </a:lnTo>
                <a:lnTo>
                  <a:pt x="2240026" y="87757"/>
                </a:lnTo>
                <a:lnTo>
                  <a:pt x="2238375" y="90805"/>
                </a:lnTo>
                <a:lnTo>
                  <a:pt x="2239518" y="94742"/>
                </a:lnTo>
                <a:lnTo>
                  <a:pt x="2242693" y="96266"/>
                </a:lnTo>
                <a:lnTo>
                  <a:pt x="2245741" y="97917"/>
                </a:lnTo>
                <a:lnTo>
                  <a:pt x="2249678" y="96774"/>
                </a:lnTo>
                <a:lnTo>
                  <a:pt x="2251202" y="93599"/>
                </a:lnTo>
                <a:lnTo>
                  <a:pt x="2281339" y="36207"/>
                </a:lnTo>
                <a:lnTo>
                  <a:pt x="2317750" y="838454"/>
                </a:lnTo>
                <a:lnTo>
                  <a:pt x="2330450" y="837946"/>
                </a:lnTo>
                <a:lnTo>
                  <a:pt x="2293924" y="35763"/>
                </a:lnTo>
                <a:lnTo>
                  <a:pt x="2329053" y="90170"/>
                </a:lnTo>
                <a:lnTo>
                  <a:pt x="2330958" y="93091"/>
                </a:lnTo>
                <a:lnTo>
                  <a:pt x="2334895" y="93853"/>
                </a:lnTo>
                <a:lnTo>
                  <a:pt x="2337943" y="91948"/>
                </a:lnTo>
                <a:lnTo>
                  <a:pt x="2340864" y="90043"/>
                </a:lnTo>
                <a:lnTo>
                  <a:pt x="2341626" y="86106"/>
                </a:lnTo>
                <a:close/>
              </a:path>
              <a:path w="4648200" h="3963035">
                <a:moveTo>
                  <a:pt x="2408936" y="3871061"/>
                </a:moveTo>
                <a:lnTo>
                  <a:pt x="2407666" y="3867239"/>
                </a:lnTo>
                <a:lnTo>
                  <a:pt x="2404491" y="3865638"/>
                </a:lnTo>
                <a:lnTo>
                  <a:pt x="2401443" y="3864051"/>
                </a:lnTo>
                <a:lnTo>
                  <a:pt x="2397633" y="3865283"/>
                </a:lnTo>
                <a:lnTo>
                  <a:pt x="2395982" y="3868407"/>
                </a:lnTo>
                <a:lnTo>
                  <a:pt x="2366480" y="3926128"/>
                </a:lnTo>
                <a:lnTo>
                  <a:pt x="2330450" y="3276219"/>
                </a:lnTo>
                <a:lnTo>
                  <a:pt x="2317750" y="3276981"/>
                </a:lnTo>
                <a:lnTo>
                  <a:pt x="2353907" y="3926890"/>
                </a:lnTo>
                <a:lnTo>
                  <a:pt x="2318131" y="3872725"/>
                </a:lnTo>
                <a:lnTo>
                  <a:pt x="2316226" y="3869804"/>
                </a:lnTo>
                <a:lnTo>
                  <a:pt x="2312289" y="3868991"/>
                </a:lnTo>
                <a:lnTo>
                  <a:pt x="2306447" y="3872865"/>
                </a:lnTo>
                <a:lnTo>
                  <a:pt x="2305685" y="3876802"/>
                </a:lnTo>
                <a:lnTo>
                  <a:pt x="2307590" y="3879723"/>
                </a:lnTo>
                <a:lnTo>
                  <a:pt x="2362200" y="3962425"/>
                </a:lnTo>
                <a:lnTo>
                  <a:pt x="2368435" y="3950208"/>
                </a:lnTo>
                <a:lnTo>
                  <a:pt x="2407285" y="3874185"/>
                </a:lnTo>
                <a:lnTo>
                  <a:pt x="2408936" y="3871061"/>
                </a:lnTo>
                <a:close/>
              </a:path>
              <a:path w="4648200" h="3963035">
                <a:moveTo>
                  <a:pt x="4038600" y="533400"/>
                </a:moveTo>
                <a:lnTo>
                  <a:pt x="3939413" y="559435"/>
                </a:lnTo>
                <a:lnTo>
                  <a:pt x="3937381" y="562991"/>
                </a:lnTo>
                <a:lnTo>
                  <a:pt x="3938270" y="566420"/>
                </a:lnTo>
                <a:lnTo>
                  <a:pt x="3939159" y="569722"/>
                </a:lnTo>
                <a:lnTo>
                  <a:pt x="3942588" y="571754"/>
                </a:lnTo>
                <a:lnTo>
                  <a:pt x="4008767" y="554342"/>
                </a:lnTo>
                <a:lnTo>
                  <a:pt x="3500755" y="1062355"/>
                </a:lnTo>
                <a:lnTo>
                  <a:pt x="3509645" y="1071245"/>
                </a:lnTo>
                <a:lnTo>
                  <a:pt x="4017657" y="563232"/>
                </a:lnTo>
                <a:lnTo>
                  <a:pt x="4001135" y="625983"/>
                </a:lnTo>
                <a:lnTo>
                  <a:pt x="4000246" y="629412"/>
                </a:lnTo>
                <a:lnTo>
                  <a:pt x="4002278" y="632841"/>
                </a:lnTo>
                <a:lnTo>
                  <a:pt x="4009009" y="634619"/>
                </a:lnTo>
                <a:lnTo>
                  <a:pt x="4012565" y="632587"/>
                </a:lnTo>
                <a:lnTo>
                  <a:pt x="4037431" y="537845"/>
                </a:lnTo>
                <a:lnTo>
                  <a:pt x="4038600" y="533400"/>
                </a:lnTo>
                <a:close/>
              </a:path>
              <a:path w="4648200" h="3963035">
                <a:moveTo>
                  <a:pt x="4114673" y="3276600"/>
                </a:moveTo>
                <a:lnTo>
                  <a:pt x="4114038" y="3275457"/>
                </a:lnTo>
                <a:lnTo>
                  <a:pt x="4066921" y="3189732"/>
                </a:lnTo>
                <a:lnTo>
                  <a:pt x="4065270" y="3186557"/>
                </a:lnTo>
                <a:lnTo>
                  <a:pt x="4061333" y="3185541"/>
                </a:lnTo>
                <a:lnTo>
                  <a:pt x="4055237" y="3188843"/>
                </a:lnTo>
                <a:lnTo>
                  <a:pt x="4054094" y="3192780"/>
                </a:lnTo>
                <a:lnTo>
                  <a:pt x="4055745" y="3195828"/>
                </a:lnTo>
                <a:lnTo>
                  <a:pt x="4086974" y="3252622"/>
                </a:lnTo>
                <a:lnTo>
                  <a:pt x="3485642" y="2891663"/>
                </a:lnTo>
                <a:lnTo>
                  <a:pt x="3479038" y="2902585"/>
                </a:lnTo>
                <a:lnTo>
                  <a:pt x="4080586" y="3263481"/>
                </a:lnTo>
                <a:lnTo>
                  <a:pt x="4015613" y="3262630"/>
                </a:lnTo>
                <a:lnTo>
                  <a:pt x="4012184" y="3262630"/>
                </a:lnTo>
                <a:lnTo>
                  <a:pt x="4009263" y="3265424"/>
                </a:lnTo>
                <a:lnTo>
                  <a:pt x="4009263" y="3272409"/>
                </a:lnTo>
                <a:lnTo>
                  <a:pt x="4012057" y="3275330"/>
                </a:lnTo>
                <a:lnTo>
                  <a:pt x="4015486" y="3275330"/>
                </a:lnTo>
                <a:lnTo>
                  <a:pt x="4114673" y="3276600"/>
                </a:lnTo>
                <a:close/>
              </a:path>
              <a:path w="4648200" h="3963035">
                <a:moveTo>
                  <a:pt x="4637265" y="1989074"/>
                </a:moveTo>
                <a:lnTo>
                  <a:pt x="4635627" y="1989074"/>
                </a:lnTo>
                <a:lnTo>
                  <a:pt x="4612106" y="1989074"/>
                </a:lnTo>
                <a:lnTo>
                  <a:pt x="4556125" y="2021586"/>
                </a:lnTo>
                <a:lnTo>
                  <a:pt x="4553077" y="2023237"/>
                </a:lnTo>
                <a:lnTo>
                  <a:pt x="4552061" y="2027174"/>
                </a:lnTo>
                <a:lnTo>
                  <a:pt x="4555617" y="2033270"/>
                </a:lnTo>
                <a:lnTo>
                  <a:pt x="4559427" y="2034286"/>
                </a:lnTo>
                <a:lnTo>
                  <a:pt x="4637265" y="1989074"/>
                </a:lnTo>
                <a:close/>
              </a:path>
              <a:path w="4648200" h="3963035">
                <a:moveTo>
                  <a:pt x="4648200" y="1982724"/>
                </a:moveTo>
                <a:lnTo>
                  <a:pt x="4559681" y="1930908"/>
                </a:lnTo>
                <a:lnTo>
                  <a:pt x="4555871" y="1931924"/>
                </a:lnTo>
                <a:lnTo>
                  <a:pt x="4554093" y="1934972"/>
                </a:lnTo>
                <a:lnTo>
                  <a:pt x="4552315" y="1937893"/>
                </a:lnTo>
                <a:lnTo>
                  <a:pt x="4553331" y="1941830"/>
                </a:lnTo>
                <a:lnTo>
                  <a:pt x="4612195" y="1976323"/>
                </a:lnTo>
                <a:lnTo>
                  <a:pt x="3962400" y="1974850"/>
                </a:lnTo>
                <a:lnTo>
                  <a:pt x="3962400" y="1987550"/>
                </a:lnTo>
                <a:lnTo>
                  <a:pt x="4612195" y="1989023"/>
                </a:lnTo>
                <a:lnTo>
                  <a:pt x="4635627" y="1989074"/>
                </a:lnTo>
                <a:lnTo>
                  <a:pt x="4637354" y="1989023"/>
                </a:lnTo>
                <a:lnTo>
                  <a:pt x="4648200" y="198272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8375" y="1473453"/>
            <a:ext cx="1830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Based on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Location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3683889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Based on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size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2235834"/>
            <a:ext cx="2394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Based on </a:t>
            </a:r>
            <a:r>
              <a:rPr sz="1800" b="1" spc="-30" dirty="0">
                <a:latin typeface="Times New Roman"/>
                <a:cs typeface="Times New Roman"/>
              </a:rPr>
              <a:t>Target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Market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3575" y="5970219"/>
            <a:ext cx="2515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Based on </a:t>
            </a:r>
            <a:r>
              <a:rPr sz="1800" b="1" dirty="0">
                <a:latin typeface="Times New Roman"/>
                <a:cs typeface="Times New Roman"/>
              </a:rPr>
              <a:t>Level of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Service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8028" y="1930349"/>
            <a:ext cx="20478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Based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Ownership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Affiliation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7629" y="3683889"/>
            <a:ext cx="2034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Based on </a:t>
            </a:r>
            <a:r>
              <a:rPr sz="1800" b="1" dirty="0">
                <a:latin typeface="Times New Roman"/>
                <a:cs typeface="Times New Roman"/>
              </a:rPr>
              <a:t>Star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rating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739" y="5284470"/>
            <a:ext cx="2400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Based on </a:t>
            </a:r>
            <a:r>
              <a:rPr sz="1800" b="1" dirty="0">
                <a:latin typeface="Times New Roman"/>
                <a:cs typeface="Times New Roman"/>
              </a:rPr>
              <a:t>Length of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Stay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0116" y="5109717"/>
            <a:ext cx="1595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Based on</a:t>
            </a:r>
            <a:r>
              <a:rPr sz="1800" b="1" spc="-10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Theme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66827"/>
            <a:ext cx="3282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Based on</a:t>
            </a:r>
            <a:r>
              <a:rPr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56234"/>
            <a:ext cx="508508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1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City </a:t>
            </a:r>
            <a:r>
              <a:rPr sz="1800" b="1" spc="-10" dirty="0">
                <a:latin typeface="Carlito"/>
                <a:cs typeface="Carlito"/>
              </a:rPr>
              <a:t>center/Downtown </a:t>
            </a:r>
            <a:r>
              <a:rPr sz="1800" b="1" dirty="0">
                <a:latin typeface="Carlito"/>
                <a:cs typeface="Carlito"/>
              </a:rPr>
              <a:t>: </a:t>
            </a:r>
            <a:r>
              <a:rPr sz="1800" b="1" spc="-10" dirty="0">
                <a:latin typeface="Carlito"/>
                <a:cs typeface="Carlito"/>
              </a:rPr>
              <a:t>Generally located </a:t>
            </a:r>
            <a:r>
              <a:rPr sz="1800" b="1" dirty="0">
                <a:latin typeface="Carlito"/>
                <a:cs typeface="Carlito"/>
              </a:rPr>
              <a:t>in the  heart of </a:t>
            </a:r>
            <a:r>
              <a:rPr sz="1800" b="1" spc="-5" dirty="0">
                <a:latin typeface="Carlito"/>
                <a:cs typeface="Carlito"/>
              </a:rPr>
              <a:t>city within </a:t>
            </a:r>
            <a:r>
              <a:rPr sz="1800" b="1" dirty="0">
                <a:latin typeface="Carlito"/>
                <a:cs typeface="Carlito"/>
              </a:rPr>
              <a:t>a short </a:t>
            </a:r>
            <a:r>
              <a:rPr sz="1800" b="1" spc="-5" dirty="0">
                <a:latin typeface="Carlito"/>
                <a:cs typeface="Carlito"/>
              </a:rPr>
              <a:t>distance </a:t>
            </a:r>
            <a:r>
              <a:rPr sz="1800" b="1" spc="-10" dirty="0">
                <a:latin typeface="Carlito"/>
                <a:cs typeface="Carlito"/>
              </a:rPr>
              <a:t>from </a:t>
            </a:r>
            <a:r>
              <a:rPr sz="1800" b="1" spc="-5" dirty="0">
                <a:latin typeface="Carlito"/>
                <a:cs typeface="Carlito"/>
              </a:rPr>
              <a:t>business  </a:t>
            </a:r>
            <a:r>
              <a:rPr sz="1800" b="1" spc="-25" dirty="0">
                <a:latin typeface="Carlito"/>
                <a:cs typeface="Carlito"/>
              </a:rPr>
              <a:t>center, </a:t>
            </a:r>
            <a:r>
              <a:rPr sz="1800" b="1" spc="-10" dirty="0">
                <a:latin typeface="Carlito"/>
                <a:cs typeface="Carlito"/>
              </a:rPr>
              <a:t>shopping </a:t>
            </a:r>
            <a:r>
              <a:rPr sz="1800" b="1" spc="-5" dirty="0">
                <a:latin typeface="Carlito"/>
                <a:cs typeface="Carlito"/>
              </a:rPr>
              <a:t>arcade. </a:t>
            </a:r>
            <a:r>
              <a:rPr sz="1800" b="1" spc="-10" dirty="0">
                <a:latin typeface="Carlito"/>
                <a:cs typeface="Carlito"/>
              </a:rPr>
              <a:t>Rates are </a:t>
            </a:r>
            <a:r>
              <a:rPr sz="1800" b="1" dirty="0">
                <a:latin typeface="Carlito"/>
                <a:cs typeface="Carlito"/>
              </a:rPr>
              <a:t>normally high</a:t>
            </a:r>
            <a:r>
              <a:rPr sz="1800" b="1" spc="-1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due 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dirty="0">
                <a:latin typeface="Carlito"/>
                <a:cs typeface="Carlito"/>
              </a:rPr>
              <a:t>their </a:t>
            </a:r>
            <a:r>
              <a:rPr sz="1800" b="1" spc="-5" dirty="0">
                <a:latin typeface="Carlito"/>
                <a:cs typeface="Carlito"/>
              </a:rPr>
              <a:t>location </a:t>
            </a:r>
            <a:r>
              <a:rPr sz="1800" b="1" spc="-15" dirty="0">
                <a:latin typeface="Carlito"/>
                <a:cs typeface="Carlito"/>
              </a:rPr>
              <a:t>advantages. </a:t>
            </a:r>
            <a:r>
              <a:rPr sz="1800" b="1" spc="-5" dirty="0">
                <a:latin typeface="Carlito"/>
                <a:cs typeface="Carlito"/>
              </a:rPr>
              <a:t>They </a:t>
            </a:r>
            <a:r>
              <a:rPr sz="1800" b="1" spc="-10" dirty="0">
                <a:latin typeface="Carlito"/>
                <a:cs typeface="Carlito"/>
              </a:rPr>
              <a:t>have </a:t>
            </a:r>
            <a:r>
              <a:rPr sz="1800" b="1" dirty="0">
                <a:latin typeface="Carlito"/>
                <a:cs typeface="Carlito"/>
              </a:rPr>
              <a:t>high </a:t>
            </a:r>
            <a:r>
              <a:rPr sz="1800" b="1" spc="-10" dirty="0">
                <a:latin typeface="Carlito"/>
                <a:cs typeface="Carlito"/>
              </a:rPr>
              <a:t>traffic  </a:t>
            </a:r>
            <a:r>
              <a:rPr sz="1800" b="1" dirty="0">
                <a:latin typeface="Carlito"/>
                <a:cs typeface="Carlito"/>
              </a:rPr>
              <a:t>on </a:t>
            </a:r>
            <a:r>
              <a:rPr sz="1800" b="1" spc="-15" dirty="0">
                <a:latin typeface="Carlito"/>
                <a:cs typeface="Carlito"/>
              </a:rPr>
              <a:t>weekdays </a:t>
            </a:r>
            <a:r>
              <a:rPr sz="1800" b="1" dirty="0">
                <a:latin typeface="Carlito"/>
                <a:cs typeface="Carlito"/>
              </a:rPr>
              <a:t>and the </a:t>
            </a:r>
            <a:r>
              <a:rPr sz="1800" b="1" spc="-5" dirty="0">
                <a:latin typeface="Carlito"/>
                <a:cs typeface="Carlito"/>
              </a:rPr>
              <a:t>occupancy </a:t>
            </a:r>
            <a:r>
              <a:rPr sz="1800" b="1" dirty="0">
                <a:latin typeface="Carlito"/>
                <a:cs typeface="Carlito"/>
              </a:rPr>
              <a:t>is </a:t>
            </a:r>
            <a:r>
              <a:rPr sz="1800" b="1" spc="-10" dirty="0">
                <a:latin typeface="Carlito"/>
                <a:cs typeface="Carlito"/>
              </a:rPr>
              <a:t>generally</a:t>
            </a:r>
            <a:r>
              <a:rPr sz="1800" b="1" spc="-1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high.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50" dirty="0">
                <a:latin typeface="Carlito"/>
                <a:cs typeface="Carlito"/>
              </a:rPr>
              <a:t>Taj </a:t>
            </a:r>
            <a:r>
              <a:rPr sz="1800" b="1" dirty="0">
                <a:latin typeface="Carlito"/>
                <a:cs typeface="Carlito"/>
              </a:rPr>
              <a:t>Mahal</a:t>
            </a:r>
            <a:r>
              <a:rPr sz="1800" dirty="0">
                <a:latin typeface="Carlito"/>
                <a:cs typeface="Carlito"/>
              </a:rPr>
              <a:t>,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Mumbai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Motels: They </a:t>
            </a:r>
            <a:r>
              <a:rPr sz="1800" b="1" spc="-10" dirty="0">
                <a:latin typeface="Carlito"/>
                <a:cs typeface="Carlito"/>
              </a:rPr>
              <a:t>are located </a:t>
            </a:r>
            <a:r>
              <a:rPr sz="1800" b="1" spc="-5" dirty="0">
                <a:latin typeface="Carlito"/>
                <a:cs typeface="Carlito"/>
              </a:rPr>
              <a:t>primarily </a:t>
            </a:r>
            <a:r>
              <a:rPr sz="1800" b="1" dirty="0">
                <a:latin typeface="Carlito"/>
                <a:cs typeface="Carlito"/>
              </a:rPr>
              <a:t>on </a:t>
            </a:r>
            <a:r>
              <a:rPr sz="1800" b="1" spc="-10" dirty="0">
                <a:latin typeface="Carlito"/>
                <a:cs typeface="Carlito"/>
              </a:rPr>
              <a:t>highways, they  </a:t>
            </a:r>
            <a:r>
              <a:rPr sz="1800" b="1" spc="-5" dirty="0">
                <a:latin typeface="Carlito"/>
                <a:cs typeface="Carlito"/>
              </a:rPr>
              <a:t>provide lodging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spc="-15" dirty="0">
                <a:latin typeface="Carlito"/>
                <a:cs typeface="Carlito"/>
              </a:rPr>
              <a:t>highway travelers </a:t>
            </a:r>
            <a:r>
              <a:rPr sz="1800" b="1" dirty="0">
                <a:latin typeface="Carlito"/>
                <a:cs typeface="Carlito"/>
              </a:rPr>
              <a:t>and also </a:t>
            </a:r>
            <a:r>
              <a:rPr sz="1800" b="1" spc="-10" dirty="0">
                <a:latin typeface="Carlito"/>
                <a:cs typeface="Carlito"/>
              </a:rPr>
              <a:t>provide  </a:t>
            </a:r>
            <a:r>
              <a:rPr sz="1800" b="1" dirty="0">
                <a:latin typeface="Carlito"/>
                <a:cs typeface="Carlito"/>
              </a:rPr>
              <a:t>ample parking space. </a:t>
            </a:r>
            <a:r>
              <a:rPr sz="1800" b="1" spc="-5" dirty="0">
                <a:latin typeface="Carlito"/>
                <a:cs typeface="Carlito"/>
              </a:rPr>
              <a:t>The length </a:t>
            </a:r>
            <a:r>
              <a:rPr sz="1800" b="1" dirty="0">
                <a:latin typeface="Carlito"/>
                <a:cs typeface="Carlito"/>
              </a:rPr>
              <a:t>of </a:t>
            </a:r>
            <a:r>
              <a:rPr sz="1800" b="1" spc="-25" dirty="0">
                <a:latin typeface="Carlito"/>
                <a:cs typeface="Carlito"/>
              </a:rPr>
              <a:t>stay </a:t>
            </a:r>
            <a:r>
              <a:rPr sz="1800" b="1" dirty="0">
                <a:latin typeface="Carlito"/>
                <a:cs typeface="Carlito"/>
              </a:rPr>
              <a:t>is usually  </a:t>
            </a:r>
            <a:r>
              <a:rPr sz="1800" b="1" spc="-5" dirty="0">
                <a:latin typeface="Carlito"/>
                <a:cs typeface="Carlito"/>
              </a:rPr>
              <a:t>overnight.</a:t>
            </a:r>
            <a:endParaRPr sz="1800">
              <a:latin typeface="Carlito"/>
              <a:cs typeface="Carlito"/>
            </a:endParaRPr>
          </a:p>
          <a:p>
            <a:pPr marL="64135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dirty="0">
                <a:latin typeface="Carlito"/>
                <a:cs typeface="Carlito"/>
              </a:rPr>
              <a:t>KTDC,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Kerala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rlito"/>
              <a:cs typeface="Carlito"/>
            </a:endParaRPr>
          </a:p>
          <a:p>
            <a:pPr marL="12700" marR="43815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Suburban </a:t>
            </a:r>
            <a:r>
              <a:rPr sz="1800" b="1" spc="-5" dirty="0">
                <a:latin typeface="Carlito"/>
                <a:cs typeface="Carlito"/>
              </a:rPr>
              <a:t>hotels</a:t>
            </a:r>
            <a:r>
              <a:rPr sz="1800" spc="-5" dirty="0">
                <a:latin typeface="Carlito"/>
                <a:cs typeface="Carlito"/>
              </a:rPr>
              <a:t>: </a:t>
            </a:r>
            <a:r>
              <a:rPr sz="1800" b="1" spc="-5" dirty="0">
                <a:latin typeface="Carlito"/>
                <a:cs typeface="Carlito"/>
              </a:rPr>
              <a:t>They </a:t>
            </a:r>
            <a:r>
              <a:rPr sz="1800" b="1" spc="-10" dirty="0">
                <a:latin typeface="Carlito"/>
                <a:cs typeface="Carlito"/>
              </a:rPr>
              <a:t>are located </a:t>
            </a:r>
            <a:r>
              <a:rPr sz="1800" b="1" dirty="0">
                <a:latin typeface="Carlito"/>
                <a:cs typeface="Carlito"/>
              </a:rPr>
              <a:t>in suburban</a:t>
            </a:r>
            <a:r>
              <a:rPr sz="1800" b="1" spc="-16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areas,  </a:t>
            </a:r>
            <a:r>
              <a:rPr sz="1800" b="1" dirty="0">
                <a:latin typeface="Carlito"/>
                <a:cs typeface="Carlito"/>
              </a:rPr>
              <a:t>it </a:t>
            </a:r>
            <a:r>
              <a:rPr sz="1800" b="1" spc="-10" dirty="0">
                <a:latin typeface="Carlito"/>
                <a:cs typeface="Carlito"/>
              </a:rPr>
              <a:t>generally have </a:t>
            </a:r>
            <a:r>
              <a:rPr sz="1800" b="1" dirty="0">
                <a:latin typeface="Carlito"/>
                <a:cs typeface="Carlito"/>
              </a:rPr>
              <a:t>high </a:t>
            </a:r>
            <a:r>
              <a:rPr sz="1800" b="1" spc="-10" dirty="0">
                <a:latin typeface="Carlito"/>
                <a:cs typeface="Carlito"/>
              </a:rPr>
              <a:t>traffic </a:t>
            </a:r>
            <a:r>
              <a:rPr sz="1800" b="1" dirty="0">
                <a:latin typeface="Carlito"/>
                <a:cs typeface="Carlito"/>
              </a:rPr>
              <a:t>on </a:t>
            </a:r>
            <a:r>
              <a:rPr sz="1800" b="1" spc="-10" dirty="0">
                <a:latin typeface="Carlito"/>
                <a:cs typeface="Carlito"/>
              </a:rPr>
              <a:t>weekend. </a:t>
            </a:r>
            <a:r>
              <a:rPr sz="1800" b="1" dirty="0">
                <a:latin typeface="Carlito"/>
                <a:cs typeface="Carlito"/>
              </a:rPr>
              <a:t>It is ideal  </a:t>
            </a:r>
            <a:r>
              <a:rPr sz="1800" b="1" spc="-10" dirty="0">
                <a:latin typeface="Carlito"/>
                <a:cs typeface="Carlito"/>
              </a:rPr>
              <a:t>for budget </a:t>
            </a:r>
            <a:r>
              <a:rPr sz="1800" b="1" spc="-15" dirty="0">
                <a:latin typeface="Carlito"/>
                <a:cs typeface="Carlito"/>
              </a:rPr>
              <a:t>travelers. </a:t>
            </a:r>
            <a:r>
              <a:rPr sz="1800" b="1" dirty="0">
                <a:latin typeface="Carlito"/>
                <a:cs typeface="Carlito"/>
              </a:rPr>
              <a:t>In this type of </a:t>
            </a:r>
            <a:r>
              <a:rPr sz="1800" b="1" spc="-5" dirty="0">
                <a:latin typeface="Carlito"/>
                <a:cs typeface="Carlito"/>
              </a:rPr>
              <a:t>hotel </a:t>
            </a:r>
            <a:r>
              <a:rPr sz="1800" b="1" spc="-20" dirty="0">
                <a:latin typeface="Carlito"/>
                <a:cs typeface="Carlito"/>
              </a:rPr>
              <a:t>rates </a:t>
            </a:r>
            <a:r>
              <a:rPr sz="1800" b="1" spc="-10" dirty="0">
                <a:latin typeface="Carlito"/>
                <a:cs typeface="Carlito"/>
              </a:rPr>
              <a:t>are  </a:t>
            </a:r>
            <a:r>
              <a:rPr sz="1800" b="1" spc="-15" dirty="0">
                <a:latin typeface="Carlito"/>
                <a:cs typeface="Carlito"/>
              </a:rPr>
              <a:t>moderately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25" dirty="0">
                <a:latin typeface="Carlito"/>
                <a:cs typeface="Carlito"/>
              </a:rPr>
              <a:t>low.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2600" y="381000"/>
            <a:ext cx="3429000" cy="6341745"/>
            <a:chOff x="5562600" y="381000"/>
            <a:chExt cx="3429000" cy="6341745"/>
          </a:xfrm>
        </p:grpSpPr>
        <p:sp>
          <p:nvSpPr>
            <p:cNvPr id="5" name="object 5"/>
            <p:cNvSpPr/>
            <p:nvPr/>
          </p:nvSpPr>
          <p:spPr>
            <a:xfrm>
              <a:off x="5562600" y="4495800"/>
              <a:ext cx="3429000" cy="2226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2600" y="2590800"/>
              <a:ext cx="3427476" cy="175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600" y="381000"/>
              <a:ext cx="3429000" cy="2001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292100"/>
            <a:ext cx="47637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Airport </a:t>
            </a:r>
            <a:r>
              <a:rPr sz="1800" b="1" spc="-5" dirty="0">
                <a:latin typeface="Carlito"/>
                <a:cs typeface="Carlito"/>
              </a:rPr>
              <a:t>hotels</a:t>
            </a:r>
            <a:r>
              <a:rPr sz="1800" spc="-5" dirty="0">
                <a:latin typeface="Carlito"/>
                <a:cs typeface="Carlito"/>
              </a:rPr>
              <a:t>: </a:t>
            </a:r>
            <a:r>
              <a:rPr sz="1800" b="1" spc="-5" dirty="0">
                <a:latin typeface="Carlito"/>
                <a:cs typeface="Carlito"/>
              </a:rPr>
              <a:t>These </a:t>
            </a:r>
            <a:r>
              <a:rPr sz="1800" b="1" spc="-10" dirty="0">
                <a:latin typeface="Carlito"/>
                <a:cs typeface="Carlito"/>
              </a:rPr>
              <a:t>hotels are </a:t>
            </a:r>
            <a:r>
              <a:rPr sz="1800" b="1" dirty="0">
                <a:latin typeface="Carlito"/>
                <a:cs typeface="Carlito"/>
              </a:rPr>
              <a:t>set up near </a:t>
            </a:r>
            <a:r>
              <a:rPr sz="1800" b="1" spc="-5" dirty="0">
                <a:latin typeface="Carlito"/>
                <a:cs typeface="Carlito"/>
              </a:rPr>
              <a:t>by</a:t>
            </a:r>
            <a:r>
              <a:rPr sz="1800" b="1" spc="-16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the  </a:t>
            </a:r>
            <a:r>
              <a:rPr sz="1800" b="1" spc="-5" dirty="0">
                <a:latin typeface="Carlito"/>
                <a:cs typeface="Carlito"/>
              </a:rPr>
              <a:t>airport. They </a:t>
            </a:r>
            <a:r>
              <a:rPr sz="1800" b="1" spc="-10" dirty="0">
                <a:latin typeface="Carlito"/>
                <a:cs typeface="Carlito"/>
              </a:rPr>
              <a:t>have transit guest </a:t>
            </a:r>
            <a:r>
              <a:rPr sz="1800" b="1" dirty="0">
                <a:latin typeface="Carlito"/>
                <a:cs typeface="Carlito"/>
              </a:rPr>
              <a:t>who </a:t>
            </a:r>
            <a:r>
              <a:rPr sz="1800" b="1" spc="-20" dirty="0">
                <a:latin typeface="Carlito"/>
                <a:cs typeface="Carlito"/>
              </a:rPr>
              <a:t>stay </a:t>
            </a:r>
            <a:r>
              <a:rPr sz="1800" b="1" spc="-5" dirty="0">
                <a:latin typeface="Carlito"/>
                <a:cs typeface="Carlito"/>
              </a:rPr>
              <a:t>over  between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flights.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Centaur hotel </a:t>
            </a:r>
            <a:r>
              <a:rPr sz="1800" b="1" dirty="0">
                <a:latin typeface="Carlito"/>
                <a:cs typeface="Carlito"/>
              </a:rPr>
              <a:t>, </a:t>
            </a:r>
            <a:r>
              <a:rPr sz="1800" b="1" spc="-5" dirty="0">
                <a:latin typeface="Carlito"/>
                <a:cs typeface="Carlito"/>
              </a:rPr>
              <a:t>New</a:t>
            </a:r>
            <a:r>
              <a:rPr sz="1800" b="1" spc="-10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Delhi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212975"/>
            <a:ext cx="50730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Resort </a:t>
            </a:r>
            <a:r>
              <a:rPr sz="1800" b="1" spc="-5" dirty="0">
                <a:latin typeface="Carlito"/>
                <a:cs typeface="Carlito"/>
              </a:rPr>
              <a:t>hotels: They </a:t>
            </a:r>
            <a:r>
              <a:rPr sz="1800" b="1" spc="-10" dirty="0">
                <a:latin typeface="Carlito"/>
                <a:cs typeface="Carlito"/>
              </a:rPr>
              <a:t>are </a:t>
            </a:r>
            <a:r>
              <a:rPr sz="1800" b="1" dirty="0">
                <a:latin typeface="Carlito"/>
                <a:cs typeface="Carlito"/>
              </a:rPr>
              <a:t>also </a:t>
            </a:r>
            <a:r>
              <a:rPr sz="1800" b="1" spc="-10" dirty="0">
                <a:latin typeface="Carlito"/>
                <a:cs typeface="Carlito"/>
              </a:rPr>
              <a:t>termed </a:t>
            </a:r>
            <a:r>
              <a:rPr sz="1800" b="1" dirty="0">
                <a:latin typeface="Carlito"/>
                <a:cs typeface="Carlito"/>
              </a:rPr>
              <a:t>as health </a:t>
            </a:r>
            <a:r>
              <a:rPr sz="1800" b="1" spc="-10" dirty="0">
                <a:latin typeface="Carlito"/>
                <a:cs typeface="Carlito"/>
              </a:rPr>
              <a:t>resort  </a:t>
            </a:r>
            <a:r>
              <a:rPr sz="1800" b="1" dirty="0">
                <a:latin typeface="Carlito"/>
                <a:cs typeface="Carlito"/>
              </a:rPr>
              <a:t>or beach hill </a:t>
            </a:r>
            <a:r>
              <a:rPr sz="1800" b="1" spc="-10" dirty="0">
                <a:latin typeface="Carlito"/>
                <a:cs typeface="Carlito"/>
              </a:rPr>
              <a:t>resort </a:t>
            </a:r>
            <a:r>
              <a:rPr sz="1800" b="1" dirty="0">
                <a:latin typeface="Carlito"/>
                <a:cs typeface="Carlito"/>
              </a:rPr>
              <a:t>and so </a:t>
            </a:r>
            <a:r>
              <a:rPr sz="1800" b="1" spc="-5" dirty="0">
                <a:latin typeface="Carlito"/>
                <a:cs typeface="Carlito"/>
              </a:rPr>
              <a:t>depending </a:t>
            </a:r>
            <a:r>
              <a:rPr sz="1800" b="1" dirty="0">
                <a:latin typeface="Carlito"/>
                <a:cs typeface="Carlito"/>
              </a:rPr>
              <a:t>on their  </a:t>
            </a:r>
            <a:r>
              <a:rPr sz="1800" b="1" spc="-5" dirty="0">
                <a:latin typeface="Carlito"/>
                <a:cs typeface="Carlito"/>
              </a:rPr>
              <a:t>position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5" dirty="0">
                <a:latin typeface="Carlito"/>
                <a:cs typeface="Carlito"/>
              </a:rPr>
              <a:t>location. They </a:t>
            </a:r>
            <a:r>
              <a:rPr sz="1800" b="1" spc="-10" dirty="0">
                <a:latin typeface="Carlito"/>
                <a:cs typeface="Carlito"/>
              </a:rPr>
              <a:t>cater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5" dirty="0">
                <a:latin typeface="Carlito"/>
                <a:cs typeface="Carlito"/>
              </a:rPr>
              <a:t>person </a:t>
            </a:r>
            <a:r>
              <a:rPr sz="1800" b="1" dirty="0">
                <a:latin typeface="Carlito"/>
                <a:cs typeface="Carlito"/>
              </a:rPr>
              <a:t>who</a:t>
            </a:r>
            <a:r>
              <a:rPr sz="1800" b="1" spc="-19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wants  to relax, </a:t>
            </a:r>
            <a:r>
              <a:rPr sz="1800" b="1" spc="-5" dirty="0">
                <a:latin typeface="Carlito"/>
                <a:cs typeface="Carlito"/>
              </a:rPr>
              <a:t>enjoy </a:t>
            </a:r>
            <a:r>
              <a:rPr sz="1800" b="1" spc="-10" dirty="0">
                <a:latin typeface="Carlito"/>
                <a:cs typeface="Carlito"/>
              </a:rPr>
              <a:t>themselves at </a:t>
            </a:r>
            <a:r>
              <a:rPr sz="1800" b="1" dirty="0">
                <a:latin typeface="Carlito"/>
                <a:cs typeface="Carlito"/>
              </a:rPr>
              <a:t>hill </a:t>
            </a:r>
            <a:r>
              <a:rPr sz="1800" b="1" spc="-10" dirty="0">
                <a:latin typeface="Carlito"/>
                <a:cs typeface="Carlito"/>
              </a:rPr>
              <a:t>station. </a:t>
            </a:r>
            <a:r>
              <a:rPr sz="1800" b="1" spc="-5" dirty="0">
                <a:latin typeface="Carlito"/>
                <a:cs typeface="Carlito"/>
              </a:rPr>
              <a:t>Most </a:t>
            </a:r>
            <a:r>
              <a:rPr sz="1800" b="1" spc="-10" dirty="0">
                <a:latin typeface="Carlito"/>
                <a:cs typeface="Carlito"/>
              </a:rPr>
              <a:t>resort  </a:t>
            </a:r>
            <a:r>
              <a:rPr sz="1800" b="1" spc="-5" dirty="0">
                <a:latin typeface="Carlito"/>
                <a:cs typeface="Carlito"/>
              </a:rPr>
              <a:t>work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spc="-5" dirty="0">
                <a:latin typeface="Carlito"/>
                <a:cs typeface="Carlito"/>
              </a:rPr>
              <a:t>full capacity during </a:t>
            </a:r>
            <a:r>
              <a:rPr sz="1800" b="1" dirty="0">
                <a:latin typeface="Carlito"/>
                <a:cs typeface="Carlito"/>
              </a:rPr>
              <a:t>peak season. Sales and  </a:t>
            </a:r>
            <a:r>
              <a:rPr sz="1800" b="1" spc="-10" dirty="0">
                <a:latin typeface="Carlito"/>
                <a:cs typeface="Carlito"/>
              </a:rPr>
              <a:t>revenue </a:t>
            </a:r>
            <a:r>
              <a:rPr sz="1800" b="1" spc="-5" dirty="0">
                <a:latin typeface="Carlito"/>
                <a:cs typeface="Carlito"/>
              </a:rPr>
              <a:t>fluctuate </a:t>
            </a:r>
            <a:r>
              <a:rPr sz="1800" b="1" spc="-10" dirty="0">
                <a:latin typeface="Carlito"/>
                <a:cs typeface="Carlito"/>
              </a:rPr>
              <a:t>from </a:t>
            </a:r>
            <a:r>
              <a:rPr sz="1800" b="1" dirty="0">
                <a:latin typeface="Carlito"/>
                <a:cs typeface="Carlito"/>
              </a:rPr>
              <a:t>season </a:t>
            </a:r>
            <a:r>
              <a:rPr sz="1800" b="1" spc="-10" dirty="0">
                <a:latin typeface="Carlito"/>
                <a:cs typeface="Carlito"/>
              </a:rPr>
              <a:t>to</a:t>
            </a:r>
            <a:r>
              <a:rPr sz="1800" b="1" spc="-9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season.</a:t>
            </a:r>
            <a:endParaRPr sz="1800" dirty="0">
              <a:latin typeface="Carlito"/>
              <a:cs typeface="Carlito"/>
            </a:endParaRPr>
          </a:p>
          <a:p>
            <a:pPr marL="64135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Raj Vilas </a:t>
            </a:r>
            <a:r>
              <a:rPr sz="1800" b="1" dirty="0">
                <a:latin typeface="Carlito"/>
                <a:cs typeface="Carlito"/>
              </a:rPr>
              <a:t>,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Jaipur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4956429"/>
            <a:ext cx="501396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Rotels: </a:t>
            </a:r>
            <a:r>
              <a:rPr sz="1800" b="1" spc="-5" dirty="0">
                <a:latin typeface="Carlito"/>
                <a:cs typeface="Carlito"/>
              </a:rPr>
              <a:t>These novel </a:t>
            </a:r>
            <a:r>
              <a:rPr sz="1800" b="1" spc="-10" dirty="0">
                <a:latin typeface="Carlito"/>
                <a:cs typeface="Carlito"/>
              </a:rPr>
              <a:t>variants are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hotel</a:t>
            </a:r>
            <a:r>
              <a:rPr sz="1800" b="1" spc="-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on </a:t>
            </a:r>
            <a:r>
              <a:rPr sz="1800" b="1" spc="-5" dirty="0">
                <a:latin typeface="Carlito"/>
                <a:cs typeface="Carlito"/>
              </a:rPr>
              <a:t>wheel. Our  very </a:t>
            </a:r>
            <a:r>
              <a:rPr sz="1800" b="1" dirty="0">
                <a:latin typeface="Carlito"/>
                <a:cs typeface="Carlito"/>
              </a:rPr>
              <a:t>own "palace on </a:t>
            </a:r>
            <a:r>
              <a:rPr sz="1800" b="1" spc="-5" dirty="0">
                <a:latin typeface="Carlito"/>
                <a:cs typeface="Carlito"/>
              </a:rPr>
              <a:t>wheels"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5" dirty="0">
                <a:latin typeface="Carlito"/>
                <a:cs typeface="Carlito"/>
              </a:rPr>
              <a:t>"Deccan </a:t>
            </a:r>
            <a:r>
              <a:rPr sz="1800" b="1" spc="-10" dirty="0">
                <a:latin typeface="Carlito"/>
                <a:cs typeface="Carlito"/>
              </a:rPr>
              <a:t>Odyssey"  are trains </a:t>
            </a:r>
            <a:r>
              <a:rPr sz="1800" b="1" spc="-5" dirty="0">
                <a:latin typeface="Carlito"/>
                <a:cs typeface="Carlito"/>
              </a:rPr>
              <a:t>providing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5" dirty="0">
                <a:latin typeface="Carlito"/>
                <a:cs typeface="Carlito"/>
              </a:rPr>
              <a:t>luxurious hotel</a:t>
            </a:r>
            <a:r>
              <a:rPr sz="1800" b="1" spc="-125" dirty="0">
                <a:latin typeface="Carlito"/>
                <a:cs typeface="Carlito"/>
              </a:rPr>
              <a:t> </a:t>
            </a:r>
            <a:r>
              <a:rPr sz="1800" b="1" spc="-10" dirty="0" err="1" smtClean="0">
                <a:latin typeface="Carlito"/>
                <a:cs typeface="Carlito"/>
              </a:rPr>
              <a:t>atmosphere.</a:t>
            </a:r>
            <a:r>
              <a:rPr sz="1800" b="1" spc="-5" dirty="0" err="1" smtClean="0">
                <a:latin typeface="Carlito"/>
                <a:cs typeface="Carlito"/>
              </a:rPr>
              <a:t>Their</a:t>
            </a:r>
            <a:r>
              <a:rPr sz="1800" b="1" spc="-5" dirty="0" smtClean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interior </a:t>
            </a:r>
            <a:r>
              <a:rPr sz="1800" b="1" dirty="0">
                <a:latin typeface="Carlito"/>
                <a:cs typeface="Carlito"/>
              </a:rPr>
              <a:t>is done </a:t>
            </a:r>
            <a:r>
              <a:rPr sz="1800" b="1" spc="-15" dirty="0">
                <a:latin typeface="Carlito"/>
                <a:cs typeface="Carlito"/>
              </a:rPr>
              <a:t>like </a:t>
            </a:r>
            <a:r>
              <a:rPr sz="1800" b="1" spc="-5" dirty="0">
                <a:latin typeface="Carlito"/>
                <a:cs typeface="Carlito"/>
              </a:rPr>
              <a:t>hotel </a:t>
            </a:r>
            <a:r>
              <a:rPr sz="1800" b="1" spc="-10" dirty="0">
                <a:latin typeface="Carlito"/>
                <a:cs typeface="Carlito"/>
              </a:rPr>
              <a:t>room. </a:t>
            </a:r>
            <a:r>
              <a:rPr sz="1800" b="1" spc="-5" dirty="0">
                <a:latin typeface="Carlito"/>
                <a:cs typeface="Carlito"/>
              </a:rPr>
              <a:t>They</a:t>
            </a:r>
            <a:r>
              <a:rPr sz="1800" b="1" spc="-16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are  </a:t>
            </a:r>
            <a:r>
              <a:rPr sz="1800" b="1" dirty="0">
                <a:latin typeface="Carlito"/>
                <a:cs typeface="Carlito"/>
              </a:rPr>
              <a:t>normally used </a:t>
            </a:r>
            <a:r>
              <a:rPr sz="1800" b="1" spc="-5" dirty="0">
                <a:latin typeface="Carlito"/>
                <a:cs typeface="Carlito"/>
              </a:rPr>
              <a:t>by </a:t>
            </a:r>
            <a:r>
              <a:rPr sz="1800" b="1" dirty="0">
                <a:latin typeface="Carlito"/>
                <a:cs typeface="Carlito"/>
              </a:rPr>
              <a:t>small </a:t>
            </a:r>
            <a:r>
              <a:rPr sz="1800" b="1" spc="-10" dirty="0">
                <a:latin typeface="Carlito"/>
                <a:cs typeface="Carlito"/>
              </a:rPr>
              <a:t>group </a:t>
            </a:r>
            <a:r>
              <a:rPr sz="1800" b="1" dirty="0">
                <a:latin typeface="Carlito"/>
                <a:cs typeface="Carlito"/>
              </a:rPr>
              <a:t>of</a:t>
            </a:r>
            <a:r>
              <a:rPr sz="1800" b="1" spc="-12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travelers.</a:t>
            </a:r>
            <a:endParaRPr sz="18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10" dirty="0">
                <a:latin typeface="Carlito"/>
                <a:cs typeface="Carlito"/>
              </a:rPr>
              <a:t>Palace </a:t>
            </a:r>
            <a:r>
              <a:rPr sz="1800" b="1" dirty="0">
                <a:latin typeface="Carlito"/>
                <a:cs typeface="Carlito"/>
              </a:rPr>
              <a:t>on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wheels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86400" y="0"/>
            <a:ext cx="3657600" cy="6667500"/>
            <a:chOff x="5486400" y="0"/>
            <a:chExt cx="3657600" cy="6667500"/>
          </a:xfrm>
        </p:grpSpPr>
        <p:sp>
          <p:nvSpPr>
            <p:cNvPr id="7" name="object 7"/>
            <p:cNvSpPr/>
            <p:nvPr/>
          </p:nvSpPr>
          <p:spPr>
            <a:xfrm>
              <a:off x="5486400" y="0"/>
              <a:ext cx="3400044" cy="2048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400" y="2133600"/>
              <a:ext cx="3352800" cy="213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6400" y="4343400"/>
              <a:ext cx="3657599" cy="2324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506095"/>
            <a:ext cx="43287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11111"/>
                </a:solidFill>
                <a:latin typeface="Carlito"/>
                <a:cs typeface="Carlito"/>
              </a:rPr>
              <a:t>Floating hotels</a:t>
            </a:r>
            <a:r>
              <a:rPr sz="1800" spc="-5" dirty="0">
                <a:solidFill>
                  <a:srgbClr val="111111"/>
                </a:solidFill>
                <a:latin typeface="Carlito"/>
                <a:cs typeface="Carlito"/>
              </a:rPr>
              <a:t>: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As name implies these </a:t>
            </a:r>
            <a:r>
              <a:rPr sz="1800" b="1" spc="-5" dirty="0">
                <a:latin typeface="Carlito"/>
                <a:cs typeface="Carlito"/>
              </a:rPr>
              <a:t>hotels  </a:t>
            </a:r>
            <a:r>
              <a:rPr sz="1800" b="1" spc="-10" dirty="0">
                <a:solidFill>
                  <a:srgbClr val="111111"/>
                </a:solidFill>
                <a:latin typeface="Carlito"/>
                <a:cs typeface="Carlito"/>
              </a:rPr>
              <a:t>are established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on </a:t>
            </a:r>
            <a:r>
              <a:rPr sz="1800" b="1" spc="-5" dirty="0">
                <a:solidFill>
                  <a:srgbClr val="111111"/>
                </a:solidFill>
                <a:latin typeface="Carlito"/>
                <a:cs typeface="Carlito"/>
              </a:rPr>
              <a:t>luxury liners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or ship. It is  </a:t>
            </a:r>
            <a:r>
              <a:rPr sz="1800" b="1" spc="-10" dirty="0">
                <a:solidFill>
                  <a:srgbClr val="111111"/>
                </a:solidFill>
                <a:latin typeface="Carlito"/>
                <a:cs typeface="Carlito"/>
              </a:rPr>
              <a:t>located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on </a:t>
            </a:r>
            <a:r>
              <a:rPr sz="1800" b="1" spc="-30" dirty="0">
                <a:solidFill>
                  <a:srgbClr val="111111"/>
                </a:solidFill>
                <a:latin typeface="Carlito"/>
                <a:cs typeface="Carlito"/>
              </a:rPr>
              <a:t>river,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sea or big </a:t>
            </a:r>
            <a:r>
              <a:rPr sz="1800" b="1" spc="-10" dirty="0">
                <a:solidFill>
                  <a:srgbClr val="111111"/>
                </a:solidFill>
                <a:latin typeface="Carlito"/>
                <a:cs typeface="Carlito"/>
              </a:rPr>
              <a:t>lakes.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In </a:t>
            </a:r>
            <a:r>
              <a:rPr sz="1800" b="1" spc="-5" dirty="0">
                <a:solidFill>
                  <a:srgbClr val="111111"/>
                </a:solidFill>
                <a:latin typeface="Carlito"/>
                <a:cs typeface="Carlito"/>
              </a:rPr>
              <a:t>cruise 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ships, </a:t>
            </a:r>
            <a:r>
              <a:rPr sz="1800" b="1" spc="-10" dirty="0">
                <a:solidFill>
                  <a:srgbClr val="111111"/>
                </a:solidFill>
                <a:latin typeface="Carlito"/>
                <a:cs typeface="Carlito"/>
              </a:rPr>
              <a:t>rooms are generally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small and all  </a:t>
            </a:r>
            <a:r>
              <a:rPr sz="1800" b="1" spc="-10" dirty="0">
                <a:solidFill>
                  <a:srgbClr val="111111"/>
                </a:solidFill>
                <a:latin typeface="Carlito"/>
                <a:cs typeface="Carlito"/>
              </a:rPr>
              <a:t>furniture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is </a:t>
            </a:r>
            <a:r>
              <a:rPr sz="1800" b="1" spc="-15" dirty="0">
                <a:solidFill>
                  <a:srgbClr val="111111"/>
                </a:solidFill>
                <a:latin typeface="Carlito"/>
                <a:cs typeface="Carlito"/>
              </a:rPr>
              <a:t>fixed </a:t>
            </a:r>
            <a:r>
              <a:rPr sz="1800" b="1" dirty="0">
                <a:solidFill>
                  <a:srgbClr val="111111"/>
                </a:solidFill>
                <a:latin typeface="Carlito"/>
                <a:cs typeface="Carlito"/>
              </a:rPr>
              <a:t>down. It has long </a:t>
            </a:r>
            <a:r>
              <a:rPr sz="1800" b="1" spc="-20" dirty="0">
                <a:solidFill>
                  <a:srgbClr val="111111"/>
                </a:solidFill>
                <a:latin typeface="Carlito"/>
                <a:cs typeface="Carlito"/>
              </a:rPr>
              <a:t>stay </a:t>
            </a:r>
            <a:r>
              <a:rPr sz="1800" b="1" spc="-5" dirty="0">
                <a:solidFill>
                  <a:srgbClr val="111111"/>
                </a:solidFill>
                <a:latin typeface="Carlito"/>
                <a:cs typeface="Carlito"/>
              </a:rPr>
              <a:t>guest.  </a:t>
            </a: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20" dirty="0">
                <a:latin typeface="Carlito"/>
                <a:cs typeface="Carlito"/>
              </a:rPr>
              <a:t>Royal </a:t>
            </a:r>
            <a:r>
              <a:rPr sz="1800" b="1" spc="-5" dirty="0">
                <a:latin typeface="Carlito"/>
                <a:cs typeface="Carlito"/>
              </a:rPr>
              <a:t>Caribbean cruise</a:t>
            </a:r>
            <a:r>
              <a:rPr sz="1800" b="1" spc="-8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ships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4072890"/>
            <a:ext cx="43230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Boatels: </a:t>
            </a:r>
            <a:r>
              <a:rPr sz="1800" b="1" dirty="0">
                <a:latin typeface="Carlito"/>
                <a:cs typeface="Carlito"/>
              </a:rPr>
              <a:t>A house </a:t>
            </a:r>
            <a:r>
              <a:rPr sz="1800" b="1" spc="-5" dirty="0">
                <a:latin typeface="Carlito"/>
                <a:cs typeface="Carlito"/>
              </a:rPr>
              <a:t>boat hotels </a:t>
            </a:r>
            <a:r>
              <a:rPr sz="1800" b="1" dirty="0">
                <a:latin typeface="Carlito"/>
                <a:cs typeface="Carlito"/>
              </a:rPr>
              <a:t>is </a:t>
            </a:r>
            <a:r>
              <a:rPr sz="1800" b="1" spc="-20" dirty="0">
                <a:latin typeface="Carlito"/>
                <a:cs typeface="Carlito"/>
              </a:rPr>
              <a:t>referred </a:t>
            </a:r>
            <a:r>
              <a:rPr sz="1800" b="1" dirty="0">
                <a:latin typeface="Carlito"/>
                <a:cs typeface="Carlito"/>
              </a:rPr>
              <a:t>as  </a:t>
            </a:r>
            <a:r>
              <a:rPr sz="1800" b="1" spc="-10" dirty="0">
                <a:latin typeface="Carlito"/>
                <a:cs typeface="Carlito"/>
              </a:rPr>
              <a:t>boatels. </a:t>
            </a:r>
            <a:r>
              <a:rPr sz="1800" b="1" spc="-5" dirty="0">
                <a:latin typeface="Carlito"/>
                <a:cs typeface="Carlito"/>
              </a:rPr>
              <a:t>The </a:t>
            </a:r>
            <a:r>
              <a:rPr sz="1800" b="1" spc="-10" dirty="0">
                <a:latin typeface="Carlito"/>
                <a:cs typeface="Carlito"/>
              </a:rPr>
              <a:t>shikaras </a:t>
            </a:r>
            <a:r>
              <a:rPr sz="1800" b="1" dirty="0">
                <a:latin typeface="Carlito"/>
                <a:cs typeface="Carlito"/>
              </a:rPr>
              <a:t>of </a:t>
            </a:r>
            <a:r>
              <a:rPr sz="1800" b="1" spc="-5" dirty="0">
                <a:latin typeface="Carlito"/>
                <a:cs typeface="Carlito"/>
              </a:rPr>
              <a:t>Kashmir </a:t>
            </a:r>
            <a:r>
              <a:rPr sz="1800" b="1" dirty="0">
                <a:latin typeface="Carlito"/>
                <a:cs typeface="Carlito"/>
              </a:rPr>
              <a:t>and  </a:t>
            </a:r>
            <a:r>
              <a:rPr sz="1800" b="1" spc="-10" dirty="0">
                <a:latin typeface="Carlito"/>
                <a:cs typeface="Carlito"/>
              </a:rPr>
              <a:t>Kettuvallam </a:t>
            </a:r>
            <a:r>
              <a:rPr sz="1800" b="1" dirty="0">
                <a:latin typeface="Carlito"/>
                <a:cs typeface="Carlito"/>
              </a:rPr>
              <a:t>of </a:t>
            </a:r>
            <a:r>
              <a:rPr sz="1800" b="1" spc="-15" dirty="0">
                <a:latin typeface="Carlito"/>
                <a:cs typeface="Carlito"/>
              </a:rPr>
              <a:t>Kerala </a:t>
            </a:r>
            <a:r>
              <a:rPr sz="1800" b="1" spc="-10" dirty="0">
                <a:latin typeface="Carlito"/>
                <a:cs typeface="Carlito"/>
              </a:rPr>
              <a:t>are </a:t>
            </a:r>
            <a:r>
              <a:rPr sz="1800" b="1" spc="-5" dirty="0">
                <a:latin typeface="Carlito"/>
                <a:cs typeface="Carlito"/>
              </a:rPr>
              <a:t>houseboats </a:t>
            </a:r>
            <a:r>
              <a:rPr sz="1800" b="1" dirty="0">
                <a:latin typeface="Carlito"/>
                <a:cs typeface="Carlito"/>
              </a:rPr>
              <a:t>in</a:t>
            </a:r>
            <a:r>
              <a:rPr sz="1800" b="1" spc="-9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India  </a:t>
            </a:r>
            <a:r>
              <a:rPr sz="1800" b="1" spc="-5" dirty="0">
                <a:latin typeface="Carlito"/>
                <a:cs typeface="Carlito"/>
              </a:rPr>
              <a:t>which </a:t>
            </a:r>
            <a:r>
              <a:rPr sz="1800" b="1" spc="-15" dirty="0">
                <a:latin typeface="Carlito"/>
                <a:cs typeface="Carlito"/>
              </a:rPr>
              <a:t>offers </a:t>
            </a:r>
            <a:r>
              <a:rPr sz="1800" b="1" spc="-5" dirty="0">
                <a:latin typeface="Carlito"/>
                <a:cs typeface="Carlito"/>
              </a:rPr>
              <a:t>luxurious </a:t>
            </a:r>
            <a:r>
              <a:rPr sz="1800" b="1" spc="-10" dirty="0">
                <a:latin typeface="Carlito"/>
                <a:cs typeface="Carlito"/>
              </a:rPr>
              <a:t>accommodation to  </a:t>
            </a:r>
            <a:r>
              <a:rPr sz="1800" b="1" spc="-15" dirty="0">
                <a:latin typeface="Carlito"/>
                <a:cs typeface="Carlito"/>
              </a:rPr>
              <a:t>travelers.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10" dirty="0">
                <a:latin typeface="Carlito"/>
                <a:cs typeface="Carlito"/>
              </a:rPr>
              <a:t>Shikaras </a:t>
            </a:r>
            <a:r>
              <a:rPr sz="1800" b="1" dirty="0">
                <a:latin typeface="Carlito"/>
                <a:cs typeface="Carlito"/>
              </a:rPr>
              <a:t>,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Kashmir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05911" y="0"/>
            <a:ext cx="5885815" cy="6705600"/>
            <a:chOff x="3105911" y="0"/>
            <a:chExt cx="5885815" cy="6705600"/>
          </a:xfrm>
        </p:grpSpPr>
        <p:sp>
          <p:nvSpPr>
            <p:cNvPr id="6" name="object 6"/>
            <p:cNvSpPr/>
            <p:nvPr/>
          </p:nvSpPr>
          <p:spPr>
            <a:xfrm>
              <a:off x="3105911" y="0"/>
              <a:ext cx="94487" cy="88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3000" y="304800"/>
              <a:ext cx="3965448" cy="3124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000" y="3733800"/>
              <a:ext cx="4038600" cy="2971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62255"/>
            <a:ext cx="422211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5" dirty="0">
                <a:solidFill>
                  <a:srgbClr val="FF0000"/>
                </a:solidFill>
              </a:rPr>
              <a:t>Based on the </a:t>
            </a:r>
            <a:r>
              <a:rPr sz="1800" b="1" spc="-10" dirty="0">
                <a:solidFill>
                  <a:srgbClr val="FF0000"/>
                </a:solidFill>
              </a:rPr>
              <a:t>Level </a:t>
            </a:r>
            <a:r>
              <a:rPr sz="1800" b="1" spc="-5" dirty="0">
                <a:solidFill>
                  <a:srgbClr val="FF0000"/>
                </a:solidFill>
              </a:rPr>
              <a:t>of</a:t>
            </a:r>
            <a:r>
              <a:rPr sz="1800" b="1" spc="-20" dirty="0">
                <a:solidFill>
                  <a:srgbClr val="FF0000"/>
                </a:solidFill>
              </a:rPr>
              <a:t> </a:t>
            </a:r>
            <a:r>
              <a:rPr sz="1800" b="1" spc="-5" dirty="0">
                <a:solidFill>
                  <a:srgbClr val="FF0000"/>
                </a:solidFill>
              </a:rPr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871473"/>
            <a:ext cx="508571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Economy/ Budget </a:t>
            </a:r>
            <a:r>
              <a:rPr sz="1800" b="1" spc="-5" dirty="0">
                <a:latin typeface="Carlito"/>
                <a:cs typeface="Carlito"/>
              </a:rPr>
              <a:t>hotels</a:t>
            </a:r>
            <a:r>
              <a:rPr sz="1800" spc="-5" dirty="0">
                <a:latin typeface="Carlito"/>
                <a:cs typeface="Carlito"/>
              </a:rPr>
              <a:t>: </a:t>
            </a:r>
            <a:r>
              <a:rPr sz="1800" b="1" spc="-5" dirty="0">
                <a:latin typeface="Carlito"/>
                <a:cs typeface="Carlito"/>
              </a:rPr>
              <a:t>These hotels meet </a:t>
            </a:r>
            <a:r>
              <a:rPr sz="1800" b="1" dirty="0">
                <a:latin typeface="Carlito"/>
                <a:cs typeface="Carlito"/>
              </a:rPr>
              <a:t>the</a:t>
            </a:r>
            <a:r>
              <a:rPr sz="1800" b="1" spc="-15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basic  need of the </a:t>
            </a:r>
            <a:r>
              <a:rPr sz="1800" b="1" spc="-10" dirty="0">
                <a:latin typeface="Carlito"/>
                <a:cs typeface="Carlito"/>
              </a:rPr>
              <a:t>guest </a:t>
            </a:r>
            <a:r>
              <a:rPr sz="1800" b="1" spc="-5" dirty="0">
                <a:latin typeface="Carlito"/>
                <a:cs typeface="Carlito"/>
              </a:rPr>
              <a:t>by </a:t>
            </a:r>
            <a:r>
              <a:rPr sz="1800" b="1" spc="-10" dirty="0">
                <a:latin typeface="Carlito"/>
                <a:cs typeface="Carlito"/>
              </a:rPr>
              <a:t>providing comfortable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5" dirty="0">
                <a:latin typeface="Carlito"/>
                <a:cs typeface="Carlito"/>
              </a:rPr>
              <a:t>clean  </a:t>
            </a:r>
            <a:r>
              <a:rPr sz="1800" b="1" spc="-10" dirty="0">
                <a:latin typeface="Carlito"/>
                <a:cs typeface="Carlito"/>
              </a:rPr>
              <a:t>room for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10" dirty="0">
                <a:latin typeface="Carlito"/>
                <a:cs typeface="Carlito"/>
              </a:rPr>
              <a:t>comfortable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spc="-40" dirty="0">
                <a:latin typeface="Carlito"/>
                <a:cs typeface="Carlito"/>
              </a:rPr>
              <a:t>stay.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10" dirty="0">
                <a:latin typeface="Carlito"/>
                <a:cs typeface="Carlito"/>
              </a:rPr>
              <a:t>Central Park </a:t>
            </a:r>
            <a:r>
              <a:rPr sz="1800" b="1" dirty="0">
                <a:latin typeface="Carlito"/>
                <a:cs typeface="Carlito"/>
              </a:rPr>
              <a:t>,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Gwalior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rlito"/>
              <a:cs typeface="Carlito"/>
            </a:endParaRPr>
          </a:p>
          <a:p>
            <a:pPr marL="12700" marR="77470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Mid </a:t>
            </a:r>
            <a:r>
              <a:rPr sz="1800" b="1" spc="-15" dirty="0">
                <a:latin typeface="Carlito"/>
                <a:cs typeface="Carlito"/>
              </a:rPr>
              <a:t>market </a:t>
            </a:r>
            <a:r>
              <a:rPr sz="1800" b="1" spc="-5" dirty="0">
                <a:latin typeface="Carlito"/>
                <a:cs typeface="Carlito"/>
              </a:rPr>
              <a:t>hotels: </a:t>
            </a:r>
            <a:r>
              <a:rPr sz="1800" b="1" dirty="0">
                <a:latin typeface="Carlito"/>
                <a:cs typeface="Carlito"/>
              </a:rPr>
              <a:t>It is </a:t>
            </a:r>
            <a:r>
              <a:rPr sz="1800" b="1" spc="-5" dirty="0">
                <a:latin typeface="Carlito"/>
                <a:cs typeface="Carlito"/>
              </a:rPr>
              <a:t>suite hotel that </a:t>
            </a:r>
            <a:r>
              <a:rPr sz="1800" b="1" spc="-15" dirty="0">
                <a:latin typeface="Carlito"/>
                <a:cs typeface="Carlito"/>
              </a:rPr>
              <a:t>offers </a:t>
            </a:r>
            <a:r>
              <a:rPr sz="1800" b="1" dirty="0">
                <a:latin typeface="Carlito"/>
                <a:cs typeface="Carlito"/>
              </a:rPr>
              <a:t>small  living </a:t>
            </a:r>
            <a:r>
              <a:rPr sz="1800" b="1" spc="-10" dirty="0">
                <a:latin typeface="Carlito"/>
                <a:cs typeface="Carlito"/>
              </a:rPr>
              <a:t>room </a:t>
            </a:r>
            <a:r>
              <a:rPr sz="1800" b="1" spc="-5" dirty="0">
                <a:latin typeface="Carlito"/>
                <a:cs typeface="Carlito"/>
              </a:rPr>
              <a:t>with </a:t>
            </a:r>
            <a:r>
              <a:rPr sz="1800" b="1" spc="-10" dirty="0">
                <a:latin typeface="Carlito"/>
                <a:cs typeface="Carlito"/>
              </a:rPr>
              <a:t>appropriate furniture </a:t>
            </a:r>
            <a:r>
              <a:rPr sz="1800" b="1" dirty="0">
                <a:latin typeface="Carlito"/>
                <a:cs typeface="Carlito"/>
              </a:rPr>
              <a:t>and small</a:t>
            </a:r>
            <a:r>
              <a:rPr sz="1800" b="1" spc="-114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bed  </a:t>
            </a:r>
            <a:r>
              <a:rPr sz="1800" b="1" spc="-10" dirty="0">
                <a:latin typeface="Carlito"/>
                <a:cs typeface="Carlito"/>
              </a:rPr>
              <a:t>room </a:t>
            </a:r>
            <a:r>
              <a:rPr sz="1800" b="1" spc="-5" dirty="0">
                <a:latin typeface="Carlito"/>
                <a:cs typeface="Carlito"/>
              </a:rPr>
              <a:t>with </a:t>
            </a:r>
            <a:r>
              <a:rPr sz="1800" b="1" dirty="0">
                <a:latin typeface="Carlito"/>
                <a:cs typeface="Carlito"/>
              </a:rPr>
              <a:t>king </a:t>
            </a:r>
            <a:r>
              <a:rPr sz="1800" b="1" spc="-10" dirty="0">
                <a:latin typeface="Carlito"/>
                <a:cs typeface="Carlito"/>
              </a:rPr>
              <a:t>sized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5" dirty="0">
                <a:latin typeface="Carlito"/>
                <a:cs typeface="Carlito"/>
              </a:rPr>
              <a:t>bed.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10" dirty="0">
                <a:latin typeface="Carlito"/>
                <a:cs typeface="Carlito"/>
              </a:rPr>
              <a:t>Crystal </a:t>
            </a:r>
            <a:r>
              <a:rPr sz="1800" b="1" dirty="0">
                <a:latin typeface="Carlito"/>
                <a:cs typeface="Carlito"/>
              </a:rPr>
              <a:t>Inn ,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15" dirty="0">
                <a:latin typeface="Carlito"/>
                <a:cs typeface="Carlito"/>
              </a:rPr>
              <a:t>Agra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4438269"/>
            <a:ext cx="53295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Luxury hotels: These </a:t>
            </a:r>
            <a:r>
              <a:rPr sz="1800" b="1" spc="-10" dirty="0">
                <a:latin typeface="Carlito"/>
                <a:cs typeface="Carlito"/>
              </a:rPr>
              <a:t>offer </a:t>
            </a:r>
            <a:r>
              <a:rPr sz="1800" b="1" spc="-5" dirty="0">
                <a:latin typeface="Carlito"/>
                <a:cs typeface="Carlito"/>
              </a:rPr>
              <a:t>world class </a:t>
            </a:r>
            <a:r>
              <a:rPr sz="1800" b="1" dirty="0">
                <a:latin typeface="Carlito"/>
                <a:cs typeface="Carlito"/>
              </a:rPr>
              <a:t>service </a:t>
            </a:r>
            <a:r>
              <a:rPr sz="1800" b="1" spc="-5" dirty="0">
                <a:latin typeface="Carlito"/>
                <a:cs typeface="Carlito"/>
              </a:rPr>
              <a:t>providing  </a:t>
            </a:r>
            <a:r>
              <a:rPr sz="1800" b="1" spc="-15" dirty="0">
                <a:latin typeface="Carlito"/>
                <a:cs typeface="Carlito"/>
              </a:rPr>
              <a:t>restaurant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0" dirty="0">
                <a:latin typeface="Carlito"/>
                <a:cs typeface="Carlito"/>
              </a:rPr>
              <a:t>lounges, concierge </a:t>
            </a:r>
            <a:r>
              <a:rPr sz="1800" b="1" dirty="0">
                <a:latin typeface="Carlito"/>
                <a:cs typeface="Carlito"/>
              </a:rPr>
              <a:t>service, </a:t>
            </a:r>
            <a:r>
              <a:rPr sz="1800" b="1" spc="-5" dirty="0">
                <a:latin typeface="Carlito"/>
                <a:cs typeface="Carlito"/>
              </a:rPr>
              <a:t>meeting  rooms, </a:t>
            </a:r>
            <a:r>
              <a:rPr sz="1800" b="1" dirty="0">
                <a:latin typeface="Carlito"/>
                <a:cs typeface="Carlito"/>
              </a:rPr>
              <a:t>dinning </a:t>
            </a:r>
            <a:r>
              <a:rPr sz="1800" b="1" spc="-10" dirty="0">
                <a:latin typeface="Carlito"/>
                <a:cs typeface="Carlito"/>
              </a:rPr>
              <a:t>facilities. </a:t>
            </a:r>
            <a:r>
              <a:rPr sz="1800" b="1" spc="-5" dirty="0">
                <a:latin typeface="Carlito"/>
                <a:cs typeface="Carlito"/>
              </a:rPr>
              <a:t>Bath </a:t>
            </a:r>
            <a:r>
              <a:rPr sz="1800" b="1" dirty="0">
                <a:latin typeface="Carlito"/>
                <a:cs typeface="Carlito"/>
              </a:rPr>
              <a:t>linen is </a:t>
            </a:r>
            <a:r>
              <a:rPr sz="1800" b="1" spc="-5" dirty="0">
                <a:latin typeface="Carlito"/>
                <a:cs typeface="Carlito"/>
              </a:rPr>
              <a:t>provided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dirty="0">
                <a:latin typeface="Carlito"/>
                <a:cs typeface="Carlito"/>
              </a:rPr>
              <a:t>the  </a:t>
            </a:r>
            <a:r>
              <a:rPr sz="1800" b="1" spc="-10" dirty="0">
                <a:latin typeface="Carlito"/>
                <a:cs typeface="Carlito"/>
              </a:rPr>
              <a:t>guest </a:t>
            </a:r>
            <a:r>
              <a:rPr sz="1800" b="1" dirty="0">
                <a:latin typeface="Carlito"/>
                <a:cs typeface="Carlito"/>
              </a:rPr>
              <a:t>and is </a:t>
            </a:r>
            <a:r>
              <a:rPr sz="1800" b="1" spc="-5" dirty="0">
                <a:latin typeface="Carlito"/>
                <a:cs typeface="Carlito"/>
              </a:rPr>
              <a:t>replaced </a:t>
            </a:r>
            <a:r>
              <a:rPr sz="1800" b="1" spc="-15" dirty="0">
                <a:latin typeface="Carlito"/>
                <a:cs typeface="Carlito"/>
              </a:rPr>
              <a:t>accordingly. </a:t>
            </a:r>
            <a:r>
              <a:rPr sz="1800" b="1" spc="-10" dirty="0">
                <a:latin typeface="Carlito"/>
                <a:cs typeface="Carlito"/>
              </a:rPr>
              <a:t>These guest rooms  </a:t>
            </a:r>
            <a:r>
              <a:rPr sz="1800" b="1" spc="-5" dirty="0">
                <a:latin typeface="Carlito"/>
                <a:cs typeface="Carlito"/>
              </a:rPr>
              <a:t>contains furnishing, artwork </a:t>
            </a:r>
            <a:r>
              <a:rPr sz="1800" b="1" spc="-10" dirty="0">
                <a:latin typeface="Carlito"/>
                <a:cs typeface="Carlito"/>
              </a:rPr>
              <a:t>etc. </a:t>
            </a:r>
            <a:r>
              <a:rPr sz="1800" b="1" spc="-5" dirty="0">
                <a:latin typeface="Carlito"/>
                <a:cs typeface="Carlito"/>
              </a:rPr>
              <a:t>prime </a:t>
            </a:r>
            <a:r>
              <a:rPr sz="1800" b="1" spc="-15" dirty="0">
                <a:latin typeface="Carlito"/>
                <a:cs typeface="Carlito"/>
              </a:rPr>
              <a:t>market </a:t>
            </a:r>
            <a:r>
              <a:rPr sz="1800" b="1" spc="-10" dirty="0">
                <a:latin typeface="Carlito"/>
                <a:cs typeface="Carlito"/>
              </a:rPr>
              <a:t>for </a:t>
            </a:r>
            <a:r>
              <a:rPr sz="1800" b="1" dirty="0">
                <a:latin typeface="Carlito"/>
                <a:cs typeface="Carlito"/>
              </a:rPr>
              <a:t>these  </a:t>
            </a:r>
            <a:r>
              <a:rPr sz="1800" b="1" spc="-5" dirty="0">
                <a:latin typeface="Carlito"/>
                <a:cs typeface="Carlito"/>
              </a:rPr>
              <a:t>hotels </a:t>
            </a:r>
            <a:r>
              <a:rPr sz="1800" b="1" spc="-10" dirty="0">
                <a:latin typeface="Carlito"/>
                <a:cs typeface="Carlito"/>
              </a:rPr>
              <a:t>are </a:t>
            </a:r>
            <a:r>
              <a:rPr sz="1800" b="1" spc="-5" dirty="0">
                <a:latin typeface="Carlito"/>
                <a:cs typeface="Carlito"/>
              </a:rPr>
              <a:t>celebrities, business </a:t>
            </a:r>
            <a:r>
              <a:rPr sz="1800" b="1" spc="-15" dirty="0">
                <a:latin typeface="Carlito"/>
                <a:cs typeface="Carlito"/>
              </a:rPr>
              <a:t>executives </a:t>
            </a:r>
            <a:r>
              <a:rPr sz="1800" b="1" dirty="0">
                <a:latin typeface="Carlito"/>
                <a:cs typeface="Carlito"/>
              </a:rPr>
              <a:t>and high  </a:t>
            </a:r>
            <a:r>
              <a:rPr sz="1800" b="1" spc="-10" dirty="0">
                <a:latin typeface="Carlito"/>
                <a:cs typeface="Carlito"/>
              </a:rPr>
              <a:t>ranking </a:t>
            </a:r>
            <a:r>
              <a:rPr sz="1800" b="1" spc="-5" dirty="0">
                <a:latin typeface="Carlito"/>
                <a:cs typeface="Carlito"/>
              </a:rPr>
              <a:t>political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figures.</a:t>
            </a:r>
            <a:endParaRPr sz="1800">
              <a:latin typeface="Carlito"/>
              <a:cs typeface="Carlito"/>
            </a:endParaRPr>
          </a:p>
          <a:p>
            <a:pPr marL="64135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15" dirty="0">
                <a:latin typeface="Carlito"/>
                <a:cs typeface="Carlito"/>
              </a:rPr>
              <a:t>Hyatt </a:t>
            </a:r>
            <a:r>
              <a:rPr sz="1800" b="1" spc="-10" dirty="0">
                <a:latin typeface="Carlito"/>
                <a:cs typeface="Carlito"/>
              </a:rPr>
              <a:t>Regency</a:t>
            </a:r>
            <a:r>
              <a:rPr sz="1800" spc="-10" dirty="0">
                <a:latin typeface="Carlito"/>
                <a:cs typeface="Carlito"/>
              </a:rPr>
              <a:t>, </a:t>
            </a:r>
            <a:r>
              <a:rPr sz="1800" b="1" dirty="0">
                <a:latin typeface="Carlito"/>
                <a:cs typeface="Carlito"/>
              </a:rPr>
              <a:t>New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Delhi.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15000" y="0"/>
            <a:ext cx="3429000" cy="6858000"/>
            <a:chOff x="5715000" y="0"/>
            <a:chExt cx="3429000" cy="6858000"/>
          </a:xfrm>
        </p:grpSpPr>
        <p:sp>
          <p:nvSpPr>
            <p:cNvPr id="6" name="object 6"/>
            <p:cNvSpPr/>
            <p:nvPr/>
          </p:nvSpPr>
          <p:spPr>
            <a:xfrm>
              <a:off x="5715000" y="4571999"/>
              <a:ext cx="3429000" cy="2285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5000" y="2286000"/>
              <a:ext cx="3429000" cy="220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5000" y="0"/>
              <a:ext cx="3428999" cy="2218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62255"/>
            <a:ext cx="40827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</a:rPr>
              <a:t>Based on the </a:t>
            </a:r>
            <a:r>
              <a:rPr sz="2000" b="1" spc="-15" dirty="0">
                <a:solidFill>
                  <a:srgbClr val="FF0000"/>
                </a:solidFill>
              </a:rPr>
              <a:t>Length </a:t>
            </a:r>
            <a:r>
              <a:rPr sz="2000" b="1" spc="-5" dirty="0">
                <a:solidFill>
                  <a:srgbClr val="FF0000"/>
                </a:solidFill>
              </a:rPr>
              <a:t>of</a:t>
            </a:r>
            <a:r>
              <a:rPr sz="2000" b="1" spc="5" dirty="0">
                <a:solidFill>
                  <a:srgbClr val="FF0000"/>
                </a:solidFill>
              </a:rPr>
              <a:t> </a:t>
            </a:r>
            <a:r>
              <a:rPr sz="2000" b="1" spc="-25" dirty="0">
                <a:solidFill>
                  <a:srgbClr val="FF0000"/>
                </a:solidFill>
              </a:rPr>
              <a:t>Stay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871473"/>
            <a:ext cx="5241925" cy="5534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rlito"/>
                <a:cs typeface="Carlito"/>
              </a:rPr>
              <a:t>Transit </a:t>
            </a:r>
            <a:r>
              <a:rPr sz="1800" b="1" spc="-5" dirty="0">
                <a:latin typeface="Carlito"/>
                <a:cs typeface="Carlito"/>
              </a:rPr>
              <a:t>hotels </a:t>
            </a:r>
            <a:r>
              <a:rPr sz="1800" dirty="0">
                <a:latin typeface="Carlito"/>
                <a:cs typeface="Carlito"/>
              </a:rPr>
              <a:t>: </a:t>
            </a:r>
            <a:r>
              <a:rPr sz="1800" b="1" spc="-5" dirty="0">
                <a:latin typeface="Carlito"/>
                <a:cs typeface="Carlito"/>
              </a:rPr>
              <a:t>These </a:t>
            </a:r>
            <a:r>
              <a:rPr sz="1800" b="1" spc="-10" dirty="0">
                <a:latin typeface="Carlito"/>
                <a:cs typeface="Carlito"/>
              </a:rPr>
              <a:t>are </a:t>
            </a:r>
            <a:r>
              <a:rPr sz="1800" b="1" dirty="0">
                <a:latin typeface="Carlito"/>
                <a:cs typeface="Carlito"/>
              </a:rPr>
              <a:t>the </a:t>
            </a:r>
            <a:r>
              <a:rPr sz="1800" b="1" spc="-5" dirty="0">
                <a:latin typeface="Carlito"/>
                <a:cs typeface="Carlito"/>
              </a:rPr>
              <a:t>hotel </a:t>
            </a:r>
            <a:r>
              <a:rPr sz="1800" b="1" spc="-10" dirty="0">
                <a:latin typeface="Carlito"/>
                <a:cs typeface="Carlito"/>
              </a:rPr>
              <a:t>where guest </a:t>
            </a:r>
            <a:r>
              <a:rPr sz="1800" b="1" spc="-20" dirty="0">
                <a:latin typeface="Carlito"/>
                <a:cs typeface="Carlito"/>
              </a:rPr>
              <a:t>stays  </a:t>
            </a:r>
            <a:r>
              <a:rPr sz="1800" b="1" spc="-10" dirty="0">
                <a:latin typeface="Carlito"/>
                <a:cs typeface="Carlito"/>
              </a:rPr>
              <a:t>for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15" dirty="0">
                <a:latin typeface="Carlito"/>
                <a:cs typeface="Carlito"/>
              </a:rPr>
              <a:t>day </a:t>
            </a:r>
            <a:r>
              <a:rPr sz="1800" b="1" dirty="0">
                <a:latin typeface="Carlito"/>
                <a:cs typeface="Carlito"/>
              </a:rPr>
              <a:t>or </a:t>
            </a:r>
            <a:r>
              <a:rPr sz="1800" b="1" spc="-10" dirty="0">
                <a:latin typeface="Carlito"/>
                <a:cs typeface="Carlito"/>
              </a:rPr>
              <a:t>even </a:t>
            </a:r>
            <a:r>
              <a:rPr sz="1800" b="1" dirty="0">
                <a:latin typeface="Carlito"/>
                <a:cs typeface="Carlito"/>
              </a:rPr>
              <a:t>less, they </a:t>
            </a:r>
            <a:r>
              <a:rPr sz="1800" b="1" spc="-10" dirty="0">
                <a:latin typeface="Carlito"/>
                <a:cs typeface="Carlito"/>
              </a:rPr>
              <a:t>are </a:t>
            </a:r>
            <a:r>
              <a:rPr sz="1800" b="1" dirty="0">
                <a:latin typeface="Carlito"/>
                <a:cs typeface="Carlito"/>
              </a:rPr>
              <a:t>usually </a:t>
            </a:r>
            <a:r>
              <a:rPr sz="1800" b="1" spc="-10" dirty="0">
                <a:latin typeface="Carlito"/>
                <a:cs typeface="Carlito"/>
              </a:rPr>
              <a:t>five star</a:t>
            </a:r>
            <a:r>
              <a:rPr sz="1800" b="1" spc="-14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hotels.  The occupancy </a:t>
            </a:r>
            <a:r>
              <a:rPr sz="1800" b="1" spc="-25" dirty="0">
                <a:latin typeface="Carlito"/>
                <a:cs typeface="Carlito"/>
              </a:rPr>
              <a:t>rate </a:t>
            </a:r>
            <a:r>
              <a:rPr sz="1800" b="1" dirty="0">
                <a:latin typeface="Carlito"/>
                <a:cs typeface="Carlito"/>
              </a:rPr>
              <a:t>is usually </a:t>
            </a:r>
            <a:r>
              <a:rPr sz="1800" b="1" spc="-5" dirty="0">
                <a:latin typeface="Carlito"/>
                <a:cs typeface="Carlito"/>
              </a:rPr>
              <a:t>very </a:t>
            </a:r>
            <a:r>
              <a:rPr sz="1800" b="1" dirty="0">
                <a:latin typeface="Carlito"/>
                <a:cs typeface="Carlito"/>
              </a:rPr>
              <a:t>high. </a:t>
            </a:r>
            <a:r>
              <a:rPr sz="1800" b="1" spc="-5" dirty="0">
                <a:latin typeface="Carlito"/>
                <a:cs typeface="Carlito"/>
              </a:rPr>
              <a:t>These hotels  </a:t>
            </a:r>
            <a:r>
              <a:rPr sz="1800" b="1" spc="-10" dirty="0">
                <a:latin typeface="Carlito"/>
                <a:cs typeface="Carlito"/>
              </a:rPr>
              <a:t>are </a:t>
            </a:r>
            <a:r>
              <a:rPr sz="1800" b="1" spc="-5" dirty="0">
                <a:latin typeface="Carlito"/>
                <a:cs typeface="Carlito"/>
              </a:rPr>
              <a:t>situated </a:t>
            </a:r>
            <a:r>
              <a:rPr sz="1800" b="1" dirty="0">
                <a:latin typeface="Carlito"/>
                <a:cs typeface="Carlito"/>
              </a:rPr>
              <a:t>near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airport.</a:t>
            </a:r>
            <a:endParaRPr sz="1800" dirty="0">
              <a:latin typeface="Carlito"/>
              <a:cs typeface="Carlito"/>
            </a:endParaRPr>
          </a:p>
          <a:p>
            <a:pPr marL="64135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15" dirty="0">
                <a:latin typeface="Carlito"/>
                <a:cs typeface="Carlito"/>
              </a:rPr>
              <a:t>Eaton </a:t>
            </a:r>
            <a:r>
              <a:rPr sz="1800" b="1" spc="-5" dirty="0">
                <a:latin typeface="Carlito"/>
                <a:cs typeface="Carlito"/>
              </a:rPr>
              <a:t>Smart </a:t>
            </a:r>
            <a:r>
              <a:rPr sz="1800" b="1" dirty="0">
                <a:latin typeface="Carlito"/>
                <a:cs typeface="Carlito"/>
              </a:rPr>
              <a:t>Airport </a:t>
            </a:r>
            <a:r>
              <a:rPr sz="1800" b="1" spc="-25" dirty="0">
                <a:latin typeface="Carlito"/>
                <a:cs typeface="Carlito"/>
              </a:rPr>
              <a:t>Transit </a:t>
            </a:r>
            <a:r>
              <a:rPr sz="1800" b="1" spc="-5" dirty="0">
                <a:latin typeface="Carlito"/>
                <a:cs typeface="Carlito"/>
              </a:rPr>
              <a:t>Hotel </a:t>
            </a:r>
            <a:r>
              <a:rPr sz="1800" b="1" spc="-10" dirty="0">
                <a:latin typeface="Carlito"/>
                <a:cs typeface="Carlito"/>
              </a:rPr>
              <a:t>at </a:t>
            </a:r>
            <a:r>
              <a:rPr sz="1800" b="1" spc="-5" dirty="0" smtClean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New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 smtClean="0">
                <a:latin typeface="Carlito"/>
                <a:cs typeface="Carlito"/>
              </a:rPr>
              <a:t>Delhi</a:t>
            </a:r>
            <a:endParaRPr lang="en-US" sz="1800" b="1" dirty="0" smtClean="0">
              <a:latin typeface="Carlito"/>
              <a:cs typeface="Carlito"/>
            </a:endParaRPr>
          </a:p>
          <a:p>
            <a:pPr marL="64135">
              <a:lnSpc>
                <a:spcPct val="100000"/>
              </a:lnSpc>
            </a:pPr>
            <a:endParaRPr sz="17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Residential hotels: These </a:t>
            </a:r>
            <a:r>
              <a:rPr sz="1800" b="1" spc="-10" dirty="0">
                <a:latin typeface="Carlito"/>
                <a:cs typeface="Carlito"/>
              </a:rPr>
              <a:t>are </a:t>
            </a:r>
            <a:r>
              <a:rPr sz="1800" b="1" dirty="0">
                <a:latin typeface="Carlito"/>
                <a:cs typeface="Carlito"/>
              </a:rPr>
              <a:t>the </a:t>
            </a:r>
            <a:r>
              <a:rPr sz="1800" b="1" spc="-5" dirty="0">
                <a:latin typeface="Carlito"/>
                <a:cs typeface="Carlito"/>
              </a:rPr>
              <a:t>hotel </a:t>
            </a:r>
            <a:r>
              <a:rPr sz="1800" b="1" spc="-10" dirty="0">
                <a:latin typeface="Carlito"/>
                <a:cs typeface="Carlito"/>
              </a:rPr>
              <a:t>where guest</a:t>
            </a:r>
            <a:r>
              <a:rPr sz="1800" b="1" spc="-15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can  </a:t>
            </a:r>
            <a:r>
              <a:rPr sz="1800" b="1" spc="-20" dirty="0">
                <a:latin typeface="Carlito"/>
                <a:cs typeface="Carlito"/>
              </a:rPr>
              <a:t>stay </a:t>
            </a:r>
            <a:r>
              <a:rPr sz="1800" b="1" spc="-10" dirty="0">
                <a:latin typeface="Carlito"/>
                <a:cs typeface="Carlito"/>
              </a:rPr>
              <a:t>for </a:t>
            </a:r>
            <a:r>
              <a:rPr sz="1800" b="1" dirty="0">
                <a:latin typeface="Carlito"/>
                <a:cs typeface="Carlito"/>
              </a:rPr>
              <a:t>a minimum </a:t>
            </a:r>
            <a:r>
              <a:rPr sz="1800" b="1" spc="-5" dirty="0">
                <a:latin typeface="Carlito"/>
                <a:cs typeface="Carlito"/>
              </a:rPr>
              <a:t>period </a:t>
            </a:r>
            <a:r>
              <a:rPr sz="1800" b="1" dirty="0">
                <a:latin typeface="Carlito"/>
                <a:cs typeface="Carlito"/>
              </a:rPr>
              <a:t>of one </a:t>
            </a:r>
            <a:r>
              <a:rPr sz="1800" b="1" spc="-5" dirty="0">
                <a:latin typeface="Carlito"/>
                <a:cs typeface="Carlito"/>
              </a:rPr>
              <a:t>month </a:t>
            </a:r>
            <a:r>
              <a:rPr sz="1800" b="1" dirty="0">
                <a:latin typeface="Carlito"/>
                <a:cs typeface="Carlito"/>
              </a:rPr>
              <a:t>and up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dirty="0">
                <a:latin typeface="Carlito"/>
                <a:cs typeface="Carlito"/>
              </a:rPr>
              <a:t>a  </a:t>
            </a:r>
            <a:r>
              <a:rPr sz="1800" b="1" spc="-40" dirty="0">
                <a:latin typeface="Carlito"/>
                <a:cs typeface="Carlito"/>
              </a:rPr>
              <a:t>year. </a:t>
            </a:r>
            <a:r>
              <a:rPr sz="1800" b="1" spc="-5" dirty="0">
                <a:latin typeface="Carlito"/>
                <a:cs typeface="Carlito"/>
              </a:rPr>
              <a:t>The </a:t>
            </a:r>
            <a:r>
              <a:rPr sz="1800" b="1" spc="-10" dirty="0">
                <a:latin typeface="Carlito"/>
                <a:cs typeface="Carlito"/>
              </a:rPr>
              <a:t>rent </a:t>
            </a:r>
            <a:r>
              <a:rPr sz="1800" b="1" spc="-5" dirty="0">
                <a:latin typeface="Carlito"/>
                <a:cs typeface="Carlito"/>
              </a:rPr>
              <a:t>can </a:t>
            </a:r>
            <a:r>
              <a:rPr sz="1800" b="1" dirty="0">
                <a:latin typeface="Carlito"/>
                <a:cs typeface="Carlito"/>
              </a:rPr>
              <a:t>be paid on </a:t>
            </a:r>
            <a:r>
              <a:rPr sz="1800" b="1" spc="-5" dirty="0">
                <a:latin typeface="Carlito"/>
                <a:cs typeface="Carlito"/>
              </a:rPr>
              <a:t>monthly </a:t>
            </a:r>
            <a:r>
              <a:rPr sz="1800" b="1" dirty="0">
                <a:latin typeface="Carlito"/>
                <a:cs typeface="Carlito"/>
              </a:rPr>
              <a:t>or </a:t>
            </a:r>
            <a:r>
              <a:rPr sz="1800" b="1" spc="-5" dirty="0">
                <a:latin typeface="Carlito"/>
                <a:cs typeface="Carlito"/>
              </a:rPr>
              <a:t>quarterly  </a:t>
            </a:r>
            <a:r>
              <a:rPr sz="1800" b="1" dirty="0">
                <a:latin typeface="Carlito"/>
                <a:cs typeface="Carlito"/>
              </a:rPr>
              <a:t>basis. </a:t>
            </a:r>
            <a:r>
              <a:rPr sz="1800" b="1" spc="-5" dirty="0">
                <a:latin typeface="Carlito"/>
                <a:cs typeface="Carlito"/>
              </a:rPr>
              <a:t>They provide sitting </a:t>
            </a:r>
            <a:r>
              <a:rPr sz="1800" b="1" spc="-10" dirty="0">
                <a:latin typeface="Carlito"/>
                <a:cs typeface="Carlito"/>
              </a:rPr>
              <a:t>room, </a:t>
            </a:r>
            <a:r>
              <a:rPr sz="1800" b="1" dirty="0">
                <a:latin typeface="Carlito"/>
                <a:cs typeface="Carlito"/>
              </a:rPr>
              <a:t>bed </a:t>
            </a:r>
            <a:r>
              <a:rPr sz="1800" b="1" spc="-10" dirty="0">
                <a:latin typeface="Carlito"/>
                <a:cs typeface="Carlito"/>
              </a:rPr>
              <a:t>room </a:t>
            </a:r>
            <a:r>
              <a:rPr sz="1800" b="1" dirty="0">
                <a:latin typeface="Carlito"/>
                <a:cs typeface="Carlito"/>
              </a:rPr>
              <a:t>and  </a:t>
            </a:r>
            <a:r>
              <a:rPr sz="1800" b="1" spc="-10" dirty="0">
                <a:latin typeface="Carlito"/>
                <a:cs typeface="Carlito"/>
              </a:rPr>
              <a:t>kitchenette.</a:t>
            </a:r>
            <a:endParaRPr sz="1800" dirty="0">
              <a:latin typeface="Carlito"/>
              <a:cs typeface="Carlito"/>
            </a:endParaRPr>
          </a:p>
          <a:p>
            <a:pPr marL="12700" marR="448945" indent="51435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Example: </a:t>
            </a:r>
            <a:r>
              <a:rPr sz="1800" b="1" spc="-10" dirty="0">
                <a:latin typeface="Carlito"/>
                <a:cs typeface="Carlito"/>
              </a:rPr>
              <a:t>Hare Krishna Orchid </a:t>
            </a:r>
            <a:r>
              <a:rPr sz="1800" b="1" spc="-5" dirty="0">
                <a:latin typeface="Carlito"/>
                <a:cs typeface="Carlito"/>
              </a:rPr>
              <a:t>Residential </a:t>
            </a:r>
            <a:r>
              <a:rPr sz="1800" b="1" spc="-15" dirty="0">
                <a:latin typeface="Carlito"/>
                <a:cs typeface="Carlito"/>
              </a:rPr>
              <a:t>Retreat,  </a:t>
            </a:r>
            <a:r>
              <a:rPr sz="1800" b="1" spc="-10" dirty="0">
                <a:latin typeface="Carlito"/>
                <a:cs typeface="Carlito"/>
              </a:rPr>
              <a:t>Mathura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Carlito"/>
              <a:cs typeface="Carlito"/>
            </a:endParaRPr>
          </a:p>
          <a:p>
            <a:pPr marL="12700" marR="615950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Semi </a:t>
            </a:r>
            <a:r>
              <a:rPr sz="1800" b="1" spc="-10" dirty="0">
                <a:latin typeface="Carlito"/>
                <a:cs typeface="Carlito"/>
              </a:rPr>
              <a:t>residential </a:t>
            </a:r>
            <a:r>
              <a:rPr sz="1800" b="1" spc="-5" dirty="0">
                <a:latin typeface="Carlito"/>
                <a:cs typeface="Carlito"/>
              </a:rPr>
              <a:t>hotels: These </a:t>
            </a:r>
            <a:r>
              <a:rPr sz="1800" b="1" spc="-10" dirty="0">
                <a:latin typeface="Carlito"/>
                <a:cs typeface="Carlito"/>
              </a:rPr>
              <a:t>hotels </a:t>
            </a:r>
            <a:r>
              <a:rPr sz="1800" b="1" spc="-15" dirty="0">
                <a:latin typeface="Carlito"/>
                <a:cs typeface="Carlito"/>
              </a:rPr>
              <a:t>incorporate  features </a:t>
            </a:r>
            <a:r>
              <a:rPr sz="1800" b="1" dirty="0">
                <a:latin typeface="Carlito"/>
                <a:cs typeface="Carlito"/>
              </a:rPr>
              <a:t>of both </a:t>
            </a:r>
            <a:r>
              <a:rPr sz="1800" b="1" spc="-10" dirty="0">
                <a:latin typeface="Carlito"/>
                <a:cs typeface="Carlito"/>
              </a:rPr>
              <a:t>transit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5" dirty="0">
                <a:latin typeface="Carlito"/>
                <a:cs typeface="Carlito"/>
              </a:rPr>
              <a:t>residential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hotel.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2600" y="304800"/>
            <a:ext cx="3429000" cy="5495925"/>
            <a:chOff x="5562600" y="304800"/>
            <a:chExt cx="3429000" cy="5495925"/>
          </a:xfrm>
        </p:grpSpPr>
        <p:sp>
          <p:nvSpPr>
            <p:cNvPr id="5" name="object 5"/>
            <p:cNvSpPr/>
            <p:nvPr/>
          </p:nvSpPr>
          <p:spPr>
            <a:xfrm>
              <a:off x="5562600" y="304800"/>
              <a:ext cx="3429000" cy="251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8800" y="3429000"/>
              <a:ext cx="3276600" cy="2371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692" y="2007107"/>
            <a:ext cx="8737600" cy="284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001013"/>
            <a:ext cx="8567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000000"/>
                </a:solidFill>
                <a:latin typeface="Carlito"/>
                <a:cs typeface="Carlito"/>
              </a:rPr>
              <a:t>Hotel </a:t>
            </a:r>
            <a:r>
              <a:rPr b="1" spc="-80" dirty="0">
                <a:solidFill>
                  <a:srgbClr val="000000"/>
                </a:solidFill>
                <a:latin typeface="Carlito"/>
                <a:cs typeface="Carlito"/>
              </a:rPr>
              <a:t>Taj </a:t>
            </a:r>
            <a:r>
              <a:rPr b="1" spc="-25" dirty="0">
                <a:solidFill>
                  <a:srgbClr val="000000"/>
                </a:solidFill>
                <a:latin typeface="Carlito"/>
                <a:cs typeface="Carlito"/>
              </a:rPr>
              <a:t>Wellington </a:t>
            </a:r>
            <a:r>
              <a:rPr b="1" spc="-10" dirty="0">
                <a:solidFill>
                  <a:srgbClr val="000000"/>
                </a:solidFill>
                <a:latin typeface="Carlito"/>
                <a:cs typeface="Carlito"/>
              </a:rPr>
              <a:t>Mews- </a:t>
            </a:r>
            <a:r>
              <a:rPr b="1" spc="-5" dirty="0">
                <a:solidFill>
                  <a:srgbClr val="000000"/>
                </a:solidFill>
                <a:latin typeface="Carlito"/>
                <a:cs typeface="Carlito"/>
              </a:rPr>
              <a:t>A </a:t>
            </a:r>
            <a:r>
              <a:rPr b="1" spc="-10" dirty="0">
                <a:solidFill>
                  <a:srgbClr val="000000"/>
                </a:solidFill>
                <a:latin typeface="Carlito"/>
                <a:cs typeface="Carlito"/>
              </a:rPr>
              <a:t>residential </a:t>
            </a:r>
            <a:r>
              <a:rPr b="1" spc="-15" dirty="0">
                <a:solidFill>
                  <a:srgbClr val="000000"/>
                </a:solidFill>
                <a:latin typeface="Carlito"/>
                <a:cs typeface="Carlito"/>
              </a:rPr>
              <a:t>hotel </a:t>
            </a:r>
            <a:r>
              <a:rPr b="1" spc="-5" dirty="0">
                <a:solidFill>
                  <a:srgbClr val="000000"/>
                </a:solidFill>
                <a:latin typeface="Carlito"/>
                <a:cs typeface="Carlito"/>
              </a:rPr>
              <a:t>in</a:t>
            </a:r>
            <a:r>
              <a:rPr b="1" spc="32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000000"/>
                </a:solidFill>
                <a:latin typeface="Carlito"/>
                <a:cs typeface="Carlito"/>
              </a:rPr>
              <a:t>Mumbai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1483</Words>
  <Application>Microsoft Office PowerPoint</Application>
  <PresentationFormat>On-screen Show (4:3)</PresentationFormat>
  <Paragraphs>104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Carlito</vt:lpstr>
      <vt:lpstr>Times New Roman</vt:lpstr>
      <vt:lpstr>Verdana</vt:lpstr>
      <vt:lpstr>Office Theme</vt:lpstr>
      <vt:lpstr>Hotel and Classification of Hotels</vt:lpstr>
      <vt:lpstr>HOTEL</vt:lpstr>
      <vt:lpstr>CLASSIFICATION OF HOTELS</vt:lpstr>
      <vt:lpstr>Based on Location</vt:lpstr>
      <vt:lpstr>PowerPoint Presentation</vt:lpstr>
      <vt:lpstr>PowerPoint Presentation</vt:lpstr>
      <vt:lpstr>Based on the Level of Service</vt:lpstr>
      <vt:lpstr>Based on the Length of Stay</vt:lpstr>
      <vt:lpstr>Hotel Taj Wellington Mews- A residential hotel in Mumbai</vt:lpstr>
      <vt:lpstr>Based on Target Market Commercial hotel: They are situated in the heart of the  city in busy commercial areas so as to get good and high  business. They cater mostly businessmen.</vt:lpstr>
      <vt:lpstr>PowerPoint Presentation</vt:lpstr>
      <vt:lpstr>A Convention Hall in a Hotel</vt:lpstr>
      <vt:lpstr>PowerPoint Presentation</vt:lpstr>
      <vt:lpstr>Based on size</vt:lpstr>
      <vt:lpstr>Based on Theme</vt:lpstr>
      <vt:lpstr>PowerPoint Presentation</vt:lpstr>
      <vt:lpstr>PowerPoint Presentation</vt:lpstr>
      <vt:lpstr>PowerPoint Presentation</vt:lpstr>
      <vt:lpstr>PowerPoint Presentation</vt:lpstr>
      <vt:lpstr>Based on Ownership and Affiliation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and Classification of Hotels</dc:title>
  <dc:creator>user</dc:creator>
  <cp:lastModifiedBy>user</cp:lastModifiedBy>
  <cp:revision>6</cp:revision>
  <dcterms:created xsi:type="dcterms:W3CDTF">2022-01-13T05:49:30Z</dcterms:created>
  <dcterms:modified xsi:type="dcterms:W3CDTF">2022-09-27T04:19:07Z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2022-01-13T00:00:00Z</vt:filetime>
  </property>
</Properties>
</file>