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85" r:id="rId3"/>
    <p:sldId id="265" r:id="rId4"/>
    <p:sldId id="280" r:id="rId5"/>
    <p:sldId id="287" r:id="rId6"/>
    <p:sldId id="272" r:id="rId7"/>
    <p:sldId id="260" r:id="rId8"/>
    <p:sldId id="270" r:id="rId9"/>
    <p:sldId id="277" r:id="rId10"/>
    <p:sldId id="278" r:id="rId11"/>
    <p:sldId id="263" r:id="rId12"/>
    <p:sldId id="281" r:id="rId13"/>
    <p:sldId id="289" r:id="rId14"/>
    <p:sldId id="288" r:id="rId15"/>
    <p:sldId id="282"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20" r:id="rId33"/>
    <p:sldId id="306" r:id="rId34"/>
    <p:sldId id="307" r:id="rId35"/>
    <p:sldId id="308" r:id="rId36"/>
    <p:sldId id="309" r:id="rId37"/>
    <p:sldId id="310" r:id="rId38"/>
    <p:sldId id="311" r:id="rId39"/>
    <p:sldId id="312" r:id="rId40"/>
    <p:sldId id="313" r:id="rId41"/>
    <p:sldId id="314" r:id="rId42"/>
    <p:sldId id="315" r:id="rId43"/>
    <p:sldId id="316" r:id="rId44"/>
    <p:sldId id="321" r:id="rId45"/>
    <p:sldId id="322" r:id="rId46"/>
    <p:sldId id="319" r:id="rId47"/>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86C"/>
    <a:srgbClr val="336699"/>
    <a:srgbClr val="907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98" autoAdjust="0"/>
    <p:restoredTop sz="90809" autoAdjust="0"/>
  </p:normalViewPr>
  <p:slideViewPr>
    <p:cSldViewPr>
      <p:cViewPr varScale="1">
        <p:scale>
          <a:sx n="80" d="100"/>
          <a:sy n="80" d="100"/>
        </p:scale>
        <p:origin x="965" y="53"/>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8B8810D6-D3A6-4BF8-80CD-F00659C9627A}" type="datetimeFigureOut">
              <a:rPr lang="en-US" smtClean="0"/>
              <a:t>9/19/2022</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81617282-C9B8-4F43-A877-0610B46B5B1D}" type="slidenum">
              <a:rPr lang="en-US" smtClean="0"/>
              <a:t>‹#›</a:t>
            </a:fld>
            <a:endParaRPr lang="en-US"/>
          </a:p>
        </p:txBody>
      </p:sp>
    </p:spTree>
    <p:extLst>
      <p:ext uri="{BB962C8B-B14F-4D97-AF65-F5344CB8AC3E}">
        <p14:creationId xmlns:p14="http://schemas.microsoft.com/office/powerpoint/2010/main" val="1332229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C0AB2A8C-AC2A-9243-A82A-830D60F6F178}" type="datetimeFigureOut">
              <a:rPr lang="en-US" smtClean="0"/>
              <a:t>9/19/2022</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84C7DBB5-A005-8A4C-ADF2-46712E2A2ECD}" type="slidenum">
              <a:rPr lang="en-US" smtClean="0"/>
              <a:t>‹#›</a:t>
            </a:fld>
            <a:endParaRPr lang="en-US"/>
          </a:p>
        </p:txBody>
      </p:sp>
    </p:spTree>
    <p:extLst>
      <p:ext uri="{BB962C8B-B14F-4D97-AF65-F5344CB8AC3E}">
        <p14:creationId xmlns:p14="http://schemas.microsoft.com/office/powerpoint/2010/main" val="1505554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B1A507-1474-FD4E-B354-E0ABF27947B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967013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8" name="Rectangle 4"/>
          <p:cNvSpPr>
            <a:spLocks noGrp="1" noChangeArrowheads="1"/>
          </p:cNvSpPr>
          <p:nvPr>
            <p:ph type="dt" sz="half" idx="2"/>
          </p:nvPr>
        </p:nvSpPr>
        <p:spPr>
          <a:xfrm>
            <a:off x="0" y="6689725"/>
            <a:ext cx="2133600" cy="168275"/>
          </a:xfrm>
        </p:spPr>
        <p:txBody>
          <a:bodyPr/>
          <a:lstStyle>
            <a:lvl1pPr>
              <a:defRPr b="0"/>
            </a:lvl1pPr>
          </a:lstStyle>
          <a:p>
            <a:endParaRPr lang="en-US"/>
          </a:p>
        </p:txBody>
      </p:sp>
      <p:sp>
        <p:nvSpPr>
          <p:cNvPr id="11269" name="Rectangle 5"/>
          <p:cNvSpPr>
            <a:spLocks noGrp="1" noChangeArrowheads="1"/>
          </p:cNvSpPr>
          <p:nvPr>
            <p:ph type="ftr" sz="quarter" idx="3"/>
          </p:nvPr>
        </p:nvSpPr>
        <p:spPr/>
        <p:txBody>
          <a:bodyPr/>
          <a:lstStyle>
            <a:lvl1pPr>
              <a:defRPr b="0"/>
            </a:lvl1pPr>
          </a:lstStyle>
          <a:p>
            <a:endParaRPr lang="en-US"/>
          </a:p>
        </p:txBody>
      </p:sp>
      <p:sp>
        <p:nvSpPr>
          <p:cNvPr id="11270" name="Rectangle 6"/>
          <p:cNvSpPr>
            <a:spLocks noGrp="1" noChangeArrowheads="1"/>
          </p:cNvSpPr>
          <p:nvPr>
            <p:ph type="sldNum" sz="quarter" idx="4"/>
          </p:nvPr>
        </p:nvSpPr>
        <p:spPr>
          <a:xfrm>
            <a:off x="7010400" y="6689725"/>
            <a:ext cx="2133600" cy="168275"/>
          </a:xfrm>
        </p:spPr>
        <p:txBody>
          <a:bodyPr/>
          <a:lstStyle>
            <a:lvl1pPr>
              <a:defRPr b="0"/>
            </a:lvl1pPr>
          </a:lstStyle>
          <a:p>
            <a:fld id="{7089279A-8571-4C2A-A394-81C1BEE4C5A6}" type="slidenum">
              <a:rPr lang="en-US"/>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875935-DA8A-47B4-996C-05C2B93FC1B4}" type="slidenum">
              <a:rPr lang="en-US"/>
              <a:pPr/>
              <a:t>‹#›</a:t>
            </a:fld>
            <a:endParaRPr lang="en-US"/>
          </a:p>
        </p:txBody>
      </p:sp>
    </p:spTree>
    <p:extLst>
      <p:ext uri="{BB962C8B-B14F-4D97-AF65-F5344CB8AC3E}">
        <p14:creationId xmlns:p14="http://schemas.microsoft.com/office/powerpoint/2010/main" val="1113913443"/>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0"/>
            <a:ext cx="173355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04825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455935-CD17-4E93-90C7-BAE37611463C}" type="slidenum">
              <a:rPr lang="en-US"/>
              <a:pPr/>
              <a:t>‹#›</a:t>
            </a:fld>
            <a:endParaRPr lang="en-US"/>
          </a:p>
        </p:txBody>
      </p:sp>
    </p:spTree>
    <p:extLst>
      <p:ext uri="{BB962C8B-B14F-4D97-AF65-F5344CB8AC3E}">
        <p14:creationId xmlns:p14="http://schemas.microsoft.com/office/powerpoint/2010/main" val="3899821479"/>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838200" y="0"/>
            <a:ext cx="8305800" cy="6858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519284-E648-4D87-9771-7975855ECF80}" type="slidenum">
              <a:rPr lang="en-US"/>
              <a:pPr/>
              <a:t>‹#›</a:t>
            </a:fld>
            <a:endParaRPr lang="en-US"/>
          </a:p>
        </p:txBody>
      </p:sp>
    </p:spTree>
    <p:extLst>
      <p:ext uri="{BB962C8B-B14F-4D97-AF65-F5344CB8AC3E}">
        <p14:creationId xmlns:p14="http://schemas.microsoft.com/office/powerpoint/2010/main" val="410029737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144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538" y="0"/>
            <a:ext cx="83153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90E123-BE1A-41CA-A96C-0B3205B32524}" type="slidenum">
              <a:rPr lang="en-US"/>
              <a:pPr/>
              <a:t>‹#›</a:t>
            </a:fld>
            <a:endParaRPr lang="en-US"/>
          </a:p>
        </p:txBody>
      </p:sp>
    </p:spTree>
    <p:extLst>
      <p:ext uri="{BB962C8B-B14F-4D97-AF65-F5344CB8AC3E}">
        <p14:creationId xmlns:p14="http://schemas.microsoft.com/office/powerpoint/2010/main" val="512054722"/>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246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3175"/>
            <a:ext cx="83153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609600"/>
            <a:ext cx="33909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29100" y="609600"/>
            <a:ext cx="33909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FFC989-C9F5-4D51-A9C3-AE5F20336AC3}" type="slidenum">
              <a:rPr lang="en-US"/>
              <a:pPr/>
              <a:t>‹#›</a:t>
            </a:fld>
            <a:endParaRPr lang="en-US"/>
          </a:p>
        </p:txBody>
      </p:sp>
    </p:spTree>
    <p:extLst>
      <p:ext uri="{BB962C8B-B14F-4D97-AF65-F5344CB8AC3E}">
        <p14:creationId xmlns:p14="http://schemas.microsoft.com/office/powerpoint/2010/main" val="341083800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6349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9576" y="0"/>
            <a:ext cx="83153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1013306-FE83-4F60-8498-80E898BED37C}" type="slidenum">
              <a:rPr lang="en-US"/>
              <a:pPr/>
              <a:t>‹#›</a:t>
            </a:fld>
            <a:endParaRPr lang="en-US"/>
          </a:p>
        </p:txBody>
      </p:sp>
    </p:spTree>
    <p:extLst>
      <p:ext uri="{BB962C8B-B14F-4D97-AF65-F5344CB8AC3E}">
        <p14:creationId xmlns:p14="http://schemas.microsoft.com/office/powerpoint/2010/main" val="2519455339"/>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B51F829-5758-4137-9F91-95FEA906C75D}" type="slidenum">
              <a:rPr lang="en-US"/>
              <a:pPr/>
              <a:t>‹#›</a:t>
            </a:fld>
            <a:endParaRPr lang="en-US"/>
          </a:p>
        </p:txBody>
      </p:sp>
    </p:spTree>
    <p:extLst>
      <p:ext uri="{BB962C8B-B14F-4D97-AF65-F5344CB8AC3E}">
        <p14:creationId xmlns:p14="http://schemas.microsoft.com/office/powerpoint/2010/main" val="2587514946"/>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85CD207-EE75-4420-B4EE-E9AC0E49FE26}" type="slidenum">
              <a:rPr lang="en-US"/>
              <a:pPr/>
              <a:t>‹#›</a:t>
            </a:fld>
            <a:endParaRPr lang="en-US"/>
          </a:p>
        </p:txBody>
      </p:sp>
    </p:spTree>
    <p:extLst>
      <p:ext uri="{BB962C8B-B14F-4D97-AF65-F5344CB8AC3E}">
        <p14:creationId xmlns:p14="http://schemas.microsoft.com/office/powerpoint/2010/main" val="684972521"/>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518BFE-18C8-4C22-88C0-C4BEF9406BB4}" type="slidenum">
              <a:rPr lang="en-US"/>
              <a:pPr/>
              <a:t>‹#›</a:t>
            </a:fld>
            <a:endParaRPr lang="en-US"/>
          </a:p>
        </p:txBody>
      </p:sp>
    </p:spTree>
    <p:extLst>
      <p:ext uri="{BB962C8B-B14F-4D97-AF65-F5344CB8AC3E}">
        <p14:creationId xmlns:p14="http://schemas.microsoft.com/office/powerpoint/2010/main" val="3588073128"/>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2C20FA-CEFA-4342-88C2-C4AC5758C689}" type="slidenum">
              <a:rPr lang="en-US"/>
              <a:pPr/>
              <a:t>‹#›</a:t>
            </a:fld>
            <a:endParaRPr lang="en-US"/>
          </a:p>
        </p:txBody>
      </p:sp>
    </p:spTree>
    <p:extLst>
      <p:ext uri="{BB962C8B-B14F-4D97-AF65-F5344CB8AC3E}">
        <p14:creationId xmlns:p14="http://schemas.microsoft.com/office/powerpoint/2010/main" val="3516676191"/>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0"/>
            <a:ext cx="6858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609600"/>
            <a:ext cx="6934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atin typeface="Arial" charset="0"/>
              </a:defRPr>
            </a:lvl1pPr>
          </a:lstStyle>
          <a:p>
            <a:endParaRPr lang="en-US"/>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atin typeface="Arial" charset="0"/>
              </a:defRPr>
            </a:lvl1pPr>
          </a:lstStyle>
          <a:p>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atin typeface="Arial" charset="0"/>
              </a:defRPr>
            </a:lvl1pPr>
          </a:lstStyle>
          <a:p>
            <a:fld id="{F5AF11E3-5AEA-439E-88D2-08E5A4FC1BE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Tahoma" charset="0"/>
        </a:defRPr>
      </a:lvl2pPr>
      <a:lvl3pPr algn="l" rtl="0" eaLnBrk="1" fontAlgn="base" hangingPunct="1">
        <a:spcBef>
          <a:spcPct val="0"/>
        </a:spcBef>
        <a:spcAft>
          <a:spcPct val="0"/>
        </a:spcAft>
        <a:defRPr sz="3200" b="1">
          <a:solidFill>
            <a:schemeClr val="tx2"/>
          </a:solidFill>
          <a:latin typeface="Tahoma" charset="0"/>
        </a:defRPr>
      </a:lvl3pPr>
      <a:lvl4pPr algn="l" rtl="0" eaLnBrk="1" fontAlgn="base" hangingPunct="1">
        <a:spcBef>
          <a:spcPct val="0"/>
        </a:spcBef>
        <a:spcAft>
          <a:spcPct val="0"/>
        </a:spcAft>
        <a:defRPr sz="3200" b="1">
          <a:solidFill>
            <a:schemeClr val="tx2"/>
          </a:solidFill>
          <a:latin typeface="Tahoma" charset="0"/>
        </a:defRPr>
      </a:lvl4pPr>
      <a:lvl5pPr algn="l" rtl="0" eaLnBrk="1" fontAlgn="base" hangingPunct="1">
        <a:spcBef>
          <a:spcPct val="0"/>
        </a:spcBef>
        <a:spcAft>
          <a:spcPct val="0"/>
        </a:spcAft>
        <a:defRPr sz="3200" b="1">
          <a:solidFill>
            <a:schemeClr val="tx2"/>
          </a:solidFill>
          <a:latin typeface="Tahoma" charset="0"/>
        </a:defRPr>
      </a:lvl5pPr>
      <a:lvl6pPr marL="457200" algn="l" rtl="0" eaLnBrk="1" fontAlgn="base" hangingPunct="1">
        <a:spcBef>
          <a:spcPct val="0"/>
        </a:spcBef>
        <a:spcAft>
          <a:spcPct val="0"/>
        </a:spcAft>
        <a:defRPr sz="3200" b="1">
          <a:solidFill>
            <a:schemeClr val="tx2"/>
          </a:solidFill>
          <a:latin typeface="Tahoma" charset="0"/>
        </a:defRPr>
      </a:lvl6pPr>
      <a:lvl7pPr marL="914400" algn="l" rtl="0" eaLnBrk="1" fontAlgn="base" hangingPunct="1">
        <a:spcBef>
          <a:spcPct val="0"/>
        </a:spcBef>
        <a:spcAft>
          <a:spcPct val="0"/>
        </a:spcAft>
        <a:defRPr sz="3200" b="1">
          <a:solidFill>
            <a:schemeClr val="tx2"/>
          </a:solidFill>
          <a:latin typeface="Tahoma" charset="0"/>
        </a:defRPr>
      </a:lvl7pPr>
      <a:lvl8pPr marL="1371600" algn="l" rtl="0" eaLnBrk="1" fontAlgn="base" hangingPunct="1">
        <a:spcBef>
          <a:spcPct val="0"/>
        </a:spcBef>
        <a:spcAft>
          <a:spcPct val="0"/>
        </a:spcAft>
        <a:defRPr sz="3200" b="1">
          <a:solidFill>
            <a:schemeClr val="tx2"/>
          </a:solidFill>
          <a:latin typeface="Tahoma" charset="0"/>
        </a:defRPr>
      </a:lvl8pPr>
      <a:lvl9pPr marL="1828800" algn="l" rtl="0" eaLnBrk="1" fontAlgn="base" hangingPunct="1">
        <a:spcBef>
          <a:spcPct val="0"/>
        </a:spcBef>
        <a:spcAft>
          <a:spcPct val="0"/>
        </a:spcAft>
        <a:defRPr sz="3200" b="1">
          <a:solidFill>
            <a:schemeClr val="tx2"/>
          </a:solidFill>
          <a:latin typeface="Tahoma"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000" b="1">
          <a:solidFill>
            <a:schemeClr val="tx1"/>
          </a:solidFill>
          <a:latin typeface="+mn-lt"/>
        </a:defRPr>
      </a:lvl3pPr>
      <a:lvl4pPr marL="1600200"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0" y="1219200"/>
            <a:ext cx="6110968" cy="523220"/>
          </a:xfrm>
          <a:prstGeom prst="rect">
            <a:avLst/>
          </a:prstGeom>
        </p:spPr>
        <p:txBody>
          <a:bodyPr wrap="none">
            <a:spAutoFit/>
          </a:bodyPr>
          <a:lstStyle/>
          <a:p>
            <a:r>
              <a:rPr lang="en-US" sz="2800" b="1" kern="1200" dirty="0" smtClean="0">
                <a:solidFill>
                  <a:schemeClr val="tx1"/>
                </a:solidFill>
                <a:effectLst/>
                <a:latin typeface="Tahoma" charset="0"/>
                <a:ea typeface="+mn-ea"/>
                <a:cs typeface="+mn-cs"/>
              </a:rPr>
              <a:t>Introduction to customer service</a:t>
            </a:r>
            <a:endParaRPr lang="en-US" sz="2800" b="1" dirty="0"/>
          </a:p>
        </p:txBody>
      </p:sp>
    </p:spTree>
    <p:extLst>
      <p:ext uri="{BB962C8B-B14F-4D97-AF65-F5344CB8AC3E}">
        <p14:creationId xmlns:p14="http://schemas.microsoft.com/office/powerpoint/2010/main" val="3926586058"/>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305800" cy="609600"/>
          </a:xfrm>
        </p:spPr>
        <p:txBody>
          <a:bodyPr/>
          <a:lstStyle/>
          <a:p>
            <a:pPr algn="ctr"/>
            <a:r>
              <a:rPr lang="en-US" dirty="0" smtClean="0"/>
              <a:t>Western markets </a:t>
            </a:r>
            <a:endParaRPr lang="en-US" dirty="0"/>
          </a:p>
        </p:txBody>
      </p:sp>
      <p:sp>
        <p:nvSpPr>
          <p:cNvPr id="4" name="Rectangle 3"/>
          <p:cNvSpPr/>
          <p:nvPr/>
        </p:nvSpPr>
        <p:spPr>
          <a:xfrm>
            <a:off x="1447800" y="1330166"/>
            <a:ext cx="7467600" cy="5647700"/>
          </a:xfrm>
          <a:prstGeom prst="rect">
            <a:avLst/>
          </a:prstGeom>
        </p:spPr>
        <p:txBody>
          <a:bodyPr wrap="square">
            <a:spAutoFit/>
          </a:bodyPr>
          <a:lstStyle/>
          <a:p>
            <a:pPr marL="285750" indent="-285750">
              <a:spcBef>
                <a:spcPts val="600"/>
              </a:spcBef>
              <a:spcAft>
                <a:spcPts val="600"/>
              </a:spcAft>
              <a:buFont typeface="Courier New" pitchFamily="49" charset="0"/>
              <a:buChar char="o"/>
            </a:pPr>
            <a:r>
              <a:rPr lang="en-US" dirty="0" smtClean="0"/>
              <a:t>Hospitality and Tourism markets</a:t>
            </a:r>
          </a:p>
          <a:p>
            <a:pPr marL="742950" lvl="1" indent="-285750">
              <a:spcBef>
                <a:spcPts val="600"/>
              </a:spcBef>
              <a:spcAft>
                <a:spcPts val="600"/>
              </a:spcAft>
              <a:buFont typeface="Arial" pitchFamily="34" charset="0"/>
              <a:buChar char="•"/>
            </a:pPr>
            <a:r>
              <a:rPr lang="en-US" dirty="0" smtClean="0"/>
              <a:t>Severe competition</a:t>
            </a:r>
            <a:endParaRPr lang="en-US" dirty="0"/>
          </a:p>
          <a:p>
            <a:pPr marL="742950" lvl="1" indent="-285750">
              <a:spcBef>
                <a:spcPts val="600"/>
              </a:spcBef>
              <a:spcAft>
                <a:spcPts val="600"/>
              </a:spcAft>
              <a:buFont typeface="Arial" pitchFamily="34" charset="0"/>
              <a:buChar char="•"/>
            </a:pPr>
            <a:r>
              <a:rPr lang="en-US" dirty="0" smtClean="0"/>
              <a:t>Limited </a:t>
            </a:r>
            <a:r>
              <a:rPr lang="en-US" dirty="0"/>
              <a:t>promotional cost</a:t>
            </a:r>
          </a:p>
          <a:p>
            <a:pPr marL="742950" lvl="1" indent="-285750">
              <a:spcBef>
                <a:spcPts val="600"/>
              </a:spcBef>
              <a:spcAft>
                <a:spcPts val="600"/>
              </a:spcAft>
              <a:buFont typeface="Arial" pitchFamily="34" charset="0"/>
              <a:buChar char="•"/>
            </a:pPr>
            <a:r>
              <a:rPr lang="en-US" dirty="0"/>
              <a:t>Customer service </a:t>
            </a:r>
            <a:r>
              <a:rPr lang="en-US" dirty="0" smtClean="0"/>
              <a:t>increasingly important as </a:t>
            </a:r>
            <a:r>
              <a:rPr lang="en-US" dirty="0"/>
              <a:t>market </a:t>
            </a:r>
            <a:r>
              <a:rPr lang="en-US" dirty="0" smtClean="0"/>
              <a:t>differentiator</a:t>
            </a:r>
          </a:p>
          <a:p>
            <a:pPr marL="742950" lvl="1" indent="-285750">
              <a:spcBef>
                <a:spcPts val="600"/>
              </a:spcBef>
              <a:spcAft>
                <a:spcPts val="600"/>
              </a:spcAft>
              <a:buFont typeface="Arial" pitchFamily="34" charset="0"/>
              <a:buChar char="•"/>
            </a:pPr>
            <a:endParaRPr lang="en-US" dirty="0" smtClean="0"/>
          </a:p>
          <a:p>
            <a:pPr marL="285750" indent="-285750">
              <a:spcBef>
                <a:spcPts val="600"/>
              </a:spcBef>
              <a:spcAft>
                <a:spcPts val="600"/>
              </a:spcAft>
              <a:buFont typeface="Courier New" pitchFamily="49" charset="0"/>
              <a:buChar char="o"/>
            </a:pPr>
            <a:r>
              <a:rPr lang="en-US" dirty="0" smtClean="0"/>
              <a:t> Actual customer satisfaction</a:t>
            </a:r>
          </a:p>
          <a:p>
            <a:pPr marL="742950" lvl="1" indent="-285750">
              <a:spcBef>
                <a:spcPts val="600"/>
              </a:spcBef>
              <a:spcAft>
                <a:spcPts val="600"/>
              </a:spcAft>
              <a:buFont typeface="Arial" pitchFamily="34" charset="0"/>
              <a:buChar char="•"/>
            </a:pPr>
            <a:r>
              <a:rPr lang="en-US" dirty="0" smtClean="0"/>
              <a:t>Heightened customer expectations</a:t>
            </a:r>
          </a:p>
          <a:p>
            <a:pPr marL="742950" lvl="1" indent="-285750">
              <a:spcBef>
                <a:spcPts val="600"/>
              </a:spcBef>
              <a:spcAft>
                <a:spcPts val="600"/>
              </a:spcAft>
              <a:buFont typeface="Arial" pitchFamily="34" charset="0"/>
              <a:buChar char="•"/>
            </a:pPr>
            <a:r>
              <a:rPr lang="en-US" dirty="0" smtClean="0"/>
              <a:t>Lagging satisfaction rates for tourism and hospitality</a:t>
            </a:r>
          </a:p>
          <a:p>
            <a:pPr lvl="1">
              <a:spcBef>
                <a:spcPts val="600"/>
              </a:spcBef>
              <a:spcAft>
                <a:spcPts val="600"/>
              </a:spcAft>
            </a:pPr>
            <a:r>
              <a:rPr lang="en-US" dirty="0" smtClean="0"/>
              <a:t> </a:t>
            </a:r>
          </a:p>
          <a:p>
            <a:r>
              <a:rPr lang="en-US" dirty="0" smtClean="0"/>
              <a:t> </a:t>
            </a:r>
          </a:p>
          <a:p>
            <a:pPr marL="742950" lvl="1" indent="-285750">
              <a:spcBef>
                <a:spcPts val="600"/>
              </a:spcBef>
              <a:spcAft>
                <a:spcPts val="600"/>
              </a:spcAft>
              <a:buFont typeface="Courier New" pitchFamily="49" charset="0"/>
              <a:buChar char="o"/>
            </a:pPr>
            <a:endParaRPr lang="en-US" dirty="0"/>
          </a:p>
          <a:p>
            <a:r>
              <a:rPr lang="en-US" dirty="0"/>
              <a:t> </a:t>
            </a:r>
          </a:p>
          <a:p>
            <a:pPr marL="742950" lvl="1" indent="-285750">
              <a:spcBef>
                <a:spcPts val="600"/>
              </a:spcBef>
              <a:buFont typeface="Courier New" pitchFamily="49" charset="0"/>
              <a:buChar char="o"/>
            </a:pPr>
            <a:endParaRPr lang="en-US" sz="2000" dirty="0" smtClean="0"/>
          </a:p>
          <a:p>
            <a:pPr marL="285750" indent="-285750">
              <a:spcBef>
                <a:spcPts val="600"/>
              </a:spcBef>
              <a:buFont typeface="Courier New" pitchFamily="49" charset="0"/>
              <a:buChar char="o"/>
            </a:pPr>
            <a:endParaRPr lang="en-US" sz="2000" dirty="0" smtClean="0"/>
          </a:p>
        </p:txBody>
      </p:sp>
    </p:spTree>
    <p:extLst>
      <p:ext uri="{BB962C8B-B14F-4D97-AF65-F5344CB8AC3E}">
        <p14:creationId xmlns:p14="http://schemas.microsoft.com/office/powerpoint/2010/main" val="3825817109"/>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45" y="304800"/>
            <a:ext cx="8305800" cy="609600"/>
          </a:xfrm>
        </p:spPr>
        <p:txBody>
          <a:bodyPr/>
          <a:lstStyle/>
          <a:p>
            <a:pPr algn="ctr"/>
            <a:r>
              <a:rPr lang="en-US" dirty="0"/>
              <a:t>Customer service superstars </a:t>
            </a:r>
          </a:p>
        </p:txBody>
      </p:sp>
      <p:pic>
        <p:nvPicPr>
          <p:cNvPr id="706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139825"/>
            <a:ext cx="8197645"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583799"/>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305800" cy="609600"/>
          </a:xfrm>
        </p:spPr>
        <p:txBody>
          <a:bodyPr/>
          <a:lstStyle/>
          <a:p>
            <a:pPr algn="ctr"/>
            <a:r>
              <a:rPr lang="en-US" dirty="0" smtClean="0"/>
              <a:t>Asian markets </a:t>
            </a:r>
            <a:endParaRPr lang="en-US" dirty="0"/>
          </a:p>
        </p:txBody>
      </p:sp>
      <p:sp>
        <p:nvSpPr>
          <p:cNvPr id="4" name="Rectangle 3"/>
          <p:cNvSpPr/>
          <p:nvPr/>
        </p:nvSpPr>
        <p:spPr>
          <a:xfrm>
            <a:off x="990600" y="1371600"/>
            <a:ext cx="8153400" cy="4478149"/>
          </a:xfrm>
          <a:prstGeom prst="rect">
            <a:avLst/>
          </a:prstGeom>
        </p:spPr>
        <p:txBody>
          <a:bodyPr wrap="square">
            <a:spAutoFit/>
          </a:bodyPr>
          <a:lstStyle/>
          <a:p>
            <a:pPr marL="0" lvl="1">
              <a:spcBef>
                <a:spcPts val="600"/>
              </a:spcBef>
              <a:spcAft>
                <a:spcPts val="600"/>
              </a:spcAft>
            </a:pPr>
            <a:r>
              <a:rPr lang="en-US" i="1" dirty="0" smtClean="0"/>
              <a:t>Knowing our guests and their preferences helps us to understand their needs, and in turn, we are able to anticipate their requests before they even ask for assistance - </a:t>
            </a:r>
            <a:r>
              <a:rPr lang="en-US" dirty="0" smtClean="0"/>
              <a:t>The Ritz-Carlton director of sales and marketing</a:t>
            </a:r>
          </a:p>
          <a:p>
            <a:pPr marL="285750" indent="-285750">
              <a:spcBef>
                <a:spcPts val="600"/>
              </a:spcBef>
              <a:spcAft>
                <a:spcPts val="600"/>
              </a:spcAft>
              <a:buFont typeface="Courier New" pitchFamily="49" charset="0"/>
              <a:buChar char="o"/>
            </a:pPr>
            <a:endParaRPr lang="en-US" dirty="0"/>
          </a:p>
          <a:p>
            <a:pPr marL="285750" indent="-285750">
              <a:spcBef>
                <a:spcPts val="600"/>
              </a:spcBef>
              <a:spcAft>
                <a:spcPts val="600"/>
              </a:spcAft>
              <a:buFont typeface="Courier New" pitchFamily="49" charset="0"/>
              <a:buChar char="o"/>
            </a:pPr>
            <a:r>
              <a:rPr lang="en-US" dirty="0" smtClean="0"/>
              <a:t>High levels of service in tourism and hospitality</a:t>
            </a:r>
          </a:p>
          <a:p>
            <a:pPr marL="742950" lvl="1" indent="-285750">
              <a:spcBef>
                <a:spcPts val="600"/>
              </a:spcBef>
              <a:spcAft>
                <a:spcPts val="600"/>
              </a:spcAft>
              <a:buFont typeface="Courier New" pitchFamily="49" charset="0"/>
              <a:buChar char="o"/>
            </a:pPr>
            <a:r>
              <a:rPr lang="en-US" dirty="0" smtClean="0"/>
              <a:t>Customer satisfaction study in Singapore</a:t>
            </a:r>
          </a:p>
          <a:p>
            <a:pPr marL="742950" lvl="1" indent="-285750">
              <a:spcBef>
                <a:spcPts val="600"/>
              </a:spcBef>
              <a:spcAft>
                <a:spcPts val="600"/>
              </a:spcAft>
              <a:buFont typeface="Courier New" pitchFamily="49" charset="0"/>
              <a:buChar char="o"/>
            </a:pPr>
            <a:r>
              <a:rPr lang="en-US" dirty="0"/>
              <a:t>S</a:t>
            </a:r>
            <a:r>
              <a:rPr lang="en-US" dirty="0" smtClean="0"/>
              <a:t>atisfaction index across eight economic sectors, 102 organizations.  </a:t>
            </a:r>
          </a:p>
          <a:p>
            <a:pPr marL="742950" lvl="1" indent="-285750">
              <a:spcBef>
                <a:spcPts val="600"/>
              </a:spcBef>
              <a:spcAft>
                <a:spcPts val="600"/>
              </a:spcAft>
              <a:buFont typeface="Courier New" pitchFamily="49" charset="0"/>
              <a:buChar char="o"/>
            </a:pPr>
            <a:r>
              <a:rPr lang="en-US" dirty="0" smtClean="0"/>
              <a:t>Top five spots: The Ritz-Carlton, Singapore Airlines, </a:t>
            </a:r>
            <a:r>
              <a:rPr lang="en-US" dirty="0" err="1" smtClean="0"/>
              <a:t>Swissotel</a:t>
            </a:r>
            <a:r>
              <a:rPr lang="en-US" dirty="0" smtClean="0"/>
              <a:t> The Stamford, Shangri-La and Grand Hyatt </a:t>
            </a:r>
          </a:p>
          <a:p>
            <a:r>
              <a:rPr lang="en-US" dirty="0"/>
              <a:t> </a:t>
            </a:r>
          </a:p>
          <a:p>
            <a:pPr marL="742950" lvl="1" indent="-285750">
              <a:spcBef>
                <a:spcPts val="600"/>
              </a:spcBef>
              <a:buFont typeface="Courier New" pitchFamily="49" charset="0"/>
              <a:buChar char="o"/>
            </a:pPr>
            <a:endParaRPr lang="en-US" sz="2000" dirty="0" smtClean="0"/>
          </a:p>
          <a:p>
            <a:pPr marL="285750" indent="-285750">
              <a:spcBef>
                <a:spcPts val="600"/>
              </a:spcBef>
              <a:buFont typeface="Courier New" pitchFamily="49" charset="0"/>
              <a:buChar char="o"/>
            </a:pPr>
            <a:endParaRPr lang="en-US" sz="2000" dirty="0" smtClean="0"/>
          </a:p>
        </p:txBody>
      </p:sp>
    </p:spTree>
    <p:extLst>
      <p:ext uri="{BB962C8B-B14F-4D97-AF65-F5344CB8AC3E}">
        <p14:creationId xmlns:p14="http://schemas.microsoft.com/office/powerpoint/2010/main" val="69659611"/>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858000" cy="609600"/>
          </a:xfrm>
        </p:spPr>
        <p:txBody>
          <a:bodyPr/>
          <a:lstStyle/>
          <a:p>
            <a:pPr algn="ctr"/>
            <a:r>
              <a:rPr lang="en-US" dirty="0" smtClean="0"/>
              <a:t>Snapshot: Customer service at the Augusta Masters</a:t>
            </a:r>
            <a:endParaRPr lang="en-US" dirty="0"/>
          </a:p>
        </p:txBody>
      </p:sp>
      <p:sp>
        <p:nvSpPr>
          <p:cNvPr id="3" name="Content Placeholder 2"/>
          <p:cNvSpPr>
            <a:spLocks noGrp="1"/>
          </p:cNvSpPr>
          <p:nvPr>
            <p:ph idx="1"/>
          </p:nvPr>
        </p:nvSpPr>
        <p:spPr>
          <a:xfrm>
            <a:off x="1371600" y="1219200"/>
            <a:ext cx="6934200" cy="4953000"/>
          </a:xfrm>
        </p:spPr>
        <p:txBody>
          <a:bodyPr/>
          <a:lstStyle/>
          <a:p>
            <a:pPr marL="0" indent="0" algn="ctr">
              <a:buNone/>
            </a:pPr>
            <a:r>
              <a:rPr lang="en-US" sz="1800" b="0" i="1" dirty="0"/>
              <a:t>‘In the race for excellence, there is no finishing line</a:t>
            </a:r>
            <a:r>
              <a:rPr lang="en-US" sz="1800" b="0" i="1" dirty="0" smtClean="0"/>
              <a:t>’. </a:t>
            </a:r>
            <a:endParaRPr lang="en-US" sz="1800" b="0" i="1" dirty="0"/>
          </a:p>
          <a:p>
            <a:pPr algn="ctr"/>
            <a:endParaRPr lang="en-US" b="0" i="1" dirty="0"/>
          </a:p>
        </p:txBody>
      </p:sp>
      <p:pic>
        <p:nvPicPr>
          <p:cNvPr id="1026" name="Picture 2" descr="C:\Users\Karen\AppData\Local\Microsoft\Windows\Temporary Internet Files\Content.IE5\EH852AR9\Clifford Roberts Ch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091702"/>
            <a:ext cx="2680748" cy="25963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28148" y="1737360"/>
            <a:ext cx="8077200" cy="3816429"/>
          </a:xfrm>
          <a:prstGeom prst="rect">
            <a:avLst/>
          </a:prstGeom>
        </p:spPr>
        <p:txBody>
          <a:bodyPr wrap="square">
            <a:spAutoFit/>
          </a:bodyPr>
          <a:lstStyle/>
          <a:p>
            <a:pPr>
              <a:spcBef>
                <a:spcPts val="600"/>
              </a:spcBef>
              <a:spcAft>
                <a:spcPts val="600"/>
              </a:spcAft>
            </a:pPr>
            <a:r>
              <a:rPr lang="en-US" dirty="0"/>
              <a:t>Many key features of professional golf tournaments introduced in Augusta </a:t>
            </a:r>
          </a:p>
          <a:p>
            <a:pPr marL="285750" indent="-285750">
              <a:spcBef>
                <a:spcPts val="600"/>
              </a:spcBef>
              <a:spcAft>
                <a:spcPts val="600"/>
              </a:spcAft>
              <a:buFont typeface="Courier New" pitchFamily="49" charset="0"/>
              <a:buChar char="o"/>
            </a:pPr>
            <a:r>
              <a:rPr lang="en-US" dirty="0"/>
              <a:t>Focus on serving ‘Patrons’ and was the ‘first’ in many areas:</a:t>
            </a:r>
          </a:p>
          <a:p>
            <a:pPr marL="742950" lvl="1" indent="-285750">
              <a:spcBef>
                <a:spcPts val="600"/>
              </a:spcBef>
              <a:spcAft>
                <a:spcPts val="600"/>
              </a:spcAft>
              <a:buFont typeface="Arial" pitchFamily="34" charset="0"/>
              <a:buChar char="•"/>
            </a:pPr>
            <a:r>
              <a:rPr lang="en-US" dirty="0"/>
              <a:t>Bleachers, rope galleries, closed circuit TV, on-course scoreboards </a:t>
            </a:r>
          </a:p>
          <a:p>
            <a:pPr marL="742950" lvl="1" indent="-285750">
              <a:spcBef>
                <a:spcPts val="600"/>
              </a:spcBef>
              <a:spcAft>
                <a:spcPts val="600"/>
              </a:spcAft>
              <a:buFont typeface="Arial" pitchFamily="34" charset="0"/>
              <a:buChar char="•"/>
            </a:pPr>
            <a:r>
              <a:rPr lang="en-US" dirty="0"/>
              <a:t>Picnicking grounds, plenty of lavatories</a:t>
            </a:r>
          </a:p>
          <a:p>
            <a:pPr marL="742950" lvl="1" indent="-285750">
              <a:spcBef>
                <a:spcPts val="600"/>
              </a:spcBef>
              <a:spcAft>
                <a:spcPts val="600"/>
              </a:spcAft>
              <a:buFont typeface="Arial" pitchFamily="34" charset="0"/>
              <a:buChar char="•"/>
            </a:pPr>
            <a:r>
              <a:rPr lang="en-US" dirty="0"/>
              <a:t>Great value food – </a:t>
            </a:r>
          </a:p>
          <a:p>
            <a:pPr marL="285750" indent="-285750">
              <a:spcBef>
                <a:spcPts val="600"/>
              </a:spcBef>
              <a:spcAft>
                <a:spcPts val="600"/>
              </a:spcAft>
              <a:buFont typeface="Arial" pitchFamily="34" charset="0"/>
              <a:buChar char="•"/>
            </a:pPr>
            <a:r>
              <a:rPr lang="en-US" dirty="0"/>
              <a:t>Still the competition by which others are judged</a:t>
            </a:r>
          </a:p>
          <a:p>
            <a:pPr marL="742950" lvl="1" indent="-285750">
              <a:spcBef>
                <a:spcPts val="600"/>
              </a:spcBef>
              <a:spcAft>
                <a:spcPts val="600"/>
              </a:spcAft>
              <a:buFont typeface="Arial" pitchFamily="34" charset="0"/>
              <a:buChar char="•"/>
            </a:pPr>
            <a:r>
              <a:rPr lang="en-US" dirty="0"/>
              <a:t>3,500 staff employed every year</a:t>
            </a:r>
          </a:p>
          <a:p>
            <a:pPr marL="742950" lvl="1" indent="-285750">
              <a:spcBef>
                <a:spcPts val="600"/>
              </a:spcBef>
              <a:spcAft>
                <a:spcPts val="600"/>
              </a:spcAft>
              <a:buFont typeface="Arial" pitchFamily="34" charset="0"/>
              <a:buChar char="•"/>
            </a:pPr>
            <a:r>
              <a:rPr lang="en-US" dirty="0"/>
              <a:t>They look for ‘a special kind of person’</a:t>
            </a:r>
          </a:p>
          <a:p>
            <a:pPr marL="742950" lvl="1" indent="-285750">
              <a:spcBef>
                <a:spcPts val="600"/>
              </a:spcBef>
              <a:spcAft>
                <a:spcPts val="600"/>
              </a:spcAft>
              <a:buFont typeface="Arial" pitchFamily="34" charset="0"/>
              <a:buChar char="•"/>
            </a:pPr>
            <a:r>
              <a:rPr lang="en-US" dirty="0"/>
              <a:t>Clifford’s principles are guiding philosophy</a:t>
            </a:r>
          </a:p>
        </p:txBody>
      </p:sp>
    </p:spTree>
    <p:extLst>
      <p:ext uri="{BB962C8B-B14F-4D97-AF65-F5344CB8AC3E}">
        <p14:creationId xmlns:p14="http://schemas.microsoft.com/office/powerpoint/2010/main" val="2170471436"/>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848600" cy="609600"/>
          </a:xfrm>
        </p:spPr>
        <p:txBody>
          <a:bodyPr/>
          <a:lstStyle/>
          <a:p>
            <a:pPr algn="ctr"/>
            <a:r>
              <a:rPr lang="en-US" smtClean="0"/>
              <a:t>‘At </a:t>
            </a:r>
            <a:r>
              <a:rPr lang="en-US" dirty="0" smtClean="0"/>
              <a:t>Your Service Spotlight’: Walt Disney – a legacy of customer service</a:t>
            </a:r>
            <a:endParaRPr lang="en-US" dirty="0"/>
          </a:p>
        </p:txBody>
      </p:sp>
      <p:sp>
        <p:nvSpPr>
          <p:cNvPr id="4" name="Rectangle 3"/>
          <p:cNvSpPr/>
          <p:nvPr/>
        </p:nvSpPr>
        <p:spPr>
          <a:xfrm>
            <a:off x="990600" y="1219200"/>
            <a:ext cx="8001000" cy="7017306"/>
          </a:xfrm>
          <a:prstGeom prst="rect">
            <a:avLst/>
          </a:prstGeom>
        </p:spPr>
        <p:txBody>
          <a:bodyPr wrap="square">
            <a:spAutoFit/>
          </a:bodyPr>
          <a:lstStyle/>
          <a:p>
            <a:r>
              <a:rPr lang="en-US" i="1" dirty="0"/>
              <a:t>Disneyland is a work of love. We didn’t go into Disneyland just with the idea of making money’.</a:t>
            </a:r>
            <a:endParaRPr lang="en-US" dirty="0"/>
          </a:p>
          <a:p>
            <a:endParaRPr lang="en-US" dirty="0"/>
          </a:p>
          <a:p>
            <a:pPr marL="285750" indent="-285750">
              <a:buFont typeface="Courier New" pitchFamily="49" charset="0"/>
              <a:buChar char="o"/>
            </a:pPr>
            <a:r>
              <a:rPr lang="en-US" dirty="0" smtClean="0"/>
              <a:t>Walt’s </a:t>
            </a:r>
            <a:r>
              <a:rPr lang="en-US" dirty="0"/>
              <a:t>personal philosophy (values, morals, religious beliefs, creative goals, innate psychographic awareness)</a:t>
            </a:r>
          </a:p>
          <a:p>
            <a:pPr marL="285750" indent="-285750">
              <a:buFont typeface="Courier New" pitchFamily="49" charset="0"/>
              <a:buChar char="o"/>
            </a:pPr>
            <a:endParaRPr lang="en-US" dirty="0"/>
          </a:p>
          <a:p>
            <a:pPr marL="285750" indent="-285750">
              <a:buFont typeface="Courier New" pitchFamily="49" charset="0"/>
              <a:buChar char="o"/>
            </a:pPr>
            <a:r>
              <a:rPr lang="en-US" dirty="0"/>
              <a:t>The company still holds true to his basic beliefs – and has diversified to incorporate cruises, TV channels, film studios and a training </a:t>
            </a:r>
            <a:r>
              <a:rPr lang="en-US" dirty="0" smtClean="0"/>
              <a:t>institute </a:t>
            </a:r>
            <a:endParaRPr lang="en-US" dirty="0"/>
          </a:p>
          <a:p>
            <a:endParaRPr lang="en-US" dirty="0"/>
          </a:p>
          <a:p>
            <a:pPr marL="285750" indent="-285750">
              <a:buFont typeface="Courier New" pitchFamily="49" charset="0"/>
              <a:buChar char="o"/>
            </a:pPr>
            <a:r>
              <a:rPr lang="en-US" dirty="0"/>
              <a:t>C</a:t>
            </a:r>
            <a:r>
              <a:rPr lang="en-US" dirty="0" smtClean="0"/>
              <a:t>ommitment to </a:t>
            </a:r>
            <a:r>
              <a:rPr lang="en-US" dirty="0"/>
              <a:t>customers  </a:t>
            </a:r>
            <a:r>
              <a:rPr lang="en-US" dirty="0" smtClean="0"/>
              <a:t>- a </a:t>
            </a:r>
            <a:r>
              <a:rPr lang="en-US" dirty="0"/>
              <a:t>focus on the guest experience rather than traditional business </a:t>
            </a:r>
            <a:r>
              <a:rPr lang="en-US" dirty="0" smtClean="0"/>
              <a:t>efficiencies</a:t>
            </a:r>
          </a:p>
          <a:p>
            <a:pPr marL="285750" indent="-285750">
              <a:buFont typeface="Courier New" pitchFamily="49" charset="0"/>
              <a:buChar char="o"/>
            </a:pPr>
            <a:endParaRPr lang="en-US" dirty="0"/>
          </a:p>
          <a:p>
            <a:pPr marL="285750" indent="-285750">
              <a:buFont typeface="Courier New" pitchFamily="49" charset="0"/>
              <a:buChar char="o"/>
            </a:pPr>
            <a:r>
              <a:rPr lang="en-US" dirty="0" smtClean="0"/>
              <a:t>‘Imagineering</a:t>
            </a:r>
            <a:r>
              <a:rPr lang="en-US" dirty="0"/>
              <a:t>’ </a:t>
            </a:r>
          </a:p>
          <a:p>
            <a:pPr marL="742950" lvl="1" indent="-285750">
              <a:buFont typeface="Courier New" pitchFamily="49" charset="0"/>
              <a:buChar char="o"/>
            </a:pPr>
            <a:r>
              <a:rPr lang="en-US" dirty="0"/>
              <a:t>‘what ifs’ </a:t>
            </a:r>
          </a:p>
          <a:p>
            <a:pPr marL="742950" lvl="1" indent="-285750">
              <a:buFont typeface="Courier New" pitchFamily="49" charset="0"/>
              <a:buChar char="o"/>
            </a:pPr>
            <a:r>
              <a:rPr lang="en-US" dirty="0"/>
              <a:t>positive alternative to saying ‘no’ </a:t>
            </a:r>
            <a:endParaRPr lang="en-US" dirty="0" smtClean="0"/>
          </a:p>
          <a:p>
            <a:pPr marL="285750" indent="-285750">
              <a:buFont typeface="Courier New" pitchFamily="49" charset="0"/>
              <a:buChar char="o"/>
            </a:pPr>
            <a:endParaRPr lang="en-US" dirty="0" smtClean="0"/>
          </a:p>
          <a:p>
            <a:pPr marL="285750" indent="-285750">
              <a:buFont typeface="Courier New" pitchFamily="49" charset="0"/>
              <a:buChar char="o"/>
            </a:pPr>
            <a:r>
              <a:rPr lang="en-US" dirty="0" smtClean="0"/>
              <a:t>‘</a:t>
            </a:r>
            <a:r>
              <a:rPr lang="en-US" dirty="0" err="1"/>
              <a:t>Guestology</a:t>
            </a:r>
            <a:r>
              <a:rPr lang="en-US" dirty="0" smtClean="0"/>
              <a:t>’</a:t>
            </a:r>
          </a:p>
          <a:p>
            <a:pPr marL="285750" indent="-285750">
              <a:buFont typeface="Courier New" pitchFamily="49" charset="0"/>
              <a:buChar char="o"/>
            </a:pPr>
            <a:endParaRPr lang="en-US" dirty="0"/>
          </a:p>
          <a:p>
            <a:pPr marL="285750" indent="-285750">
              <a:buFont typeface="Courier New" pitchFamily="49" charset="0"/>
              <a:buChar char="o"/>
            </a:pPr>
            <a:r>
              <a:rPr lang="en-US" dirty="0" smtClean="0"/>
              <a:t>Disney Institute</a:t>
            </a:r>
            <a:endParaRPr lang="en-US" dirty="0"/>
          </a:p>
          <a:p>
            <a:r>
              <a:rPr lang="en-US" dirty="0"/>
              <a:t> </a:t>
            </a:r>
          </a:p>
          <a:p>
            <a:pPr marL="285750" indent="-285750">
              <a:buFont typeface="Courier New" pitchFamily="49" charset="0"/>
              <a:buChar char="o"/>
            </a:pPr>
            <a:endParaRPr lang="en-US" dirty="0" smtClean="0"/>
          </a:p>
          <a:p>
            <a:endParaRPr lang="en-US" dirty="0"/>
          </a:p>
          <a:p>
            <a:endParaRPr lang="en-US" dirty="0" smtClean="0"/>
          </a:p>
          <a:p>
            <a:endParaRPr lang="en-US" dirty="0"/>
          </a:p>
          <a:p>
            <a:endParaRPr lang="en-US" dirty="0" smtClean="0"/>
          </a:p>
        </p:txBody>
      </p:sp>
      <p:pic>
        <p:nvPicPr>
          <p:cNvPr id="3076" name="Picture 4" descr="C:\Users\Karen\Downloads\HKDisney_C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14800"/>
            <a:ext cx="3733800" cy="248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634358"/>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100" y="917912"/>
            <a:ext cx="7543800" cy="5940088"/>
          </a:xfrm>
          <a:prstGeom prst="rect">
            <a:avLst/>
          </a:prstGeom>
        </p:spPr>
        <p:txBody>
          <a:bodyPr wrap="square">
            <a:spAutoFit/>
          </a:bodyPr>
          <a:lstStyle/>
          <a:p>
            <a:pPr marL="285750" indent="-285750">
              <a:buFont typeface="Courier New" pitchFamily="49" charset="0"/>
              <a:buChar char="o"/>
            </a:pPr>
            <a:endParaRPr lang="en-US" dirty="0" smtClean="0"/>
          </a:p>
          <a:p>
            <a:pPr algn="ctr"/>
            <a:r>
              <a:rPr lang="en-US" i="1" dirty="0" smtClean="0"/>
              <a:t>‘There’s </a:t>
            </a:r>
            <a:r>
              <a:rPr lang="en-US" i="1" dirty="0"/>
              <a:t>no second chance for a first impression</a:t>
            </a:r>
            <a:r>
              <a:rPr lang="en-US" i="1" dirty="0" smtClean="0"/>
              <a:t>’ </a:t>
            </a:r>
            <a:endParaRPr lang="en-US" i="1" dirty="0"/>
          </a:p>
          <a:p>
            <a:pPr algn="ctr"/>
            <a:endParaRPr lang="en-US" i="1" dirty="0"/>
          </a:p>
          <a:p>
            <a:pPr marL="285750" indent="-285750">
              <a:spcBef>
                <a:spcPts val="600"/>
              </a:spcBef>
              <a:spcAft>
                <a:spcPts val="600"/>
              </a:spcAft>
              <a:buFont typeface="Courier New" pitchFamily="49" charset="0"/>
              <a:buChar char="o"/>
            </a:pPr>
            <a:r>
              <a:rPr lang="en-US" dirty="0" smtClean="0"/>
              <a:t>Five-star </a:t>
            </a:r>
            <a:r>
              <a:rPr lang="en-US" dirty="0"/>
              <a:t>hotels, beach, restaurants, shopping malls, golf </a:t>
            </a:r>
            <a:r>
              <a:rPr lang="en-US" dirty="0" smtClean="0"/>
              <a:t>course</a:t>
            </a:r>
          </a:p>
          <a:p>
            <a:pPr marL="285750" indent="-285750">
              <a:spcBef>
                <a:spcPts val="600"/>
              </a:spcBef>
              <a:spcAft>
                <a:spcPts val="600"/>
              </a:spcAft>
              <a:buFont typeface="Courier New" pitchFamily="49" charset="0"/>
              <a:buChar char="o"/>
            </a:pPr>
            <a:r>
              <a:rPr lang="en-US" dirty="0" smtClean="0"/>
              <a:t>African-themed: Jungle </a:t>
            </a:r>
            <a:r>
              <a:rPr lang="en-US" dirty="0"/>
              <a:t>foliage, calls, </a:t>
            </a:r>
            <a:r>
              <a:rPr lang="en-US" dirty="0" smtClean="0"/>
              <a:t>scents </a:t>
            </a:r>
          </a:p>
          <a:p>
            <a:pPr marL="285750" indent="-285750">
              <a:spcBef>
                <a:spcPts val="600"/>
              </a:spcBef>
              <a:spcAft>
                <a:spcPts val="600"/>
              </a:spcAft>
              <a:buFont typeface="Courier New" pitchFamily="49" charset="0"/>
              <a:buChar char="o"/>
            </a:pPr>
            <a:r>
              <a:rPr lang="en-US" dirty="0" smtClean="0"/>
              <a:t>40 </a:t>
            </a:r>
            <a:r>
              <a:rPr lang="en-US" dirty="0"/>
              <a:t>% repeat customers</a:t>
            </a:r>
          </a:p>
          <a:p>
            <a:pPr marL="285750" indent="-285750">
              <a:spcBef>
                <a:spcPts val="600"/>
              </a:spcBef>
              <a:spcAft>
                <a:spcPts val="600"/>
              </a:spcAft>
              <a:buFont typeface="Courier New" pitchFamily="49" charset="0"/>
              <a:buChar char="o"/>
            </a:pPr>
            <a:r>
              <a:rPr lang="en-US" dirty="0"/>
              <a:t>Attention to detail</a:t>
            </a:r>
          </a:p>
          <a:p>
            <a:pPr marL="742950" lvl="1" indent="-285750">
              <a:spcBef>
                <a:spcPts val="600"/>
              </a:spcBef>
              <a:spcAft>
                <a:spcPts val="600"/>
              </a:spcAft>
              <a:buFont typeface="Arial" pitchFamily="34" charset="0"/>
              <a:buChar char="•"/>
            </a:pPr>
            <a:r>
              <a:rPr lang="en-US" dirty="0"/>
              <a:t>Cocktails at check-in</a:t>
            </a:r>
          </a:p>
          <a:p>
            <a:pPr marL="742950" lvl="1" indent="-285750">
              <a:spcBef>
                <a:spcPts val="600"/>
              </a:spcBef>
              <a:spcAft>
                <a:spcPts val="600"/>
              </a:spcAft>
              <a:buFont typeface="Arial" pitchFamily="34" charset="0"/>
              <a:buChar char="•"/>
            </a:pPr>
            <a:r>
              <a:rPr lang="en-US" dirty="0"/>
              <a:t>Televisions </a:t>
            </a:r>
            <a:r>
              <a:rPr lang="en-US" dirty="0" smtClean="0"/>
              <a:t>on guest’s </a:t>
            </a:r>
            <a:r>
              <a:rPr lang="en-US" dirty="0"/>
              <a:t>language channel </a:t>
            </a:r>
          </a:p>
          <a:p>
            <a:pPr marL="742950" lvl="1" indent="-285750">
              <a:spcBef>
                <a:spcPts val="600"/>
              </a:spcBef>
              <a:spcAft>
                <a:spcPts val="600"/>
              </a:spcAft>
              <a:buFont typeface="Arial" pitchFamily="34" charset="0"/>
              <a:buChar char="•"/>
            </a:pPr>
            <a:r>
              <a:rPr lang="en-US" dirty="0"/>
              <a:t>Staff track personal preferences</a:t>
            </a:r>
          </a:p>
          <a:p>
            <a:pPr marL="742950" lvl="1" indent="-285750">
              <a:spcBef>
                <a:spcPts val="600"/>
              </a:spcBef>
              <a:spcAft>
                <a:spcPts val="600"/>
              </a:spcAft>
              <a:buFont typeface="Arial" pitchFamily="34" charset="0"/>
              <a:buChar char="•"/>
            </a:pPr>
            <a:r>
              <a:rPr lang="en-US" dirty="0"/>
              <a:t>Complementary drinks and </a:t>
            </a:r>
            <a:r>
              <a:rPr lang="en-US" dirty="0" smtClean="0"/>
              <a:t>fruit</a:t>
            </a:r>
          </a:p>
          <a:p>
            <a:pPr marL="285750" lvl="1" indent="-285750">
              <a:spcBef>
                <a:spcPts val="600"/>
              </a:spcBef>
              <a:spcAft>
                <a:spcPts val="600"/>
              </a:spcAft>
              <a:buFont typeface="Courier New" pitchFamily="49" charset="0"/>
              <a:buChar char="o"/>
            </a:pPr>
            <a:r>
              <a:rPr lang="en-US" dirty="0" smtClean="0"/>
              <a:t>Investments in </a:t>
            </a:r>
            <a:r>
              <a:rPr lang="en-US" dirty="0"/>
              <a:t>staff training</a:t>
            </a:r>
          </a:p>
          <a:p>
            <a:pPr marL="285750" lvl="1" indent="-285750">
              <a:spcBef>
                <a:spcPts val="600"/>
              </a:spcBef>
              <a:spcAft>
                <a:spcPts val="600"/>
              </a:spcAft>
              <a:buFont typeface="Courier New" pitchFamily="49" charset="0"/>
              <a:buChar char="o"/>
            </a:pPr>
            <a:r>
              <a:rPr lang="en-US" dirty="0" smtClean="0"/>
              <a:t>Well-compensated, career </a:t>
            </a:r>
            <a:r>
              <a:rPr lang="en-US" dirty="0"/>
              <a:t>opportunities</a:t>
            </a:r>
          </a:p>
          <a:p>
            <a:pPr marL="285750" indent="-285750">
              <a:spcBef>
                <a:spcPts val="600"/>
              </a:spcBef>
              <a:spcAft>
                <a:spcPts val="600"/>
              </a:spcAft>
              <a:buFont typeface="Arial" pitchFamily="34" charset="0"/>
              <a:buChar char="•"/>
            </a:pPr>
            <a:endParaRPr lang="en-US" dirty="0"/>
          </a:p>
          <a:p>
            <a:endParaRPr lang="en-US" dirty="0" smtClean="0"/>
          </a:p>
        </p:txBody>
      </p:sp>
      <p:pic>
        <p:nvPicPr>
          <p:cNvPr id="4098" name="Picture 2" descr="C:\Users\Karen\AppData\Local\Microsoft\Windows\Temporary Internet Files\Content.IE5\1AM1THAR\Baobab Hotel,  Gran Canaria Ch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4999" y="4267200"/>
            <a:ext cx="3202741" cy="240205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838200" y="304800"/>
            <a:ext cx="8305800" cy="609600"/>
          </a:xfrm>
        </p:spPr>
        <p:txBody>
          <a:bodyPr/>
          <a:lstStyle/>
          <a:p>
            <a:r>
              <a:rPr lang="en-US" dirty="0" smtClean="0"/>
              <a:t>Case Study: The </a:t>
            </a:r>
            <a:r>
              <a:rPr lang="en-US" dirty="0" err="1"/>
              <a:t>Lopesan</a:t>
            </a:r>
            <a:r>
              <a:rPr lang="en-US" dirty="0"/>
              <a:t> Group, Gran </a:t>
            </a:r>
            <a:r>
              <a:rPr lang="en-US" dirty="0" err="1"/>
              <a:t>Canaria</a:t>
            </a:r>
            <a:r>
              <a:rPr lang="en-US" dirty="0"/>
              <a:t>, Spain </a:t>
            </a:r>
          </a:p>
        </p:txBody>
      </p:sp>
    </p:spTree>
    <p:extLst>
      <p:ext uri="{BB962C8B-B14F-4D97-AF65-F5344CB8AC3E}">
        <p14:creationId xmlns:p14="http://schemas.microsoft.com/office/powerpoint/2010/main" val="916560888"/>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3705"/>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620000" y="1800000"/>
            <a:ext cx="6018286" cy="37900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ro-RO" sz="4000" baseline="30000" dirty="0">
              <a:solidFill>
                <a:srgbClr val="240C46"/>
              </a:solidFill>
              <a:latin typeface="Arial"/>
              <a:cs typeface="Arial"/>
            </a:endParaRPr>
          </a:p>
        </p:txBody>
      </p:sp>
      <p:sp>
        <p:nvSpPr>
          <p:cNvPr id="14" name="Title 1"/>
          <p:cNvSpPr txBox="1">
            <a:spLocks/>
          </p:cNvSpPr>
          <p:nvPr/>
        </p:nvSpPr>
        <p:spPr>
          <a:xfrm>
            <a:off x="1607639" y="1030769"/>
            <a:ext cx="5192577" cy="654079"/>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39A7C9"/>
                </a:solidFill>
                <a:latin typeface="Arial"/>
                <a:cs typeface="Arial"/>
              </a:rPr>
              <a:t>Hotel Industry @ </a:t>
            </a:r>
            <a:r>
              <a:rPr lang="en-US" sz="3600" b="1" dirty="0">
                <a:solidFill>
                  <a:srgbClr val="39A7C9"/>
                </a:solidFill>
                <a:latin typeface="Arial"/>
                <a:cs typeface="Arial"/>
              </a:rPr>
              <a:t>Destination Marketing</a:t>
            </a:r>
            <a:endParaRPr lang="en-US" sz="3600" dirty="0">
              <a:solidFill>
                <a:srgbClr val="39A7C9"/>
              </a:solidFill>
            </a:endParaRPr>
          </a:p>
        </p:txBody>
      </p:sp>
    </p:spTree>
    <p:extLst>
      <p:ext uri="{BB962C8B-B14F-4D97-AF65-F5344CB8AC3E}">
        <p14:creationId xmlns:p14="http://schemas.microsoft.com/office/powerpoint/2010/main" val="3237992908"/>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110844" y="-74708"/>
            <a:ext cx="9797644" cy="6527648"/>
          </a:xfrm>
          <a:prstGeom prst="round2DiagRect">
            <a:avLst/>
          </a:prstGeom>
          <a:solidFill>
            <a:srgbClr val="240C46"/>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algn="l"/>
            <a:r>
              <a:rPr lang="en-US" sz="3600" dirty="0">
                <a:solidFill>
                  <a:schemeClr val="bg1"/>
                </a:solidFill>
                <a:latin typeface="Arial" pitchFamily="34" charset="0"/>
                <a:cs typeface="Arial" pitchFamily="34" charset="0"/>
              </a:rPr>
              <a:t>Learning Objectives</a:t>
            </a:r>
          </a:p>
        </p:txBody>
      </p:sp>
      <p:sp>
        <p:nvSpPr>
          <p:cNvPr id="3" name="Content Placeholder 2"/>
          <p:cNvSpPr>
            <a:spLocks noGrp="1"/>
          </p:cNvSpPr>
          <p:nvPr>
            <p:ph idx="1"/>
          </p:nvPr>
        </p:nvSpPr>
        <p:spPr>
          <a:xfrm>
            <a:off x="457200" y="1600200"/>
            <a:ext cx="7895230" cy="4525963"/>
          </a:xfrm>
        </p:spPr>
        <p:txBody>
          <a:bodyPr>
            <a:normAutofit/>
          </a:bodyPr>
          <a:lstStyle/>
          <a:p>
            <a:pPr marL="609600" indent="-609600"/>
            <a:r>
              <a:rPr lang="en-GB" dirty="0">
                <a:solidFill>
                  <a:schemeClr val="bg1"/>
                </a:solidFill>
                <a:latin typeface="Arial" pitchFamily="34" charset="0"/>
                <a:cs typeface="Arial" pitchFamily="34" charset="0"/>
              </a:rPr>
              <a:t>To understand the principles of marketing</a:t>
            </a:r>
          </a:p>
          <a:p>
            <a:pPr marL="609600" indent="-609600"/>
            <a:r>
              <a:rPr lang="en-GB" dirty="0">
                <a:solidFill>
                  <a:schemeClr val="bg1"/>
                </a:solidFill>
                <a:latin typeface="Arial" pitchFamily="34" charset="0"/>
                <a:cs typeface="Arial" pitchFamily="34" charset="0"/>
              </a:rPr>
              <a:t>To consider the marketing mix</a:t>
            </a:r>
          </a:p>
          <a:p>
            <a:pPr marL="609600" indent="-609600"/>
            <a:r>
              <a:rPr lang="en-GB" dirty="0">
                <a:solidFill>
                  <a:schemeClr val="bg1"/>
                </a:solidFill>
                <a:latin typeface="Arial" pitchFamily="34" charset="0"/>
                <a:cs typeface="Arial" pitchFamily="34" charset="0"/>
              </a:rPr>
              <a:t>To evaluate the importance of technology in </a:t>
            </a:r>
            <a:r>
              <a:rPr lang="en-GB" dirty="0" smtClean="0">
                <a:solidFill>
                  <a:schemeClr val="bg1"/>
                </a:solidFill>
                <a:latin typeface="Arial" pitchFamily="34" charset="0"/>
                <a:cs typeface="Arial" pitchFamily="34" charset="0"/>
              </a:rPr>
              <a:t>services marketing.</a:t>
            </a:r>
            <a:endParaRPr lang="en-GB" dirty="0">
              <a:solidFill>
                <a:schemeClr val="bg1"/>
              </a:solidFill>
              <a:latin typeface="Arial" pitchFamily="34" charset="0"/>
              <a:cs typeface="Arial" pitchFamily="34" charset="0"/>
            </a:endParaRPr>
          </a:p>
        </p:txBody>
      </p:sp>
      <p:cxnSp>
        <p:nvCxnSpPr>
          <p:cNvPr id="8" name="Straight Connector 7"/>
          <p:cNvCxnSpPr/>
          <p:nvPr/>
        </p:nvCxnSpPr>
        <p:spPr>
          <a:xfrm>
            <a:off x="569603" y="1270043"/>
            <a:ext cx="7423518" cy="0"/>
          </a:xfrm>
          <a:prstGeom prst="line">
            <a:avLst/>
          </a:prstGeom>
          <a:ln>
            <a:solidFill>
              <a:srgbClr val="39A7C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9331068"/>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64148" y="1934393"/>
            <a:ext cx="6997961" cy="488617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Marketing is the management process responsible for identifying, anticipating and satisfying customers’ requirements </a:t>
            </a:r>
            <a:r>
              <a:rPr lang="en-GB" sz="2400" dirty="0" smtClean="0">
                <a:latin typeface="Arial" pitchFamily="34" charset="0"/>
                <a:cs typeface="Arial" pitchFamily="34" charset="0"/>
              </a:rPr>
              <a:t>profitably.</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a:lnSpc>
                <a:spcPct val="80000"/>
              </a:lnSpc>
            </a:pPr>
            <a:r>
              <a:rPr lang="en-GB" sz="2400" dirty="0">
                <a:latin typeface="Arial" pitchFamily="34" charset="0"/>
                <a:cs typeface="Arial" pitchFamily="34" charset="0"/>
              </a:rPr>
              <a:t>A set of decisions and processes that every organization uses to carry out an exchange with others </a:t>
            </a:r>
            <a:r>
              <a:rPr lang="en-GB" sz="2400" dirty="0" smtClean="0">
                <a:latin typeface="Arial" pitchFamily="34" charset="0"/>
                <a:cs typeface="Arial" pitchFamily="34" charset="0"/>
              </a:rPr>
              <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a:lnSpc>
                <a:spcPct val="80000"/>
              </a:lnSpc>
            </a:pPr>
            <a:r>
              <a:rPr lang="en-GB" sz="2400" dirty="0">
                <a:latin typeface="Arial" pitchFamily="34" charset="0"/>
                <a:cs typeface="Arial" pitchFamily="34" charset="0"/>
              </a:rPr>
              <a:t>The process of planning and executing the conception, pricing, promotion and distribution of ideas, goods and services to create exchanges that satisfy organizational objectives</a:t>
            </a:r>
          </a:p>
          <a:p>
            <a:pPr>
              <a:lnSpc>
                <a:spcPct val="80000"/>
              </a:lnSpc>
            </a:pPr>
            <a:endParaRPr lang="en-GB" sz="2400" dirty="0">
              <a:latin typeface="Arial" pitchFamily="34" charset="0"/>
              <a:cs typeface="Arial" pitchFamily="34" charset="0"/>
            </a:endParaRPr>
          </a:p>
        </p:txBody>
      </p:sp>
      <p:sp>
        <p:nvSpPr>
          <p:cNvPr id="14" name="Title 1"/>
          <p:cNvSpPr txBox="1">
            <a:spLocks/>
          </p:cNvSpPr>
          <p:nvPr/>
        </p:nvSpPr>
        <p:spPr>
          <a:xfrm>
            <a:off x="1635428" y="1028423"/>
            <a:ext cx="5192577" cy="654079"/>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What is Marketing?</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1123977843"/>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59122" y="1936201"/>
            <a:ext cx="7151428" cy="488617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smtClean="0">
                <a:latin typeface="Arial" pitchFamily="34" charset="0"/>
                <a:cs typeface="Arial" pitchFamily="34" charset="0"/>
              </a:rPr>
              <a:t>The </a:t>
            </a:r>
            <a:r>
              <a:rPr lang="en-GB" sz="2400" dirty="0">
                <a:latin typeface="Arial" pitchFamily="34" charset="0"/>
                <a:cs typeface="Arial" pitchFamily="34" charset="0"/>
              </a:rPr>
              <a:t>4 Ps (Product, Place, Promotion, Price</a:t>
            </a:r>
            <a:r>
              <a:rPr lang="en-GB" sz="2400" dirty="0" smtClean="0">
                <a:latin typeface="Arial" pitchFamily="34" charset="0"/>
                <a:cs typeface="Arial" pitchFamily="34" charset="0"/>
              </a:rPr>
              <a:t>) and</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a:lnSpc>
                <a:spcPct val="80000"/>
              </a:lnSpc>
            </a:pPr>
            <a:r>
              <a:rPr lang="en-GB" sz="2400" dirty="0" smtClean="0">
                <a:latin typeface="Arial" pitchFamily="34" charset="0"/>
                <a:cs typeface="Arial" pitchFamily="34" charset="0"/>
              </a:rPr>
              <a:t>Services industry 7 </a:t>
            </a:r>
            <a:r>
              <a:rPr lang="en-GB" sz="2400" dirty="0">
                <a:latin typeface="Arial" pitchFamily="34" charset="0"/>
                <a:cs typeface="Arial" pitchFamily="34" charset="0"/>
              </a:rPr>
              <a:t>Ps in the Extended Marketing Mix (adding People, Physical Evidence and Process)</a:t>
            </a:r>
          </a:p>
        </p:txBody>
      </p:sp>
      <p:sp>
        <p:nvSpPr>
          <p:cNvPr id="14" name="Title 1"/>
          <p:cNvSpPr txBox="1">
            <a:spLocks/>
          </p:cNvSpPr>
          <p:nvPr/>
        </p:nvSpPr>
        <p:spPr>
          <a:xfrm>
            <a:off x="1618497" y="1028051"/>
            <a:ext cx="5192577" cy="654079"/>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The Marketing Mix</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3733677206"/>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382000" cy="609600"/>
          </a:xfrm>
        </p:spPr>
        <p:txBody>
          <a:bodyPr/>
          <a:lstStyle/>
          <a:p>
            <a:pPr algn="ctr"/>
            <a:r>
              <a:rPr lang="en-US" dirty="0" smtClean="0"/>
              <a:t>Topics Covered</a:t>
            </a:r>
            <a:endParaRPr lang="en-US" dirty="0"/>
          </a:p>
        </p:txBody>
      </p:sp>
      <p:sp>
        <p:nvSpPr>
          <p:cNvPr id="4" name="Content Placeholder 3"/>
          <p:cNvSpPr>
            <a:spLocks noGrp="1"/>
          </p:cNvSpPr>
          <p:nvPr>
            <p:ph idx="1"/>
          </p:nvPr>
        </p:nvSpPr>
        <p:spPr>
          <a:xfrm>
            <a:off x="1371600" y="1295400"/>
            <a:ext cx="6934200" cy="5334000"/>
          </a:xfrm>
        </p:spPr>
        <p:txBody>
          <a:bodyPr/>
          <a:lstStyle/>
          <a:p>
            <a:pPr>
              <a:buFont typeface="Courier New" pitchFamily="49" charset="0"/>
              <a:buChar char="o"/>
            </a:pPr>
            <a:r>
              <a:rPr lang="en-CA" b="0" dirty="0"/>
              <a:t>Customer service defined</a:t>
            </a:r>
            <a:endParaRPr lang="en-US" b="0" dirty="0"/>
          </a:p>
          <a:p>
            <a:pPr>
              <a:buFont typeface="Courier New" pitchFamily="49" charset="0"/>
              <a:buChar char="o"/>
            </a:pPr>
            <a:r>
              <a:rPr lang="en-CA" b="0" dirty="0"/>
              <a:t>A history of customer service </a:t>
            </a:r>
            <a:endParaRPr lang="en-US" b="0" dirty="0"/>
          </a:p>
          <a:p>
            <a:pPr>
              <a:buFont typeface="Courier New" pitchFamily="49" charset="0"/>
              <a:buChar char="o"/>
            </a:pPr>
            <a:r>
              <a:rPr lang="en-CA" b="0" dirty="0"/>
              <a:t>The role of customer service</a:t>
            </a:r>
          </a:p>
          <a:p>
            <a:pPr lvl="1">
              <a:buFont typeface="Arial" pitchFamily="34" charset="0"/>
              <a:buChar char="•"/>
            </a:pPr>
            <a:r>
              <a:rPr lang="en-CA" b="0" dirty="0"/>
              <a:t>Unique characteristics of services</a:t>
            </a:r>
            <a:endParaRPr lang="en-US" b="0" dirty="0"/>
          </a:p>
          <a:p>
            <a:pPr lvl="1">
              <a:buFont typeface="Arial" pitchFamily="34" charset="0"/>
              <a:buChar char="•"/>
            </a:pPr>
            <a:r>
              <a:rPr lang="en-CA" b="0" dirty="0"/>
              <a:t>Services marketing triangle</a:t>
            </a:r>
            <a:endParaRPr lang="en-US" b="0" dirty="0"/>
          </a:p>
          <a:p>
            <a:pPr lvl="1">
              <a:buFont typeface="Arial" pitchFamily="34" charset="0"/>
              <a:buChar char="•"/>
            </a:pPr>
            <a:r>
              <a:rPr lang="en-CA" b="0" dirty="0"/>
              <a:t>The services marketing mix </a:t>
            </a:r>
            <a:endParaRPr lang="en-US" b="0" dirty="0"/>
          </a:p>
          <a:p>
            <a:pPr>
              <a:buFont typeface="Courier New" pitchFamily="49" charset="0"/>
              <a:buChar char="o"/>
            </a:pPr>
            <a:r>
              <a:rPr lang="en-CA" b="0" dirty="0" smtClean="0"/>
              <a:t>The importance of customer </a:t>
            </a:r>
            <a:r>
              <a:rPr lang="en-CA" b="0" dirty="0"/>
              <a:t>service in the tourism and hospitality sector</a:t>
            </a:r>
            <a:endParaRPr lang="en-US" b="0" dirty="0"/>
          </a:p>
        </p:txBody>
      </p:sp>
    </p:spTree>
    <p:extLst>
      <p:ext uri="{BB962C8B-B14F-4D97-AF65-F5344CB8AC3E}">
        <p14:creationId xmlns:p14="http://schemas.microsoft.com/office/powerpoint/2010/main" val="3712243137"/>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55667" y="2006926"/>
            <a:ext cx="6780268" cy="44455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GB" sz="2400" dirty="0">
                <a:latin typeface="Arial" pitchFamily="34" charset="0"/>
                <a:cs typeface="Arial" pitchFamily="34" charset="0"/>
              </a:rPr>
              <a:t>‘A product is a complex mix of tangible and intangible attributes including packaging, colour, price, manufacturers prestige, retailers prestige, and manufacturers and retailers services which the buyer may accept as offering satisfaction of wants or needs</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r>
              <a:rPr lang="en-GB" sz="2400" dirty="0" smtClean="0">
                <a:latin typeface="Arial" pitchFamily="34" charset="0"/>
                <a:cs typeface="Arial" pitchFamily="34" charset="0"/>
              </a:rPr>
              <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marL="0" indent="0">
              <a:lnSpc>
                <a:spcPct val="80000"/>
              </a:lnSpc>
              <a:buNone/>
            </a:pPr>
            <a:r>
              <a:rPr lang="en-GB" sz="2000" dirty="0" smtClean="0">
                <a:latin typeface="Arial" pitchFamily="34" charset="0"/>
                <a:cs typeface="Arial" pitchFamily="34" charset="0"/>
              </a:rPr>
              <a:t>									</a:t>
            </a:r>
            <a:r>
              <a:rPr lang="en-GB" sz="1800" dirty="0" smtClean="0">
                <a:latin typeface="Arial" pitchFamily="34" charset="0"/>
                <a:cs typeface="Arial" pitchFamily="34" charset="0"/>
              </a:rPr>
              <a:t>(</a:t>
            </a:r>
            <a:r>
              <a:rPr lang="en-GB" sz="1800" dirty="0">
                <a:latin typeface="Arial" pitchFamily="34" charset="0"/>
                <a:cs typeface="Arial" pitchFamily="34" charset="0"/>
              </a:rPr>
              <a:t>Stanton, 1981)</a:t>
            </a:r>
          </a:p>
          <a:p>
            <a:pPr>
              <a:lnSpc>
                <a:spcPct val="80000"/>
              </a:lnSpc>
            </a:pPr>
            <a:endParaRPr lang="en-GB" sz="2400" dirty="0">
              <a:latin typeface="Arial" pitchFamily="34" charset="0"/>
              <a:cs typeface="Arial" pitchFamily="34" charset="0"/>
            </a:endParaRPr>
          </a:p>
        </p:txBody>
      </p:sp>
      <p:sp>
        <p:nvSpPr>
          <p:cNvPr id="14" name="Title 1"/>
          <p:cNvSpPr txBox="1">
            <a:spLocks/>
          </p:cNvSpPr>
          <p:nvPr/>
        </p:nvSpPr>
        <p:spPr>
          <a:xfrm>
            <a:off x="1603167" y="1016548"/>
            <a:ext cx="5192577" cy="654079"/>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Product</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3794502448"/>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76052" y="1971302"/>
            <a:ext cx="6724257" cy="43623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1800" dirty="0" smtClean="0">
                <a:latin typeface="Arial" pitchFamily="34" charset="0"/>
                <a:cs typeface="Arial" pitchFamily="34" charset="0"/>
              </a:rPr>
              <a:t>The </a:t>
            </a:r>
            <a:r>
              <a:rPr lang="en-GB" sz="1800" dirty="0">
                <a:latin typeface="Arial" pitchFamily="34" charset="0"/>
                <a:cs typeface="Arial" pitchFamily="34" charset="0"/>
              </a:rPr>
              <a:t>people element includes all human actors [internal audiences*] who play a part in service delivery and thus influence the buyers perceptions </a:t>
            </a:r>
            <a:r>
              <a:rPr lang="en-GB" sz="1800" dirty="0" smtClean="0">
                <a:latin typeface="Arial" pitchFamily="34" charset="0"/>
                <a:cs typeface="Arial" pitchFamily="34" charset="0"/>
              </a:rPr>
              <a:t>		</a:t>
            </a:r>
            <a:r>
              <a:rPr lang="en-GB" sz="1400" dirty="0" smtClean="0">
                <a:latin typeface="Arial" pitchFamily="34" charset="0"/>
                <a:cs typeface="Arial" pitchFamily="34" charset="0"/>
              </a:rPr>
              <a:t>          (</a:t>
            </a:r>
            <a:r>
              <a:rPr lang="en-GB" sz="1400" dirty="0">
                <a:latin typeface="Arial" pitchFamily="34" charset="0"/>
                <a:cs typeface="Arial" pitchFamily="34" charset="0"/>
              </a:rPr>
              <a:t>Hudson, 2008</a:t>
            </a:r>
            <a:r>
              <a:rPr lang="en-GB" sz="1400" dirty="0" smtClean="0">
                <a:latin typeface="Arial" pitchFamily="34" charset="0"/>
                <a:cs typeface="Arial" pitchFamily="34" charset="0"/>
              </a:rPr>
              <a:t>)</a:t>
            </a:r>
            <a:r>
              <a:rPr lang="en-GB" sz="1800" dirty="0" smtClean="0">
                <a:latin typeface="Arial" pitchFamily="34" charset="0"/>
                <a:cs typeface="Arial" pitchFamily="34" charset="0"/>
              </a:rPr>
              <a:t/>
            </a:r>
            <a:br>
              <a:rPr lang="en-GB" sz="1800" dirty="0" smtClean="0">
                <a:latin typeface="Arial" pitchFamily="34" charset="0"/>
                <a:cs typeface="Arial" pitchFamily="34" charset="0"/>
              </a:rPr>
            </a:br>
            <a:endParaRPr lang="en-GB" sz="1800" dirty="0">
              <a:latin typeface="Arial" pitchFamily="34" charset="0"/>
              <a:cs typeface="Arial" pitchFamily="34" charset="0"/>
            </a:endParaRPr>
          </a:p>
          <a:p>
            <a:pPr>
              <a:lnSpc>
                <a:spcPct val="80000"/>
              </a:lnSpc>
            </a:pPr>
            <a:r>
              <a:rPr lang="en-GB" sz="1800" dirty="0">
                <a:latin typeface="Arial" pitchFamily="34" charset="0"/>
                <a:cs typeface="Arial" pitchFamily="34" charset="0"/>
              </a:rPr>
              <a:t>The people part of the marketing mix relates to all stakeholders involved in the product or service during its lifecycle. They portray [internal audiences*] and benefit [consumers] from the brand values </a:t>
            </a:r>
            <a:r>
              <a:rPr lang="en-GB" sz="1800" dirty="0" smtClean="0">
                <a:latin typeface="Arial" pitchFamily="34" charset="0"/>
                <a:cs typeface="Arial" pitchFamily="34" charset="0"/>
              </a:rPr>
              <a:t>			   </a:t>
            </a:r>
            <a:r>
              <a:rPr lang="en-GB" sz="1400" dirty="0" smtClean="0">
                <a:latin typeface="Arial" pitchFamily="34" charset="0"/>
                <a:cs typeface="Arial" pitchFamily="34" charset="0"/>
              </a:rPr>
              <a:t>(</a:t>
            </a:r>
            <a:r>
              <a:rPr lang="en-GB" sz="1400" dirty="0">
                <a:latin typeface="Arial" pitchFamily="34" charset="0"/>
                <a:cs typeface="Arial" pitchFamily="34" charset="0"/>
              </a:rPr>
              <a:t>Wale, 2008</a:t>
            </a:r>
            <a:r>
              <a:rPr lang="en-GB" sz="1400" dirty="0" smtClean="0">
                <a:latin typeface="Arial" pitchFamily="34" charset="0"/>
                <a:cs typeface="Arial" pitchFamily="34" charset="0"/>
              </a:rPr>
              <a:t>)</a:t>
            </a:r>
            <a:br>
              <a:rPr lang="en-GB" sz="1400" dirty="0" smtClean="0">
                <a:latin typeface="Arial" pitchFamily="34" charset="0"/>
                <a:cs typeface="Arial" pitchFamily="34" charset="0"/>
              </a:rPr>
            </a:br>
            <a:endParaRPr lang="en-GB" sz="1400" dirty="0">
              <a:latin typeface="Arial" pitchFamily="34" charset="0"/>
              <a:cs typeface="Arial" pitchFamily="34" charset="0"/>
            </a:endParaRPr>
          </a:p>
          <a:p>
            <a:pPr>
              <a:lnSpc>
                <a:spcPct val="80000"/>
              </a:lnSpc>
            </a:pPr>
            <a:r>
              <a:rPr lang="en-GB" sz="1800" dirty="0">
                <a:latin typeface="Arial" pitchFamily="34" charset="0"/>
                <a:cs typeface="Arial" pitchFamily="34" charset="0"/>
              </a:rPr>
              <a:t>Internal marketing programme is adopted consisting of establishing a service culture; developing a marketing approach to HRM (e.g. teamwork) and dissemination of marketing information to employees – the aim to enable employees to deliver satisfying products and services to customers 	</a:t>
            </a:r>
            <a:r>
              <a:rPr lang="en-GB" sz="1800" dirty="0" smtClean="0">
                <a:latin typeface="Arial" pitchFamily="34" charset="0"/>
                <a:cs typeface="Arial" pitchFamily="34" charset="0"/>
              </a:rPr>
              <a:t>					         </a:t>
            </a:r>
            <a:r>
              <a:rPr lang="en-GB" sz="1400" dirty="0" smtClean="0">
                <a:latin typeface="Arial" pitchFamily="34" charset="0"/>
                <a:cs typeface="Arial" pitchFamily="34" charset="0"/>
              </a:rPr>
              <a:t>(</a:t>
            </a:r>
            <a:r>
              <a:rPr lang="en-GB" sz="1400" dirty="0" err="1">
                <a:latin typeface="Arial" pitchFamily="34" charset="0"/>
                <a:cs typeface="Arial" pitchFamily="34" charset="0"/>
              </a:rPr>
              <a:t>Kotler</a:t>
            </a:r>
            <a:r>
              <a:rPr lang="en-GB" sz="1400" dirty="0">
                <a:latin typeface="Arial" pitchFamily="34" charset="0"/>
                <a:cs typeface="Arial" pitchFamily="34" charset="0"/>
              </a:rPr>
              <a:t> </a:t>
            </a:r>
            <a:r>
              <a:rPr lang="en-GB" sz="1400" i="1" dirty="0">
                <a:latin typeface="Arial" pitchFamily="34" charset="0"/>
                <a:cs typeface="Arial" pitchFamily="34" charset="0"/>
              </a:rPr>
              <a:t>et al.</a:t>
            </a:r>
            <a:r>
              <a:rPr lang="en-GB" sz="1400" dirty="0">
                <a:latin typeface="Arial" pitchFamily="34" charset="0"/>
                <a:cs typeface="Arial" pitchFamily="34" charset="0"/>
              </a:rPr>
              <a:t>, 2009</a:t>
            </a:r>
            <a:r>
              <a:rPr lang="en-GB" sz="1400" dirty="0" smtClean="0">
                <a:latin typeface="Arial" pitchFamily="34" charset="0"/>
                <a:cs typeface="Arial" pitchFamily="34" charset="0"/>
              </a:rPr>
              <a:t>)</a:t>
            </a:r>
            <a:br>
              <a:rPr lang="en-GB" sz="1400" dirty="0" smtClean="0">
                <a:latin typeface="Arial" pitchFamily="34" charset="0"/>
                <a:cs typeface="Arial" pitchFamily="34" charset="0"/>
              </a:rPr>
            </a:br>
            <a:endParaRPr lang="en-GB" sz="1400" dirty="0">
              <a:latin typeface="Arial" pitchFamily="34" charset="0"/>
              <a:cs typeface="Arial" pitchFamily="34" charset="0"/>
            </a:endParaRPr>
          </a:p>
          <a:p>
            <a:pPr>
              <a:lnSpc>
                <a:spcPct val="80000"/>
              </a:lnSpc>
            </a:pPr>
            <a:r>
              <a:rPr lang="en-GB" sz="1800" dirty="0">
                <a:latin typeface="Arial" pitchFamily="34" charset="0"/>
                <a:cs typeface="Arial" pitchFamily="34" charset="0"/>
              </a:rPr>
              <a:t>People need to be recruited, trained, provided with tools and appropriate internal systems, and rewarded for good service to deliver and retain the brand image</a:t>
            </a:r>
          </a:p>
          <a:p>
            <a:pPr>
              <a:lnSpc>
                <a:spcPct val="80000"/>
              </a:lnSpc>
            </a:pPr>
            <a:endParaRPr lang="en-GB" sz="1800" dirty="0">
              <a:latin typeface="Arial" pitchFamily="34" charset="0"/>
              <a:cs typeface="Arial" pitchFamily="34" charset="0"/>
            </a:endParaRPr>
          </a:p>
        </p:txBody>
      </p:sp>
      <p:sp>
        <p:nvSpPr>
          <p:cNvPr id="14" name="Title 1"/>
          <p:cNvSpPr txBox="1">
            <a:spLocks/>
          </p:cNvSpPr>
          <p:nvPr/>
        </p:nvSpPr>
        <p:spPr>
          <a:xfrm>
            <a:off x="1611677" y="1151569"/>
            <a:ext cx="7192371" cy="521434"/>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People (Internal Marketing)</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3523838308"/>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55670" y="1947550"/>
            <a:ext cx="6673389" cy="443364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‘Place decisions refer to the ease of access which potential customers have to a service. Place decisions can therefore involve physical location decisions…, decisions about which intermediaries to use in making a service accessible to customers … and non-locational decisions which are used to make services available</a:t>
            </a:r>
            <a:r>
              <a:rPr lang="en-GB" sz="2400" dirty="0" smtClean="0">
                <a:latin typeface="Arial" pitchFamily="34" charset="0"/>
                <a:cs typeface="Arial" pitchFamily="34" charset="0"/>
              </a:rPr>
              <a:t>.’</a:t>
            </a:r>
            <a:endParaRPr lang="en-GB" sz="2400" dirty="0">
              <a:latin typeface="Arial" pitchFamily="34" charset="0"/>
              <a:cs typeface="Arial" pitchFamily="34" charset="0"/>
            </a:endParaRPr>
          </a:p>
          <a:p>
            <a:pPr marL="0" indent="0">
              <a:lnSpc>
                <a:spcPct val="80000"/>
              </a:lnSpc>
              <a:buNone/>
            </a:pPr>
            <a:r>
              <a:rPr lang="en-GB" sz="2000" dirty="0" smtClean="0">
                <a:latin typeface="Arial" pitchFamily="34" charset="0"/>
                <a:cs typeface="Arial" pitchFamily="34" charset="0"/>
              </a:rPr>
              <a:t>						</a:t>
            </a:r>
            <a:r>
              <a:rPr lang="en-GB" sz="1800" dirty="0" smtClean="0">
                <a:latin typeface="Arial" pitchFamily="34" charset="0"/>
                <a:cs typeface="Arial" pitchFamily="34" charset="0"/>
              </a:rPr>
              <a:t>	          (</a:t>
            </a:r>
            <a:r>
              <a:rPr lang="en-GB" sz="1800" dirty="0">
                <a:latin typeface="Arial" pitchFamily="34" charset="0"/>
                <a:cs typeface="Arial" pitchFamily="34" charset="0"/>
              </a:rPr>
              <a:t>Palmer, 2001, pp. 11–12</a:t>
            </a:r>
            <a:r>
              <a:rPr lang="en-GB" sz="1800" dirty="0" smtClean="0">
                <a:latin typeface="Arial" pitchFamily="34" charset="0"/>
                <a:cs typeface="Arial" pitchFamily="34" charset="0"/>
              </a:rPr>
              <a:t>)</a:t>
            </a:r>
            <a:r>
              <a:rPr lang="en-GB" sz="2000" dirty="0" smtClean="0">
                <a:latin typeface="Arial" pitchFamily="34" charset="0"/>
                <a:cs typeface="Arial" pitchFamily="34" charset="0"/>
              </a:rPr>
              <a:t/>
            </a:r>
            <a:br>
              <a:rPr lang="en-GB" sz="2000" dirty="0" smtClean="0">
                <a:latin typeface="Arial" pitchFamily="34" charset="0"/>
                <a:cs typeface="Arial" pitchFamily="34" charset="0"/>
              </a:rPr>
            </a:br>
            <a:endParaRPr lang="en-GB" sz="2400" dirty="0">
              <a:latin typeface="Arial" pitchFamily="34" charset="0"/>
              <a:cs typeface="Arial" pitchFamily="34" charset="0"/>
            </a:endParaRPr>
          </a:p>
          <a:p>
            <a:pPr>
              <a:lnSpc>
                <a:spcPct val="80000"/>
              </a:lnSpc>
            </a:pPr>
            <a:r>
              <a:rPr lang="en-GB" sz="2400" dirty="0">
                <a:latin typeface="Arial" pitchFamily="34" charset="0"/>
                <a:cs typeface="Arial" pitchFamily="34" charset="0"/>
              </a:rPr>
              <a:t>‘In the four Ps of the marketing mix, it is place which represents distribution and access to the product</a:t>
            </a:r>
            <a:r>
              <a:rPr lang="en-GB" sz="2400" dirty="0" smtClean="0">
                <a:latin typeface="Arial" pitchFamily="34" charset="0"/>
                <a:cs typeface="Arial" pitchFamily="34" charset="0"/>
              </a:rPr>
              <a:t>.’</a:t>
            </a:r>
            <a:r>
              <a:rPr lang="en-GB" sz="2000" dirty="0" smtClean="0">
                <a:latin typeface="Arial" pitchFamily="34" charset="0"/>
                <a:cs typeface="Arial" pitchFamily="34" charset="0"/>
              </a:rPr>
              <a:t/>
            </a:r>
            <a:br>
              <a:rPr lang="en-GB" sz="2000" dirty="0" smtClean="0">
                <a:latin typeface="Arial" pitchFamily="34" charset="0"/>
                <a:cs typeface="Arial" pitchFamily="34" charset="0"/>
              </a:rPr>
            </a:br>
            <a:r>
              <a:rPr lang="en-GB" sz="2000" dirty="0" smtClean="0">
                <a:latin typeface="Arial" pitchFamily="34" charset="0"/>
                <a:cs typeface="Arial" pitchFamily="34" charset="0"/>
              </a:rPr>
              <a:t>				</a:t>
            </a:r>
            <a:r>
              <a:rPr lang="en-GB" sz="1800" dirty="0" smtClean="0">
                <a:latin typeface="Arial" pitchFamily="34" charset="0"/>
                <a:cs typeface="Arial" pitchFamily="34" charset="0"/>
              </a:rPr>
              <a:t>	          (</a:t>
            </a:r>
            <a:r>
              <a:rPr lang="en-GB" sz="1800" dirty="0">
                <a:latin typeface="Arial" pitchFamily="34" charset="0"/>
                <a:cs typeface="Arial" pitchFamily="34" charset="0"/>
              </a:rPr>
              <a:t>Seaton and Bennett, 1996, p. 152)</a:t>
            </a:r>
          </a:p>
          <a:p>
            <a:pPr>
              <a:lnSpc>
                <a:spcPct val="80000"/>
              </a:lnSpc>
            </a:pPr>
            <a:endParaRPr lang="en-GB" sz="2400" dirty="0">
              <a:latin typeface="Arial" pitchFamily="34" charset="0"/>
              <a:cs typeface="Arial" pitchFamily="34" charset="0"/>
            </a:endParaRPr>
          </a:p>
        </p:txBody>
      </p:sp>
      <p:sp>
        <p:nvSpPr>
          <p:cNvPr id="14" name="Title 1"/>
          <p:cNvSpPr txBox="1">
            <a:spLocks/>
          </p:cNvSpPr>
          <p:nvPr/>
        </p:nvSpPr>
        <p:spPr>
          <a:xfrm>
            <a:off x="1603170" y="1151197"/>
            <a:ext cx="7192371" cy="521434"/>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Place (1)</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3578798705"/>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55668" y="1947558"/>
            <a:ext cx="6768391" cy="41486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‘The way in which the goods and services are made available or accessible to the market constitutes the place element of the mix, also referred to as distribution. The importance of careful management of product distribution is sometimes undervalued. The ways in which consumers can book … hotel accommodation … will depend on the place element of the hotel’s marketing mix. Booking may be possible at travel agencies or at other hotels in the same chain, for example.’</a:t>
            </a:r>
          </a:p>
          <a:p>
            <a:pPr marL="0" indent="0">
              <a:lnSpc>
                <a:spcPct val="80000"/>
              </a:lnSpc>
              <a:buNone/>
            </a:pP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latin typeface="Arial" pitchFamily="34" charset="0"/>
                <a:cs typeface="Arial" pitchFamily="34" charset="0"/>
              </a:rPr>
              <a:t>									  </a:t>
            </a:r>
            <a:r>
              <a:rPr lang="en-GB" sz="1800" dirty="0" smtClean="0">
                <a:latin typeface="Arial" pitchFamily="34" charset="0"/>
                <a:cs typeface="Arial" pitchFamily="34" charset="0"/>
              </a:rPr>
              <a:t>(</a:t>
            </a:r>
            <a:r>
              <a:rPr lang="en-GB" sz="1800" dirty="0">
                <a:latin typeface="Arial" pitchFamily="34" charset="0"/>
                <a:cs typeface="Arial" pitchFamily="34" charset="0"/>
              </a:rPr>
              <a:t>Pender, 1999, p. 36) </a:t>
            </a:r>
          </a:p>
        </p:txBody>
      </p:sp>
      <p:sp>
        <p:nvSpPr>
          <p:cNvPr id="14" name="Title 1"/>
          <p:cNvSpPr txBox="1">
            <a:spLocks/>
          </p:cNvSpPr>
          <p:nvPr/>
        </p:nvSpPr>
        <p:spPr>
          <a:xfrm>
            <a:off x="1603168" y="1151570"/>
            <a:ext cx="7192371" cy="521434"/>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Place (2)</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3109644044"/>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64179" y="1948849"/>
            <a:ext cx="7259735" cy="508547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Promotion is the part of the marketing mix, which uses marketing communication methods to sell products and services to targeted consumers</a:t>
            </a:r>
          </a:p>
        </p:txBody>
      </p:sp>
      <p:sp>
        <p:nvSpPr>
          <p:cNvPr id="14" name="Title 1"/>
          <p:cNvSpPr txBox="1">
            <a:spLocks/>
          </p:cNvSpPr>
          <p:nvPr/>
        </p:nvSpPr>
        <p:spPr>
          <a:xfrm>
            <a:off x="1607793" y="1151197"/>
            <a:ext cx="7192371" cy="521434"/>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Promotion</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2264702098"/>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55667" y="1947551"/>
            <a:ext cx="6815892" cy="439801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Personal selling</a:t>
            </a:r>
          </a:p>
          <a:p>
            <a:pPr>
              <a:lnSpc>
                <a:spcPct val="80000"/>
              </a:lnSpc>
            </a:pPr>
            <a:r>
              <a:rPr lang="en-GB" sz="2400" dirty="0">
                <a:latin typeface="Arial" pitchFamily="34" charset="0"/>
                <a:cs typeface="Arial" pitchFamily="34" charset="0"/>
              </a:rPr>
              <a:t>Telemarketing</a:t>
            </a:r>
          </a:p>
          <a:p>
            <a:pPr>
              <a:lnSpc>
                <a:spcPct val="80000"/>
              </a:lnSpc>
            </a:pPr>
            <a:r>
              <a:rPr lang="en-GB" sz="2400" dirty="0">
                <a:latin typeface="Arial" pitchFamily="34" charset="0"/>
                <a:cs typeface="Arial" pitchFamily="34" charset="0"/>
              </a:rPr>
              <a:t>Direct mail</a:t>
            </a:r>
          </a:p>
          <a:p>
            <a:pPr>
              <a:lnSpc>
                <a:spcPct val="80000"/>
              </a:lnSpc>
            </a:pPr>
            <a:r>
              <a:rPr lang="en-GB" sz="2400" dirty="0">
                <a:latin typeface="Arial" pitchFamily="34" charset="0"/>
                <a:cs typeface="Arial" pitchFamily="34" charset="0"/>
              </a:rPr>
              <a:t>Trade fairs and exhibitions</a:t>
            </a:r>
          </a:p>
          <a:p>
            <a:pPr>
              <a:lnSpc>
                <a:spcPct val="80000"/>
              </a:lnSpc>
            </a:pPr>
            <a:r>
              <a:rPr lang="en-GB" sz="2400" dirty="0">
                <a:latin typeface="Arial" pitchFamily="34" charset="0"/>
                <a:cs typeface="Arial" pitchFamily="34" charset="0"/>
              </a:rPr>
              <a:t>Commercial television</a:t>
            </a:r>
          </a:p>
          <a:p>
            <a:pPr>
              <a:lnSpc>
                <a:spcPct val="80000"/>
              </a:lnSpc>
            </a:pPr>
            <a:r>
              <a:rPr lang="en-GB" sz="2400" dirty="0">
                <a:latin typeface="Arial" pitchFamily="34" charset="0"/>
                <a:cs typeface="Arial" pitchFamily="34" charset="0"/>
              </a:rPr>
              <a:t>Newspapers and </a:t>
            </a:r>
            <a:r>
              <a:rPr lang="en-GB" sz="2400" dirty="0" smtClean="0">
                <a:latin typeface="Arial" pitchFamily="34" charset="0"/>
                <a:cs typeface="Arial" pitchFamily="34" charset="0"/>
              </a:rPr>
              <a:t>magazines</a:t>
            </a:r>
          </a:p>
          <a:p>
            <a:pPr marL="0" indent="0">
              <a:lnSpc>
                <a:spcPct val="80000"/>
              </a:lnSpc>
              <a:buNone/>
            </a:pPr>
            <a:endParaRPr lang="en-GB" sz="2400" dirty="0" smtClean="0">
              <a:latin typeface="Arial" pitchFamily="34" charset="0"/>
              <a:cs typeface="Arial" pitchFamily="34" charset="0"/>
            </a:endParaRPr>
          </a:p>
          <a:p>
            <a:pPr marL="0" indent="0">
              <a:lnSpc>
                <a:spcPct val="80000"/>
              </a:lnSpc>
              <a:buNone/>
            </a:pPr>
            <a:r>
              <a:rPr lang="en-GB" sz="2400" dirty="0" smtClean="0">
                <a:latin typeface="Arial" pitchFamily="34" charset="0"/>
                <a:cs typeface="Arial" pitchFamily="34" charset="0"/>
              </a:rPr>
              <a:t>Also (Radio, Cinema, Point </a:t>
            </a:r>
            <a:r>
              <a:rPr lang="en-GB" sz="2400" dirty="0">
                <a:latin typeface="Arial" pitchFamily="34" charset="0"/>
                <a:cs typeface="Arial" pitchFamily="34" charset="0"/>
              </a:rPr>
              <a:t>of sale </a:t>
            </a:r>
            <a:r>
              <a:rPr lang="en-GB" sz="2400" dirty="0" smtClean="0">
                <a:latin typeface="Arial" pitchFamily="34" charset="0"/>
                <a:cs typeface="Arial" pitchFamily="34" charset="0"/>
              </a:rPr>
              <a:t>displays, Packaging).</a:t>
            </a:r>
            <a:endParaRPr lang="en-GB" sz="2400" dirty="0">
              <a:latin typeface="Arial" pitchFamily="34" charset="0"/>
              <a:cs typeface="Arial" pitchFamily="34" charset="0"/>
            </a:endParaRPr>
          </a:p>
        </p:txBody>
      </p:sp>
      <p:sp>
        <p:nvSpPr>
          <p:cNvPr id="14" name="Title 1"/>
          <p:cNvSpPr txBox="1">
            <a:spLocks/>
          </p:cNvSpPr>
          <p:nvPr/>
        </p:nvSpPr>
        <p:spPr>
          <a:xfrm>
            <a:off x="1611676" y="1151569"/>
            <a:ext cx="7192371" cy="521434"/>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Promotional Methods</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4023043119"/>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64173" y="1943109"/>
            <a:ext cx="6641676" cy="453742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Components of cost</a:t>
            </a:r>
          </a:p>
          <a:p>
            <a:pPr>
              <a:lnSpc>
                <a:spcPct val="80000"/>
              </a:lnSpc>
            </a:pPr>
            <a:r>
              <a:rPr lang="en-GB" sz="2400" dirty="0">
                <a:latin typeface="Arial" pitchFamily="34" charset="0"/>
                <a:cs typeface="Arial" pitchFamily="34" charset="0"/>
              </a:rPr>
              <a:t>Price, cost and value</a:t>
            </a:r>
          </a:p>
          <a:p>
            <a:pPr>
              <a:lnSpc>
                <a:spcPct val="80000"/>
              </a:lnSpc>
            </a:pPr>
            <a:r>
              <a:rPr lang="en-GB" sz="2400" dirty="0">
                <a:latin typeface="Arial" pitchFamily="34" charset="0"/>
                <a:cs typeface="Arial" pitchFamily="34" charset="0"/>
              </a:rPr>
              <a:t>Price elasticity</a:t>
            </a:r>
          </a:p>
          <a:p>
            <a:pPr>
              <a:lnSpc>
                <a:spcPct val="80000"/>
              </a:lnSpc>
            </a:pPr>
            <a:r>
              <a:rPr lang="en-GB" sz="2400" dirty="0">
                <a:latin typeface="Arial" pitchFamily="34" charset="0"/>
                <a:cs typeface="Arial" pitchFamily="34" charset="0"/>
              </a:rPr>
              <a:t>Costing and setting prices</a:t>
            </a:r>
          </a:p>
          <a:p>
            <a:pPr>
              <a:lnSpc>
                <a:spcPct val="80000"/>
              </a:lnSpc>
            </a:pPr>
            <a:r>
              <a:rPr lang="en-GB" sz="2400" dirty="0">
                <a:latin typeface="Arial" pitchFamily="34" charset="0"/>
                <a:cs typeface="Arial" pitchFamily="34" charset="0"/>
              </a:rPr>
              <a:t>Pricing policies</a:t>
            </a:r>
          </a:p>
          <a:p>
            <a:pPr>
              <a:lnSpc>
                <a:spcPct val="80000"/>
              </a:lnSpc>
            </a:pPr>
            <a:r>
              <a:rPr lang="en-GB" sz="2400" dirty="0">
                <a:latin typeface="Arial" pitchFamily="34" charset="0"/>
                <a:cs typeface="Arial" pitchFamily="34" charset="0"/>
              </a:rPr>
              <a:t>Pricing strategies</a:t>
            </a:r>
          </a:p>
        </p:txBody>
      </p:sp>
      <p:sp>
        <p:nvSpPr>
          <p:cNvPr id="14" name="Title 1"/>
          <p:cNvSpPr txBox="1">
            <a:spLocks/>
          </p:cNvSpPr>
          <p:nvPr/>
        </p:nvSpPr>
        <p:spPr>
          <a:xfrm>
            <a:off x="1611677" y="1151569"/>
            <a:ext cx="7192371" cy="521434"/>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Price</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461625826"/>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55669" y="1947551"/>
            <a:ext cx="6709015" cy="444551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Price</a:t>
            </a:r>
          </a:p>
          <a:p>
            <a:pPr lvl="1">
              <a:lnSpc>
                <a:spcPct val="80000"/>
              </a:lnSpc>
            </a:pPr>
            <a:r>
              <a:rPr lang="en-GB" sz="2000" dirty="0">
                <a:latin typeface="Arial" pitchFamily="34" charset="0"/>
                <a:cs typeface="Arial" pitchFamily="34" charset="0"/>
              </a:rPr>
              <a:t>The actual prices of the product set by the </a:t>
            </a:r>
            <a:r>
              <a:rPr lang="en-GB" sz="2000" dirty="0" smtClean="0">
                <a:latin typeface="Arial" pitchFamily="34" charset="0"/>
                <a:cs typeface="Arial" pitchFamily="34" charset="0"/>
              </a:rPr>
              <a:t>supplier</a:t>
            </a:r>
            <a:br>
              <a:rPr lang="en-GB" sz="2000" dirty="0" smtClean="0">
                <a:latin typeface="Arial" pitchFamily="34" charset="0"/>
                <a:cs typeface="Arial" pitchFamily="34" charset="0"/>
              </a:rPr>
            </a:br>
            <a:endParaRPr lang="en-GB" sz="2000" dirty="0">
              <a:latin typeface="Arial" pitchFamily="34" charset="0"/>
              <a:cs typeface="Arial" pitchFamily="34" charset="0"/>
            </a:endParaRPr>
          </a:p>
          <a:p>
            <a:pPr>
              <a:lnSpc>
                <a:spcPct val="80000"/>
              </a:lnSpc>
            </a:pPr>
            <a:r>
              <a:rPr lang="en-GB" sz="2400" dirty="0">
                <a:latin typeface="Arial" pitchFamily="34" charset="0"/>
                <a:cs typeface="Arial" pitchFamily="34" charset="0"/>
              </a:rPr>
              <a:t>Cost</a:t>
            </a:r>
          </a:p>
          <a:p>
            <a:pPr lvl="1">
              <a:lnSpc>
                <a:spcPct val="80000"/>
              </a:lnSpc>
            </a:pPr>
            <a:r>
              <a:rPr lang="en-GB" sz="2000" dirty="0">
                <a:latin typeface="Arial" pitchFamily="34" charset="0"/>
                <a:cs typeface="Arial" pitchFamily="34" charset="0"/>
              </a:rPr>
              <a:t>The end cost (financial or otherwise) to the </a:t>
            </a:r>
            <a:r>
              <a:rPr lang="en-GB" sz="2000" dirty="0" smtClean="0">
                <a:latin typeface="Arial" pitchFamily="34" charset="0"/>
                <a:cs typeface="Arial" pitchFamily="34" charset="0"/>
              </a:rPr>
              <a:t>consumer</a:t>
            </a:r>
            <a:br>
              <a:rPr lang="en-GB" sz="2000" dirty="0" smtClean="0">
                <a:latin typeface="Arial" pitchFamily="34" charset="0"/>
                <a:cs typeface="Arial" pitchFamily="34" charset="0"/>
              </a:rPr>
            </a:br>
            <a:endParaRPr lang="en-GB" sz="2000" dirty="0">
              <a:latin typeface="Arial" pitchFamily="34" charset="0"/>
              <a:cs typeface="Arial" pitchFamily="34" charset="0"/>
            </a:endParaRPr>
          </a:p>
          <a:p>
            <a:pPr>
              <a:lnSpc>
                <a:spcPct val="80000"/>
              </a:lnSpc>
            </a:pPr>
            <a:r>
              <a:rPr lang="en-GB" sz="2400" dirty="0">
                <a:latin typeface="Arial" pitchFamily="34" charset="0"/>
                <a:cs typeface="Arial" pitchFamily="34" charset="0"/>
              </a:rPr>
              <a:t>Value</a:t>
            </a:r>
          </a:p>
          <a:p>
            <a:pPr lvl="1">
              <a:lnSpc>
                <a:spcPct val="80000"/>
              </a:lnSpc>
            </a:pPr>
            <a:r>
              <a:rPr lang="en-GB" sz="2000" dirty="0">
                <a:latin typeface="Arial" pitchFamily="34" charset="0"/>
                <a:cs typeface="Arial" pitchFamily="34" charset="0"/>
              </a:rPr>
              <a:t>The evaluation made by the consumer of the price and cost set against the features and benefits of the product</a:t>
            </a:r>
          </a:p>
        </p:txBody>
      </p:sp>
      <p:sp>
        <p:nvSpPr>
          <p:cNvPr id="14" name="Title 1"/>
          <p:cNvSpPr txBox="1">
            <a:spLocks/>
          </p:cNvSpPr>
          <p:nvPr/>
        </p:nvSpPr>
        <p:spPr>
          <a:xfrm>
            <a:off x="1603169" y="1151197"/>
            <a:ext cx="7192371" cy="521434"/>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Price, Cost and Value</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3441832082"/>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55668" y="1947547"/>
            <a:ext cx="6768391" cy="457614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Recruiting the right staff and training them appropriately in the delivery of their service is essential if the organization wants to obtain a form of competitive advantage </a:t>
            </a:r>
            <a:r>
              <a:rPr lang="en-GB" sz="2400" dirty="0" smtClean="0">
                <a:latin typeface="Arial" pitchFamily="34" charset="0"/>
                <a:cs typeface="Arial" pitchFamily="34" charset="0"/>
              </a:rPr>
              <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a:lnSpc>
                <a:spcPct val="80000"/>
              </a:lnSpc>
            </a:pPr>
            <a:r>
              <a:rPr lang="en-GB" sz="2400" dirty="0">
                <a:latin typeface="Arial" pitchFamily="34" charset="0"/>
                <a:cs typeface="Arial" pitchFamily="34" charset="0"/>
              </a:rPr>
              <a:t>Consumers make judgements and deliver perceptions of the service based on the employees with whom they </a:t>
            </a:r>
            <a:r>
              <a:rPr lang="en-GB" sz="2400" dirty="0" smtClean="0">
                <a:latin typeface="Arial" pitchFamily="34" charset="0"/>
                <a:cs typeface="Arial" pitchFamily="34" charset="0"/>
              </a:rPr>
              <a:t>interact</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a:lnSpc>
                <a:spcPct val="80000"/>
              </a:lnSpc>
            </a:pPr>
            <a:r>
              <a:rPr lang="en-GB" sz="2400" dirty="0">
                <a:latin typeface="Arial" pitchFamily="34" charset="0"/>
                <a:cs typeface="Arial" pitchFamily="34" charset="0"/>
              </a:rPr>
              <a:t>Staff should have the appropriate interpersonal skills, aptitude and service knowledge to provide the service for which consumers are paying</a:t>
            </a:r>
          </a:p>
          <a:p>
            <a:pPr>
              <a:lnSpc>
                <a:spcPct val="80000"/>
              </a:lnSpc>
            </a:pPr>
            <a:endParaRPr lang="en-GB" sz="2400" dirty="0">
              <a:latin typeface="Arial" pitchFamily="34" charset="0"/>
              <a:cs typeface="Arial" pitchFamily="34" charset="0"/>
            </a:endParaRPr>
          </a:p>
        </p:txBody>
      </p:sp>
      <p:sp>
        <p:nvSpPr>
          <p:cNvPr id="14" name="Title 1"/>
          <p:cNvSpPr txBox="1">
            <a:spLocks/>
          </p:cNvSpPr>
          <p:nvPr/>
        </p:nvSpPr>
        <p:spPr>
          <a:xfrm>
            <a:off x="1611677" y="1151197"/>
            <a:ext cx="7192371" cy="521434"/>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People</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1014965780"/>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67539" y="1971305"/>
            <a:ext cx="6780272" cy="430301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000" dirty="0">
                <a:latin typeface="Arial" pitchFamily="34" charset="0"/>
                <a:cs typeface="Arial" pitchFamily="34" charset="0"/>
              </a:rPr>
              <a:t>The environment in which the service is offered and </a:t>
            </a:r>
            <a:r>
              <a:rPr lang="en-GB" sz="2000" dirty="0" smtClean="0">
                <a:latin typeface="Arial" pitchFamily="34" charset="0"/>
                <a:cs typeface="Arial" pitchFamily="34" charset="0"/>
              </a:rPr>
              <a:t>consumed</a:t>
            </a:r>
            <a:br>
              <a:rPr lang="en-GB" sz="2000" dirty="0" smtClean="0">
                <a:latin typeface="Arial" pitchFamily="34" charset="0"/>
                <a:cs typeface="Arial" pitchFamily="34" charset="0"/>
              </a:rPr>
            </a:br>
            <a:endParaRPr lang="en-GB" sz="2000" dirty="0">
              <a:latin typeface="Arial" pitchFamily="34" charset="0"/>
              <a:cs typeface="Arial" pitchFamily="34" charset="0"/>
            </a:endParaRPr>
          </a:p>
          <a:p>
            <a:pPr>
              <a:lnSpc>
                <a:spcPct val="80000"/>
              </a:lnSpc>
            </a:pPr>
            <a:r>
              <a:rPr lang="en-GB" sz="2000" dirty="0">
                <a:latin typeface="Arial" pitchFamily="34" charset="0"/>
                <a:cs typeface="Arial" pitchFamily="34" charset="0"/>
              </a:rPr>
              <a:t>Physical evidence encompasses the tangible face of service products including; premises, vehicles, company websites and appearance and behaviour of staff </a:t>
            </a:r>
            <a:r>
              <a:rPr lang="en-GB" sz="2000" dirty="0" smtClean="0">
                <a:latin typeface="Arial" pitchFamily="34" charset="0"/>
                <a:cs typeface="Arial" pitchFamily="34" charset="0"/>
              </a:rPr>
              <a:t>	(</a:t>
            </a:r>
            <a:r>
              <a:rPr lang="en-GB" sz="2000" dirty="0">
                <a:latin typeface="Arial" pitchFamily="34" charset="0"/>
                <a:cs typeface="Arial" pitchFamily="34" charset="0"/>
              </a:rPr>
              <a:t>Wale, 2009</a:t>
            </a:r>
            <a:r>
              <a:rPr lang="en-GB" sz="2000" dirty="0" smtClean="0">
                <a:latin typeface="Arial" pitchFamily="34" charset="0"/>
                <a:cs typeface="Arial" pitchFamily="34" charset="0"/>
              </a:rPr>
              <a:t>)</a:t>
            </a:r>
            <a:br>
              <a:rPr lang="en-GB" sz="2000" dirty="0" smtClean="0">
                <a:latin typeface="Arial" pitchFamily="34" charset="0"/>
                <a:cs typeface="Arial" pitchFamily="34" charset="0"/>
              </a:rPr>
            </a:br>
            <a:endParaRPr lang="en-GB" sz="2000" dirty="0">
              <a:latin typeface="Arial" pitchFamily="34" charset="0"/>
              <a:cs typeface="Arial" pitchFamily="34" charset="0"/>
            </a:endParaRPr>
          </a:p>
          <a:p>
            <a:pPr>
              <a:lnSpc>
                <a:spcPct val="80000"/>
              </a:lnSpc>
            </a:pPr>
            <a:r>
              <a:rPr lang="en-GB" sz="2000" dirty="0">
                <a:latin typeface="Arial" pitchFamily="34" charset="0"/>
                <a:cs typeface="Arial" pitchFamily="34" charset="0"/>
              </a:rPr>
              <a:t>An important part of the augmented product is the physical environment. They include all aspects of the </a:t>
            </a:r>
            <a:r>
              <a:rPr lang="en-GB" sz="2000" dirty="0" err="1">
                <a:latin typeface="Arial" pitchFamily="34" charset="0"/>
                <a:cs typeface="Arial" pitchFamily="34" charset="0"/>
              </a:rPr>
              <a:t>servicescape</a:t>
            </a:r>
            <a:r>
              <a:rPr lang="en-GB" sz="2000" dirty="0">
                <a:latin typeface="Arial" pitchFamily="34" charset="0"/>
                <a:cs typeface="Arial" pitchFamily="34" charset="0"/>
              </a:rPr>
              <a:t> that affect customers, including both exterior attributes (such as parking and landscape) and interior attributes (such as design, layout, equipment, and décor. Signage and atmospherics are also part of the </a:t>
            </a:r>
            <a:r>
              <a:rPr lang="en-GB" sz="2000" dirty="0" err="1">
                <a:latin typeface="Arial" pitchFamily="34" charset="0"/>
                <a:cs typeface="Arial" pitchFamily="34" charset="0"/>
              </a:rPr>
              <a:t>servicescape</a:t>
            </a:r>
            <a:r>
              <a:rPr lang="en-GB" sz="2000" dirty="0">
                <a:latin typeface="Arial" pitchFamily="34" charset="0"/>
                <a:cs typeface="Arial" pitchFamily="34" charset="0"/>
              </a:rPr>
              <a:t> (Hudson, 2008). </a:t>
            </a:r>
          </a:p>
          <a:p>
            <a:pPr>
              <a:lnSpc>
                <a:spcPct val="80000"/>
              </a:lnSpc>
            </a:pPr>
            <a:endParaRPr lang="en-GB" sz="2000" dirty="0">
              <a:latin typeface="Arial" pitchFamily="34" charset="0"/>
              <a:cs typeface="Arial" pitchFamily="34" charset="0"/>
            </a:endParaRPr>
          </a:p>
        </p:txBody>
      </p:sp>
      <p:sp>
        <p:nvSpPr>
          <p:cNvPr id="14" name="Title 1"/>
          <p:cNvSpPr txBox="1">
            <a:spLocks/>
          </p:cNvSpPr>
          <p:nvPr/>
        </p:nvSpPr>
        <p:spPr>
          <a:xfrm>
            <a:off x="1611676" y="1271030"/>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Physical Evidence (PE)</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1780844612"/>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858000" cy="609600"/>
          </a:xfrm>
        </p:spPr>
        <p:txBody>
          <a:bodyPr/>
          <a:lstStyle/>
          <a:p>
            <a:pPr algn="ctr"/>
            <a:r>
              <a:rPr lang="en-US" dirty="0" smtClean="0"/>
              <a:t>Customer service</a:t>
            </a:r>
            <a:endParaRPr lang="en-US" dirty="0"/>
          </a:p>
        </p:txBody>
      </p:sp>
      <p:sp>
        <p:nvSpPr>
          <p:cNvPr id="4" name="Rectangle 3"/>
          <p:cNvSpPr/>
          <p:nvPr/>
        </p:nvSpPr>
        <p:spPr>
          <a:xfrm>
            <a:off x="1219200" y="1219200"/>
            <a:ext cx="7543800" cy="3200876"/>
          </a:xfrm>
          <a:prstGeom prst="rect">
            <a:avLst/>
          </a:prstGeom>
        </p:spPr>
        <p:txBody>
          <a:bodyPr wrap="square">
            <a:spAutoFit/>
          </a:bodyPr>
          <a:lstStyle/>
          <a:p>
            <a:pPr>
              <a:spcBef>
                <a:spcPts val="600"/>
              </a:spcBef>
              <a:spcAft>
                <a:spcPts val="600"/>
              </a:spcAft>
            </a:pPr>
            <a:r>
              <a:rPr lang="en-US" i="1" dirty="0" smtClean="0"/>
              <a:t>“</a:t>
            </a:r>
            <a:r>
              <a:rPr lang="en-US" i="1" dirty="0"/>
              <a:t>Customer service is the practice of delivering products and services to both internal and external customers via the efforts of employees or through the provision of an appropriate </a:t>
            </a:r>
            <a:r>
              <a:rPr lang="en-US" i="1" dirty="0" err="1"/>
              <a:t>servicescape</a:t>
            </a:r>
            <a:r>
              <a:rPr lang="en-US" i="1" dirty="0" smtClean="0"/>
              <a:t>.”</a:t>
            </a:r>
          </a:p>
          <a:p>
            <a:pPr>
              <a:spcBef>
                <a:spcPts val="600"/>
              </a:spcBef>
              <a:spcAft>
                <a:spcPts val="600"/>
              </a:spcAft>
            </a:pPr>
            <a:endParaRPr lang="en-US" dirty="0"/>
          </a:p>
          <a:p>
            <a:pPr marL="285750" indent="-285750">
              <a:spcBef>
                <a:spcPts val="600"/>
              </a:spcBef>
              <a:spcAft>
                <a:spcPts val="600"/>
              </a:spcAft>
              <a:buFont typeface="Courier New" pitchFamily="49" charset="0"/>
              <a:buChar char="o"/>
            </a:pPr>
            <a:r>
              <a:rPr lang="en-US" dirty="0"/>
              <a:t>It acknowledges that customer service is more that interaction between employees and </a:t>
            </a:r>
            <a:r>
              <a:rPr lang="en-US" dirty="0" smtClean="0"/>
              <a:t>customers</a:t>
            </a:r>
          </a:p>
          <a:p>
            <a:pPr marL="285750" indent="-285750">
              <a:spcBef>
                <a:spcPts val="600"/>
              </a:spcBef>
              <a:spcAft>
                <a:spcPts val="600"/>
              </a:spcAft>
              <a:buFont typeface="Courier New" pitchFamily="49" charset="0"/>
              <a:buChar char="o"/>
            </a:pPr>
            <a:endParaRPr lang="en-US" dirty="0"/>
          </a:p>
          <a:p>
            <a:pPr marL="285750" indent="-285750">
              <a:spcBef>
                <a:spcPts val="600"/>
              </a:spcBef>
              <a:spcAft>
                <a:spcPts val="600"/>
              </a:spcAft>
              <a:buFont typeface="Courier New" pitchFamily="49" charset="0"/>
              <a:buChar char="o"/>
            </a:pPr>
            <a:r>
              <a:rPr lang="en-US" dirty="0"/>
              <a:t>It also relates to the physical infrastructure or the hospitality ‘</a:t>
            </a:r>
            <a:r>
              <a:rPr lang="en-US" dirty="0" err="1"/>
              <a:t>servicescape</a:t>
            </a:r>
            <a:r>
              <a:rPr lang="en-US" dirty="0"/>
              <a:t>’</a:t>
            </a:r>
          </a:p>
        </p:txBody>
      </p:sp>
    </p:spTree>
    <p:extLst>
      <p:ext uri="{BB962C8B-B14F-4D97-AF65-F5344CB8AC3E}">
        <p14:creationId xmlns:p14="http://schemas.microsoft.com/office/powerpoint/2010/main" val="673244210"/>
      </p:ext>
    </p:extLst>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67541" y="1971307"/>
            <a:ext cx="6827768" cy="42198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000" dirty="0">
                <a:latin typeface="Arial" pitchFamily="34" charset="0"/>
                <a:cs typeface="Arial" pitchFamily="34" charset="0"/>
              </a:rPr>
              <a:t>The process relates to the processes involved in the life cycle of a product or service from conception to after sales, it is the key to Brand Management. Brand management is standardization of a product, service or </a:t>
            </a:r>
            <a:r>
              <a:rPr lang="en-GB" sz="2000" dirty="0" smtClean="0">
                <a:latin typeface="Arial" pitchFamily="34" charset="0"/>
                <a:cs typeface="Arial" pitchFamily="34" charset="0"/>
              </a:rPr>
              <a:t>brand</a:t>
            </a:r>
            <a:endParaRPr lang="en-GB" sz="2000" dirty="0">
              <a:latin typeface="Arial" pitchFamily="34" charset="0"/>
              <a:cs typeface="Arial" pitchFamily="34" charset="0"/>
            </a:endParaRPr>
          </a:p>
          <a:p>
            <a:pPr>
              <a:lnSpc>
                <a:spcPct val="80000"/>
              </a:lnSpc>
            </a:pPr>
            <a:r>
              <a:rPr lang="en-GB" sz="2000" dirty="0">
                <a:latin typeface="Arial" pitchFamily="34" charset="0"/>
                <a:cs typeface="Arial" pitchFamily="34" charset="0"/>
              </a:rPr>
              <a:t>The process part of this involves producing a product or service that reflects the mission, vision and values of a company (Wale, 2009</a:t>
            </a:r>
            <a:r>
              <a:rPr lang="en-GB" sz="2000" dirty="0" smtClean="0">
                <a:latin typeface="Arial" pitchFamily="34" charset="0"/>
                <a:cs typeface="Arial" pitchFamily="34" charset="0"/>
              </a:rPr>
              <a:t>)</a:t>
            </a:r>
            <a:endParaRPr lang="en-GB" sz="2000" dirty="0">
              <a:latin typeface="Arial" pitchFamily="34" charset="0"/>
              <a:cs typeface="Arial" pitchFamily="34" charset="0"/>
            </a:endParaRPr>
          </a:p>
          <a:p>
            <a:pPr>
              <a:lnSpc>
                <a:spcPct val="80000"/>
              </a:lnSpc>
            </a:pPr>
            <a:r>
              <a:rPr lang="en-GB" sz="2000" dirty="0">
                <a:latin typeface="Arial" pitchFamily="34" charset="0"/>
                <a:cs typeface="Arial" pitchFamily="34" charset="0"/>
              </a:rPr>
              <a:t>Operationalizing the product or service through documented standard operational procedures (which clearly describe the operational process of products and services) </a:t>
            </a:r>
          </a:p>
          <a:p>
            <a:pPr>
              <a:lnSpc>
                <a:spcPct val="80000"/>
              </a:lnSpc>
            </a:pPr>
            <a:r>
              <a:rPr lang="en-GB" sz="2000" dirty="0">
                <a:latin typeface="Arial" pitchFamily="34" charset="0"/>
                <a:cs typeface="Arial" pitchFamily="34" charset="0"/>
              </a:rPr>
              <a:t>Standardized processes are audited through internal and external audits. Internal audits include operational checklists, external mystery guest audits </a:t>
            </a:r>
          </a:p>
          <a:p>
            <a:pPr>
              <a:lnSpc>
                <a:spcPct val="80000"/>
              </a:lnSpc>
            </a:pPr>
            <a:endParaRPr lang="en-GB" sz="2000" dirty="0">
              <a:latin typeface="Arial" pitchFamily="34" charset="0"/>
              <a:cs typeface="Arial" pitchFamily="34" charset="0"/>
            </a:endParaRPr>
          </a:p>
          <a:p>
            <a:pPr>
              <a:lnSpc>
                <a:spcPct val="80000"/>
              </a:lnSpc>
            </a:pPr>
            <a:endParaRPr lang="en-GB" sz="2000" dirty="0">
              <a:latin typeface="Arial" pitchFamily="34" charset="0"/>
              <a:cs typeface="Arial" pitchFamily="34" charset="0"/>
            </a:endParaRPr>
          </a:p>
        </p:txBody>
      </p:sp>
      <p:sp>
        <p:nvSpPr>
          <p:cNvPr id="14" name="Title 1"/>
          <p:cNvSpPr txBox="1">
            <a:spLocks/>
          </p:cNvSpPr>
          <p:nvPr/>
        </p:nvSpPr>
        <p:spPr>
          <a:xfrm>
            <a:off x="1611675" y="1271031"/>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Process (1)</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3502419627"/>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67538" y="1971305"/>
            <a:ext cx="6958396" cy="431488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000" dirty="0">
                <a:latin typeface="Arial" pitchFamily="34" charset="0"/>
                <a:cs typeface="Arial" pitchFamily="34" charset="0"/>
              </a:rPr>
              <a:t>These in turn are linked to bonus related Key Performance Indicators (KPIs) of a company (linking back to values) adding an incentivized reason for conforming. Is there a complaints procedure; are there auditing systems in place to alert you of customer problems before dissatisfaction sets in? (Wale, 2009</a:t>
            </a:r>
            <a:r>
              <a:rPr lang="en-GB" sz="2000" dirty="0" smtClean="0">
                <a:latin typeface="Arial" pitchFamily="34" charset="0"/>
                <a:cs typeface="Arial" pitchFamily="34" charset="0"/>
              </a:rPr>
              <a:t>)</a:t>
            </a:r>
            <a:br>
              <a:rPr lang="en-GB" sz="2000" dirty="0" smtClean="0">
                <a:latin typeface="Arial" pitchFamily="34" charset="0"/>
                <a:cs typeface="Arial" pitchFamily="34" charset="0"/>
              </a:rPr>
            </a:br>
            <a:endParaRPr lang="en-GB" sz="2000" dirty="0">
              <a:latin typeface="Arial" pitchFamily="34" charset="0"/>
              <a:cs typeface="Arial" pitchFamily="34" charset="0"/>
            </a:endParaRPr>
          </a:p>
          <a:p>
            <a:pPr>
              <a:lnSpc>
                <a:spcPct val="80000"/>
              </a:lnSpc>
            </a:pPr>
            <a:r>
              <a:rPr lang="en-GB" sz="2000" dirty="0">
                <a:latin typeface="Arial" pitchFamily="34" charset="0"/>
                <a:cs typeface="Arial" pitchFamily="34" charset="0"/>
              </a:rPr>
              <a:t>Process is the service encounter: how customers are treated at the place of purchasing and </a:t>
            </a:r>
            <a:r>
              <a:rPr lang="en-GB" sz="2000" dirty="0" smtClean="0">
                <a:latin typeface="Arial" pitchFamily="34" charset="0"/>
                <a:cs typeface="Arial" pitchFamily="34" charset="0"/>
              </a:rPr>
              <a:t>consuming</a:t>
            </a:r>
            <a:br>
              <a:rPr lang="en-GB" sz="2000" dirty="0" smtClean="0">
                <a:latin typeface="Arial" pitchFamily="34" charset="0"/>
                <a:cs typeface="Arial" pitchFamily="34" charset="0"/>
              </a:rPr>
            </a:br>
            <a:endParaRPr lang="en-GB" sz="2000" dirty="0">
              <a:latin typeface="Arial" pitchFamily="34" charset="0"/>
              <a:cs typeface="Arial" pitchFamily="34" charset="0"/>
            </a:endParaRPr>
          </a:p>
          <a:p>
            <a:pPr>
              <a:lnSpc>
                <a:spcPct val="80000"/>
              </a:lnSpc>
            </a:pPr>
            <a:r>
              <a:rPr lang="en-GB" sz="2000" dirty="0" smtClean="0">
                <a:latin typeface="Arial" pitchFamily="34" charset="0"/>
                <a:cs typeface="Arial" pitchFamily="34" charset="0"/>
              </a:rPr>
              <a:t>e.g</a:t>
            </a:r>
            <a:r>
              <a:rPr lang="en-GB" sz="2000" dirty="0">
                <a:latin typeface="Arial" pitchFamily="34" charset="0"/>
                <a:cs typeface="Arial" pitchFamily="34" charset="0"/>
              </a:rPr>
              <a:t>. anything that affects the customers perception of the service product on offer </a:t>
            </a:r>
            <a:r>
              <a:rPr lang="en-GB" sz="2000" dirty="0" err="1">
                <a:latin typeface="Arial" pitchFamily="34" charset="0"/>
                <a:cs typeface="Arial" pitchFamily="34" charset="0"/>
              </a:rPr>
              <a:t>e.g</a:t>
            </a:r>
            <a:r>
              <a:rPr lang="en-GB" sz="2000" dirty="0">
                <a:latin typeface="Arial" pitchFamily="34" charset="0"/>
                <a:cs typeface="Arial" pitchFamily="34" charset="0"/>
              </a:rPr>
              <a:t>: friendliness and helpfulness of staff, speed with which customers are served</a:t>
            </a:r>
          </a:p>
          <a:p>
            <a:pPr>
              <a:lnSpc>
                <a:spcPct val="80000"/>
              </a:lnSpc>
            </a:pPr>
            <a:endParaRPr lang="en-GB" sz="2000" dirty="0">
              <a:latin typeface="Arial" pitchFamily="34" charset="0"/>
              <a:cs typeface="Arial" pitchFamily="34" charset="0"/>
            </a:endParaRPr>
          </a:p>
        </p:txBody>
      </p:sp>
      <p:sp>
        <p:nvSpPr>
          <p:cNvPr id="14" name="Title 1"/>
          <p:cNvSpPr txBox="1">
            <a:spLocks/>
          </p:cNvSpPr>
          <p:nvPr/>
        </p:nvSpPr>
        <p:spPr>
          <a:xfrm>
            <a:off x="1611677" y="1271029"/>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Process (2)</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1812515287"/>
      </p:ext>
    </p:extLst>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43000" y="-50648"/>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200" b="1" kern="0" dirty="0" smtClean="0">
                <a:solidFill>
                  <a:srgbClr val="000000"/>
                </a:solidFill>
              </a:rPr>
              <a:t>Hotel Industry</a:t>
            </a:r>
          </a:p>
          <a:p>
            <a:r>
              <a:rPr lang="en-US" sz="3200" b="1" kern="0" dirty="0" smtClean="0">
                <a:solidFill>
                  <a:srgbClr val="000000"/>
                </a:solidFill>
              </a:rPr>
              <a:t>Classification</a:t>
            </a:r>
            <a:endParaRPr lang="en-IN" dirty="0"/>
          </a:p>
        </p:txBody>
      </p:sp>
      <p:sp>
        <p:nvSpPr>
          <p:cNvPr id="13" name="Content Placeholder 2"/>
          <p:cNvSpPr txBox="1">
            <a:spLocks/>
          </p:cNvSpPr>
          <p:nvPr/>
        </p:nvSpPr>
        <p:spPr>
          <a:xfrm>
            <a:off x="1531913" y="1947549"/>
            <a:ext cx="6405229" cy="45048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endParaRPr lang="en-GB" sz="2400" dirty="0">
              <a:latin typeface="Arial" pitchFamily="34" charset="0"/>
              <a:cs typeface="Arial" pitchFamily="34" charset="0"/>
            </a:endParaRPr>
          </a:p>
        </p:txBody>
      </p:sp>
      <p:sp>
        <p:nvSpPr>
          <p:cNvPr id="14" name="Title 1"/>
          <p:cNvSpPr txBox="1">
            <a:spLocks/>
          </p:cNvSpPr>
          <p:nvPr/>
        </p:nvSpPr>
        <p:spPr>
          <a:xfrm>
            <a:off x="1623551" y="1282906"/>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rgbClr val="39A7C9"/>
              </a:solidFill>
              <a:latin typeface="Arial" pitchFamily="34" charset="0"/>
              <a:cs typeface="Arial" pitchFamily="34" charset="0"/>
            </a:endParaRPr>
          </a:p>
        </p:txBody>
      </p:sp>
      <p:pic>
        <p:nvPicPr>
          <p:cNvPr id="2" name="Picture 1"/>
          <p:cNvPicPr>
            <a:picLocks noChangeAspect="1"/>
          </p:cNvPicPr>
          <p:nvPr/>
        </p:nvPicPr>
        <p:blipFill>
          <a:blip r:embed="rId2"/>
          <a:stretch>
            <a:fillRect/>
          </a:stretch>
        </p:blipFill>
        <p:spPr>
          <a:xfrm>
            <a:off x="2667000" y="1922990"/>
            <a:ext cx="5486400" cy="2822866"/>
          </a:xfrm>
          <a:prstGeom prst="rect">
            <a:avLst/>
          </a:prstGeom>
        </p:spPr>
      </p:pic>
    </p:spTree>
    <p:extLst>
      <p:ext uri="{BB962C8B-B14F-4D97-AF65-F5344CB8AC3E}">
        <p14:creationId xmlns:p14="http://schemas.microsoft.com/office/powerpoint/2010/main" val="1953000327"/>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2400" y="1946560"/>
            <a:ext cx="8779824" cy="43073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smtClean="0">
                <a:latin typeface="Arial" pitchFamily="34" charset="0"/>
                <a:cs typeface="Arial" pitchFamily="34" charset="0"/>
              </a:rPr>
              <a:t> Services Industry:</a:t>
            </a:r>
          </a:p>
          <a:p>
            <a:pPr marL="0" indent="0">
              <a:lnSpc>
                <a:spcPct val="80000"/>
              </a:lnSpc>
              <a:buNone/>
            </a:pPr>
            <a:endParaRPr lang="en-GB" sz="2400" dirty="0">
              <a:latin typeface="Arial" pitchFamily="34" charset="0"/>
              <a:cs typeface="Arial" pitchFamily="34" charset="0"/>
            </a:endParaRPr>
          </a:p>
          <a:p>
            <a:pPr lvl="1">
              <a:lnSpc>
                <a:spcPct val="80000"/>
              </a:lnSpc>
            </a:pPr>
            <a:r>
              <a:rPr lang="en-GB" sz="2000" dirty="0">
                <a:latin typeface="Arial" pitchFamily="34" charset="0"/>
                <a:cs typeface="Arial" pitchFamily="34" charset="0"/>
              </a:rPr>
              <a:t>A </a:t>
            </a:r>
            <a:r>
              <a:rPr lang="en-GB" sz="2000" dirty="0" smtClean="0">
                <a:latin typeface="Arial" pitchFamily="34" charset="0"/>
                <a:cs typeface="Arial" pitchFamily="34" charset="0"/>
              </a:rPr>
              <a:t>Hotel </a:t>
            </a:r>
            <a:r>
              <a:rPr lang="en-GB" sz="2000" dirty="0">
                <a:latin typeface="Arial" pitchFamily="34" charset="0"/>
                <a:cs typeface="Arial" pitchFamily="34" charset="0"/>
              </a:rPr>
              <a:t>company of your choice</a:t>
            </a:r>
          </a:p>
          <a:p>
            <a:pPr lvl="1">
              <a:lnSpc>
                <a:spcPct val="80000"/>
              </a:lnSpc>
            </a:pPr>
            <a:r>
              <a:rPr lang="en-GB" sz="2000" dirty="0">
                <a:latin typeface="Arial" pitchFamily="34" charset="0"/>
                <a:cs typeface="Arial" pitchFamily="34" charset="0"/>
              </a:rPr>
              <a:t>A </a:t>
            </a:r>
            <a:r>
              <a:rPr lang="en-GB" sz="2000" dirty="0" smtClean="0">
                <a:latin typeface="Arial" pitchFamily="34" charset="0"/>
                <a:cs typeface="Arial" pitchFamily="34" charset="0"/>
              </a:rPr>
              <a:t>Restaurant </a:t>
            </a:r>
            <a:r>
              <a:rPr lang="en-GB" sz="2000" dirty="0">
                <a:latin typeface="Arial" pitchFamily="34" charset="0"/>
                <a:cs typeface="Arial" pitchFamily="34" charset="0"/>
              </a:rPr>
              <a:t>of your </a:t>
            </a:r>
            <a:r>
              <a:rPr lang="en-GB" sz="2000" dirty="0" smtClean="0">
                <a:latin typeface="Arial" pitchFamily="34" charset="0"/>
                <a:cs typeface="Arial" pitchFamily="34" charset="0"/>
              </a:rPr>
              <a:t>choice  or</a:t>
            </a:r>
            <a:endParaRPr lang="en-GB" sz="2000" dirty="0">
              <a:latin typeface="Arial" pitchFamily="34" charset="0"/>
              <a:cs typeface="Arial" pitchFamily="34" charset="0"/>
            </a:endParaRPr>
          </a:p>
          <a:p>
            <a:pPr lvl="1">
              <a:lnSpc>
                <a:spcPct val="80000"/>
              </a:lnSpc>
            </a:pPr>
            <a:r>
              <a:rPr lang="en-GB" sz="2000" dirty="0">
                <a:latin typeface="Arial" pitchFamily="34" charset="0"/>
                <a:cs typeface="Arial" pitchFamily="34" charset="0"/>
              </a:rPr>
              <a:t>A </a:t>
            </a:r>
            <a:r>
              <a:rPr lang="en-GB" sz="2000" dirty="0" smtClean="0">
                <a:latin typeface="Arial" pitchFamily="34" charset="0"/>
                <a:cs typeface="Arial" pitchFamily="34" charset="0"/>
              </a:rPr>
              <a:t>Theme </a:t>
            </a:r>
            <a:r>
              <a:rPr lang="en-GB" sz="2000" dirty="0" smtClean="0">
                <a:latin typeface="Arial" pitchFamily="34" charset="0"/>
                <a:cs typeface="Arial" pitchFamily="34" charset="0"/>
              </a:rPr>
              <a:t>park</a:t>
            </a:r>
          </a:p>
          <a:p>
            <a:pPr marL="457200" lvl="1" indent="0">
              <a:lnSpc>
                <a:spcPct val="80000"/>
              </a:lnSpc>
              <a:buNone/>
            </a:pPr>
            <a:r>
              <a:rPr lang="en-GB" sz="2000" dirty="0" smtClean="0">
                <a:latin typeface="Arial" pitchFamily="34" charset="0"/>
                <a:cs typeface="Arial" pitchFamily="34" charset="0"/>
              </a:rPr>
              <a:t>OR</a:t>
            </a:r>
          </a:p>
          <a:p>
            <a:pPr marL="457200" lvl="1" indent="0">
              <a:lnSpc>
                <a:spcPct val="80000"/>
              </a:lnSpc>
              <a:buNone/>
            </a:pPr>
            <a:r>
              <a:rPr lang="en-GB" sz="2000" dirty="0" smtClean="0">
                <a:latin typeface="Arial" pitchFamily="34" charset="0"/>
                <a:cs typeface="Arial" pitchFamily="34" charset="0"/>
              </a:rPr>
              <a:t>Any </a:t>
            </a:r>
            <a:r>
              <a:rPr lang="en-GB" sz="2000" dirty="0">
                <a:latin typeface="Arial" pitchFamily="34" charset="0"/>
                <a:cs typeface="Arial" pitchFamily="34" charset="0"/>
              </a:rPr>
              <a:t>S</a:t>
            </a:r>
            <a:r>
              <a:rPr lang="en-GB" sz="2000" dirty="0" smtClean="0">
                <a:latin typeface="Arial" pitchFamily="34" charset="0"/>
                <a:cs typeface="Arial" pitchFamily="34" charset="0"/>
              </a:rPr>
              <a:t>ervice </a:t>
            </a:r>
            <a:r>
              <a:rPr lang="en-GB" sz="2000" dirty="0">
                <a:latin typeface="Arial" pitchFamily="34" charset="0"/>
                <a:cs typeface="Arial" pitchFamily="34" charset="0"/>
              </a:rPr>
              <a:t>I</a:t>
            </a:r>
            <a:r>
              <a:rPr lang="en-GB" sz="2000" dirty="0" smtClean="0">
                <a:latin typeface="Arial" pitchFamily="34" charset="0"/>
                <a:cs typeface="Arial" pitchFamily="34" charset="0"/>
              </a:rPr>
              <a:t>ndustry</a:t>
            </a:r>
            <a:br>
              <a:rPr lang="en-GB" sz="2000" dirty="0" smtClean="0">
                <a:latin typeface="Arial" pitchFamily="34" charset="0"/>
                <a:cs typeface="Arial" pitchFamily="34" charset="0"/>
              </a:rPr>
            </a:br>
            <a:endParaRPr lang="en-GB" sz="2000" dirty="0">
              <a:latin typeface="Arial" pitchFamily="34" charset="0"/>
              <a:cs typeface="Arial" pitchFamily="34" charset="0"/>
            </a:endParaRPr>
          </a:p>
          <a:p>
            <a:pPr marL="0" indent="0">
              <a:lnSpc>
                <a:spcPct val="80000"/>
              </a:lnSpc>
              <a:buNone/>
            </a:pPr>
            <a:r>
              <a:rPr lang="en-GB" sz="2400" dirty="0" smtClean="0">
                <a:latin typeface="Arial" pitchFamily="34" charset="0"/>
                <a:cs typeface="Arial" pitchFamily="34" charset="0"/>
              </a:rPr>
              <a:t>Select one of the above @ your choice write down marketing mix application (implementation) part.</a:t>
            </a:r>
          </a:p>
          <a:p>
            <a:pPr marL="0" indent="0">
              <a:lnSpc>
                <a:spcPct val="80000"/>
              </a:lnSpc>
              <a:buNone/>
            </a:pPr>
            <a:r>
              <a:rPr lang="en-GB" sz="2400" dirty="0" smtClean="0">
                <a:latin typeface="Arial" pitchFamily="34" charset="0"/>
                <a:cs typeface="Arial" pitchFamily="34" charset="0"/>
              </a:rPr>
              <a:t>Minimum of </a:t>
            </a:r>
            <a:r>
              <a:rPr lang="en-GB" sz="2400" dirty="0" smtClean="0">
                <a:latin typeface="Arial" pitchFamily="34" charset="0"/>
                <a:cs typeface="Arial" pitchFamily="34" charset="0"/>
              </a:rPr>
              <a:t>4 </a:t>
            </a:r>
            <a:r>
              <a:rPr lang="en-GB" sz="2400" dirty="0" smtClean="0">
                <a:latin typeface="Arial" pitchFamily="34" charset="0"/>
                <a:cs typeface="Arial" pitchFamily="34" charset="0"/>
              </a:rPr>
              <a:t>to 5 pages and last date for your submission is 1/10/2022.</a:t>
            </a:r>
            <a:endParaRPr lang="en-GB" sz="2400" dirty="0">
              <a:latin typeface="Arial" pitchFamily="34" charset="0"/>
              <a:cs typeface="Arial" pitchFamily="34" charset="0"/>
            </a:endParaRPr>
          </a:p>
        </p:txBody>
      </p:sp>
      <p:sp>
        <p:nvSpPr>
          <p:cNvPr id="14" name="Title 1"/>
          <p:cNvSpPr txBox="1">
            <a:spLocks/>
          </p:cNvSpPr>
          <p:nvPr/>
        </p:nvSpPr>
        <p:spPr>
          <a:xfrm>
            <a:off x="1605736" y="1282904"/>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39A7C9"/>
                </a:solidFill>
                <a:latin typeface="Arial" pitchFamily="34" charset="0"/>
                <a:cs typeface="Arial" pitchFamily="34" charset="0"/>
              </a:rPr>
              <a:t> Assignment - 1</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3381376136"/>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55667" y="1947550"/>
            <a:ext cx="6804017" cy="44930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Marketing communications forms a key aspect of the delivery of tourism and hospitality services. The sector is dependent on marketing because of the industries’ special characteristics as </a:t>
            </a:r>
            <a:r>
              <a:rPr lang="en-GB" sz="2400" dirty="0" smtClean="0">
                <a:latin typeface="Arial" pitchFamily="34" charset="0"/>
                <a:cs typeface="Arial" pitchFamily="34" charset="0"/>
              </a:rPr>
              <a:t>services</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a:lnSpc>
                <a:spcPct val="80000"/>
              </a:lnSpc>
            </a:pPr>
            <a:r>
              <a:rPr lang="en-GB" sz="2400" dirty="0">
                <a:latin typeface="Arial" pitchFamily="34" charset="0"/>
                <a:cs typeface="Arial" pitchFamily="34" charset="0"/>
              </a:rPr>
              <a:t>These sectors are said to be intangible because it is not possible to experience the service prior to </a:t>
            </a:r>
            <a:r>
              <a:rPr lang="en-GB" sz="2400" dirty="0" smtClean="0">
                <a:latin typeface="Arial" pitchFamily="34" charset="0"/>
                <a:cs typeface="Arial" pitchFamily="34" charset="0"/>
              </a:rPr>
              <a:t>purchase</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a:lnSpc>
                <a:spcPct val="80000"/>
              </a:lnSpc>
            </a:pPr>
            <a:r>
              <a:rPr lang="en-GB" sz="2400" dirty="0">
                <a:latin typeface="Arial" pitchFamily="34" charset="0"/>
                <a:cs typeface="Arial" pitchFamily="34" charset="0"/>
              </a:rPr>
              <a:t>Theodore Levitt (1981) suggested that ‘instead of talking of “goods” and of “services”, it is better to talk of “tangibles” and “intangibles</a:t>
            </a:r>
            <a:r>
              <a:rPr lang="en-GB" sz="2400" dirty="0" smtClean="0">
                <a:latin typeface="Arial" pitchFamily="34" charset="0"/>
                <a:cs typeface="Arial" pitchFamily="34" charset="0"/>
              </a:rPr>
              <a:t>”’                               </a:t>
            </a:r>
            <a:r>
              <a:rPr lang="en-GB" sz="1800" dirty="0" smtClean="0">
                <a:latin typeface="Arial" pitchFamily="34" charset="0"/>
                <a:cs typeface="Arial" pitchFamily="34" charset="0"/>
              </a:rPr>
              <a:t>(</a:t>
            </a:r>
            <a:r>
              <a:rPr lang="en-GB" sz="1800" dirty="0">
                <a:latin typeface="Arial" pitchFamily="34" charset="0"/>
                <a:cs typeface="Arial" pitchFamily="34" charset="0"/>
              </a:rPr>
              <a:t>McCabe, 2009)</a:t>
            </a:r>
          </a:p>
        </p:txBody>
      </p:sp>
      <p:sp>
        <p:nvSpPr>
          <p:cNvPr id="14" name="Title 1"/>
          <p:cNvSpPr txBox="1">
            <a:spLocks/>
          </p:cNvSpPr>
          <p:nvPr/>
        </p:nvSpPr>
        <p:spPr>
          <a:xfrm>
            <a:off x="1591292" y="1271030"/>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Marketing Communications</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3191025299"/>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55663" y="1947550"/>
            <a:ext cx="6958396" cy="444551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Advertising communicates the brand image and personality to the consumer. Memorable adverts have used characters, typology, colours, personalities and music </a:t>
            </a:r>
          </a:p>
          <a:p>
            <a:pPr marL="0" indent="0">
              <a:lnSpc>
                <a:spcPct val="80000"/>
              </a:lnSpc>
              <a:buNone/>
            </a:pPr>
            <a:r>
              <a:rPr lang="en-GB" sz="2000" dirty="0" smtClean="0">
                <a:latin typeface="Arial" pitchFamily="34" charset="0"/>
                <a:cs typeface="Arial" pitchFamily="34" charset="0"/>
              </a:rPr>
              <a:t>							</a:t>
            </a:r>
            <a:r>
              <a:rPr lang="en-GB" sz="1800" dirty="0" smtClean="0">
                <a:latin typeface="Arial" pitchFamily="34" charset="0"/>
                <a:cs typeface="Arial" pitchFamily="34" charset="0"/>
              </a:rPr>
              <a:t>	  (</a:t>
            </a:r>
            <a:r>
              <a:rPr lang="en-GB" sz="1800" dirty="0">
                <a:latin typeface="Arial" pitchFamily="34" charset="0"/>
                <a:cs typeface="Arial" pitchFamily="34" charset="0"/>
              </a:rPr>
              <a:t>Wale and Phoenix, 2009)</a:t>
            </a:r>
          </a:p>
          <a:p>
            <a:pPr marL="0" indent="0">
              <a:lnSpc>
                <a:spcPct val="80000"/>
              </a:lnSpc>
              <a:buNone/>
            </a:pPr>
            <a:r>
              <a:rPr lang="en-GB" sz="2400" dirty="0" smtClean="0">
                <a:latin typeface="Arial" pitchFamily="34" charset="0"/>
                <a:cs typeface="Arial" pitchFamily="34" charset="0"/>
              </a:rPr>
              <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a:lnSpc>
                <a:spcPct val="80000"/>
              </a:lnSpc>
            </a:pPr>
            <a:r>
              <a:rPr lang="en-GB" sz="2400" dirty="0">
                <a:latin typeface="Arial" pitchFamily="34" charset="0"/>
                <a:cs typeface="Arial" pitchFamily="34" charset="0"/>
              </a:rPr>
              <a:t>Advertising must appeal to market segment, hit the target market and achieve the desired effects of positioning, e.g. make the customer feel and think the positioning, high-quality high-cost such as first-class travel </a:t>
            </a:r>
          </a:p>
          <a:p>
            <a:pPr marL="0" indent="0">
              <a:lnSpc>
                <a:spcPct val="80000"/>
              </a:lnSpc>
              <a:buNone/>
            </a:pPr>
            <a:r>
              <a:rPr lang="en-GB" sz="2000" dirty="0" smtClean="0">
                <a:latin typeface="Arial" pitchFamily="34" charset="0"/>
                <a:cs typeface="Arial" pitchFamily="34" charset="0"/>
              </a:rPr>
              <a:t>											 </a:t>
            </a:r>
            <a:r>
              <a:rPr lang="en-GB" sz="1800" dirty="0" smtClean="0">
                <a:latin typeface="Arial" pitchFamily="34" charset="0"/>
                <a:cs typeface="Arial" pitchFamily="34" charset="0"/>
              </a:rPr>
              <a:t>(</a:t>
            </a:r>
            <a:r>
              <a:rPr lang="en-GB" sz="1800" dirty="0">
                <a:latin typeface="Arial" pitchFamily="34" charset="0"/>
                <a:cs typeface="Arial" pitchFamily="34" charset="0"/>
              </a:rPr>
              <a:t>Wale, 2009)</a:t>
            </a:r>
          </a:p>
          <a:p>
            <a:pPr>
              <a:lnSpc>
                <a:spcPct val="80000"/>
              </a:lnSpc>
            </a:pPr>
            <a:endParaRPr lang="en-GB" sz="2400" dirty="0">
              <a:latin typeface="Arial" pitchFamily="34" charset="0"/>
              <a:cs typeface="Arial" pitchFamily="34" charset="0"/>
            </a:endParaRPr>
          </a:p>
        </p:txBody>
      </p:sp>
      <p:sp>
        <p:nvSpPr>
          <p:cNvPr id="14" name="Title 1"/>
          <p:cNvSpPr txBox="1">
            <a:spLocks/>
          </p:cNvSpPr>
          <p:nvPr/>
        </p:nvSpPr>
        <p:spPr>
          <a:xfrm>
            <a:off x="1635424" y="1271030"/>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Advertising</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870047180"/>
      </p:ext>
    </p:extLst>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55666" y="1947554"/>
            <a:ext cx="6839643" cy="43505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Public relations (PR) is the practice of managing the flow of information between an organization and its public. The practice of PR is planned around the core business activities of an organization (in line with its mission, vision and values). In practice the PR role is a balancing act of providing ‘good image’ information and managing ‘bad news’ stories. It involves making sure that all activities carried out by the organization, its intermediaries and stakeholders maintain the reputation of the business</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marL="0" indent="0">
              <a:lnSpc>
                <a:spcPct val="80000"/>
              </a:lnSpc>
              <a:buNone/>
            </a:pPr>
            <a:r>
              <a:rPr lang="en-GB" sz="2400" dirty="0" smtClean="0">
                <a:latin typeface="Arial" pitchFamily="34" charset="0"/>
                <a:cs typeface="Arial" pitchFamily="34" charset="0"/>
              </a:rPr>
              <a:t>								  </a:t>
            </a:r>
            <a:r>
              <a:rPr lang="en-GB" sz="1800" dirty="0" smtClean="0">
                <a:latin typeface="Arial" pitchFamily="34" charset="0"/>
                <a:cs typeface="Arial" pitchFamily="34" charset="0"/>
              </a:rPr>
              <a:t>(</a:t>
            </a:r>
            <a:r>
              <a:rPr lang="en-GB" sz="1800" dirty="0">
                <a:latin typeface="Arial" pitchFamily="34" charset="0"/>
                <a:cs typeface="Arial" pitchFamily="34" charset="0"/>
              </a:rPr>
              <a:t>Wale and Phoenix, 2009)</a:t>
            </a:r>
          </a:p>
          <a:p>
            <a:pPr>
              <a:lnSpc>
                <a:spcPct val="80000"/>
              </a:lnSpc>
            </a:pPr>
            <a:endParaRPr lang="en-GB" sz="2400" dirty="0">
              <a:latin typeface="Arial" pitchFamily="34" charset="0"/>
              <a:cs typeface="Arial" pitchFamily="34" charset="0"/>
            </a:endParaRPr>
          </a:p>
        </p:txBody>
      </p:sp>
      <p:sp>
        <p:nvSpPr>
          <p:cNvPr id="14" name="Title 1"/>
          <p:cNvSpPr txBox="1">
            <a:spLocks/>
          </p:cNvSpPr>
          <p:nvPr/>
        </p:nvSpPr>
        <p:spPr>
          <a:xfrm>
            <a:off x="1603167" y="1271030"/>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Public Relations</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1394484185"/>
      </p:ext>
    </p:extLst>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64175" y="1950920"/>
            <a:ext cx="6482689" cy="509529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AIDA: effective promotional messages should:</a:t>
            </a:r>
          </a:p>
          <a:p>
            <a:pPr marL="0" indent="0">
              <a:lnSpc>
                <a:spcPct val="80000"/>
              </a:lnSpc>
              <a:buNone/>
            </a:pPr>
            <a:endParaRPr lang="en-GB" sz="2400" dirty="0" smtClean="0">
              <a:latin typeface="Arial" pitchFamily="34" charset="0"/>
              <a:cs typeface="Arial" pitchFamily="34" charset="0"/>
            </a:endParaRPr>
          </a:p>
          <a:p>
            <a:pPr marL="0" indent="0">
              <a:lnSpc>
                <a:spcPct val="80000"/>
              </a:lnSpc>
              <a:buNone/>
            </a:pPr>
            <a:r>
              <a:rPr lang="en-GB" sz="2400" dirty="0" smtClean="0">
                <a:latin typeface="Arial" pitchFamily="34" charset="0"/>
                <a:cs typeface="Arial" pitchFamily="34" charset="0"/>
              </a:rPr>
              <a:t>Grab</a:t>
            </a:r>
            <a:r>
              <a:rPr lang="en-GB" sz="2400" dirty="0">
                <a:latin typeface="Arial" pitchFamily="34" charset="0"/>
                <a:cs typeface="Arial" pitchFamily="34" charset="0"/>
              </a:rPr>
              <a:t>		</a:t>
            </a:r>
            <a:r>
              <a:rPr lang="en-GB" sz="2400" dirty="0" smtClean="0">
                <a:latin typeface="Arial" pitchFamily="34" charset="0"/>
                <a:cs typeface="Arial" pitchFamily="34" charset="0"/>
              </a:rPr>
              <a:t>	</a:t>
            </a:r>
            <a:r>
              <a:rPr lang="en-GB" sz="2400" b="1" dirty="0" smtClean="0">
                <a:latin typeface="Arial" pitchFamily="34" charset="0"/>
                <a:cs typeface="Arial" pitchFamily="34" charset="0"/>
              </a:rPr>
              <a:t>A</a:t>
            </a:r>
            <a:r>
              <a:rPr lang="en-GB" sz="2400" dirty="0" smtClean="0">
                <a:latin typeface="Arial" pitchFamily="34" charset="0"/>
                <a:cs typeface="Arial" pitchFamily="34" charset="0"/>
              </a:rPr>
              <a:t>TTENTION</a:t>
            </a:r>
            <a:endParaRPr lang="en-GB" sz="2400" dirty="0">
              <a:latin typeface="Arial" pitchFamily="34" charset="0"/>
              <a:cs typeface="Arial" pitchFamily="34" charset="0"/>
            </a:endParaRPr>
          </a:p>
          <a:p>
            <a:pPr marL="0" indent="0">
              <a:lnSpc>
                <a:spcPct val="80000"/>
              </a:lnSpc>
              <a:buNone/>
            </a:pPr>
            <a:r>
              <a:rPr lang="en-GB" sz="2400" dirty="0">
                <a:latin typeface="Arial" pitchFamily="34" charset="0"/>
                <a:cs typeface="Arial" pitchFamily="34" charset="0"/>
              </a:rPr>
              <a:t>Maintain		</a:t>
            </a:r>
            <a:r>
              <a:rPr lang="en-GB" sz="2400" b="1" dirty="0" smtClean="0">
                <a:latin typeface="Arial" pitchFamily="34" charset="0"/>
                <a:cs typeface="Arial" pitchFamily="34" charset="0"/>
              </a:rPr>
              <a:t>I</a:t>
            </a:r>
            <a:r>
              <a:rPr lang="en-GB" sz="2400" dirty="0" smtClean="0">
                <a:latin typeface="Arial" pitchFamily="34" charset="0"/>
                <a:cs typeface="Arial" pitchFamily="34" charset="0"/>
              </a:rPr>
              <a:t>NTEREST</a:t>
            </a:r>
            <a:endParaRPr lang="en-GB" sz="2400" dirty="0">
              <a:latin typeface="Arial" pitchFamily="34" charset="0"/>
              <a:cs typeface="Arial" pitchFamily="34" charset="0"/>
            </a:endParaRPr>
          </a:p>
          <a:p>
            <a:pPr marL="0" indent="0">
              <a:lnSpc>
                <a:spcPct val="80000"/>
              </a:lnSpc>
              <a:buNone/>
            </a:pPr>
            <a:r>
              <a:rPr lang="en-GB" sz="2400" dirty="0">
                <a:latin typeface="Arial" pitchFamily="34" charset="0"/>
                <a:cs typeface="Arial" pitchFamily="34" charset="0"/>
              </a:rPr>
              <a:t>Create 		</a:t>
            </a:r>
            <a:r>
              <a:rPr lang="en-GB" sz="2400" b="1" dirty="0">
                <a:latin typeface="Arial" pitchFamily="34" charset="0"/>
                <a:cs typeface="Arial" pitchFamily="34" charset="0"/>
              </a:rPr>
              <a:t>D</a:t>
            </a:r>
            <a:r>
              <a:rPr lang="en-GB" sz="2400" dirty="0">
                <a:latin typeface="Arial" pitchFamily="34" charset="0"/>
                <a:cs typeface="Arial" pitchFamily="34" charset="0"/>
              </a:rPr>
              <a:t>ESIRE</a:t>
            </a:r>
          </a:p>
          <a:p>
            <a:pPr marL="0" indent="0">
              <a:lnSpc>
                <a:spcPct val="80000"/>
              </a:lnSpc>
              <a:buNone/>
            </a:pPr>
            <a:r>
              <a:rPr lang="en-GB" sz="2400" dirty="0">
                <a:latin typeface="Arial" pitchFamily="34" charset="0"/>
                <a:cs typeface="Arial" pitchFamily="34" charset="0"/>
              </a:rPr>
              <a:t>Lead to 		</a:t>
            </a:r>
            <a:r>
              <a:rPr lang="en-GB" sz="2400" b="1" dirty="0">
                <a:latin typeface="Arial" pitchFamily="34" charset="0"/>
                <a:cs typeface="Arial" pitchFamily="34" charset="0"/>
              </a:rPr>
              <a:t>A</a:t>
            </a:r>
            <a:r>
              <a:rPr lang="en-GB" sz="2400" dirty="0">
                <a:latin typeface="Arial" pitchFamily="34" charset="0"/>
                <a:cs typeface="Arial" pitchFamily="34" charset="0"/>
              </a:rPr>
              <a:t>CTION</a:t>
            </a:r>
          </a:p>
          <a:p>
            <a:pPr marL="0" indent="0">
              <a:lnSpc>
                <a:spcPct val="80000"/>
              </a:lnSpc>
              <a:buNone/>
            </a:pPr>
            <a:r>
              <a:rPr lang="en-GB" sz="2400" dirty="0">
                <a:latin typeface="Arial" pitchFamily="34" charset="0"/>
                <a:cs typeface="Arial" pitchFamily="34" charset="0"/>
              </a:rPr>
              <a:t>					</a:t>
            </a:r>
          </a:p>
        </p:txBody>
      </p:sp>
      <p:sp>
        <p:nvSpPr>
          <p:cNvPr id="14" name="Title 1"/>
          <p:cNvSpPr txBox="1">
            <a:spLocks/>
          </p:cNvSpPr>
          <p:nvPr/>
        </p:nvSpPr>
        <p:spPr>
          <a:xfrm>
            <a:off x="1635425" y="1282905"/>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The Promotional Message</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2590017766"/>
      </p:ext>
    </p:extLst>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55664" y="1947546"/>
            <a:ext cx="5671797" cy="458801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smtClean="0">
                <a:latin typeface="Arial" pitchFamily="34" charset="0"/>
                <a:cs typeface="Arial" pitchFamily="34" charset="0"/>
              </a:rPr>
              <a:t>Select </a:t>
            </a:r>
            <a:r>
              <a:rPr lang="en-GB" sz="2400" dirty="0">
                <a:latin typeface="Arial" pitchFamily="34" charset="0"/>
                <a:cs typeface="Arial" pitchFamily="34" charset="0"/>
              </a:rPr>
              <a:t>a product or service in your industry, e.g. budget airline/restaurant ‘chain’ meal/ music event/football </a:t>
            </a:r>
            <a:r>
              <a:rPr lang="en-GB" sz="2400" dirty="0" smtClean="0">
                <a:latin typeface="Arial" pitchFamily="34" charset="0"/>
                <a:cs typeface="Arial" pitchFamily="34" charset="0"/>
              </a:rPr>
              <a:t>match</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a:lnSpc>
                <a:spcPct val="80000"/>
              </a:lnSpc>
            </a:pPr>
            <a:r>
              <a:rPr lang="en-GB" sz="2400" dirty="0">
                <a:latin typeface="Arial" pitchFamily="34" charset="0"/>
                <a:cs typeface="Arial" pitchFamily="34" charset="0"/>
              </a:rPr>
              <a:t>What promotional methods are used and for what purpose</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a:lnSpc>
                <a:spcPct val="80000"/>
              </a:lnSpc>
            </a:pPr>
            <a:r>
              <a:rPr lang="en-GB" sz="2400" dirty="0">
                <a:latin typeface="Arial" pitchFamily="34" charset="0"/>
                <a:cs typeface="Arial" pitchFamily="34" charset="0"/>
              </a:rPr>
              <a:t>Which are most effective and why?</a:t>
            </a:r>
          </a:p>
        </p:txBody>
      </p:sp>
      <p:sp>
        <p:nvSpPr>
          <p:cNvPr id="14" name="Title 1"/>
          <p:cNvSpPr txBox="1">
            <a:spLocks/>
          </p:cNvSpPr>
          <p:nvPr/>
        </p:nvSpPr>
        <p:spPr>
          <a:xfrm>
            <a:off x="1636929" y="1271029"/>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Activity: Promotional Methods</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4268918668"/>
      </p:ext>
    </p:extLst>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20042" y="1983182"/>
            <a:ext cx="6573080" cy="439801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GB" sz="1500" b="1" dirty="0">
                <a:latin typeface="Arial" pitchFamily="34" charset="0"/>
                <a:cs typeface="Arial" pitchFamily="34" charset="0"/>
              </a:rPr>
              <a:t>Electronic distribution is evolving very rapidly and accommodation managers face the following challenges: </a:t>
            </a:r>
            <a:endParaRPr lang="en-GB" sz="1500" b="1" dirty="0" smtClean="0">
              <a:latin typeface="Arial" pitchFamily="34" charset="0"/>
              <a:cs typeface="Arial" pitchFamily="34" charset="0"/>
            </a:endParaRPr>
          </a:p>
          <a:p>
            <a:pPr marL="0" indent="0">
              <a:lnSpc>
                <a:spcPct val="80000"/>
              </a:lnSpc>
              <a:buNone/>
            </a:pPr>
            <a:endParaRPr lang="en-GB" sz="1500" b="1" dirty="0">
              <a:latin typeface="Arial" pitchFamily="34" charset="0"/>
              <a:cs typeface="Arial" pitchFamily="34" charset="0"/>
            </a:endParaRPr>
          </a:p>
          <a:p>
            <a:pPr>
              <a:lnSpc>
                <a:spcPct val="80000"/>
              </a:lnSpc>
            </a:pPr>
            <a:r>
              <a:rPr lang="en-GB" sz="1500" dirty="0" smtClean="0">
                <a:latin typeface="Arial" pitchFamily="34" charset="0"/>
                <a:cs typeface="Arial" pitchFamily="34" charset="0"/>
              </a:rPr>
              <a:t>Increasing </a:t>
            </a:r>
            <a:r>
              <a:rPr lang="en-GB" sz="1500" dirty="0">
                <a:latin typeface="Arial" pitchFamily="34" charset="0"/>
                <a:cs typeface="Arial" pitchFamily="34" charset="0"/>
              </a:rPr>
              <a:t>number of distribution channel networks that must be managed daily</a:t>
            </a:r>
          </a:p>
          <a:p>
            <a:pPr>
              <a:lnSpc>
                <a:spcPct val="80000"/>
              </a:lnSpc>
            </a:pPr>
            <a:r>
              <a:rPr lang="en-GB" sz="1500" dirty="0">
                <a:latin typeface="Arial" pitchFamily="34" charset="0"/>
                <a:cs typeface="Arial" pitchFamily="34" charset="0"/>
              </a:rPr>
              <a:t>Complexity of electronic distribution</a:t>
            </a:r>
          </a:p>
          <a:p>
            <a:pPr>
              <a:lnSpc>
                <a:spcPct val="80000"/>
              </a:lnSpc>
            </a:pPr>
            <a:r>
              <a:rPr lang="en-GB" sz="1500" dirty="0">
                <a:latin typeface="Arial" pitchFamily="34" charset="0"/>
                <a:cs typeface="Arial" pitchFamily="34" charset="0"/>
              </a:rPr>
              <a:t>Need to be more responsive to the market</a:t>
            </a:r>
          </a:p>
          <a:p>
            <a:pPr>
              <a:lnSpc>
                <a:spcPct val="80000"/>
              </a:lnSpc>
            </a:pPr>
            <a:r>
              <a:rPr lang="en-GB" sz="1500" dirty="0">
                <a:latin typeface="Arial" pitchFamily="34" charset="0"/>
                <a:cs typeface="Arial" pitchFamily="34" charset="0"/>
              </a:rPr>
              <a:t>Increase exponentially comments on hotels over Internet, Web 2.0, blogs and social networks</a:t>
            </a:r>
          </a:p>
          <a:p>
            <a:pPr>
              <a:lnSpc>
                <a:spcPct val="80000"/>
              </a:lnSpc>
            </a:pPr>
            <a:r>
              <a:rPr lang="en-GB" sz="1500" dirty="0">
                <a:latin typeface="Arial" pitchFamily="34" charset="0"/>
                <a:cs typeface="Arial" pitchFamily="34" charset="0"/>
              </a:rPr>
              <a:t>Need to keep the rate integrity in all distribution systems (Rate Parity)</a:t>
            </a:r>
          </a:p>
          <a:p>
            <a:pPr>
              <a:lnSpc>
                <a:spcPct val="80000"/>
              </a:lnSpc>
            </a:pPr>
            <a:r>
              <a:rPr lang="en-GB" sz="1500" dirty="0">
                <a:latin typeface="Arial" pitchFamily="34" charset="0"/>
                <a:cs typeface="Arial" pitchFamily="34" charset="0"/>
              </a:rPr>
              <a:t>Turnover in reception, lack of human resources and therefore difficult management and training</a:t>
            </a:r>
          </a:p>
          <a:p>
            <a:pPr>
              <a:lnSpc>
                <a:spcPct val="80000"/>
              </a:lnSpc>
            </a:pPr>
            <a:r>
              <a:rPr lang="en-GB" sz="1500" dirty="0">
                <a:latin typeface="Arial" pitchFamily="34" charset="0"/>
                <a:cs typeface="Arial" pitchFamily="34" charset="0"/>
              </a:rPr>
              <a:t>World markets in a crisis economy, unstable and uncertain, which determines a vision of your planning in the very short term</a:t>
            </a:r>
          </a:p>
          <a:p>
            <a:pPr>
              <a:lnSpc>
                <a:spcPct val="80000"/>
              </a:lnSpc>
            </a:pPr>
            <a:r>
              <a:rPr lang="en-GB" sz="1500" dirty="0">
                <a:latin typeface="Arial" pitchFamily="34" charset="0"/>
                <a:cs typeface="Arial" pitchFamily="34" charset="0"/>
              </a:rPr>
              <a:t>The electronic distribution requires a dual effort to manage the distribution of bookings and consistent messages and pictures in the electronic world</a:t>
            </a:r>
          </a:p>
          <a:p>
            <a:pPr>
              <a:lnSpc>
                <a:spcPct val="80000"/>
              </a:lnSpc>
            </a:pPr>
            <a:r>
              <a:rPr lang="en-GB" sz="1500" dirty="0">
                <a:latin typeface="Arial" pitchFamily="34" charset="0"/>
                <a:cs typeface="Arial" pitchFamily="34" charset="0"/>
              </a:rPr>
              <a:t>Adapting to a changing global environment where customers, players, actors, </a:t>
            </a:r>
            <a:r>
              <a:rPr lang="en-GB" sz="1500" dirty="0" smtClean="0">
                <a:latin typeface="Arial" pitchFamily="34" charset="0"/>
                <a:cs typeface="Arial" pitchFamily="34" charset="0"/>
              </a:rPr>
              <a:t>producers need </a:t>
            </a:r>
            <a:r>
              <a:rPr lang="en-GB" sz="1500" dirty="0">
                <a:latin typeface="Arial" pitchFamily="34" charset="0"/>
                <a:cs typeface="Arial" pitchFamily="34" charset="0"/>
              </a:rPr>
              <a:t>to find new working places and new ways to work </a:t>
            </a:r>
            <a:r>
              <a:rPr lang="en-GB" sz="1500" dirty="0" smtClean="0">
                <a:latin typeface="Arial" pitchFamily="34" charset="0"/>
                <a:cs typeface="Arial" pitchFamily="34" charset="0"/>
              </a:rPr>
              <a:t>together               					              </a:t>
            </a:r>
            <a:br>
              <a:rPr lang="en-GB" sz="1500" dirty="0" smtClean="0">
                <a:latin typeface="Arial" pitchFamily="34" charset="0"/>
                <a:cs typeface="Arial" pitchFamily="34" charset="0"/>
              </a:rPr>
            </a:br>
            <a:r>
              <a:rPr lang="en-GB" sz="1500" dirty="0" smtClean="0">
                <a:latin typeface="Arial" pitchFamily="34" charset="0"/>
                <a:cs typeface="Arial" pitchFamily="34" charset="0"/>
              </a:rPr>
              <a:t>										</a:t>
            </a:r>
            <a:r>
              <a:rPr lang="en-GB" sz="1200" dirty="0" smtClean="0">
                <a:latin typeface="Arial" pitchFamily="34" charset="0"/>
                <a:cs typeface="Arial" pitchFamily="34" charset="0"/>
              </a:rPr>
              <a:t>(</a:t>
            </a:r>
            <a:r>
              <a:rPr lang="en-GB" sz="1200" dirty="0">
                <a:latin typeface="Arial" pitchFamily="34" charset="0"/>
                <a:cs typeface="Arial" pitchFamily="34" charset="0"/>
              </a:rPr>
              <a:t>Hotel </a:t>
            </a:r>
            <a:r>
              <a:rPr lang="en-GB" sz="1200" dirty="0" err="1">
                <a:latin typeface="Arial" pitchFamily="34" charset="0"/>
                <a:cs typeface="Arial" pitchFamily="34" charset="0"/>
              </a:rPr>
              <a:t>iTour</a:t>
            </a:r>
            <a:r>
              <a:rPr lang="en-GB" sz="1200" dirty="0">
                <a:latin typeface="Arial" pitchFamily="34" charset="0"/>
                <a:cs typeface="Arial" pitchFamily="34" charset="0"/>
              </a:rPr>
              <a:t>, 2010)</a:t>
            </a:r>
          </a:p>
          <a:p>
            <a:pPr>
              <a:lnSpc>
                <a:spcPct val="80000"/>
              </a:lnSpc>
            </a:pPr>
            <a:endParaRPr lang="en-GB" sz="1800" dirty="0">
              <a:latin typeface="Arial" pitchFamily="34" charset="0"/>
              <a:cs typeface="Arial" pitchFamily="34" charset="0"/>
            </a:endParaRPr>
          </a:p>
        </p:txBody>
      </p:sp>
      <p:sp>
        <p:nvSpPr>
          <p:cNvPr id="14" name="Title 1"/>
          <p:cNvSpPr txBox="1">
            <a:spLocks/>
          </p:cNvSpPr>
          <p:nvPr/>
        </p:nvSpPr>
        <p:spPr>
          <a:xfrm>
            <a:off x="1631543" y="1282905"/>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e</a:t>
            </a:r>
            <a:r>
              <a:rPr lang="en-US" sz="3600" b="1" dirty="0" smtClean="0">
                <a:solidFill>
                  <a:srgbClr val="39A7C9"/>
                </a:solidFill>
                <a:latin typeface="Arial" pitchFamily="34" charset="0"/>
                <a:cs typeface="Arial" pitchFamily="34" charset="0"/>
              </a:rPr>
              <a:t>-Distribution</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3517424854"/>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305800" cy="609600"/>
          </a:xfrm>
        </p:spPr>
        <p:txBody>
          <a:bodyPr/>
          <a:lstStyle/>
          <a:p>
            <a:pPr algn="ctr"/>
            <a:r>
              <a:rPr lang="en-US" dirty="0" smtClean="0"/>
              <a:t>History of customer service</a:t>
            </a:r>
            <a:endParaRPr lang="en-US" dirty="0"/>
          </a:p>
        </p:txBody>
      </p:sp>
      <p:sp>
        <p:nvSpPr>
          <p:cNvPr id="4" name="Rectangle 3"/>
          <p:cNvSpPr/>
          <p:nvPr/>
        </p:nvSpPr>
        <p:spPr>
          <a:xfrm>
            <a:off x="1066800" y="1295400"/>
            <a:ext cx="7929716" cy="5170646"/>
          </a:xfrm>
          <a:prstGeom prst="rect">
            <a:avLst/>
          </a:prstGeom>
        </p:spPr>
        <p:txBody>
          <a:bodyPr wrap="square">
            <a:spAutoFit/>
          </a:bodyPr>
          <a:lstStyle/>
          <a:p>
            <a:pPr>
              <a:spcBef>
                <a:spcPts val="600"/>
              </a:spcBef>
            </a:pPr>
            <a:endParaRPr lang="en-US" sz="1200" dirty="0"/>
          </a:p>
          <a:p>
            <a:pPr marL="342900" indent="-342900">
              <a:spcBef>
                <a:spcPts val="600"/>
              </a:spcBef>
              <a:spcAft>
                <a:spcPts val="600"/>
              </a:spcAft>
              <a:buFont typeface="Courier New" pitchFamily="49" charset="0"/>
              <a:buChar char="o"/>
            </a:pPr>
            <a:r>
              <a:rPr lang="en-US" sz="2000" dirty="0"/>
              <a:t>1800s Craftsman economy</a:t>
            </a:r>
          </a:p>
          <a:p>
            <a:pPr marL="800100" lvl="1" indent="-342900">
              <a:spcBef>
                <a:spcPts val="600"/>
              </a:spcBef>
              <a:spcAft>
                <a:spcPts val="600"/>
              </a:spcAft>
              <a:buFont typeface="Courier New" pitchFamily="49" charset="0"/>
              <a:buChar char="o"/>
            </a:pPr>
            <a:r>
              <a:rPr lang="en-US" sz="2000" dirty="0" smtClean="0"/>
              <a:t>Business </a:t>
            </a:r>
            <a:r>
              <a:rPr lang="en-US" sz="2000" dirty="0"/>
              <a:t>owners also frontline employees </a:t>
            </a:r>
          </a:p>
          <a:p>
            <a:pPr marL="800100" lvl="1" indent="-342900">
              <a:spcBef>
                <a:spcPts val="600"/>
              </a:spcBef>
              <a:spcAft>
                <a:spcPts val="600"/>
              </a:spcAft>
              <a:buFont typeface="Courier New" pitchFamily="49" charset="0"/>
              <a:buChar char="o"/>
            </a:pPr>
            <a:r>
              <a:rPr lang="en-US" sz="2000" dirty="0"/>
              <a:t>Customized orders </a:t>
            </a:r>
            <a:endParaRPr lang="en-US" sz="2000" dirty="0" smtClean="0"/>
          </a:p>
          <a:p>
            <a:pPr marL="342900" indent="-342900">
              <a:spcBef>
                <a:spcPts val="600"/>
              </a:spcBef>
              <a:spcAft>
                <a:spcPts val="600"/>
              </a:spcAft>
              <a:buFont typeface="Courier New" pitchFamily="49" charset="0"/>
              <a:buChar char="o"/>
            </a:pPr>
            <a:r>
              <a:rPr lang="en-US" sz="2000" dirty="0"/>
              <a:t>20</a:t>
            </a:r>
            <a:r>
              <a:rPr lang="en-US" sz="2000" baseline="30000" dirty="0"/>
              <a:t>th</a:t>
            </a:r>
            <a:r>
              <a:rPr lang="en-US" sz="2000" dirty="0"/>
              <a:t> century mass </a:t>
            </a:r>
            <a:r>
              <a:rPr lang="en-US" sz="2000" dirty="0" smtClean="0"/>
              <a:t>production</a:t>
            </a:r>
          </a:p>
          <a:p>
            <a:pPr marL="800100" lvl="1" indent="-342900">
              <a:spcBef>
                <a:spcPts val="600"/>
              </a:spcBef>
              <a:spcAft>
                <a:spcPts val="600"/>
              </a:spcAft>
              <a:buFont typeface="Courier New" pitchFamily="49" charset="0"/>
              <a:buChar char="o"/>
            </a:pPr>
            <a:r>
              <a:rPr lang="en-US" sz="2000" dirty="0"/>
              <a:t>Less individualized  </a:t>
            </a:r>
            <a:r>
              <a:rPr lang="en-US" sz="2000" dirty="0" smtClean="0"/>
              <a:t>service</a:t>
            </a:r>
          </a:p>
          <a:p>
            <a:pPr marL="800100" lvl="1" indent="-342900">
              <a:spcBef>
                <a:spcPts val="600"/>
              </a:spcBef>
              <a:spcAft>
                <a:spcPts val="600"/>
              </a:spcAft>
              <a:buFont typeface="Courier New" pitchFamily="49" charset="0"/>
              <a:buChar char="o"/>
            </a:pPr>
            <a:r>
              <a:rPr lang="en-US" sz="2000" dirty="0" smtClean="0"/>
              <a:t>Power </a:t>
            </a:r>
            <a:r>
              <a:rPr lang="en-US" sz="2000" dirty="0"/>
              <a:t>of suppliers surpasses that of consumers</a:t>
            </a:r>
          </a:p>
          <a:p>
            <a:pPr marL="800100" lvl="1" indent="-342900">
              <a:spcBef>
                <a:spcPts val="600"/>
              </a:spcBef>
              <a:spcAft>
                <a:spcPts val="600"/>
              </a:spcAft>
              <a:buFont typeface="Courier New" pitchFamily="49" charset="0"/>
              <a:buChar char="o"/>
            </a:pPr>
            <a:r>
              <a:rPr lang="en-US" sz="2000" dirty="0" smtClean="0"/>
              <a:t>1970s: Western </a:t>
            </a:r>
            <a:r>
              <a:rPr lang="en-US" sz="2000" dirty="0"/>
              <a:t>manufacturers compete with Asia </a:t>
            </a:r>
          </a:p>
          <a:p>
            <a:pPr marL="800100" lvl="1" indent="-342900">
              <a:spcBef>
                <a:spcPts val="600"/>
              </a:spcBef>
              <a:spcAft>
                <a:spcPts val="600"/>
              </a:spcAft>
              <a:buFont typeface="Courier New" pitchFamily="49" charset="0"/>
              <a:buChar char="o"/>
            </a:pPr>
            <a:r>
              <a:rPr lang="en-US" sz="2000" dirty="0" smtClean="0"/>
              <a:t>1990s: Suppliers </a:t>
            </a:r>
            <a:r>
              <a:rPr lang="en-US" sz="2000" dirty="0"/>
              <a:t>more selective </a:t>
            </a:r>
          </a:p>
          <a:p>
            <a:pPr marL="739775" indent="-342900">
              <a:spcBef>
                <a:spcPts val="600"/>
              </a:spcBef>
              <a:spcAft>
                <a:spcPts val="600"/>
              </a:spcAft>
              <a:buSzPct val="80000"/>
              <a:buFont typeface="Courier New" pitchFamily="49" charset="0"/>
              <a:buChar char="o"/>
            </a:pPr>
            <a:r>
              <a:rPr lang="en-US" sz="2000" dirty="0" smtClean="0"/>
              <a:t>Present day: Shift </a:t>
            </a:r>
            <a:r>
              <a:rPr lang="en-US" sz="2000" dirty="0"/>
              <a:t>to service economy</a:t>
            </a:r>
          </a:p>
          <a:p>
            <a:pPr marL="800100" lvl="1" indent="-342900">
              <a:spcBef>
                <a:spcPts val="600"/>
              </a:spcBef>
              <a:spcAft>
                <a:spcPts val="600"/>
              </a:spcAft>
              <a:buFont typeface="Courier New" pitchFamily="49" charset="0"/>
              <a:buChar char="o"/>
            </a:pPr>
            <a:endParaRPr lang="en-US" sz="2000" dirty="0" smtClean="0"/>
          </a:p>
          <a:p>
            <a:pPr lvl="1">
              <a:spcBef>
                <a:spcPts val="0"/>
              </a:spcBef>
              <a:spcAft>
                <a:spcPts val="0"/>
              </a:spcAft>
            </a:pPr>
            <a:endParaRPr lang="en-US" dirty="0" smtClean="0"/>
          </a:p>
        </p:txBody>
      </p:sp>
    </p:spTree>
    <p:extLst>
      <p:ext uri="{BB962C8B-B14F-4D97-AF65-F5344CB8AC3E}">
        <p14:creationId xmlns:p14="http://schemas.microsoft.com/office/powerpoint/2010/main" val="1093856988"/>
      </p:ext>
    </p:extLst>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43792" y="1947553"/>
            <a:ext cx="6472052" cy="433863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The last decade has seen an explosion of e-marketing spurred by a rapid revolution in the development of communications technology. The economic downturn in 2008 resulted in marketing departments scaling down and consolidating their marketing activity. When marketing budgets are tight, companies will use the cheapest most effective forms of communications to reach consumers. E-marketing can be very cost effective, as packaging and distribution costs may be avoided</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marL="0" indent="0">
              <a:lnSpc>
                <a:spcPct val="80000"/>
              </a:lnSpc>
              <a:buNone/>
            </a:pPr>
            <a:r>
              <a:rPr lang="en-GB" sz="2000" dirty="0" smtClean="0">
                <a:latin typeface="Arial" pitchFamily="34" charset="0"/>
                <a:cs typeface="Arial" pitchFamily="34" charset="0"/>
              </a:rPr>
              <a:t>							      </a:t>
            </a:r>
            <a:r>
              <a:rPr lang="en-GB" sz="1800" dirty="0" smtClean="0">
                <a:latin typeface="Arial" pitchFamily="34" charset="0"/>
                <a:cs typeface="Arial" pitchFamily="34" charset="0"/>
              </a:rPr>
              <a:t>(</a:t>
            </a:r>
            <a:r>
              <a:rPr lang="en-GB" sz="1800" dirty="0">
                <a:latin typeface="Arial" pitchFamily="34" charset="0"/>
                <a:cs typeface="Arial" pitchFamily="34" charset="0"/>
              </a:rPr>
              <a:t>Wale and Phoenix, 2009)</a:t>
            </a:r>
          </a:p>
        </p:txBody>
      </p:sp>
      <p:sp>
        <p:nvSpPr>
          <p:cNvPr id="14" name="Title 1"/>
          <p:cNvSpPr txBox="1">
            <a:spLocks/>
          </p:cNvSpPr>
          <p:nvPr/>
        </p:nvSpPr>
        <p:spPr>
          <a:xfrm>
            <a:off x="1635426" y="1282903"/>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e-Marketing</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1765807072"/>
      </p:ext>
    </p:extLst>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43793" y="1947554"/>
            <a:ext cx="6250850" cy="43267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e-Communication, electronic communication or virtual communication is effectively the standard communication tools deployed electronically. Email, instant messaging, voice mail, conference calls, web conferences and video conferences are all types of e-communication </a:t>
            </a:r>
            <a:r>
              <a:rPr lang="en-GB" sz="2400" dirty="0" smtClean="0">
                <a:latin typeface="Arial" pitchFamily="34" charset="0"/>
                <a:cs typeface="Arial" pitchFamily="34" charset="0"/>
              </a:rPr>
              <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marL="0" indent="0">
              <a:lnSpc>
                <a:spcPct val="80000"/>
              </a:lnSpc>
              <a:buNone/>
            </a:pPr>
            <a:r>
              <a:rPr lang="en-GB" sz="2000" dirty="0" smtClean="0">
                <a:latin typeface="Arial" pitchFamily="34" charset="0"/>
                <a:cs typeface="Arial" pitchFamily="34" charset="0"/>
              </a:rPr>
              <a:t>									   </a:t>
            </a:r>
            <a:r>
              <a:rPr lang="en-GB" sz="1800" dirty="0" smtClean="0">
                <a:latin typeface="Arial" pitchFamily="34" charset="0"/>
                <a:cs typeface="Arial" pitchFamily="34" charset="0"/>
              </a:rPr>
              <a:t>(</a:t>
            </a:r>
            <a:r>
              <a:rPr lang="en-GB" sz="1800" dirty="0">
                <a:latin typeface="Arial" pitchFamily="34" charset="0"/>
                <a:cs typeface="Arial" pitchFamily="34" charset="0"/>
              </a:rPr>
              <a:t>Benson, 2004)</a:t>
            </a:r>
          </a:p>
        </p:txBody>
      </p:sp>
      <p:sp>
        <p:nvSpPr>
          <p:cNvPr id="14" name="Title 1"/>
          <p:cNvSpPr txBox="1">
            <a:spLocks/>
          </p:cNvSpPr>
          <p:nvPr/>
        </p:nvSpPr>
        <p:spPr>
          <a:xfrm>
            <a:off x="1635426" y="1282906"/>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e-Communications</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1281993264"/>
      </p:ext>
    </p:extLst>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43792" y="1947556"/>
            <a:ext cx="6400799" cy="42792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400" dirty="0">
                <a:latin typeface="Arial" pitchFamily="34" charset="0"/>
                <a:cs typeface="Arial" pitchFamily="34" charset="0"/>
              </a:rPr>
              <a:t>Search (engine) marketing is a technique used by brands looking to help customers find their products and services online faster and with less effort. The Internet is used by businesses to motivate customers and maintain consumer interest in their brands. The aim is to be top of the list when a user searches. Companies will pay a premium for this service, as it relates to increased sales and the ability to analyse consumer behaviour data</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endParaRPr lang="en-GB" sz="2400" dirty="0">
              <a:latin typeface="Arial" pitchFamily="34" charset="0"/>
              <a:cs typeface="Arial" pitchFamily="34" charset="0"/>
            </a:endParaRPr>
          </a:p>
          <a:p>
            <a:pPr marL="0" indent="0">
              <a:lnSpc>
                <a:spcPct val="80000"/>
              </a:lnSpc>
              <a:buNone/>
            </a:pPr>
            <a:r>
              <a:rPr lang="en-GB" sz="2000" dirty="0" smtClean="0">
                <a:latin typeface="Arial" pitchFamily="34" charset="0"/>
                <a:cs typeface="Arial" pitchFamily="34" charset="0"/>
              </a:rPr>
              <a:t>									  </a:t>
            </a:r>
            <a:r>
              <a:rPr lang="en-GB" sz="1800" dirty="0" smtClean="0">
                <a:latin typeface="Arial" pitchFamily="34" charset="0"/>
                <a:cs typeface="Arial" pitchFamily="34" charset="0"/>
              </a:rPr>
              <a:t>(</a:t>
            </a:r>
            <a:r>
              <a:rPr lang="en-GB" sz="1800" dirty="0">
                <a:latin typeface="Arial" pitchFamily="34" charset="0"/>
                <a:cs typeface="Arial" pitchFamily="34" charset="0"/>
              </a:rPr>
              <a:t>Fernandez, 2008)</a:t>
            </a:r>
          </a:p>
        </p:txBody>
      </p:sp>
      <p:sp>
        <p:nvSpPr>
          <p:cNvPr id="14" name="Title 1"/>
          <p:cNvSpPr txBox="1">
            <a:spLocks/>
          </p:cNvSpPr>
          <p:nvPr/>
        </p:nvSpPr>
        <p:spPr>
          <a:xfrm>
            <a:off x="1623550" y="1282904"/>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39A7C9"/>
                </a:solidFill>
                <a:latin typeface="Arial" pitchFamily="34" charset="0"/>
                <a:cs typeface="Arial" pitchFamily="34" charset="0"/>
              </a:rPr>
              <a:t>Search Engine Marketing</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1816356782"/>
      </p:ext>
    </p:extLst>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10844" y="-72177"/>
            <a:ext cx="9797644" cy="6527648"/>
          </a:xfrm>
          <a:prstGeom prst="round2DiagRect">
            <a:avLst/>
          </a:prstGeom>
          <a:solidFill>
            <a:schemeClr val="bg1">
              <a:lumMod val="95000"/>
            </a:schemeClr>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43791" y="1959428"/>
            <a:ext cx="6792144" cy="433863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GB" sz="2200" dirty="0">
                <a:latin typeface="Arial" pitchFamily="34" charset="0"/>
                <a:cs typeface="Arial" pitchFamily="34" charset="0"/>
              </a:rPr>
              <a:t>Based on the concept of word of mouth marketing (person to person communication), viral marketing involves spreading a message across multiple media making it reach more people. It relies on people using various elements of social media to forward the message</a:t>
            </a:r>
          </a:p>
          <a:p>
            <a:pPr marL="0" indent="0">
              <a:buNone/>
            </a:pPr>
            <a:r>
              <a:rPr lang="en-GB" sz="2000" dirty="0" smtClean="0">
                <a:latin typeface="Arial" pitchFamily="34" charset="0"/>
                <a:cs typeface="Arial" pitchFamily="34" charset="0"/>
              </a:rPr>
              <a:t>									</a:t>
            </a:r>
            <a:r>
              <a:rPr lang="en-GB" sz="1800" dirty="0" smtClean="0">
                <a:latin typeface="Arial" pitchFamily="34" charset="0"/>
                <a:cs typeface="Arial" pitchFamily="34" charset="0"/>
              </a:rPr>
              <a:t>(</a:t>
            </a:r>
            <a:r>
              <a:rPr lang="en-GB" sz="1800" dirty="0" err="1">
                <a:latin typeface="Arial" pitchFamily="34" charset="0"/>
                <a:cs typeface="Arial" pitchFamily="34" charset="0"/>
              </a:rPr>
              <a:t>Charlesworth</a:t>
            </a:r>
            <a:r>
              <a:rPr lang="en-GB" sz="1800" dirty="0">
                <a:latin typeface="Arial" pitchFamily="34" charset="0"/>
                <a:cs typeface="Arial" pitchFamily="34" charset="0"/>
              </a:rPr>
              <a:t>, 2009</a:t>
            </a:r>
            <a:r>
              <a:rPr lang="en-GB" sz="1800" dirty="0" smtClean="0">
                <a:latin typeface="Arial" pitchFamily="34" charset="0"/>
                <a:cs typeface="Arial" pitchFamily="34" charset="0"/>
              </a:rPr>
              <a:t>)</a:t>
            </a:r>
            <a:endParaRPr lang="en-GB" sz="1800" dirty="0">
              <a:latin typeface="Arial" pitchFamily="34" charset="0"/>
              <a:cs typeface="Arial" pitchFamily="34" charset="0"/>
            </a:endParaRPr>
          </a:p>
          <a:p>
            <a:pPr>
              <a:lnSpc>
                <a:spcPct val="80000"/>
              </a:lnSpc>
            </a:pPr>
            <a:r>
              <a:rPr lang="en-GB" sz="2400" dirty="0">
                <a:latin typeface="Arial" pitchFamily="34" charset="0"/>
                <a:cs typeface="Arial" pitchFamily="34" charset="0"/>
              </a:rPr>
              <a:t>	</a:t>
            </a:r>
            <a:r>
              <a:rPr lang="en-GB" sz="2200" dirty="0">
                <a:latin typeface="Arial" pitchFamily="34" charset="0"/>
                <a:cs typeface="Arial" pitchFamily="34" charset="0"/>
              </a:rPr>
              <a:t>Web 2.0 is a term that encompasses a certain type of online application often labelled as User-Generated Content or UGC, as the consumer is the main content contributor.  Web 2.0 can be split into five categories: blogs, social networks, content communities, forums/bulletin boards and content aggregators </a:t>
            </a:r>
          </a:p>
          <a:p>
            <a:pPr marL="0" indent="0">
              <a:buNone/>
            </a:pPr>
            <a:r>
              <a:rPr lang="en-GB" sz="2000" dirty="0" smtClean="0">
                <a:latin typeface="Arial" pitchFamily="34" charset="0"/>
                <a:cs typeface="Arial" pitchFamily="34" charset="0"/>
              </a:rPr>
              <a:t>					    </a:t>
            </a:r>
            <a:r>
              <a:rPr lang="en-GB" sz="1800" dirty="0" smtClean="0">
                <a:latin typeface="Arial" pitchFamily="34" charset="0"/>
                <a:cs typeface="Arial" pitchFamily="34" charset="0"/>
              </a:rPr>
              <a:t>(</a:t>
            </a:r>
            <a:r>
              <a:rPr lang="en-GB" sz="1800" dirty="0" err="1">
                <a:latin typeface="Arial" pitchFamily="34" charset="0"/>
                <a:cs typeface="Arial" pitchFamily="34" charset="0"/>
              </a:rPr>
              <a:t>Constantinides</a:t>
            </a:r>
            <a:r>
              <a:rPr lang="en-GB" sz="1800" dirty="0">
                <a:latin typeface="Arial" pitchFamily="34" charset="0"/>
                <a:cs typeface="Arial" pitchFamily="34" charset="0"/>
              </a:rPr>
              <a:t> and Fountain, 2008) </a:t>
            </a:r>
          </a:p>
          <a:p>
            <a:pPr>
              <a:lnSpc>
                <a:spcPct val="80000"/>
              </a:lnSpc>
            </a:pPr>
            <a:endParaRPr lang="en-GB" sz="2400" dirty="0">
              <a:latin typeface="Arial" pitchFamily="34" charset="0"/>
              <a:cs typeface="Arial" pitchFamily="34" charset="0"/>
            </a:endParaRPr>
          </a:p>
          <a:p>
            <a:pPr>
              <a:lnSpc>
                <a:spcPct val="80000"/>
              </a:lnSpc>
            </a:pPr>
            <a:endParaRPr lang="en-GB" sz="2400" dirty="0">
              <a:latin typeface="Arial" pitchFamily="34" charset="0"/>
              <a:cs typeface="Arial" pitchFamily="34" charset="0"/>
            </a:endParaRPr>
          </a:p>
        </p:txBody>
      </p:sp>
      <p:sp>
        <p:nvSpPr>
          <p:cNvPr id="14" name="Title 1"/>
          <p:cNvSpPr txBox="1">
            <a:spLocks/>
          </p:cNvSpPr>
          <p:nvPr/>
        </p:nvSpPr>
        <p:spPr>
          <a:xfrm>
            <a:off x="1626916" y="1282904"/>
            <a:ext cx="7192371" cy="398603"/>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39A7C9"/>
                </a:solidFill>
                <a:latin typeface="Arial" pitchFamily="34" charset="0"/>
                <a:cs typeface="Arial" pitchFamily="34" charset="0"/>
              </a:rPr>
              <a:t>Viral Marketing and Web 2.0</a:t>
            </a:r>
            <a:endParaRPr lang="en-US" sz="3600" dirty="0">
              <a:solidFill>
                <a:srgbClr val="39A7C9"/>
              </a:solidFill>
              <a:latin typeface="Arial" pitchFamily="34" charset="0"/>
              <a:cs typeface="Arial" pitchFamily="34" charset="0"/>
            </a:endParaRPr>
          </a:p>
        </p:txBody>
      </p:sp>
    </p:spTree>
    <p:extLst>
      <p:ext uri="{BB962C8B-B14F-4D97-AF65-F5344CB8AC3E}">
        <p14:creationId xmlns:p14="http://schemas.microsoft.com/office/powerpoint/2010/main" val="445646628"/>
      </p:ext>
    </p:extLst>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406900"/>
            <a:ext cx="7924799" cy="1362075"/>
          </a:xfrm>
        </p:spPr>
        <p:txBody>
          <a:bodyPr/>
          <a:lstStyle/>
          <a:p>
            <a:pPr marL="12700" marR="5080" lvl="0" indent="-2540" fontAlgn="auto">
              <a:spcBef>
                <a:spcPts val="100"/>
              </a:spcBef>
              <a:spcAft>
                <a:spcPts val="0"/>
              </a:spcAft>
            </a:pPr>
            <a:r>
              <a:rPr lang="en-US" sz="1800" b="0" kern="1200" cap="none" spc="-35" dirty="0">
                <a:solidFill>
                  <a:prstClr val="black"/>
                </a:solidFill>
                <a:latin typeface="Verdana"/>
                <a:cs typeface="Verdana"/>
              </a:rPr>
              <a:t>Encompasses </a:t>
            </a:r>
            <a:r>
              <a:rPr lang="en-US" sz="1800" b="0" kern="1200" cap="none" spc="-25" dirty="0">
                <a:solidFill>
                  <a:prstClr val="black"/>
                </a:solidFill>
                <a:latin typeface="Verdana"/>
                <a:cs typeface="Verdana"/>
              </a:rPr>
              <a:t>the </a:t>
            </a:r>
            <a:r>
              <a:rPr lang="en-US" sz="1800" b="0" kern="1200" cap="none" spc="5" dirty="0">
                <a:solidFill>
                  <a:prstClr val="black"/>
                </a:solidFill>
                <a:latin typeface="Verdana"/>
                <a:cs typeface="Verdana"/>
              </a:rPr>
              <a:t>management, </a:t>
            </a:r>
            <a:r>
              <a:rPr lang="en-US" sz="1800" b="0" kern="1200" cap="none" spc="-50" dirty="0">
                <a:solidFill>
                  <a:prstClr val="black"/>
                </a:solidFill>
                <a:latin typeface="Verdana"/>
                <a:cs typeface="Verdana"/>
              </a:rPr>
              <a:t>marketing </a:t>
            </a:r>
            <a:r>
              <a:rPr lang="en-US" sz="1800" b="0" kern="1200" cap="none" spc="65" dirty="0">
                <a:solidFill>
                  <a:prstClr val="black"/>
                </a:solidFill>
                <a:latin typeface="Verdana"/>
                <a:cs typeface="Verdana"/>
              </a:rPr>
              <a:t>and  </a:t>
            </a:r>
            <a:r>
              <a:rPr lang="en-US" sz="1800" b="0" kern="1200" cap="none" spc="-25" dirty="0">
                <a:solidFill>
                  <a:prstClr val="black"/>
                </a:solidFill>
                <a:latin typeface="Verdana"/>
                <a:cs typeface="Verdana"/>
              </a:rPr>
              <a:t>operations</a:t>
            </a:r>
            <a:r>
              <a:rPr lang="en-US" sz="1800" b="0" kern="1200" cap="none" spc="-135" dirty="0">
                <a:solidFill>
                  <a:prstClr val="black"/>
                </a:solidFill>
                <a:latin typeface="Verdana"/>
                <a:cs typeface="Verdana"/>
              </a:rPr>
              <a:t> </a:t>
            </a:r>
            <a:r>
              <a:rPr lang="en-US" sz="1800" b="0" kern="1200" cap="none" spc="5" dirty="0">
                <a:solidFill>
                  <a:prstClr val="black"/>
                </a:solidFill>
                <a:latin typeface="Verdana"/>
                <a:cs typeface="Verdana"/>
              </a:rPr>
              <a:t>of</a:t>
            </a:r>
            <a:r>
              <a:rPr lang="en-US" sz="1800" b="0" kern="1200" cap="none" spc="-145" dirty="0">
                <a:solidFill>
                  <a:prstClr val="black"/>
                </a:solidFill>
                <a:latin typeface="Verdana"/>
                <a:cs typeface="Verdana"/>
              </a:rPr>
              <a:t> </a:t>
            </a:r>
            <a:r>
              <a:rPr lang="en-US" sz="1800" b="0" kern="1200" cap="none" spc="-85" dirty="0">
                <a:solidFill>
                  <a:prstClr val="black"/>
                </a:solidFill>
                <a:latin typeface="Verdana"/>
                <a:cs typeface="Verdana"/>
              </a:rPr>
              <a:t>restaurants </a:t>
            </a:r>
            <a:r>
              <a:rPr lang="en-US" sz="1800" b="0" kern="1200" cap="none" spc="65" dirty="0">
                <a:solidFill>
                  <a:prstClr val="black"/>
                </a:solidFill>
                <a:latin typeface="Verdana"/>
                <a:cs typeface="Verdana"/>
              </a:rPr>
              <a:t>and</a:t>
            </a:r>
            <a:r>
              <a:rPr lang="en-US" sz="1800" b="0" kern="1200" cap="none" spc="-130" dirty="0">
                <a:solidFill>
                  <a:prstClr val="black"/>
                </a:solidFill>
                <a:latin typeface="Verdana"/>
                <a:cs typeface="Verdana"/>
              </a:rPr>
              <a:t> </a:t>
            </a:r>
            <a:r>
              <a:rPr lang="en-US" sz="1800" b="0" kern="1200" cap="none" spc="-45" dirty="0">
                <a:solidFill>
                  <a:prstClr val="black"/>
                </a:solidFill>
                <a:latin typeface="Verdana"/>
                <a:cs typeface="Verdana"/>
              </a:rPr>
              <a:t>other</a:t>
            </a:r>
            <a:r>
              <a:rPr lang="en-US" sz="1800" b="0" kern="1200" cap="none" spc="-110" dirty="0">
                <a:solidFill>
                  <a:prstClr val="black"/>
                </a:solidFill>
                <a:latin typeface="Verdana"/>
                <a:cs typeface="Verdana"/>
              </a:rPr>
              <a:t> </a:t>
            </a:r>
            <a:r>
              <a:rPr lang="en-US" sz="1800" b="0" kern="1200" cap="none" spc="50" dirty="0">
                <a:solidFill>
                  <a:prstClr val="black"/>
                </a:solidFill>
                <a:latin typeface="Verdana"/>
                <a:cs typeface="Verdana"/>
              </a:rPr>
              <a:t>food</a:t>
            </a:r>
            <a:r>
              <a:rPr lang="en-US" sz="1800" b="0" kern="1200" cap="none" spc="-125" dirty="0">
                <a:solidFill>
                  <a:prstClr val="black"/>
                </a:solidFill>
                <a:latin typeface="Verdana"/>
                <a:cs typeface="Verdana"/>
              </a:rPr>
              <a:t> </a:t>
            </a:r>
            <a:r>
              <a:rPr lang="en-US" sz="1800" b="0" kern="1200" cap="none" spc="-75" dirty="0">
                <a:solidFill>
                  <a:prstClr val="black"/>
                </a:solidFill>
                <a:latin typeface="Verdana"/>
                <a:cs typeface="Verdana"/>
              </a:rPr>
              <a:t>services,  </a:t>
            </a:r>
            <a:r>
              <a:rPr lang="en-US" sz="1800" b="0" kern="1200" cap="none" spc="-10" dirty="0">
                <a:solidFill>
                  <a:prstClr val="black"/>
                </a:solidFill>
                <a:latin typeface="Verdana"/>
                <a:cs typeface="Verdana"/>
              </a:rPr>
              <a:t>lodging,</a:t>
            </a:r>
            <a:r>
              <a:rPr lang="en-US" sz="1800" b="0" kern="1200" cap="none" spc="-160" dirty="0">
                <a:solidFill>
                  <a:prstClr val="black"/>
                </a:solidFill>
                <a:latin typeface="Verdana"/>
                <a:cs typeface="Verdana"/>
              </a:rPr>
              <a:t> </a:t>
            </a:r>
            <a:r>
              <a:rPr lang="en-US" sz="1800" b="0" kern="1200" cap="none" spc="-50" dirty="0">
                <a:solidFill>
                  <a:prstClr val="black"/>
                </a:solidFill>
                <a:latin typeface="Verdana"/>
                <a:cs typeface="Verdana"/>
              </a:rPr>
              <a:t>attractions,</a:t>
            </a:r>
            <a:r>
              <a:rPr lang="en-US" sz="1800" b="0" kern="1200" cap="none" spc="-120" dirty="0">
                <a:solidFill>
                  <a:prstClr val="black"/>
                </a:solidFill>
                <a:latin typeface="Verdana"/>
                <a:cs typeface="Verdana"/>
              </a:rPr>
              <a:t> </a:t>
            </a:r>
            <a:r>
              <a:rPr lang="en-US" sz="1800" b="0" kern="1200" cap="none" spc="-10" dirty="0">
                <a:solidFill>
                  <a:prstClr val="black"/>
                </a:solidFill>
                <a:latin typeface="Verdana"/>
                <a:cs typeface="Verdana"/>
              </a:rPr>
              <a:t>recreation</a:t>
            </a:r>
            <a:r>
              <a:rPr lang="en-US" sz="1800" b="0" kern="1200" cap="none" spc="-130" dirty="0">
                <a:solidFill>
                  <a:prstClr val="black"/>
                </a:solidFill>
                <a:latin typeface="Verdana"/>
                <a:cs typeface="Verdana"/>
              </a:rPr>
              <a:t> </a:t>
            </a:r>
            <a:r>
              <a:rPr lang="en-US" sz="1800" b="0" kern="1200" cap="none" spc="-50" dirty="0">
                <a:solidFill>
                  <a:prstClr val="black"/>
                </a:solidFill>
                <a:latin typeface="Verdana"/>
                <a:cs typeface="Verdana"/>
              </a:rPr>
              <a:t>events</a:t>
            </a:r>
            <a:r>
              <a:rPr lang="en-US" sz="1800" b="0" kern="1200" cap="none" spc="-110" dirty="0">
                <a:solidFill>
                  <a:prstClr val="black"/>
                </a:solidFill>
                <a:latin typeface="Verdana"/>
                <a:cs typeface="Verdana"/>
              </a:rPr>
              <a:t> </a:t>
            </a:r>
            <a:r>
              <a:rPr lang="en-US" sz="1800" b="0" kern="1200" cap="none" spc="65" dirty="0">
                <a:solidFill>
                  <a:prstClr val="black"/>
                </a:solidFill>
                <a:latin typeface="Verdana"/>
                <a:cs typeface="Verdana"/>
              </a:rPr>
              <a:t>and</a:t>
            </a:r>
            <a:r>
              <a:rPr lang="en-US" sz="1800" b="0" kern="1200" cap="none" spc="-130" dirty="0">
                <a:solidFill>
                  <a:prstClr val="black"/>
                </a:solidFill>
                <a:latin typeface="Verdana"/>
                <a:cs typeface="Verdana"/>
              </a:rPr>
              <a:t> </a:t>
            </a:r>
            <a:r>
              <a:rPr lang="en-US" sz="1800" b="0" kern="1200" cap="none" spc="-50" dirty="0">
                <a:solidFill>
                  <a:prstClr val="black"/>
                </a:solidFill>
                <a:latin typeface="Verdana"/>
                <a:cs typeface="Verdana"/>
              </a:rPr>
              <a:t>travel  </a:t>
            </a:r>
            <a:r>
              <a:rPr lang="en-US" sz="1800" b="0" kern="1200" cap="none" spc="-10" dirty="0">
                <a:solidFill>
                  <a:prstClr val="black"/>
                </a:solidFill>
                <a:latin typeface="Verdana"/>
                <a:cs typeface="Verdana"/>
              </a:rPr>
              <a:t>related</a:t>
            </a:r>
            <a:r>
              <a:rPr lang="en-US" sz="1800" b="0" kern="1200" cap="none" spc="-125" dirty="0">
                <a:solidFill>
                  <a:prstClr val="black"/>
                </a:solidFill>
                <a:latin typeface="Verdana"/>
                <a:cs typeface="Verdana"/>
              </a:rPr>
              <a:t> </a:t>
            </a:r>
            <a:r>
              <a:rPr lang="en-US" sz="1800" b="0" kern="1200" cap="none" spc="-75" dirty="0">
                <a:solidFill>
                  <a:prstClr val="black"/>
                </a:solidFill>
                <a:latin typeface="Verdana"/>
                <a:cs typeface="Verdana"/>
              </a:rPr>
              <a:t>services.</a:t>
            </a:r>
            <a:r>
              <a:rPr lang="en-US" sz="1800" b="0" kern="1200" cap="none" dirty="0">
                <a:solidFill>
                  <a:prstClr val="black"/>
                </a:solidFill>
                <a:latin typeface="Verdana"/>
                <a:cs typeface="Verdana"/>
              </a:rPr>
              <a:t/>
            </a:r>
            <a:br>
              <a:rPr lang="en-US" sz="1800" b="0" kern="1200" cap="none" dirty="0">
                <a:solidFill>
                  <a:prstClr val="black"/>
                </a:solidFill>
                <a:latin typeface="Verdana"/>
                <a:cs typeface="Verdana"/>
              </a:rPr>
            </a:br>
            <a:endParaRPr lang="en-IN" dirty="0"/>
          </a:p>
        </p:txBody>
      </p:sp>
      <p:pic>
        <p:nvPicPr>
          <p:cNvPr id="4" name="Picture 3"/>
          <p:cNvPicPr>
            <a:picLocks noChangeAspect="1"/>
          </p:cNvPicPr>
          <p:nvPr/>
        </p:nvPicPr>
        <p:blipFill>
          <a:blip r:embed="rId2"/>
          <a:stretch>
            <a:fillRect/>
          </a:stretch>
        </p:blipFill>
        <p:spPr>
          <a:xfrm>
            <a:off x="866775" y="0"/>
            <a:ext cx="6296025" cy="4406900"/>
          </a:xfrm>
          <a:prstGeom prst="rect">
            <a:avLst/>
          </a:prstGeom>
        </p:spPr>
      </p:pic>
    </p:spTree>
    <p:extLst>
      <p:ext uri="{BB962C8B-B14F-4D97-AF65-F5344CB8AC3E}">
        <p14:creationId xmlns:p14="http://schemas.microsoft.com/office/powerpoint/2010/main" val="2524717437"/>
      </p:ext>
    </p:extLst>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grpSp>
        <p:nvGrpSpPr>
          <p:cNvPr id="4" name="object 3"/>
          <p:cNvGrpSpPr/>
          <p:nvPr/>
        </p:nvGrpSpPr>
        <p:grpSpPr>
          <a:xfrm>
            <a:off x="6350" y="0"/>
            <a:ext cx="9131290" cy="6857999"/>
            <a:chOff x="0" y="0"/>
            <a:chExt cx="9131290" cy="6388967"/>
          </a:xfrm>
        </p:grpSpPr>
        <p:sp>
          <p:nvSpPr>
            <p:cNvPr id="5" name="object 4"/>
            <p:cNvSpPr/>
            <p:nvPr/>
          </p:nvSpPr>
          <p:spPr>
            <a:xfrm>
              <a:off x="0" y="0"/>
              <a:ext cx="9131290" cy="6388967"/>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 name="object 5"/>
            <p:cNvSpPr/>
            <p:nvPr/>
          </p:nvSpPr>
          <p:spPr>
            <a:xfrm>
              <a:off x="457200" y="762000"/>
              <a:ext cx="2133600" cy="2819400"/>
            </a:xfrm>
            <a:custGeom>
              <a:avLst/>
              <a:gdLst/>
              <a:ahLst/>
              <a:cxnLst/>
              <a:rect l="l" t="t" r="r" b="b"/>
              <a:pathLst>
                <a:path w="2133600" h="2819400">
                  <a:moveTo>
                    <a:pt x="228600" y="2286000"/>
                  </a:moveTo>
                  <a:lnTo>
                    <a:pt x="236599" y="2213610"/>
                  </a:lnTo>
                  <a:lnTo>
                    <a:pt x="259901" y="2144183"/>
                  </a:lnTo>
                  <a:lnTo>
                    <a:pt x="297463" y="2078355"/>
                  </a:lnTo>
                  <a:lnTo>
                    <a:pt x="321264" y="2046988"/>
                  </a:lnTo>
                  <a:lnTo>
                    <a:pt x="348239" y="2016760"/>
                  </a:lnTo>
                  <a:lnTo>
                    <a:pt x="378257" y="1987748"/>
                  </a:lnTo>
                  <a:lnTo>
                    <a:pt x="411186" y="1960033"/>
                  </a:lnTo>
                  <a:lnTo>
                    <a:pt x="446898" y="1933694"/>
                  </a:lnTo>
                  <a:lnTo>
                    <a:pt x="485260" y="1908810"/>
                  </a:lnTo>
                  <a:lnTo>
                    <a:pt x="526143" y="1885460"/>
                  </a:lnTo>
                  <a:lnTo>
                    <a:pt x="569417" y="1863725"/>
                  </a:lnTo>
                  <a:lnTo>
                    <a:pt x="614950" y="1843682"/>
                  </a:lnTo>
                  <a:lnTo>
                    <a:pt x="662612" y="1825413"/>
                  </a:lnTo>
                  <a:lnTo>
                    <a:pt x="712273" y="1808995"/>
                  </a:lnTo>
                  <a:lnTo>
                    <a:pt x="763802" y="1794510"/>
                  </a:lnTo>
                  <a:lnTo>
                    <a:pt x="817069" y="1782034"/>
                  </a:lnTo>
                  <a:lnTo>
                    <a:pt x="871943" y="1771650"/>
                  </a:lnTo>
                  <a:lnTo>
                    <a:pt x="928293" y="1763434"/>
                  </a:lnTo>
                  <a:lnTo>
                    <a:pt x="985990" y="1757468"/>
                  </a:lnTo>
                  <a:lnTo>
                    <a:pt x="1044902" y="1753830"/>
                  </a:lnTo>
                  <a:lnTo>
                    <a:pt x="1104900" y="1752600"/>
                  </a:lnTo>
                  <a:lnTo>
                    <a:pt x="1164900" y="1753830"/>
                  </a:lnTo>
                  <a:lnTo>
                    <a:pt x="1223814" y="1757468"/>
                  </a:lnTo>
                  <a:lnTo>
                    <a:pt x="1281513" y="1763434"/>
                  </a:lnTo>
                  <a:lnTo>
                    <a:pt x="1337865" y="1771650"/>
                  </a:lnTo>
                  <a:lnTo>
                    <a:pt x="1392740" y="1782034"/>
                  </a:lnTo>
                  <a:lnTo>
                    <a:pt x="1446008" y="1794509"/>
                  </a:lnTo>
                  <a:lnTo>
                    <a:pt x="1497537" y="1808995"/>
                  </a:lnTo>
                  <a:lnTo>
                    <a:pt x="1547198" y="1825413"/>
                  </a:lnTo>
                  <a:lnTo>
                    <a:pt x="1594860" y="1843682"/>
                  </a:lnTo>
                  <a:lnTo>
                    <a:pt x="1640393" y="1863724"/>
                  </a:lnTo>
                  <a:lnTo>
                    <a:pt x="1683666" y="1885460"/>
                  </a:lnTo>
                  <a:lnTo>
                    <a:pt x="1724548" y="1908809"/>
                  </a:lnTo>
                  <a:lnTo>
                    <a:pt x="1762910" y="1933694"/>
                  </a:lnTo>
                  <a:lnTo>
                    <a:pt x="1798620" y="1960033"/>
                  </a:lnTo>
                  <a:lnTo>
                    <a:pt x="1831549" y="1987748"/>
                  </a:lnTo>
                  <a:lnTo>
                    <a:pt x="1861566" y="2016760"/>
                  </a:lnTo>
                  <a:lnTo>
                    <a:pt x="1888539" y="2046988"/>
                  </a:lnTo>
                  <a:lnTo>
                    <a:pt x="1912340" y="2078354"/>
                  </a:lnTo>
                  <a:lnTo>
                    <a:pt x="1932837" y="2110779"/>
                  </a:lnTo>
                  <a:lnTo>
                    <a:pt x="1963397" y="2178486"/>
                  </a:lnTo>
                  <a:lnTo>
                    <a:pt x="1979178" y="2249474"/>
                  </a:lnTo>
                  <a:lnTo>
                    <a:pt x="1981200" y="2286000"/>
                  </a:lnTo>
                  <a:lnTo>
                    <a:pt x="1979178" y="2322525"/>
                  </a:lnTo>
                  <a:lnTo>
                    <a:pt x="1973200" y="2358390"/>
                  </a:lnTo>
                  <a:lnTo>
                    <a:pt x="1949899" y="2427816"/>
                  </a:lnTo>
                  <a:lnTo>
                    <a:pt x="1912340" y="2493644"/>
                  </a:lnTo>
                  <a:lnTo>
                    <a:pt x="1888539" y="2525011"/>
                  </a:lnTo>
                  <a:lnTo>
                    <a:pt x="1861565" y="2555239"/>
                  </a:lnTo>
                  <a:lnTo>
                    <a:pt x="1831549" y="2584251"/>
                  </a:lnTo>
                  <a:lnTo>
                    <a:pt x="1798620" y="2611966"/>
                  </a:lnTo>
                  <a:lnTo>
                    <a:pt x="1762910" y="2638305"/>
                  </a:lnTo>
                  <a:lnTo>
                    <a:pt x="1724548" y="2663190"/>
                  </a:lnTo>
                  <a:lnTo>
                    <a:pt x="1683666" y="2686539"/>
                  </a:lnTo>
                  <a:lnTo>
                    <a:pt x="1640393" y="2708275"/>
                  </a:lnTo>
                  <a:lnTo>
                    <a:pt x="1594860" y="2728317"/>
                  </a:lnTo>
                  <a:lnTo>
                    <a:pt x="1547198" y="2746586"/>
                  </a:lnTo>
                  <a:lnTo>
                    <a:pt x="1497537" y="2763004"/>
                  </a:lnTo>
                  <a:lnTo>
                    <a:pt x="1446008" y="2777490"/>
                  </a:lnTo>
                  <a:lnTo>
                    <a:pt x="1392740" y="2789965"/>
                  </a:lnTo>
                  <a:lnTo>
                    <a:pt x="1337865" y="2800349"/>
                  </a:lnTo>
                  <a:lnTo>
                    <a:pt x="1281513" y="2808565"/>
                  </a:lnTo>
                  <a:lnTo>
                    <a:pt x="1223814" y="2814531"/>
                  </a:lnTo>
                  <a:lnTo>
                    <a:pt x="1164900" y="2818169"/>
                  </a:lnTo>
                  <a:lnTo>
                    <a:pt x="1104900" y="2819400"/>
                  </a:lnTo>
                  <a:lnTo>
                    <a:pt x="1044902" y="2818169"/>
                  </a:lnTo>
                  <a:lnTo>
                    <a:pt x="985990" y="2814531"/>
                  </a:lnTo>
                  <a:lnTo>
                    <a:pt x="928293" y="2808565"/>
                  </a:lnTo>
                  <a:lnTo>
                    <a:pt x="871943" y="2800350"/>
                  </a:lnTo>
                  <a:lnTo>
                    <a:pt x="817069" y="2789965"/>
                  </a:lnTo>
                  <a:lnTo>
                    <a:pt x="763802" y="2777490"/>
                  </a:lnTo>
                  <a:lnTo>
                    <a:pt x="712273" y="2763004"/>
                  </a:lnTo>
                  <a:lnTo>
                    <a:pt x="662612" y="2746586"/>
                  </a:lnTo>
                  <a:lnTo>
                    <a:pt x="614950" y="2728317"/>
                  </a:lnTo>
                  <a:lnTo>
                    <a:pt x="569417" y="2708275"/>
                  </a:lnTo>
                  <a:lnTo>
                    <a:pt x="526143" y="2686539"/>
                  </a:lnTo>
                  <a:lnTo>
                    <a:pt x="485260" y="2663190"/>
                  </a:lnTo>
                  <a:lnTo>
                    <a:pt x="446898" y="2638305"/>
                  </a:lnTo>
                  <a:lnTo>
                    <a:pt x="411186" y="2611966"/>
                  </a:lnTo>
                  <a:lnTo>
                    <a:pt x="378257" y="2584251"/>
                  </a:lnTo>
                  <a:lnTo>
                    <a:pt x="348239" y="2555240"/>
                  </a:lnTo>
                  <a:lnTo>
                    <a:pt x="321264" y="2525011"/>
                  </a:lnTo>
                  <a:lnTo>
                    <a:pt x="297463" y="2493645"/>
                  </a:lnTo>
                  <a:lnTo>
                    <a:pt x="276965" y="2461220"/>
                  </a:lnTo>
                  <a:lnTo>
                    <a:pt x="246403" y="2393513"/>
                  </a:lnTo>
                  <a:lnTo>
                    <a:pt x="230621" y="2322525"/>
                  </a:lnTo>
                  <a:lnTo>
                    <a:pt x="228600" y="2286000"/>
                  </a:lnTo>
                  <a:close/>
                </a:path>
                <a:path w="2133600" h="2819400">
                  <a:moveTo>
                    <a:pt x="0" y="685800"/>
                  </a:moveTo>
                  <a:lnTo>
                    <a:pt x="6259" y="611082"/>
                  </a:lnTo>
                  <a:lnTo>
                    <a:pt x="24605" y="538692"/>
                  </a:lnTo>
                  <a:lnTo>
                    <a:pt x="54386" y="469050"/>
                  </a:lnTo>
                  <a:lnTo>
                    <a:pt x="73361" y="435390"/>
                  </a:lnTo>
                  <a:lnTo>
                    <a:pt x="94950" y="402574"/>
                  </a:lnTo>
                  <a:lnTo>
                    <a:pt x="119074" y="370654"/>
                  </a:lnTo>
                  <a:lnTo>
                    <a:pt x="145649" y="339682"/>
                  </a:lnTo>
                  <a:lnTo>
                    <a:pt x="174595" y="309711"/>
                  </a:lnTo>
                  <a:lnTo>
                    <a:pt x="205830" y="280793"/>
                  </a:lnTo>
                  <a:lnTo>
                    <a:pt x="239273" y="252981"/>
                  </a:lnTo>
                  <a:lnTo>
                    <a:pt x="274843" y="226326"/>
                  </a:lnTo>
                  <a:lnTo>
                    <a:pt x="312458" y="200882"/>
                  </a:lnTo>
                  <a:lnTo>
                    <a:pt x="352037" y="176700"/>
                  </a:lnTo>
                  <a:lnTo>
                    <a:pt x="393498" y="153832"/>
                  </a:lnTo>
                  <a:lnTo>
                    <a:pt x="436761" y="132331"/>
                  </a:lnTo>
                  <a:lnTo>
                    <a:pt x="481743" y="112250"/>
                  </a:lnTo>
                  <a:lnTo>
                    <a:pt x="528365" y="93641"/>
                  </a:lnTo>
                  <a:lnTo>
                    <a:pt x="576543" y="76555"/>
                  </a:lnTo>
                  <a:lnTo>
                    <a:pt x="626197" y="61046"/>
                  </a:lnTo>
                  <a:lnTo>
                    <a:pt x="677246" y="47166"/>
                  </a:lnTo>
                  <a:lnTo>
                    <a:pt x="729608" y="34966"/>
                  </a:lnTo>
                  <a:lnTo>
                    <a:pt x="783201" y="24500"/>
                  </a:lnTo>
                  <a:lnTo>
                    <a:pt x="837946" y="15819"/>
                  </a:lnTo>
                  <a:lnTo>
                    <a:pt x="893759" y="8977"/>
                  </a:lnTo>
                  <a:lnTo>
                    <a:pt x="950560" y="4024"/>
                  </a:lnTo>
                  <a:lnTo>
                    <a:pt x="1008267" y="1014"/>
                  </a:lnTo>
                  <a:lnTo>
                    <a:pt x="1066800" y="0"/>
                  </a:lnTo>
                  <a:lnTo>
                    <a:pt x="1125330" y="1014"/>
                  </a:lnTo>
                  <a:lnTo>
                    <a:pt x="1183035" y="4024"/>
                  </a:lnTo>
                  <a:lnTo>
                    <a:pt x="1239834" y="8977"/>
                  </a:lnTo>
                  <a:lnTo>
                    <a:pt x="1295646" y="15819"/>
                  </a:lnTo>
                  <a:lnTo>
                    <a:pt x="1350389" y="24500"/>
                  </a:lnTo>
                  <a:lnTo>
                    <a:pt x="1403981" y="34966"/>
                  </a:lnTo>
                  <a:lnTo>
                    <a:pt x="1456343" y="47166"/>
                  </a:lnTo>
                  <a:lnTo>
                    <a:pt x="1507391" y="61046"/>
                  </a:lnTo>
                  <a:lnTo>
                    <a:pt x="1557045" y="76555"/>
                  </a:lnTo>
                  <a:lnTo>
                    <a:pt x="1605223" y="93641"/>
                  </a:lnTo>
                  <a:lnTo>
                    <a:pt x="1651844" y="112250"/>
                  </a:lnTo>
                  <a:lnTo>
                    <a:pt x="1696827" y="132331"/>
                  </a:lnTo>
                  <a:lnTo>
                    <a:pt x="1740090" y="153832"/>
                  </a:lnTo>
                  <a:lnTo>
                    <a:pt x="1781552" y="176700"/>
                  </a:lnTo>
                  <a:lnTo>
                    <a:pt x="1821132" y="200882"/>
                  </a:lnTo>
                  <a:lnTo>
                    <a:pt x="1858748" y="226326"/>
                  </a:lnTo>
                  <a:lnTo>
                    <a:pt x="1894318" y="252981"/>
                  </a:lnTo>
                  <a:lnTo>
                    <a:pt x="1927762" y="280793"/>
                  </a:lnTo>
                  <a:lnTo>
                    <a:pt x="1958998" y="309711"/>
                  </a:lnTo>
                  <a:lnTo>
                    <a:pt x="1987945" y="339682"/>
                  </a:lnTo>
                  <a:lnTo>
                    <a:pt x="2014521" y="370654"/>
                  </a:lnTo>
                  <a:lnTo>
                    <a:pt x="2038645" y="402574"/>
                  </a:lnTo>
                  <a:lnTo>
                    <a:pt x="2060235" y="435390"/>
                  </a:lnTo>
                  <a:lnTo>
                    <a:pt x="2079211" y="469050"/>
                  </a:lnTo>
                  <a:lnTo>
                    <a:pt x="2095491" y="503502"/>
                  </a:lnTo>
                  <a:lnTo>
                    <a:pt x="2119636" y="574570"/>
                  </a:lnTo>
                  <a:lnTo>
                    <a:pt x="2132021" y="648176"/>
                  </a:lnTo>
                  <a:lnTo>
                    <a:pt x="2133600" y="685800"/>
                  </a:lnTo>
                  <a:lnTo>
                    <a:pt x="2132021" y="723423"/>
                  </a:lnTo>
                  <a:lnTo>
                    <a:pt x="2127339" y="760517"/>
                  </a:lnTo>
                  <a:lnTo>
                    <a:pt x="2108993" y="832907"/>
                  </a:lnTo>
                  <a:lnTo>
                    <a:pt x="2079211" y="902549"/>
                  </a:lnTo>
                  <a:lnTo>
                    <a:pt x="2060235" y="936209"/>
                  </a:lnTo>
                  <a:lnTo>
                    <a:pt x="2038645" y="969025"/>
                  </a:lnTo>
                  <a:lnTo>
                    <a:pt x="2014521" y="1000945"/>
                  </a:lnTo>
                  <a:lnTo>
                    <a:pt x="1987945" y="1031917"/>
                  </a:lnTo>
                  <a:lnTo>
                    <a:pt x="1958998" y="1061888"/>
                  </a:lnTo>
                  <a:lnTo>
                    <a:pt x="1927762" y="1090806"/>
                  </a:lnTo>
                  <a:lnTo>
                    <a:pt x="1894318" y="1118618"/>
                  </a:lnTo>
                  <a:lnTo>
                    <a:pt x="1858748" y="1145273"/>
                  </a:lnTo>
                  <a:lnTo>
                    <a:pt x="1821132" y="1170717"/>
                  </a:lnTo>
                  <a:lnTo>
                    <a:pt x="1781552" y="1194899"/>
                  </a:lnTo>
                  <a:lnTo>
                    <a:pt x="1740090" y="1217767"/>
                  </a:lnTo>
                  <a:lnTo>
                    <a:pt x="1696827" y="1239268"/>
                  </a:lnTo>
                  <a:lnTo>
                    <a:pt x="1651844" y="1259349"/>
                  </a:lnTo>
                  <a:lnTo>
                    <a:pt x="1605223" y="1277958"/>
                  </a:lnTo>
                  <a:lnTo>
                    <a:pt x="1557045" y="1295044"/>
                  </a:lnTo>
                  <a:lnTo>
                    <a:pt x="1507391" y="1310553"/>
                  </a:lnTo>
                  <a:lnTo>
                    <a:pt x="1456343" y="1324433"/>
                  </a:lnTo>
                  <a:lnTo>
                    <a:pt x="1403981" y="1336633"/>
                  </a:lnTo>
                  <a:lnTo>
                    <a:pt x="1350389" y="1347099"/>
                  </a:lnTo>
                  <a:lnTo>
                    <a:pt x="1295646" y="1355780"/>
                  </a:lnTo>
                  <a:lnTo>
                    <a:pt x="1239834" y="1362622"/>
                  </a:lnTo>
                  <a:lnTo>
                    <a:pt x="1183035" y="1367575"/>
                  </a:lnTo>
                  <a:lnTo>
                    <a:pt x="1125330" y="1370585"/>
                  </a:lnTo>
                  <a:lnTo>
                    <a:pt x="1066800" y="1371600"/>
                  </a:lnTo>
                  <a:lnTo>
                    <a:pt x="1008267" y="1370585"/>
                  </a:lnTo>
                  <a:lnTo>
                    <a:pt x="950560" y="1367575"/>
                  </a:lnTo>
                  <a:lnTo>
                    <a:pt x="893759" y="1362622"/>
                  </a:lnTo>
                  <a:lnTo>
                    <a:pt x="837946" y="1355780"/>
                  </a:lnTo>
                  <a:lnTo>
                    <a:pt x="783201" y="1347099"/>
                  </a:lnTo>
                  <a:lnTo>
                    <a:pt x="729608" y="1336633"/>
                  </a:lnTo>
                  <a:lnTo>
                    <a:pt x="677246" y="1324433"/>
                  </a:lnTo>
                  <a:lnTo>
                    <a:pt x="626197" y="1310553"/>
                  </a:lnTo>
                  <a:lnTo>
                    <a:pt x="576543" y="1295044"/>
                  </a:lnTo>
                  <a:lnTo>
                    <a:pt x="528365" y="1277958"/>
                  </a:lnTo>
                  <a:lnTo>
                    <a:pt x="481743" y="1259349"/>
                  </a:lnTo>
                  <a:lnTo>
                    <a:pt x="436761" y="1239268"/>
                  </a:lnTo>
                  <a:lnTo>
                    <a:pt x="393498" y="1217767"/>
                  </a:lnTo>
                  <a:lnTo>
                    <a:pt x="352037" y="1194899"/>
                  </a:lnTo>
                  <a:lnTo>
                    <a:pt x="312458" y="1170717"/>
                  </a:lnTo>
                  <a:lnTo>
                    <a:pt x="274843" y="1145273"/>
                  </a:lnTo>
                  <a:lnTo>
                    <a:pt x="239273" y="1118618"/>
                  </a:lnTo>
                  <a:lnTo>
                    <a:pt x="205830" y="1090806"/>
                  </a:lnTo>
                  <a:lnTo>
                    <a:pt x="174595" y="1061888"/>
                  </a:lnTo>
                  <a:lnTo>
                    <a:pt x="145649" y="1031917"/>
                  </a:lnTo>
                  <a:lnTo>
                    <a:pt x="119074" y="1000945"/>
                  </a:lnTo>
                  <a:lnTo>
                    <a:pt x="94950" y="969025"/>
                  </a:lnTo>
                  <a:lnTo>
                    <a:pt x="73361" y="936209"/>
                  </a:lnTo>
                  <a:lnTo>
                    <a:pt x="54386" y="902549"/>
                  </a:lnTo>
                  <a:lnTo>
                    <a:pt x="38107" y="868097"/>
                  </a:lnTo>
                  <a:lnTo>
                    <a:pt x="13962" y="797029"/>
                  </a:lnTo>
                  <a:lnTo>
                    <a:pt x="1578" y="723423"/>
                  </a:lnTo>
                  <a:lnTo>
                    <a:pt x="0" y="685800"/>
                  </a:lnTo>
                  <a:close/>
                </a:path>
              </a:pathLst>
            </a:custGeom>
            <a:ln w="25400">
              <a:solidFill>
                <a:srgbClr val="527754"/>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Tree>
    <p:extLst>
      <p:ext uri="{BB962C8B-B14F-4D97-AF65-F5344CB8AC3E}">
        <p14:creationId xmlns:p14="http://schemas.microsoft.com/office/powerpoint/2010/main" val="2855391881"/>
      </p:ext>
    </p:extLst>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110844" y="-74708"/>
            <a:ext cx="9797644" cy="6527648"/>
          </a:xfrm>
          <a:prstGeom prst="round2DiagRect">
            <a:avLst/>
          </a:prstGeom>
          <a:solidFill>
            <a:srgbClr val="240C46"/>
          </a:solidFill>
          <a:ln w="76200" cmpd="sng">
            <a:solidFill>
              <a:srgbClr val="99D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b="1" dirty="0" smtClean="0">
                <a:solidFill>
                  <a:srgbClr val="FFFFFF"/>
                </a:solidFill>
                <a:latin typeface="Arial"/>
                <a:cs typeface="Arial"/>
              </a:rPr>
              <a:t>References</a:t>
            </a:r>
            <a:endParaRPr lang="en-US" dirty="0">
              <a:solidFill>
                <a:srgbClr val="FFFFFF"/>
              </a:solidFill>
            </a:endParaRPr>
          </a:p>
        </p:txBody>
      </p:sp>
      <p:sp>
        <p:nvSpPr>
          <p:cNvPr id="3" name="Content Placeholder 2"/>
          <p:cNvSpPr>
            <a:spLocks noGrp="1"/>
          </p:cNvSpPr>
          <p:nvPr>
            <p:ph idx="1"/>
          </p:nvPr>
        </p:nvSpPr>
        <p:spPr>
          <a:xfrm>
            <a:off x="457199" y="1600200"/>
            <a:ext cx="7631455" cy="4691418"/>
          </a:xfrm>
        </p:spPr>
        <p:txBody>
          <a:bodyPr>
            <a:noAutofit/>
          </a:bodyPr>
          <a:lstStyle/>
          <a:p>
            <a:r>
              <a:rPr lang="en-GB" altLang="zh-CN" sz="1200" dirty="0">
                <a:solidFill>
                  <a:schemeClr val="bg1"/>
                </a:solidFill>
              </a:rPr>
              <a:t>Benson, L.K. (2004) </a:t>
            </a:r>
            <a:r>
              <a:rPr lang="en-GB" altLang="zh-CN" sz="1200" i="1" dirty="0">
                <a:solidFill>
                  <a:schemeClr val="bg1"/>
                </a:solidFill>
              </a:rPr>
              <a:t>Power of E-Communication</a:t>
            </a:r>
            <a:r>
              <a:rPr lang="en-GB" altLang="zh-CN" sz="1200" dirty="0">
                <a:solidFill>
                  <a:schemeClr val="bg1"/>
                </a:solidFill>
              </a:rPr>
              <a:t>. HRD Press, Amherst, Massachusetts.</a:t>
            </a:r>
          </a:p>
          <a:p>
            <a:r>
              <a:rPr lang="en-GB" altLang="zh-CN" sz="1200" dirty="0" err="1">
                <a:solidFill>
                  <a:schemeClr val="bg1"/>
                </a:solidFill>
              </a:rPr>
              <a:t>Charlesworth</a:t>
            </a:r>
            <a:r>
              <a:rPr lang="en-GB" altLang="zh-CN" sz="1200" dirty="0">
                <a:solidFill>
                  <a:schemeClr val="bg1"/>
                </a:solidFill>
              </a:rPr>
              <a:t>, A. (2009) </a:t>
            </a:r>
            <a:r>
              <a:rPr lang="en-GB" altLang="zh-CN" sz="1200" i="1" dirty="0">
                <a:solidFill>
                  <a:schemeClr val="bg1"/>
                </a:solidFill>
              </a:rPr>
              <a:t>Internet Marketing, A Practical Approach</a:t>
            </a:r>
            <a:r>
              <a:rPr lang="en-GB" altLang="zh-CN" sz="1200" dirty="0">
                <a:solidFill>
                  <a:schemeClr val="bg1"/>
                </a:solidFill>
              </a:rPr>
              <a:t>. Butterworth-Heinemann, Elsevier, Oxford, UK. </a:t>
            </a:r>
          </a:p>
          <a:p>
            <a:r>
              <a:rPr lang="en-GB" altLang="zh-CN" sz="1200" dirty="0" err="1">
                <a:solidFill>
                  <a:schemeClr val="bg1"/>
                </a:solidFill>
              </a:rPr>
              <a:t>Constantinides</a:t>
            </a:r>
            <a:r>
              <a:rPr lang="en-GB" altLang="zh-CN" sz="1200" dirty="0">
                <a:solidFill>
                  <a:schemeClr val="bg1"/>
                </a:solidFill>
              </a:rPr>
              <a:t>, E. and Fountain, S.J. (2008) Web 2.0: Conceptual foundations and marketing issues. </a:t>
            </a:r>
            <a:r>
              <a:rPr lang="en-GB" altLang="zh-CN" sz="1200" i="1" dirty="0">
                <a:solidFill>
                  <a:schemeClr val="bg1"/>
                </a:solidFill>
              </a:rPr>
              <a:t>Journal of Direct, Data and Digital Marketing Practise</a:t>
            </a:r>
            <a:r>
              <a:rPr lang="en-GB" altLang="zh-CN" sz="1200" dirty="0">
                <a:solidFill>
                  <a:schemeClr val="bg1"/>
                </a:solidFill>
              </a:rPr>
              <a:t> 9(3), 231−244. </a:t>
            </a:r>
          </a:p>
          <a:p>
            <a:r>
              <a:rPr lang="en-GB" altLang="zh-CN" sz="1200" dirty="0">
                <a:solidFill>
                  <a:schemeClr val="bg1"/>
                </a:solidFill>
              </a:rPr>
              <a:t>Fernandez, J. (2008) Click to Refresh. </a:t>
            </a:r>
            <a:r>
              <a:rPr lang="en-GB" altLang="zh-CN" sz="1200" i="1" dirty="0">
                <a:solidFill>
                  <a:schemeClr val="bg1"/>
                </a:solidFill>
              </a:rPr>
              <a:t>Marketing week</a:t>
            </a:r>
            <a:r>
              <a:rPr lang="en-GB" altLang="zh-CN" sz="1200" dirty="0">
                <a:solidFill>
                  <a:schemeClr val="bg1"/>
                </a:solidFill>
              </a:rPr>
              <a:t>, 23 October 2008.</a:t>
            </a:r>
          </a:p>
          <a:p>
            <a:r>
              <a:rPr lang="en-US" sz="1200" dirty="0">
                <a:solidFill>
                  <a:schemeClr val="bg1"/>
                </a:solidFill>
              </a:rPr>
              <a:t>Hudson, S. (2008) </a:t>
            </a:r>
            <a:r>
              <a:rPr lang="en-US" sz="1200" i="1" dirty="0">
                <a:solidFill>
                  <a:schemeClr val="bg1"/>
                </a:solidFill>
              </a:rPr>
              <a:t>Tourism and Hospitality Marketing: A Global Perspective</a:t>
            </a:r>
            <a:r>
              <a:rPr lang="en-US" sz="1200" dirty="0">
                <a:solidFill>
                  <a:schemeClr val="bg1"/>
                </a:solidFill>
              </a:rPr>
              <a:t>. Sage Publications, London.</a:t>
            </a:r>
          </a:p>
          <a:p>
            <a:r>
              <a:rPr lang="en-US" sz="1200" dirty="0">
                <a:solidFill>
                  <a:schemeClr val="bg1"/>
                </a:solidFill>
              </a:rPr>
              <a:t>McCabe</a:t>
            </a:r>
            <a:r>
              <a:rPr lang="en-GB" sz="1200" dirty="0">
                <a:solidFill>
                  <a:schemeClr val="bg1"/>
                </a:solidFill>
              </a:rPr>
              <a:t>, S. </a:t>
            </a:r>
            <a:r>
              <a:rPr lang="en-GB" sz="1200" i="1" dirty="0">
                <a:solidFill>
                  <a:schemeClr val="bg1"/>
                </a:solidFill>
              </a:rPr>
              <a:t>Marketing Communications in Tourism &amp; Hospitality.</a:t>
            </a:r>
            <a:r>
              <a:rPr lang="en-GB" sz="1200" dirty="0">
                <a:solidFill>
                  <a:schemeClr val="bg1"/>
                </a:solidFill>
              </a:rPr>
              <a:t> Butterworth Heinemann, Oxford, UK.</a:t>
            </a:r>
          </a:p>
          <a:p>
            <a:r>
              <a:rPr lang="en-GB" sz="1200" dirty="0">
                <a:solidFill>
                  <a:schemeClr val="bg1"/>
                </a:solidFill>
              </a:rPr>
              <a:t>Pender, L. (1999) </a:t>
            </a:r>
            <a:r>
              <a:rPr lang="en-GB" sz="1200" i="1" dirty="0">
                <a:solidFill>
                  <a:schemeClr val="bg1"/>
                </a:solidFill>
              </a:rPr>
              <a:t>Marketing Management for Travel and Tourism</a:t>
            </a:r>
            <a:r>
              <a:rPr lang="en-GB" sz="1200" dirty="0">
                <a:solidFill>
                  <a:schemeClr val="bg1"/>
                </a:solidFill>
              </a:rPr>
              <a:t>. Stanley Thrones, Cheltenham, UK.</a:t>
            </a:r>
          </a:p>
          <a:p>
            <a:r>
              <a:rPr lang="en-GB" altLang="zh-CN" sz="1200" dirty="0">
                <a:solidFill>
                  <a:schemeClr val="bg1"/>
                </a:solidFill>
              </a:rPr>
              <a:t>Wale, D. (2009) Marketing. In: Robinson, P. (ed.) </a:t>
            </a:r>
            <a:r>
              <a:rPr lang="en-GB" altLang="zh-CN" sz="1200" i="1" dirty="0">
                <a:solidFill>
                  <a:schemeClr val="bg1"/>
                </a:solidFill>
              </a:rPr>
              <a:t>Managing Operations in the Travel Industry.</a:t>
            </a:r>
            <a:r>
              <a:rPr lang="en-GB" altLang="zh-CN" sz="1200" dirty="0">
                <a:solidFill>
                  <a:schemeClr val="bg1"/>
                </a:solidFill>
              </a:rPr>
              <a:t> CAB International, Wallingford, UK. </a:t>
            </a:r>
          </a:p>
          <a:p>
            <a:r>
              <a:rPr lang="en-GB" altLang="zh-CN" sz="1200" dirty="0">
                <a:solidFill>
                  <a:schemeClr val="bg1"/>
                </a:solidFill>
              </a:rPr>
              <a:t>Wale, D. and Phoenix, F. (2009) Sports Marketing. In Bill, K. (ed.) </a:t>
            </a:r>
            <a:r>
              <a:rPr lang="en-GB" altLang="zh-CN" sz="1200" i="1" dirty="0">
                <a:solidFill>
                  <a:schemeClr val="bg1"/>
                </a:solidFill>
              </a:rPr>
              <a:t>Sport Management</a:t>
            </a:r>
            <a:r>
              <a:rPr lang="en-GB" altLang="zh-CN" sz="1200" dirty="0">
                <a:solidFill>
                  <a:schemeClr val="bg1"/>
                </a:solidFill>
              </a:rPr>
              <a:t>. Learning Matters, Exeter, UK. </a:t>
            </a:r>
          </a:p>
          <a:p>
            <a:endParaRPr lang="en-GB" sz="1200" dirty="0">
              <a:solidFill>
                <a:schemeClr val="bg1"/>
              </a:solidFill>
            </a:endParaRPr>
          </a:p>
          <a:p>
            <a:endParaRPr lang="en-GB" sz="1200" dirty="0">
              <a:solidFill>
                <a:schemeClr val="bg1"/>
              </a:solidFill>
            </a:endParaRPr>
          </a:p>
        </p:txBody>
      </p:sp>
      <p:cxnSp>
        <p:nvCxnSpPr>
          <p:cNvPr id="8" name="Straight Connector 7"/>
          <p:cNvCxnSpPr/>
          <p:nvPr/>
        </p:nvCxnSpPr>
        <p:spPr>
          <a:xfrm>
            <a:off x="569603" y="1270043"/>
            <a:ext cx="7423518" cy="0"/>
          </a:xfrm>
          <a:prstGeom prst="line">
            <a:avLst/>
          </a:prstGeom>
          <a:ln>
            <a:solidFill>
              <a:srgbClr val="39A7C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0378847"/>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305800" cy="609600"/>
          </a:xfrm>
        </p:spPr>
        <p:txBody>
          <a:bodyPr/>
          <a:lstStyle/>
          <a:p>
            <a:pPr algn="ctr"/>
            <a:r>
              <a:rPr lang="en-US" dirty="0" smtClean="0"/>
              <a:t>Reasons companies may not provide excellent customer service</a:t>
            </a:r>
            <a:r>
              <a:rPr lang="en-US" dirty="0"/>
              <a:t> </a:t>
            </a:r>
            <a:r>
              <a:rPr lang="en-US" dirty="0" smtClean="0"/>
              <a:t>include….</a:t>
            </a:r>
            <a:endParaRPr lang="en-US" dirty="0"/>
          </a:p>
        </p:txBody>
      </p:sp>
      <p:sp>
        <p:nvSpPr>
          <p:cNvPr id="4" name="Rectangle 3"/>
          <p:cNvSpPr/>
          <p:nvPr/>
        </p:nvSpPr>
        <p:spPr>
          <a:xfrm>
            <a:off x="990600" y="1219200"/>
            <a:ext cx="8153400" cy="1631216"/>
          </a:xfrm>
          <a:prstGeom prst="rect">
            <a:avLst/>
          </a:prstGeom>
        </p:spPr>
        <p:txBody>
          <a:bodyPr wrap="square">
            <a:spAutoFit/>
          </a:bodyPr>
          <a:lstStyle/>
          <a:p>
            <a:pPr marL="285750" indent="-285750">
              <a:spcBef>
                <a:spcPts val="600"/>
              </a:spcBef>
              <a:spcAft>
                <a:spcPts val="600"/>
              </a:spcAft>
              <a:buFont typeface="Courier New" pitchFamily="49" charset="0"/>
              <a:buChar char="o"/>
            </a:pPr>
            <a:r>
              <a:rPr lang="en-US" sz="2000" dirty="0" smtClean="0">
                <a:solidFill>
                  <a:srgbClr val="000000"/>
                </a:solidFill>
              </a:rPr>
              <a:t>Companies </a:t>
            </a:r>
            <a:r>
              <a:rPr lang="en-US" sz="2000" dirty="0">
                <a:solidFill>
                  <a:srgbClr val="000000"/>
                </a:solidFill>
              </a:rPr>
              <a:t>wrongly believe they are providing service </a:t>
            </a:r>
            <a:r>
              <a:rPr lang="en-US" sz="2000" dirty="0" smtClean="0">
                <a:solidFill>
                  <a:srgbClr val="000000"/>
                </a:solidFill>
              </a:rPr>
              <a:t>excellence</a:t>
            </a:r>
          </a:p>
          <a:p>
            <a:pPr marL="285750" indent="-285750">
              <a:spcBef>
                <a:spcPts val="600"/>
              </a:spcBef>
              <a:spcAft>
                <a:spcPts val="600"/>
              </a:spcAft>
              <a:buFont typeface="Courier New" pitchFamily="49" charset="0"/>
              <a:buChar char="o"/>
            </a:pPr>
            <a:r>
              <a:rPr lang="en-US" sz="2000" dirty="0" smtClean="0">
                <a:solidFill>
                  <a:srgbClr val="000000"/>
                </a:solidFill>
              </a:rPr>
              <a:t>Organizations don’t </a:t>
            </a:r>
            <a:r>
              <a:rPr lang="en-US" sz="2000" dirty="0">
                <a:solidFill>
                  <a:srgbClr val="000000"/>
                </a:solidFill>
              </a:rPr>
              <a:t>understand the significance of customer </a:t>
            </a:r>
            <a:r>
              <a:rPr lang="en-US" sz="2000" dirty="0" smtClean="0">
                <a:solidFill>
                  <a:srgbClr val="000000"/>
                </a:solidFill>
              </a:rPr>
              <a:t>service</a:t>
            </a:r>
          </a:p>
          <a:p>
            <a:pPr marL="285750" indent="-285750">
              <a:spcBef>
                <a:spcPts val="600"/>
              </a:spcBef>
              <a:spcAft>
                <a:spcPts val="600"/>
              </a:spcAft>
              <a:buFont typeface="Courier New" pitchFamily="49" charset="0"/>
              <a:buChar char="o"/>
            </a:pPr>
            <a:r>
              <a:rPr lang="en-US" sz="2000" dirty="0" smtClean="0">
                <a:solidFill>
                  <a:srgbClr val="000000"/>
                </a:solidFill>
              </a:rPr>
              <a:t>Companies don’t </a:t>
            </a:r>
            <a:r>
              <a:rPr lang="en-US" sz="2000" dirty="0">
                <a:solidFill>
                  <a:srgbClr val="000000"/>
                </a:solidFill>
              </a:rPr>
              <a:t>know how to deliver consistent, high quality customer service on an on-going </a:t>
            </a:r>
            <a:r>
              <a:rPr lang="en-US" sz="2000" dirty="0" smtClean="0">
                <a:solidFill>
                  <a:srgbClr val="000000"/>
                </a:solidFill>
              </a:rPr>
              <a:t>basis</a:t>
            </a:r>
          </a:p>
        </p:txBody>
      </p:sp>
      <p:pic>
        <p:nvPicPr>
          <p:cNvPr id="5" name="Picture 2" descr="A graph showing that shows companies think they are offering superior customer service percent of the time, while customers feel they are receiving excellent customer service 8 percent of the 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3157" y="2895600"/>
            <a:ext cx="7974643"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66472"/>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28600"/>
            <a:ext cx="8099322" cy="609600"/>
          </a:xfrm>
        </p:spPr>
        <p:txBody>
          <a:bodyPr/>
          <a:lstStyle/>
          <a:p>
            <a:pPr algn="ctr"/>
            <a:r>
              <a:rPr lang="en-US" dirty="0" smtClean="0"/>
              <a:t>Role of customer service</a:t>
            </a:r>
            <a:endParaRPr lang="en-US" dirty="0"/>
          </a:p>
        </p:txBody>
      </p:sp>
      <p:sp>
        <p:nvSpPr>
          <p:cNvPr id="4" name="Rectangle 3"/>
          <p:cNvSpPr/>
          <p:nvPr/>
        </p:nvSpPr>
        <p:spPr>
          <a:xfrm>
            <a:off x="1187245" y="1219199"/>
            <a:ext cx="7543800" cy="1938992"/>
          </a:xfrm>
          <a:prstGeom prst="rect">
            <a:avLst/>
          </a:prstGeom>
        </p:spPr>
        <p:txBody>
          <a:bodyPr wrap="square">
            <a:spAutoFit/>
          </a:bodyPr>
          <a:lstStyle/>
          <a:p>
            <a:pPr>
              <a:spcBef>
                <a:spcPts val="600"/>
              </a:spcBef>
              <a:spcAft>
                <a:spcPts val="600"/>
              </a:spcAft>
            </a:pPr>
            <a:r>
              <a:rPr lang="en-US" dirty="0" smtClean="0"/>
              <a:t>Models to </a:t>
            </a:r>
            <a:r>
              <a:rPr lang="en-US" dirty="0"/>
              <a:t>assist in </a:t>
            </a:r>
            <a:r>
              <a:rPr lang="en-US" dirty="0" smtClean="0"/>
              <a:t>services </a:t>
            </a:r>
            <a:r>
              <a:rPr lang="en-US" dirty="0"/>
              <a:t>marketing and management </a:t>
            </a:r>
            <a:r>
              <a:rPr lang="en-US" dirty="0" smtClean="0"/>
              <a:t>decisions at the </a:t>
            </a:r>
            <a:r>
              <a:rPr lang="en-US" dirty="0"/>
              <a:t>strategic and implementation </a:t>
            </a:r>
            <a:r>
              <a:rPr lang="en-US" dirty="0" smtClean="0"/>
              <a:t>levels: </a:t>
            </a:r>
          </a:p>
          <a:p>
            <a:pPr marL="285750" indent="-285750">
              <a:spcBef>
                <a:spcPts val="600"/>
              </a:spcBef>
              <a:spcAft>
                <a:spcPts val="600"/>
              </a:spcAft>
              <a:buFont typeface="Courier New" pitchFamily="49" charset="0"/>
              <a:buChar char="o"/>
            </a:pPr>
            <a:r>
              <a:rPr lang="en-US" dirty="0" smtClean="0"/>
              <a:t>Four </a:t>
            </a:r>
            <a:r>
              <a:rPr lang="en-US" dirty="0"/>
              <a:t>unique characteristics of services</a:t>
            </a:r>
          </a:p>
          <a:p>
            <a:pPr marL="285750" indent="-285750">
              <a:spcBef>
                <a:spcPts val="600"/>
              </a:spcBef>
              <a:spcAft>
                <a:spcPts val="600"/>
              </a:spcAft>
              <a:buFont typeface="Courier New" pitchFamily="49" charset="0"/>
              <a:buChar char="o"/>
            </a:pPr>
            <a:r>
              <a:rPr lang="en-US" dirty="0" smtClean="0"/>
              <a:t>The </a:t>
            </a:r>
            <a:r>
              <a:rPr lang="en-US" dirty="0"/>
              <a:t>services marketing triangle</a:t>
            </a:r>
          </a:p>
          <a:p>
            <a:pPr marL="285750" indent="-285750">
              <a:spcBef>
                <a:spcPts val="600"/>
              </a:spcBef>
              <a:spcAft>
                <a:spcPts val="600"/>
              </a:spcAft>
              <a:buFont typeface="Courier New" pitchFamily="49" charset="0"/>
              <a:buChar char="o"/>
            </a:pPr>
            <a:r>
              <a:rPr lang="en-US" dirty="0" smtClean="0"/>
              <a:t>The </a:t>
            </a:r>
            <a:r>
              <a:rPr lang="en-US" dirty="0"/>
              <a:t>marketing mix for services</a:t>
            </a:r>
          </a:p>
        </p:txBody>
      </p:sp>
    </p:spTree>
    <p:extLst>
      <p:ext uri="{BB962C8B-B14F-4D97-AF65-F5344CB8AC3E}">
        <p14:creationId xmlns:p14="http://schemas.microsoft.com/office/powerpoint/2010/main" val="578156929"/>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991600" cy="609600"/>
          </a:xfrm>
        </p:spPr>
        <p:txBody>
          <a:bodyPr/>
          <a:lstStyle/>
          <a:p>
            <a:pPr algn="ctr"/>
            <a:r>
              <a:rPr lang="en-US" dirty="0" smtClean="0"/>
              <a:t>Unique characteristics </a:t>
            </a:r>
            <a:r>
              <a:rPr lang="en-US" dirty="0"/>
              <a:t>of services </a:t>
            </a:r>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556" y="830506"/>
            <a:ext cx="7924800" cy="625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247528"/>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6858000" cy="609600"/>
          </a:xfrm>
        </p:spPr>
        <p:txBody>
          <a:bodyPr/>
          <a:lstStyle/>
          <a:p>
            <a:r>
              <a:rPr lang="en-US" dirty="0"/>
              <a:t>The services marketing triangle</a:t>
            </a:r>
          </a:p>
        </p:txBody>
      </p:sp>
      <p:pic>
        <p:nvPicPr>
          <p:cNvPr id="655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75899" y="1600200"/>
            <a:ext cx="8191901"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497433"/>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67600" cy="609600"/>
          </a:xfrm>
        </p:spPr>
        <p:txBody>
          <a:bodyPr/>
          <a:lstStyle/>
          <a:p>
            <a:pPr algn="ctr"/>
            <a:r>
              <a:rPr lang="en-US" dirty="0" smtClean="0"/>
              <a:t>Tourism and hospitality market</a:t>
            </a:r>
            <a:endParaRPr lang="en-US" dirty="0"/>
          </a:p>
        </p:txBody>
      </p:sp>
      <p:sp>
        <p:nvSpPr>
          <p:cNvPr id="4" name="Rectangle 3"/>
          <p:cNvSpPr/>
          <p:nvPr/>
        </p:nvSpPr>
        <p:spPr>
          <a:xfrm>
            <a:off x="990600" y="1330166"/>
            <a:ext cx="7924800" cy="5970865"/>
          </a:xfrm>
          <a:prstGeom prst="rect">
            <a:avLst/>
          </a:prstGeom>
        </p:spPr>
        <p:txBody>
          <a:bodyPr wrap="square">
            <a:spAutoFit/>
          </a:bodyPr>
          <a:lstStyle/>
          <a:p>
            <a:r>
              <a:rPr lang="en-US" dirty="0"/>
              <a:t>The World Tourism Organization is the United Nations specialized agency entrusted with the promotion of responsible, sustainable and universally accessible tourism.</a:t>
            </a:r>
            <a:endParaRPr lang="en-US" dirty="0" smtClean="0"/>
          </a:p>
          <a:p>
            <a:endParaRPr lang="en-US" dirty="0"/>
          </a:p>
          <a:p>
            <a:r>
              <a:rPr lang="en-US" dirty="0" smtClean="0"/>
              <a:t>As </a:t>
            </a:r>
            <a:r>
              <a:rPr lang="en-US" dirty="0"/>
              <a:t>the leading international organization in the field of tourism, UNWTO promotes tourism as a driver of </a:t>
            </a:r>
            <a:r>
              <a:rPr lang="en-US" b="1" dirty="0"/>
              <a:t>economic growth, inclusive development </a:t>
            </a:r>
            <a:r>
              <a:rPr lang="en-US" dirty="0"/>
              <a:t>and</a:t>
            </a:r>
            <a:r>
              <a:rPr lang="en-US" b="1" dirty="0"/>
              <a:t> environmental sustainability</a:t>
            </a:r>
            <a:r>
              <a:rPr lang="en-US" dirty="0"/>
              <a:t> and offers leadership and support to the sector in advancing knowledge and tourism policies worldwide. </a:t>
            </a:r>
            <a:endParaRPr lang="en-US" i="1" dirty="0"/>
          </a:p>
          <a:p>
            <a:pPr marL="285750" indent="-285750">
              <a:spcBef>
                <a:spcPts val="600"/>
              </a:spcBef>
              <a:spcAft>
                <a:spcPts val="600"/>
              </a:spcAft>
              <a:buFont typeface="Courier New" pitchFamily="49" charset="0"/>
              <a:buChar char="o"/>
            </a:pPr>
            <a:r>
              <a:rPr lang="en-US" sz="2000" dirty="0" smtClean="0"/>
              <a:t>Demand for a wide range of travel and hospitality products</a:t>
            </a:r>
          </a:p>
          <a:p>
            <a:pPr marL="285750" indent="-285750">
              <a:spcBef>
                <a:spcPts val="600"/>
              </a:spcBef>
              <a:spcAft>
                <a:spcPts val="600"/>
              </a:spcAft>
              <a:buFont typeface="Courier New" pitchFamily="49" charset="0"/>
              <a:buChar char="o"/>
            </a:pPr>
            <a:r>
              <a:rPr lang="en-US" sz="2000" dirty="0"/>
              <a:t>T</a:t>
            </a:r>
            <a:r>
              <a:rPr lang="en-US" sz="2000" dirty="0" smtClean="0"/>
              <a:t>otal market now serviced by the world’s largest industry </a:t>
            </a:r>
          </a:p>
          <a:p>
            <a:pPr marL="1200150" lvl="2" indent="-285750">
              <a:spcBef>
                <a:spcPts val="600"/>
              </a:spcBef>
              <a:spcAft>
                <a:spcPts val="600"/>
              </a:spcAft>
              <a:buFont typeface="Arial" pitchFamily="34" charset="0"/>
              <a:buChar char="•"/>
            </a:pPr>
            <a:r>
              <a:rPr lang="en-US" dirty="0" smtClean="0"/>
              <a:t>International </a:t>
            </a:r>
            <a:r>
              <a:rPr lang="en-US" dirty="0"/>
              <a:t>tourism represents 7% of total world exports and 30% of services exports. </a:t>
            </a:r>
          </a:p>
          <a:p>
            <a:pPr marL="1200150" lvl="2" indent="-285750">
              <a:spcBef>
                <a:spcPts val="600"/>
              </a:spcBef>
              <a:spcAft>
                <a:spcPts val="600"/>
              </a:spcAft>
              <a:buFont typeface="Arial" pitchFamily="34" charset="0"/>
              <a:buChar char="•"/>
            </a:pPr>
            <a:r>
              <a:rPr lang="en-US" dirty="0"/>
              <a:t>In 2015, the total export value from international tourism amounted to $1.4 trillion, with the sector being responsible for 10% of the world’s </a:t>
            </a:r>
            <a:r>
              <a:rPr lang="en-US" dirty="0" smtClean="0"/>
              <a:t>GDP</a:t>
            </a:r>
            <a:r>
              <a:rPr lang="en-US" dirty="0"/>
              <a:t>. </a:t>
            </a:r>
          </a:p>
          <a:p>
            <a:pPr marL="742950" lvl="1" indent="-285750">
              <a:spcBef>
                <a:spcPts val="600"/>
              </a:spcBef>
              <a:buFont typeface="Courier New" pitchFamily="49" charset="0"/>
              <a:buChar char="o"/>
            </a:pPr>
            <a:endParaRPr lang="en-US" sz="2000" dirty="0" smtClean="0"/>
          </a:p>
          <a:p>
            <a:pPr marL="285750" indent="-285750">
              <a:spcBef>
                <a:spcPts val="600"/>
              </a:spcBef>
              <a:buFont typeface="Courier New" pitchFamily="49" charset="0"/>
              <a:buChar char="o"/>
            </a:pPr>
            <a:endParaRPr lang="en-US" sz="2000" dirty="0" smtClean="0"/>
          </a:p>
        </p:txBody>
      </p:sp>
    </p:spTree>
    <p:extLst>
      <p:ext uri="{BB962C8B-B14F-4D97-AF65-F5344CB8AC3E}">
        <p14:creationId xmlns:p14="http://schemas.microsoft.com/office/powerpoint/2010/main" val="4222736640"/>
      </p:ext>
    </p:extLst>
  </p:cSld>
  <p:clrMapOvr>
    <a:masterClrMapping/>
  </p:clrMapOvr>
  <p:transition spd="med">
    <p:fade thruBlk="1"/>
  </p:transition>
</p:sld>
</file>

<file path=ppt/theme/theme1.xml><?xml version="1.0" encoding="utf-8"?>
<a:theme xmlns:a="http://schemas.openxmlformats.org/drawingml/2006/main" name="Berrylishious design template">
  <a:themeElements>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Berrylishious design template</Template>
  <TotalTime>456</TotalTime>
  <Words>2073</Words>
  <Application>Microsoft Office PowerPoint</Application>
  <PresentationFormat>On-screen Show (4:3)</PresentationFormat>
  <Paragraphs>256</Paragraphs>
  <Slides>46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Courier New</vt:lpstr>
      <vt:lpstr>Tahoma</vt:lpstr>
      <vt:lpstr>Verdana</vt:lpstr>
      <vt:lpstr>Berrylishious design template</vt:lpstr>
      <vt:lpstr>PowerPoint Presentation</vt:lpstr>
      <vt:lpstr>Topics Covered</vt:lpstr>
      <vt:lpstr>Customer service</vt:lpstr>
      <vt:lpstr>History of customer service</vt:lpstr>
      <vt:lpstr>Reasons companies may not provide excellent customer service include….</vt:lpstr>
      <vt:lpstr>Role of customer service</vt:lpstr>
      <vt:lpstr>Unique characteristics of services </vt:lpstr>
      <vt:lpstr>The services marketing triangle</vt:lpstr>
      <vt:lpstr>Tourism and hospitality market</vt:lpstr>
      <vt:lpstr>Western markets </vt:lpstr>
      <vt:lpstr>Customer service superstars </vt:lpstr>
      <vt:lpstr>Asian markets </vt:lpstr>
      <vt:lpstr>Snapshot: Customer service at the Augusta Masters</vt:lpstr>
      <vt:lpstr>‘At Your Service Spotlight’: Walt Disney – a legacy of customer service</vt:lpstr>
      <vt:lpstr>Case Study: The Lopesan Group, Gran Canaria, Spain </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Encompasses the management, marketing and  operations of restaurants and other food services,  lodging, attractions, recreation events and travel  related services. </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user</cp:lastModifiedBy>
  <cp:revision>128</cp:revision>
  <cp:lastPrinted>2012-10-22T17:26:30Z</cp:lastPrinted>
  <dcterms:created xsi:type="dcterms:W3CDTF">2012-10-22T00:42:01Z</dcterms:created>
  <dcterms:modified xsi:type="dcterms:W3CDTF">2022-09-19T04:40:08Z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TC010900171033</vt:lpwstr>
  </property>
</Properties>
</file>