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66" r:id="rId2"/>
    <p:sldId id="257" r:id="rId3"/>
    <p:sldId id="258" r:id="rId4"/>
    <p:sldId id="259" r:id="rId5"/>
    <p:sldId id="260" r:id="rId6"/>
    <p:sldId id="261" r:id="rId7"/>
    <p:sldId id="263" r:id="rId8"/>
    <p:sldId id="264" r:id="rId9"/>
    <p:sldId id="265" r:id="rId10"/>
    <p:sldId id="268" r:id="rId11"/>
    <p:sldId id="269" r:id="rId12"/>
    <p:sldId id="270" r:id="rId13"/>
    <p:sldId id="271" r:id="rId14"/>
    <p:sldId id="299" r:id="rId15"/>
    <p:sldId id="300"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9" r:id="rId31"/>
    <p:sldId id="290" r:id="rId32"/>
    <p:sldId id="291" r:id="rId33"/>
    <p:sldId id="292" r:id="rId34"/>
    <p:sldId id="293" r:id="rId35"/>
    <p:sldId id="294" r:id="rId36"/>
    <p:sldId id="295" r:id="rId37"/>
    <p:sldId id="296" r:id="rId38"/>
    <p:sldId id="297" r:id="rId39"/>
    <p:sldId id="298" r:id="rId40"/>
    <p:sldId id="301" r:id="rId41"/>
    <p:sldId id="302" r:id="rId42"/>
    <p:sldId id="303" r:id="rId43"/>
    <p:sldId id="304" r:id="rId44"/>
    <p:sldId id="305" r:id="rId45"/>
    <p:sldId id="306" r:id="rId46"/>
    <p:sldId id="307" r:id="rId47"/>
    <p:sldId id="308" r:id="rId48"/>
    <p:sldId id="309" r:id="rId49"/>
    <p:sldId id="310" r:id="rId50"/>
    <p:sldId id="311"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15" autoAdjust="0"/>
  </p:normalViewPr>
  <p:slideViewPr>
    <p:cSldViewPr>
      <p:cViewPr varScale="1">
        <p:scale>
          <a:sx n="83" d="100"/>
          <a:sy n="83" d="100"/>
        </p:scale>
        <p:origin x="1426"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D24D22-0977-4F9C-B173-E2871B4CB2A4}" type="datetimeFigureOut">
              <a:rPr lang="en-US" smtClean="0"/>
              <a:pPr/>
              <a:t>9/12/2022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02E7D3-0F34-4DC0-8762-D39581BC7EB9}" type="slidenum">
              <a:rPr lang="en-US" smtClean="0"/>
              <a:pPr/>
              <a:t>‹#›</a:t>
            </a:fld>
            <a:endParaRPr lang="en-US" dirty="0"/>
          </a:p>
        </p:txBody>
      </p:sp>
    </p:spTree>
    <p:extLst>
      <p:ext uri="{BB962C8B-B14F-4D97-AF65-F5344CB8AC3E}">
        <p14:creationId xmlns:p14="http://schemas.microsoft.com/office/powerpoint/2010/main" val="4190737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ise</a:t>
            </a:r>
            <a:endParaRPr lang="en-US" dirty="0"/>
          </a:p>
        </p:txBody>
      </p:sp>
      <p:sp>
        <p:nvSpPr>
          <p:cNvPr id="4" name="Slide Number Placeholder 3"/>
          <p:cNvSpPr>
            <a:spLocks noGrp="1"/>
          </p:cNvSpPr>
          <p:nvPr>
            <p:ph type="sldNum" sz="quarter" idx="10"/>
          </p:nvPr>
        </p:nvSpPr>
        <p:spPr/>
        <p:txBody>
          <a:bodyPr/>
          <a:lstStyle/>
          <a:p>
            <a:fld id="{D102E7D3-0F34-4DC0-8762-D39581BC7EB9}" type="slidenum">
              <a:rPr lang="en-US" smtClean="0"/>
              <a:pPr/>
              <a:t>4</a:t>
            </a:fld>
            <a:endParaRPr lang="en-US"/>
          </a:p>
        </p:txBody>
      </p:sp>
    </p:spTree>
    <p:extLst>
      <p:ext uri="{BB962C8B-B14F-4D97-AF65-F5344CB8AC3E}">
        <p14:creationId xmlns:p14="http://schemas.microsoft.com/office/powerpoint/2010/main" val="2227226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02E7D3-0F34-4DC0-8762-D39581BC7EB9}" type="slidenum">
              <a:rPr lang="en-US" smtClean="0"/>
              <a:pPr/>
              <a:t>14</a:t>
            </a:fld>
            <a:endParaRPr lang="en-US" dirty="0"/>
          </a:p>
        </p:txBody>
      </p:sp>
    </p:spTree>
    <p:extLst>
      <p:ext uri="{BB962C8B-B14F-4D97-AF65-F5344CB8AC3E}">
        <p14:creationId xmlns:p14="http://schemas.microsoft.com/office/powerpoint/2010/main" val="321234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FD35E1-37BF-4222-9FBE-611AEE987A23}" type="datetimeFigureOut">
              <a:rPr lang="en-US" smtClean="0"/>
              <a:pPr/>
              <a:t>9/12/2022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7DEE-2C00-4DD4-8C4B-466ADBAD16C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FD35E1-37BF-4222-9FBE-611AEE987A23}" type="datetimeFigureOut">
              <a:rPr lang="en-US" smtClean="0"/>
              <a:pPr/>
              <a:t>9/12/2022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7DEE-2C00-4DD4-8C4B-466ADBAD16C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5.png"/><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 Id="rId9" Type="http://schemas.openxmlformats.org/officeDocument/2006/relationships/image" Target="../media/image7.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CONSUMER BEHAVIOUR AND ENVIRONMENT</a:t>
            </a:r>
            <a:endParaRPr lang="en-US" dirty="0"/>
          </a:p>
        </p:txBody>
      </p:sp>
      <p:sp>
        <p:nvSpPr>
          <p:cNvPr id="3" name="Content Placeholder 2"/>
          <p:cNvSpPr>
            <a:spLocks noGrp="1"/>
          </p:cNvSpPr>
          <p:nvPr>
            <p:ph idx="1"/>
          </p:nvPr>
        </p:nvSpPr>
        <p:spPr/>
        <p:txBody>
          <a:bodyPr/>
          <a:lstStyle/>
          <a:p>
            <a:r>
              <a:rPr lang="en-US" dirty="0" smtClean="0"/>
              <a:t>SIX MAJOR FACTORS INFLUENCE ARE</a:t>
            </a:r>
          </a:p>
          <a:p>
            <a:r>
              <a:rPr lang="en-US" b="1" dirty="0" smtClean="0"/>
              <a:t>DEMOGRAPHIC</a:t>
            </a:r>
          </a:p>
          <a:p>
            <a:r>
              <a:rPr lang="en-US" b="1" dirty="0" smtClean="0"/>
              <a:t>ECONOMIC</a:t>
            </a:r>
          </a:p>
          <a:p>
            <a:r>
              <a:rPr lang="en-US" b="1" dirty="0" smtClean="0"/>
              <a:t>NATURAL</a:t>
            </a:r>
          </a:p>
          <a:p>
            <a:r>
              <a:rPr lang="en-US" b="1" dirty="0" smtClean="0"/>
              <a:t>TECHNOLOGICAL</a:t>
            </a:r>
          </a:p>
          <a:p>
            <a:r>
              <a:rPr lang="en-US" b="1" dirty="0" smtClean="0"/>
              <a:t>POLITICAL &amp; LEGAL</a:t>
            </a:r>
          </a:p>
          <a:p>
            <a:r>
              <a:rPr lang="en-US" b="1" dirty="0" smtClean="0"/>
              <a:t>SOCIAL CULTURAL</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b="1" dirty="0" smtClean="0"/>
              <a:t>Organizational Buying  </a:t>
            </a:r>
            <a:r>
              <a:rPr lang="en-US" b="1" dirty="0" err="1" smtClean="0"/>
              <a:t>Behaviour</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525143" y="990600"/>
            <a:ext cx="6093714" cy="58674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Organizational Buying  </a:t>
            </a:r>
            <a:r>
              <a:rPr lang="en-US" b="1" dirty="0" err="1" smtClean="0"/>
              <a:t>Behaviour</a:t>
            </a:r>
            <a:endParaRPr lang="en-US" dirty="0"/>
          </a:p>
        </p:txBody>
      </p:sp>
      <p:sp>
        <p:nvSpPr>
          <p:cNvPr id="3" name="Content Placeholder 2"/>
          <p:cNvSpPr>
            <a:spLocks noGrp="1"/>
          </p:cNvSpPr>
          <p:nvPr>
            <p:ph idx="1"/>
          </p:nvPr>
        </p:nvSpPr>
        <p:spPr>
          <a:xfrm>
            <a:off x="0" y="1143000"/>
            <a:ext cx="9144000" cy="5715000"/>
          </a:xfrm>
        </p:spPr>
        <p:txBody>
          <a:bodyPr>
            <a:normAutofit fontScale="85000" lnSpcReduction="10000"/>
          </a:bodyPr>
          <a:lstStyle/>
          <a:p>
            <a:r>
              <a:rPr lang="en-US" b="1" i="1" dirty="0" smtClean="0"/>
              <a:t>Initiators</a:t>
            </a:r>
            <a:r>
              <a:rPr lang="en-US" i="1" dirty="0" smtClean="0"/>
              <a:t>.. request the purchase of an item and propel the purchase decision process. They may be other members of the DMU or others in the </a:t>
            </a:r>
            <a:r>
              <a:rPr lang="en-US" i="1" dirty="0" err="1" smtClean="0"/>
              <a:t>organisation</a:t>
            </a:r>
            <a:r>
              <a:rPr lang="en-US" i="1" dirty="0" smtClean="0"/>
              <a:t>.</a:t>
            </a:r>
          </a:p>
          <a:p>
            <a:r>
              <a:rPr lang="en-US" b="1" i="1" dirty="0" smtClean="0"/>
              <a:t>Users</a:t>
            </a:r>
            <a:r>
              <a:rPr lang="en-US" i="1" dirty="0" smtClean="0"/>
              <a:t>.. may not only initiate the purchase process but are sometimes involved in the specification process. They will use the product once it has been acquired and subsequently evaluate its performance. Their role is continuous, although it may vary from the peripheral to highly involved.</a:t>
            </a:r>
          </a:p>
          <a:p>
            <a:r>
              <a:rPr lang="en-US" b="1" i="1" dirty="0" smtClean="0"/>
              <a:t>Influencers.</a:t>
            </a:r>
            <a:r>
              <a:rPr lang="en-US" i="1" dirty="0" smtClean="0"/>
              <a:t>. very often help set the technical specifications for the proposed purchase and assist the evaluation of alternative offerings by potential suppliers. These may be consultants hired to complete a particular project. This is quite common in high-technology purchases where the customer has little relevant </a:t>
            </a:r>
            <a:r>
              <a:rPr lang="en-US" i="1" dirty="0" err="1" smtClean="0"/>
              <a:t>expertise.</a:t>
            </a:r>
            <a:r>
              <a:rPr lang="en-US" dirty="0" err="1" smtClean="0"/>
              <a:t>ecision</a:t>
            </a:r>
            <a:r>
              <a:rPr lang="en-US" dirty="0" smtClean="0"/>
              <a:t> Making Units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b="1" dirty="0" smtClean="0"/>
              <a:t>Organizational Buying  </a:t>
            </a:r>
            <a:r>
              <a:rPr lang="en-US" b="1" dirty="0" err="1" smtClean="0"/>
              <a:t>Behaviour</a:t>
            </a:r>
            <a:endParaRPr lang="en-US" dirty="0"/>
          </a:p>
        </p:txBody>
      </p:sp>
      <p:sp>
        <p:nvSpPr>
          <p:cNvPr id="3" name="Content Placeholder 2"/>
          <p:cNvSpPr>
            <a:spLocks noGrp="1"/>
          </p:cNvSpPr>
          <p:nvPr>
            <p:ph idx="1"/>
          </p:nvPr>
        </p:nvSpPr>
        <p:spPr>
          <a:xfrm>
            <a:off x="0" y="914400"/>
            <a:ext cx="9144000" cy="5943600"/>
          </a:xfrm>
        </p:spPr>
        <p:txBody>
          <a:bodyPr/>
          <a:lstStyle/>
          <a:p>
            <a:r>
              <a:rPr lang="en-US" b="1" i="1" dirty="0" smtClean="0"/>
              <a:t>Deciders</a:t>
            </a:r>
            <a:r>
              <a:rPr lang="en-US" i="1" dirty="0" smtClean="0"/>
              <a:t>.. are those who make purchasing decisions and they are the most difficult to identify. This is because they may not have formal authority to make a purchase decision yet are sufficiently influential internally that their decision carries most weight. In repeat buying activities the buyer may well also be the decider. However, it is normal practice to require that expenditure decisions involving sums over a certain financial limit be </a:t>
            </a:r>
            <a:r>
              <a:rPr lang="en-US" i="1" dirty="0" err="1" smtClean="0"/>
              <a:t>authorised</a:t>
            </a:r>
            <a:r>
              <a:rPr lang="en-US" i="1" dirty="0" smtClean="0"/>
              <a:t> by other, often senior, managers.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b="1" dirty="0" smtClean="0"/>
              <a:t>Organizational Buying  </a:t>
            </a:r>
            <a:r>
              <a:rPr lang="en-US" b="1" dirty="0" err="1" smtClean="0"/>
              <a:t>Behaviour</a:t>
            </a:r>
            <a:endParaRPr lang="en-US" dirty="0"/>
          </a:p>
        </p:txBody>
      </p:sp>
      <p:sp>
        <p:nvSpPr>
          <p:cNvPr id="3" name="Content Placeholder 2"/>
          <p:cNvSpPr>
            <a:spLocks noGrp="1"/>
          </p:cNvSpPr>
          <p:nvPr>
            <p:ph idx="1"/>
          </p:nvPr>
        </p:nvSpPr>
        <p:spPr/>
        <p:txBody>
          <a:bodyPr>
            <a:normAutofit fontScale="85000" lnSpcReduction="10000"/>
          </a:bodyPr>
          <a:lstStyle/>
          <a:p>
            <a:r>
              <a:rPr lang="en-US" b="1" i="1" dirty="0" smtClean="0"/>
              <a:t>Buyers.</a:t>
            </a:r>
            <a:r>
              <a:rPr lang="en-US" i="1" dirty="0" smtClean="0"/>
              <a:t>. </a:t>
            </a:r>
            <a:r>
              <a:rPr lang="en-US" dirty="0" smtClean="0"/>
              <a:t>(purchasing managers) select suppliers and manage the process whereby the required products are procured. As suggested previously, buyers may not decide which product is to be purchased but they influence the framework within which the decision is made.</a:t>
            </a:r>
          </a:p>
          <a:p>
            <a:r>
              <a:rPr lang="en-US" b="1" i="1" dirty="0" smtClean="0"/>
              <a:t>Gatekeepers</a:t>
            </a:r>
            <a:r>
              <a:rPr lang="en-US" i="1" dirty="0" smtClean="0"/>
              <a:t>.. have the potential to control the type and flow of information to the </a:t>
            </a:r>
            <a:r>
              <a:rPr lang="en-US" i="1" dirty="0" err="1" smtClean="0"/>
              <a:t>organisation</a:t>
            </a:r>
            <a:r>
              <a:rPr lang="en-US" i="1" dirty="0" smtClean="0"/>
              <a:t> and the members of the DMU. These gatekeepers may be assistants, technical personnel, secretaries or telephone switchboard </a:t>
            </a:r>
            <a:r>
              <a:rPr lang="en-US" i="1" dirty="0" err="1" smtClean="0"/>
              <a:t>operators</a:t>
            </a:r>
            <a:r>
              <a:rPr lang="en-US" dirty="0" err="1" smtClean="0"/>
              <a:t>ng</a:t>
            </a:r>
            <a:r>
              <a:rPr lang="en-US" dirty="0" smtClean="0"/>
              <a:t> Units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b="1" dirty="0"/>
          </a:p>
        </p:txBody>
      </p:sp>
      <p:sp>
        <p:nvSpPr>
          <p:cNvPr id="3" name="Content Placeholder 2"/>
          <p:cNvSpPr>
            <a:spLocks noGrp="1"/>
          </p:cNvSpPr>
          <p:nvPr>
            <p:ph idx="1"/>
          </p:nvPr>
        </p:nvSpPr>
        <p:spPr/>
        <p:txBody>
          <a:bodyPr/>
          <a:lstStyle/>
          <a:p>
            <a:r>
              <a:rPr lang="en-US" dirty="0" smtClean="0"/>
              <a:t>Consumerism is a word with two meanings.</a:t>
            </a:r>
          </a:p>
          <a:p>
            <a:r>
              <a:rPr lang="en-US" dirty="0" smtClean="0"/>
              <a:t>First, consumerism is a movement to promote the rights and powers of consumers in relation to sellers of products and services.</a:t>
            </a:r>
          </a:p>
          <a:p>
            <a:r>
              <a:rPr lang="en-US" dirty="0" smtClean="0"/>
              <a:t>Second, consumerism is a powerful ideology, in which the pursuit of material goods beyond subsistence shapes social conduct.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b="1" dirty="0"/>
          </a:p>
        </p:txBody>
      </p:sp>
      <p:sp>
        <p:nvSpPr>
          <p:cNvPr id="3" name="Content Placeholder 2"/>
          <p:cNvSpPr>
            <a:spLocks noGrp="1"/>
          </p:cNvSpPr>
          <p:nvPr>
            <p:ph idx="1"/>
          </p:nvPr>
        </p:nvSpPr>
        <p:spPr>
          <a:xfrm>
            <a:off x="0" y="1143000"/>
            <a:ext cx="9144000" cy="5715000"/>
          </a:xfrm>
        </p:spPr>
        <p:txBody>
          <a:bodyPr/>
          <a:lstStyle/>
          <a:p>
            <a:r>
              <a:rPr lang="en-US" dirty="0" smtClean="0"/>
              <a:t>Consumerism is a global phenomenon that rises everywhere when its necessary social and economic conditions come together in developing countries.</a:t>
            </a:r>
          </a:p>
          <a:p>
            <a:r>
              <a:rPr lang="en-US" dirty="0" smtClean="0"/>
              <a:t>The rise of consumer ideology is paralleled by a movement to protect consumers from fraud, deception, and greed using government power.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b="1" dirty="0"/>
          </a:p>
        </p:txBody>
      </p:sp>
      <p:sp>
        <p:nvSpPr>
          <p:cNvPr id="3" name="Content Placeholder 2"/>
          <p:cNvSpPr>
            <a:spLocks noGrp="1"/>
          </p:cNvSpPr>
          <p:nvPr>
            <p:ph idx="1"/>
          </p:nvPr>
        </p:nvSpPr>
        <p:spPr>
          <a:xfrm>
            <a:off x="0" y="1143000"/>
            <a:ext cx="9144000" cy="5715000"/>
          </a:xfrm>
        </p:spPr>
        <p:txBody>
          <a:bodyPr/>
          <a:lstStyle/>
          <a:p>
            <a:r>
              <a:rPr lang="en-US" b="1" dirty="0" smtClean="0"/>
              <a:t>Consumer Protection Act</a:t>
            </a:r>
          </a:p>
          <a:p>
            <a:r>
              <a:rPr lang="en-US" b="1" dirty="0" smtClean="0"/>
              <a:t>Laws designed to protect consumers from unfair and unjust marketing practices. Specifically, these laws protect </a:t>
            </a:r>
          </a:p>
          <a:p>
            <a:r>
              <a:rPr lang="en-US" b="1" dirty="0" smtClean="0"/>
              <a:t>The right to be informed </a:t>
            </a:r>
          </a:p>
          <a:p>
            <a:r>
              <a:rPr lang="en-US" b="1" dirty="0" smtClean="0"/>
              <a:t>The right to safety</a:t>
            </a:r>
          </a:p>
          <a:p>
            <a:r>
              <a:rPr lang="en-US" b="1" dirty="0" smtClean="0"/>
              <a:t>The right to redress</a:t>
            </a:r>
          </a:p>
          <a:p>
            <a:r>
              <a:rPr lang="en-US" b="1" dirty="0" smtClean="0"/>
              <a:t>The right to choose</a:t>
            </a:r>
          </a:p>
          <a:p>
            <a:r>
              <a:rPr lang="en-US" b="1" dirty="0" smtClean="0"/>
              <a:t>The right to a healthful environment </a:t>
            </a:r>
          </a:p>
          <a:p>
            <a:r>
              <a:rPr lang="en-US" b="1" dirty="0" smtClean="0"/>
              <a:t>The right to privacy</a:t>
            </a:r>
            <a:endParaRPr lang="en-US"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dirty="0"/>
          </a:p>
        </p:txBody>
      </p:sp>
      <p:sp>
        <p:nvSpPr>
          <p:cNvPr id="3" name="Content Placeholder 2"/>
          <p:cNvSpPr>
            <a:spLocks noGrp="1"/>
          </p:cNvSpPr>
          <p:nvPr>
            <p:ph idx="1"/>
          </p:nvPr>
        </p:nvSpPr>
        <p:spPr>
          <a:xfrm>
            <a:off x="0" y="1066800"/>
            <a:ext cx="9144000" cy="5791200"/>
          </a:xfrm>
        </p:spPr>
        <p:txBody>
          <a:bodyPr/>
          <a:lstStyle/>
          <a:p>
            <a:r>
              <a:rPr lang="en-US" b="1" dirty="0" smtClean="0"/>
              <a:t>The right to be informed </a:t>
            </a:r>
          </a:p>
          <a:p>
            <a:r>
              <a:rPr lang="en-US" dirty="0" smtClean="0"/>
              <a:t>This right states that businesses should always provide consumers with enough appropriate information to make intelligent and informed product choices. Product information provided by a business should always be complete and truthful. Aiming to achieve protection against misleading information in the areas of financing, advertising, labeling, and packaging, the right to be informed is protected by several pieces of legislation passed between 1960 and 1980.</a:t>
            </a:r>
            <a:endParaRPr lang="en-US"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dirty="0"/>
          </a:p>
        </p:txBody>
      </p:sp>
      <p:sp>
        <p:nvSpPr>
          <p:cNvPr id="3" name="Content Placeholder 2"/>
          <p:cNvSpPr>
            <a:spLocks noGrp="1"/>
          </p:cNvSpPr>
          <p:nvPr>
            <p:ph idx="1"/>
          </p:nvPr>
        </p:nvSpPr>
        <p:spPr>
          <a:xfrm>
            <a:off x="304800" y="1219200"/>
            <a:ext cx="8839200" cy="5638800"/>
          </a:xfrm>
        </p:spPr>
        <p:txBody>
          <a:bodyPr>
            <a:normAutofit/>
          </a:bodyPr>
          <a:lstStyle/>
          <a:p>
            <a:r>
              <a:rPr lang="en-US" b="1" dirty="0" smtClean="0"/>
              <a:t>The right to safety</a:t>
            </a:r>
          </a:p>
          <a:p>
            <a:r>
              <a:rPr lang="en-US" dirty="0" smtClean="0"/>
              <a:t>The assertion of this right is aimed at the defense of consumers against injuries caused by products other than automobile vehicles, and implies that products should cause no harm to their users if such use is executed as prescribed. </a:t>
            </a:r>
            <a:endParaRPr lang="en-US"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t>The right to redress</a:t>
            </a:r>
          </a:p>
          <a:p>
            <a:r>
              <a:rPr lang="en-US" dirty="0" smtClean="0"/>
              <a:t>The consumer’s right to complain and express grievances about product failure.</a:t>
            </a:r>
          </a:p>
          <a:p>
            <a:r>
              <a:rPr lang="en-US" dirty="0" smtClean="0"/>
              <a:t>The right to redress provides for consumers to receive a fair settlement of just claims, including compensation for misrepresentation, shoddy goods, or unsatisfactory services.</a:t>
            </a:r>
            <a:endParaRPr lang="en-US"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CONSUMER BEHAVIOUR AND ENVIRONMENT</a:t>
            </a:r>
            <a:endParaRPr lang="en-US" dirty="0"/>
          </a:p>
        </p:txBody>
      </p:sp>
      <p:sp>
        <p:nvSpPr>
          <p:cNvPr id="3" name="Content Placeholder 2"/>
          <p:cNvSpPr>
            <a:spLocks noGrp="1"/>
          </p:cNvSpPr>
          <p:nvPr>
            <p:ph idx="1"/>
          </p:nvPr>
        </p:nvSpPr>
        <p:spPr>
          <a:xfrm>
            <a:off x="0" y="1371600"/>
            <a:ext cx="9144000" cy="5334000"/>
          </a:xfrm>
        </p:spPr>
        <p:txBody>
          <a:bodyPr>
            <a:normAutofit lnSpcReduction="10000"/>
          </a:bodyPr>
          <a:lstStyle/>
          <a:p>
            <a:r>
              <a:rPr lang="en-US" b="1" dirty="0" smtClean="0"/>
              <a:t>STORE ENVIRONMENT </a:t>
            </a:r>
            <a:r>
              <a:rPr lang="en-US" dirty="0" smtClean="0"/>
              <a:t>– The entrance of the store creates the story by creating expectations by containing and giving promises.</a:t>
            </a:r>
          </a:p>
          <a:p>
            <a:r>
              <a:rPr lang="en-US" b="1" u="sng" dirty="0" smtClean="0"/>
              <a:t>Objectives of a good store design</a:t>
            </a:r>
          </a:p>
          <a:p>
            <a:r>
              <a:rPr lang="en-US" dirty="0" smtClean="0"/>
              <a:t>Should be consistent with the image and strategies of the store. </a:t>
            </a:r>
            <a:endParaRPr lang="en-US" b="1" dirty="0" smtClean="0"/>
          </a:p>
          <a:p>
            <a:r>
              <a:rPr lang="en-US" dirty="0" smtClean="0"/>
              <a:t>Should positively influence consumer </a:t>
            </a:r>
            <a:r>
              <a:rPr lang="en-US" dirty="0" err="1" smtClean="0"/>
              <a:t>behaviour</a:t>
            </a:r>
            <a:endParaRPr lang="en-US" dirty="0" smtClean="0"/>
          </a:p>
          <a:p>
            <a:r>
              <a:rPr lang="en-US" dirty="0" smtClean="0"/>
              <a:t>should be flexible</a:t>
            </a:r>
          </a:p>
          <a:p>
            <a:r>
              <a:rPr lang="en-US" dirty="0" smtClean="0"/>
              <a:t>Should recognize the needs of the disabled, </a:t>
            </a:r>
            <a:r>
              <a:rPr lang="en-US" dirty="0" err="1" smtClean="0"/>
              <a:t>ie</a:t>
            </a:r>
            <a:r>
              <a:rPr lang="en-US" dirty="0" smtClean="0"/>
              <a:t>., reasonable access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dirty="0"/>
          </a:p>
        </p:txBody>
      </p:sp>
      <p:sp>
        <p:nvSpPr>
          <p:cNvPr id="3" name="Content Placeholder 2"/>
          <p:cNvSpPr>
            <a:spLocks noGrp="1"/>
          </p:cNvSpPr>
          <p:nvPr>
            <p:ph idx="1"/>
          </p:nvPr>
        </p:nvSpPr>
        <p:spPr/>
        <p:txBody>
          <a:bodyPr/>
          <a:lstStyle/>
          <a:p>
            <a:r>
              <a:rPr lang="en-US" b="1" dirty="0" smtClean="0"/>
              <a:t>The right to choose</a:t>
            </a:r>
          </a:p>
          <a:p>
            <a:r>
              <a:rPr lang="en-US" dirty="0" smtClean="0"/>
              <a:t>The right to free choice among product offerings states that consumers should have a variety of options provided by different companies from which to choose.</a:t>
            </a:r>
            <a:endParaRPr lang="en-US"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dirty="0"/>
          </a:p>
        </p:txBody>
      </p:sp>
      <p:sp>
        <p:nvSpPr>
          <p:cNvPr id="3" name="Content Placeholder 2"/>
          <p:cNvSpPr>
            <a:spLocks noGrp="1"/>
          </p:cNvSpPr>
          <p:nvPr>
            <p:ph idx="1"/>
          </p:nvPr>
        </p:nvSpPr>
        <p:spPr>
          <a:xfrm>
            <a:off x="0" y="1524000"/>
            <a:ext cx="9144000" cy="5334000"/>
          </a:xfrm>
        </p:spPr>
        <p:txBody>
          <a:bodyPr/>
          <a:lstStyle/>
          <a:p>
            <a:r>
              <a:rPr lang="en-US" b="1" dirty="0" smtClean="0"/>
              <a:t>The right to a healthful environment</a:t>
            </a:r>
          </a:p>
          <a:p>
            <a:r>
              <a:rPr lang="en-US" dirty="0" smtClean="0"/>
              <a:t>This is the right to live and work in an environment that is non-threatening to the well-being of present and future generations.</a:t>
            </a:r>
            <a:endParaRPr lang="en-US"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CONSUMERISM</a:t>
            </a:r>
            <a:endParaRPr lang="en-US" dirty="0"/>
          </a:p>
        </p:txBody>
      </p:sp>
      <p:sp>
        <p:nvSpPr>
          <p:cNvPr id="3" name="Content Placeholder 2"/>
          <p:cNvSpPr>
            <a:spLocks noGrp="1"/>
          </p:cNvSpPr>
          <p:nvPr>
            <p:ph idx="1"/>
          </p:nvPr>
        </p:nvSpPr>
        <p:spPr/>
        <p:txBody>
          <a:bodyPr/>
          <a:lstStyle/>
          <a:p>
            <a:r>
              <a:rPr lang="en-US" b="1" dirty="0" smtClean="0"/>
              <a:t>The right to privacy</a:t>
            </a:r>
          </a:p>
          <a:p>
            <a:r>
              <a:rPr lang="en-US" dirty="0" smtClean="0"/>
              <a:t>The consumer’s right to be left alone. Business does not have the right to collect information about consumers to establish detailed profiles about their lives and shopping habits.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b="1" dirty="0"/>
          </a:p>
        </p:txBody>
      </p:sp>
      <p:sp>
        <p:nvSpPr>
          <p:cNvPr id="3" name="Content Placeholder 2"/>
          <p:cNvSpPr>
            <a:spLocks noGrp="1"/>
          </p:cNvSpPr>
          <p:nvPr>
            <p:ph idx="1"/>
          </p:nvPr>
        </p:nvSpPr>
        <p:spPr>
          <a:xfrm>
            <a:off x="228600" y="1066800"/>
            <a:ext cx="8915400" cy="5791200"/>
          </a:xfrm>
        </p:spPr>
        <p:txBody>
          <a:bodyPr>
            <a:normAutofit fontScale="92500" lnSpcReduction="10000"/>
          </a:bodyPr>
          <a:lstStyle/>
          <a:p>
            <a:endParaRPr lang="en-US" dirty="0" smtClean="0"/>
          </a:p>
          <a:p>
            <a:r>
              <a:rPr lang="en-US" b="1" dirty="0" smtClean="0"/>
              <a:t>Communication is central to marketing.</a:t>
            </a:r>
          </a:p>
          <a:p>
            <a:r>
              <a:rPr lang="en-US" b="1" dirty="0" smtClean="0"/>
              <a:t>Successful companies design superior products, price them </a:t>
            </a:r>
            <a:r>
              <a:rPr lang="en-US" b="1" dirty="0" err="1" smtClean="0"/>
              <a:t>favourably</a:t>
            </a:r>
            <a:r>
              <a:rPr lang="en-US" b="1" dirty="0" smtClean="0"/>
              <a:t>,  distribute them effectively.</a:t>
            </a:r>
          </a:p>
          <a:p>
            <a:r>
              <a:rPr lang="en-US" b="1" dirty="0" smtClean="0"/>
              <a:t>And also communicate with all present and prospective consumers about the benefits of the products and services and convince them to buy a company’s products in preference to those of competitors.</a:t>
            </a:r>
          </a:p>
          <a:p>
            <a:r>
              <a:rPr lang="en-US" b="1" dirty="0" smtClean="0"/>
              <a:t>Communication is the voice of the product and effective medium between producers and consumers</a:t>
            </a:r>
            <a:endParaRPr 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a:xfrm>
            <a:off x="304800" y="1219200"/>
            <a:ext cx="8839200" cy="5638799"/>
          </a:xfrm>
        </p:spPr>
        <p:txBody>
          <a:bodyPr>
            <a:normAutofit lnSpcReduction="10000"/>
          </a:bodyPr>
          <a:lstStyle/>
          <a:p>
            <a:r>
              <a:rPr lang="en-US" b="1" dirty="0" smtClean="0"/>
              <a:t>Emerging trends in communication</a:t>
            </a:r>
          </a:p>
          <a:p>
            <a:r>
              <a:rPr lang="en-US" b="1" dirty="0" smtClean="0"/>
              <a:t>Proliferation of communication channels</a:t>
            </a:r>
          </a:p>
          <a:p>
            <a:pPr>
              <a:buNone/>
            </a:pPr>
            <a:r>
              <a:rPr lang="en-US" b="1" dirty="0" smtClean="0"/>
              <a:t>     </a:t>
            </a:r>
            <a:r>
              <a:rPr lang="en-US" dirty="0" smtClean="0"/>
              <a:t>the range and variety of media for getting messages across to the target market has widened.</a:t>
            </a:r>
          </a:p>
          <a:p>
            <a:r>
              <a:rPr lang="en-US" b="1" dirty="0" smtClean="0"/>
              <a:t>Media fragmentation</a:t>
            </a:r>
          </a:p>
          <a:p>
            <a:pPr>
              <a:buNone/>
            </a:pPr>
            <a:r>
              <a:rPr lang="en-US" b="1" dirty="0" smtClean="0"/>
              <a:t>    </a:t>
            </a:r>
            <a:r>
              <a:rPr lang="en-US" dirty="0" smtClean="0"/>
              <a:t>specialized channels for kids, ladies, sports lovers, business man, health care, etc.</a:t>
            </a:r>
          </a:p>
          <a:p>
            <a:r>
              <a:rPr lang="en-US" b="1" dirty="0" smtClean="0"/>
              <a:t>Shifts in channel power</a:t>
            </a:r>
          </a:p>
          <a:p>
            <a:pPr>
              <a:buNone/>
            </a:pPr>
            <a:r>
              <a:rPr lang="en-US" b="1" dirty="0" smtClean="0"/>
              <a:t>    </a:t>
            </a:r>
            <a:r>
              <a:rPr lang="en-US" dirty="0" smtClean="0"/>
              <a:t>technology has put consumer in control. Consumers decide which message to see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b="1" dirty="0" smtClean="0"/>
              <a:t>COMMUNICATION</a:t>
            </a:r>
            <a:endParaRPr lang="en-US" dirty="0"/>
          </a:p>
        </p:txBody>
      </p:sp>
      <p:sp>
        <p:nvSpPr>
          <p:cNvPr id="3" name="Content Placeholder 2"/>
          <p:cNvSpPr>
            <a:spLocks noGrp="1"/>
          </p:cNvSpPr>
          <p:nvPr>
            <p:ph idx="1"/>
          </p:nvPr>
        </p:nvSpPr>
        <p:spPr>
          <a:xfrm>
            <a:off x="0" y="1295400"/>
            <a:ext cx="9144000" cy="5562600"/>
          </a:xfrm>
        </p:spPr>
        <p:txBody>
          <a:bodyPr>
            <a:normAutofit lnSpcReduction="10000"/>
          </a:bodyPr>
          <a:lstStyle/>
          <a:p>
            <a:r>
              <a:rPr lang="en-US" b="1" dirty="0" smtClean="0"/>
              <a:t>Content and Audience Decisions</a:t>
            </a:r>
          </a:p>
          <a:p>
            <a:r>
              <a:rPr lang="en-US" dirty="0" smtClean="0"/>
              <a:t>Marketers rely heavily on consumer research in to decision process, consumer involvement and other aspects of marketing environment that can be influenced by a message.</a:t>
            </a:r>
          </a:p>
          <a:p>
            <a:r>
              <a:rPr lang="en-US" sz="3600" b="1" dirty="0" smtClean="0"/>
              <a:t>Message Content</a:t>
            </a:r>
          </a:p>
          <a:p>
            <a:r>
              <a:rPr lang="en-US" dirty="0" smtClean="0"/>
              <a:t>The message is the central component of any piece of marketing communications. An effective message tells a great deal not only about the brand advertised but also about  its target audience, competitors and the marketer’s brand strategy.</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a:xfrm>
            <a:off x="0" y="1143000"/>
            <a:ext cx="9144000" cy="5715000"/>
          </a:xfrm>
        </p:spPr>
        <p:txBody>
          <a:bodyPr/>
          <a:lstStyle/>
          <a:p>
            <a:r>
              <a:rPr lang="en-US" b="1" dirty="0" smtClean="0"/>
              <a:t>Message Content</a:t>
            </a:r>
          </a:p>
          <a:p>
            <a:r>
              <a:rPr lang="en-US" b="1" dirty="0" smtClean="0"/>
              <a:t>The message can communicate a number of important pieces of information to target consumers including product benefits, price, and availability.</a:t>
            </a:r>
          </a:p>
          <a:p>
            <a:r>
              <a:rPr lang="en-US" b="1" dirty="0" smtClean="0"/>
              <a:t>Message contents flows directly from product positioning. Through positioning research marketers able to decide exactly which aspects of brand are most likely to persuade target consumers to buy.</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a:xfrm>
            <a:off x="0" y="1143000"/>
            <a:ext cx="9144000" cy="5715000"/>
          </a:xfrm>
        </p:spPr>
        <p:txBody>
          <a:bodyPr/>
          <a:lstStyle/>
          <a:p>
            <a:r>
              <a:rPr lang="en-US" b="1" dirty="0" smtClean="0"/>
              <a:t>Elements of the Communications Process</a:t>
            </a:r>
          </a:p>
          <a:p>
            <a:pPr>
              <a:lnSpc>
                <a:spcPct val="90000"/>
              </a:lnSpc>
            </a:pPr>
            <a:r>
              <a:rPr lang="en-US" dirty="0" smtClean="0"/>
              <a:t>The Message Initiator (the Source)</a:t>
            </a:r>
          </a:p>
          <a:p>
            <a:pPr>
              <a:lnSpc>
                <a:spcPct val="90000"/>
              </a:lnSpc>
            </a:pPr>
            <a:r>
              <a:rPr lang="en-US" dirty="0" smtClean="0"/>
              <a:t>The Sender</a:t>
            </a:r>
          </a:p>
          <a:p>
            <a:pPr>
              <a:lnSpc>
                <a:spcPct val="90000"/>
              </a:lnSpc>
            </a:pPr>
            <a:r>
              <a:rPr lang="en-US" dirty="0" smtClean="0"/>
              <a:t>The Receiver</a:t>
            </a:r>
          </a:p>
          <a:p>
            <a:pPr>
              <a:lnSpc>
                <a:spcPct val="90000"/>
              </a:lnSpc>
            </a:pPr>
            <a:r>
              <a:rPr lang="en-US" dirty="0" smtClean="0"/>
              <a:t>The Medium</a:t>
            </a:r>
          </a:p>
          <a:p>
            <a:pPr>
              <a:lnSpc>
                <a:spcPct val="90000"/>
              </a:lnSpc>
            </a:pPr>
            <a:r>
              <a:rPr lang="en-US" dirty="0" smtClean="0"/>
              <a:t>The Message</a:t>
            </a:r>
          </a:p>
          <a:p>
            <a:pPr>
              <a:lnSpc>
                <a:spcPct val="90000"/>
              </a:lnSpc>
            </a:pPr>
            <a:r>
              <a:rPr lang="en-US" dirty="0" smtClean="0"/>
              <a:t>The Target Audience (the Receivers)</a:t>
            </a:r>
          </a:p>
          <a:p>
            <a:pPr>
              <a:lnSpc>
                <a:spcPct val="90000"/>
              </a:lnSpc>
            </a:pPr>
            <a:r>
              <a:rPr lang="en-US" dirty="0" smtClean="0"/>
              <a:t>Feedback - the Receiver’s Response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p:txBody>
          <a:bodyPr/>
          <a:lstStyle/>
          <a:p>
            <a:r>
              <a:rPr lang="en-CA" dirty="0" smtClean="0"/>
              <a:t>Medium can be:</a:t>
            </a:r>
          </a:p>
          <a:p>
            <a:pPr lvl="1"/>
            <a:r>
              <a:rPr lang="en-CA" dirty="0" smtClean="0"/>
              <a:t>Impersonal (mass media)</a:t>
            </a:r>
          </a:p>
          <a:p>
            <a:pPr lvl="1"/>
            <a:r>
              <a:rPr lang="en-CA" dirty="0" smtClean="0"/>
              <a:t>Interpersonal (with salesperson or a friend)</a:t>
            </a:r>
          </a:p>
          <a:p>
            <a:pPr lvl="1"/>
            <a:r>
              <a:rPr lang="en-CA" dirty="0" smtClean="0"/>
              <a:t>Interactive (direct feedback possibility exists)</a:t>
            </a:r>
          </a:p>
          <a:p>
            <a:pPr lvl="1"/>
            <a:endParaRPr lang="en-US" dirty="0" smtClean="0"/>
          </a:p>
        </p:txBody>
      </p:sp>
      <p:pic>
        <p:nvPicPr>
          <p:cNvPr id="4" name="Picture 5" descr="J:\HED-Hard\schiffman_consumerbehav_1ce\0131463047_ppt\schi_slide_08-06.gif"/>
          <p:cNvPicPr>
            <a:picLocks noChangeAspect="1" noChangeArrowheads="1"/>
          </p:cNvPicPr>
          <p:nvPr/>
        </p:nvPicPr>
        <p:blipFill>
          <a:blip r:embed="rId2"/>
          <a:srcRect/>
          <a:stretch>
            <a:fillRect/>
          </a:stretch>
        </p:blipFill>
        <p:spPr bwMode="auto">
          <a:xfrm>
            <a:off x="533400" y="3810000"/>
            <a:ext cx="8610600" cy="2740436"/>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p:txBody>
          <a:bodyPr/>
          <a:lstStyle/>
          <a:p>
            <a:r>
              <a:rPr lang="en-CA" b="1" dirty="0" smtClean="0"/>
              <a:t>Factors That Affect The Communication Process</a:t>
            </a:r>
          </a:p>
          <a:p>
            <a:r>
              <a:rPr lang="en-CA" dirty="0" smtClean="0"/>
              <a:t>Characteristics of the source</a:t>
            </a:r>
          </a:p>
          <a:p>
            <a:r>
              <a:rPr lang="en-CA" dirty="0" smtClean="0"/>
              <a:t>Message  characteristics</a:t>
            </a:r>
          </a:p>
          <a:p>
            <a:r>
              <a:rPr lang="en-CA" dirty="0" smtClean="0"/>
              <a:t>Characteristics of the receiver</a:t>
            </a:r>
          </a:p>
          <a:p>
            <a:r>
              <a:rPr lang="en-CA" dirty="0" smtClean="0"/>
              <a:t>Characteristics of the medium</a:t>
            </a:r>
            <a:endParaRPr lang="en-US" dirty="0" smtClean="0"/>
          </a:p>
          <a:p>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CONSUMER BEHAVIOUR AND ENVIRONMENT</a:t>
            </a:r>
            <a:endParaRPr lang="en-US" dirty="0"/>
          </a:p>
        </p:txBody>
      </p:sp>
      <p:sp>
        <p:nvSpPr>
          <p:cNvPr id="3" name="Content Placeholder 2"/>
          <p:cNvSpPr>
            <a:spLocks noGrp="1"/>
          </p:cNvSpPr>
          <p:nvPr>
            <p:ph idx="1"/>
          </p:nvPr>
        </p:nvSpPr>
        <p:spPr/>
        <p:txBody>
          <a:bodyPr>
            <a:normAutofit fontScale="92500"/>
          </a:bodyPr>
          <a:lstStyle/>
          <a:p>
            <a:r>
              <a:rPr lang="en-US" b="1" dirty="0" smtClean="0"/>
              <a:t>STORE LAYOUT</a:t>
            </a:r>
          </a:p>
          <a:p>
            <a:r>
              <a:rPr lang="en-US" b="1" dirty="0" smtClean="0"/>
              <a:t>Grid Layout </a:t>
            </a:r>
            <a:r>
              <a:rPr lang="en-US" dirty="0" smtClean="0"/>
              <a:t>– long rows  of shelves for different types of merchandise</a:t>
            </a:r>
          </a:p>
          <a:p>
            <a:r>
              <a:rPr lang="en-US" b="1" dirty="0" smtClean="0"/>
              <a:t>Race Track Layout</a:t>
            </a:r>
            <a:r>
              <a:rPr lang="en-US" dirty="0" smtClean="0"/>
              <a:t>, also known as LOOP, - is type of store design that provides easy customer traffic, which facilitating impulse purchase.</a:t>
            </a:r>
          </a:p>
          <a:p>
            <a:r>
              <a:rPr lang="en-US" b="1" dirty="0" smtClean="0"/>
              <a:t>Free form type layout</a:t>
            </a:r>
            <a:r>
              <a:rPr lang="en-US" dirty="0" smtClean="0"/>
              <a:t>, Boutique layout – which arranges fixtures and fittings unsystematically</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lnSpc>
                <a:spcPct val="90000"/>
              </a:lnSpc>
            </a:pPr>
            <a:r>
              <a:rPr lang="en-US" b="1" dirty="0" smtClean="0"/>
              <a:t>Credibility of Informal Sources</a:t>
            </a:r>
            <a:endParaRPr lang="en-CA" b="1" dirty="0" smtClean="0"/>
          </a:p>
          <a:p>
            <a:pPr lvl="1">
              <a:lnSpc>
                <a:spcPct val="90000"/>
              </a:lnSpc>
            </a:pPr>
            <a:r>
              <a:rPr lang="en-CA" sz="2400" b="1" dirty="0" smtClean="0"/>
              <a:t>Opinion leaders</a:t>
            </a:r>
            <a:endParaRPr lang="en-US" sz="2400" b="1" dirty="0" smtClean="0"/>
          </a:p>
          <a:p>
            <a:pPr>
              <a:lnSpc>
                <a:spcPct val="90000"/>
              </a:lnSpc>
            </a:pPr>
            <a:r>
              <a:rPr lang="en-CA" b="1" dirty="0" smtClean="0"/>
              <a:t>Credibility of Impersonal, Neutral Sources</a:t>
            </a:r>
          </a:p>
          <a:p>
            <a:pPr>
              <a:lnSpc>
                <a:spcPct val="90000"/>
              </a:lnSpc>
            </a:pPr>
            <a:r>
              <a:rPr lang="en-US" b="1" dirty="0" smtClean="0"/>
              <a:t>Credibility of </a:t>
            </a:r>
            <a:r>
              <a:rPr lang="en-CA" b="1" dirty="0" smtClean="0"/>
              <a:t>Marketer-Related </a:t>
            </a:r>
            <a:r>
              <a:rPr lang="en-US" b="1" dirty="0" smtClean="0"/>
              <a:t>Sources</a:t>
            </a:r>
          </a:p>
          <a:p>
            <a:pPr>
              <a:lnSpc>
                <a:spcPct val="90000"/>
              </a:lnSpc>
            </a:pPr>
            <a:r>
              <a:rPr lang="en-US" b="1" dirty="0" smtClean="0"/>
              <a:t>Credibility of Spokespersons and Endorsers</a:t>
            </a:r>
          </a:p>
          <a:p>
            <a:r>
              <a:rPr lang="en-CA" b="1" dirty="0" smtClean="0"/>
              <a:t>Sleeper Effect </a:t>
            </a:r>
            <a:r>
              <a:rPr lang="en-CA" dirty="0" smtClean="0"/>
              <a:t>- </a:t>
            </a:r>
            <a:r>
              <a:rPr lang="en-US" dirty="0" smtClean="0"/>
              <a:t>The idea that both positive and negative credibility effects tend to disappear after a period of time.</a:t>
            </a:r>
            <a:r>
              <a:rPr lang="en-CA" dirty="0" smtClean="0"/>
              <a:t>Differential decay: memory of negative cues disappear faster than the message itself. Source is forgotten before the message</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a:xfrm>
            <a:off x="0" y="990600"/>
            <a:ext cx="9144000" cy="5867400"/>
          </a:xfrm>
        </p:spPr>
        <p:txBody>
          <a:bodyPr/>
          <a:lstStyle/>
          <a:p>
            <a:r>
              <a:rPr lang="en-US" b="1" dirty="0" smtClean="0"/>
              <a:t>Barriers to Communication</a:t>
            </a:r>
          </a:p>
          <a:p>
            <a:pPr>
              <a:lnSpc>
                <a:spcPct val="90000"/>
              </a:lnSpc>
            </a:pPr>
            <a:r>
              <a:rPr lang="en-US" b="1" dirty="0" smtClean="0"/>
              <a:t>Selective Perception</a:t>
            </a:r>
          </a:p>
          <a:p>
            <a:pPr lvl="1">
              <a:lnSpc>
                <a:spcPct val="90000"/>
              </a:lnSpc>
            </a:pPr>
            <a:r>
              <a:rPr lang="en-US" dirty="0" smtClean="0"/>
              <a:t>Wandering, Zapping, Zipping, and Channel Surfing </a:t>
            </a:r>
          </a:p>
          <a:p>
            <a:pPr lvl="1">
              <a:lnSpc>
                <a:spcPct val="90000"/>
              </a:lnSpc>
            </a:pPr>
            <a:r>
              <a:rPr lang="en-US" dirty="0" smtClean="0"/>
              <a:t>Combat with </a:t>
            </a:r>
            <a:r>
              <a:rPr lang="en-US" dirty="0" err="1" smtClean="0"/>
              <a:t>Roadblocking</a:t>
            </a:r>
            <a:endParaRPr lang="en-US" dirty="0" smtClean="0"/>
          </a:p>
          <a:p>
            <a:pPr>
              <a:lnSpc>
                <a:spcPct val="90000"/>
              </a:lnSpc>
            </a:pPr>
            <a:r>
              <a:rPr lang="en-US" b="1" dirty="0" smtClean="0"/>
              <a:t>Psychological Noise</a:t>
            </a:r>
          </a:p>
          <a:p>
            <a:pPr lvl="1">
              <a:lnSpc>
                <a:spcPct val="90000"/>
              </a:lnSpc>
            </a:pPr>
            <a:r>
              <a:rPr lang="en-US" dirty="0" smtClean="0"/>
              <a:t>Combat with repeated exposures, contrast in the copy, and teasers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a:t>
            </a:r>
            <a:endParaRPr lang="en-US" dirty="0"/>
          </a:p>
        </p:txBody>
      </p:sp>
      <p:sp>
        <p:nvSpPr>
          <p:cNvPr id="3" name="Content Placeholder 2"/>
          <p:cNvSpPr>
            <a:spLocks noGrp="1"/>
          </p:cNvSpPr>
          <p:nvPr>
            <p:ph idx="1"/>
          </p:nvPr>
        </p:nvSpPr>
        <p:spPr/>
        <p:txBody>
          <a:bodyPr>
            <a:normAutofit lnSpcReduction="10000"/>
          </a:bodyPr>
          <a:lstStyle/>
          <a:p>
            <a:r>
              <a:rPr lang="en-CA" b="1" dirty="0" smtClean="0"/>
              <a:t>Communication and Marketing Strategy</a:t>
            </a:r>
          </a:p>
          <a:p>
            <a:pPr>
              <a:lnSpc>
                <a:spcPct val="90000"/>
              </a:lnSpc>
            </a:pPr>
            <a:r>
              <a:rPr lang="en-CA" sz="2800" dirty="0" smtClean="0"/>
              <a:t>Establish communication objectives</a:t>
            </a:r>
          </a:p>
          <a:p>
            <a:pPr>
              <a:lnSpc>
                <a:spcPct val="90000"/>
              </a:lnSpc>
            </a:pPr>
            <a:r>
              <a:rPr lang="en-CA" sz="2800" dirty="0" smtClean="0"/>
              <a:t>Select target audience</a:t>
            </a:r>
          </a:p>
          <a:p>
            <a:pPr>
              <a:lnSpc>
                <a:spcPct val="90000"/>
              </a:lnSpc>
            </a:pPr>
            <a:r>
              <a:rPr lang="en-CA" sz="2800" dirty="0" smtClean="0"/>
              <a:t>Choose the best media</a:t>
            </a:r>
          </a:p>
          <a:p>
            <a:pPr>
              <a:lnSpc>
                <a:spcPct val="90000"/>
              </a:lnSpc>
            </a:pPr>
            <a:r>
              <a:rPr lang="en-CA" sz="2800" dirty="0" smtClean="0"/>
              <a:t>Develop suitable message strategies</a:t>
            </a:r>
          </a:p>
          <a:p>
            <a:pPr lvl="1">
              <a:lnSpc>
                <a:spcPct val="90000"/>
              </a:lnSpc>
            </a:pPr>
            <a:r>
              <a:rPr lang="en-CA" sz="2400" b="1" dirty="0" smtClean="0"/>
              <a:t>Match message with audience characteristics</a:t>
            </a:r>
          </a:p>
          <a:p>
            <a:pPr lvl="1">
              <a:lnSpc>
                <a:spcPct val="90000"/>
              </a:lnSpc>
            </a:pPr>
            <a:r>
              <a:rPr lang="en-CA" sz="2400" b="1" dirty="0" smtClean="0"/>
              <a:t>Develop suitable message structure, presentation</a:t>
            </a:r>
          </a:p>
          <a:p>
            <a:pPr lvl="1">
              <a:lnSpc>
                <a:spcPct val="90000"/>
              </a:lnSpc>
            </a:pPr>
            <a:r>
              <a:rPr lang="en-CA" sz="2400" b="1" dirty="0" smtClean="0"/>
              <a:t>Develop suitable message appeals</a:t>
            </a:r>
          </a:p>
          <a:p>
            <a:pPr>
              <a:lnSpc>
                <a:spcPct val="90000"/>
              </a:lnSpc>
            </a:pPr>
            <a:r>
              <a:rPr lang="en-CA" sz="2800" dirty="0" smtClean="0"/>
              <a:t>Reduce barriers to effective communication</a:t>
            </a:r>
          </a:p>
          <a:p>
            <a:pPr>
              <a:lnSpc>
                <a:spcPct val="90000"/>
              </a:lnSpc>
            </a:pPr>
            <a:r>
              <a:rPr lang="en-CA" sz="2800" dirty="0" smtClean="0"/>
              <a:t>Measure effectiveness of marketing communications</a:t>
            </a:r>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solidFill>
                  <a:srgbClr val="FFFF00"/>
                </a:solidFill>
                <a:latin typeface="Arial Narrow" pitchFamily="34" charset="0"/>
              </a:rPr>
              <a:t>  </a:t>
            </a:r>
            <a:r>
              <a:rPr lang="en-US" b="1" dirty="0" smtClean="0">
                <a:latin typeface="Arial Narrow" pitchFamily="34" charset="0"/>
              </a:rPr>
              <a:t>THE LAW RELATING TO CONSUMER PROTECTION IS CONTAINED IN THE CONSUMER PROTECTION  ACT,1986. THE ACT APPLIES TO ALL GOODS &amp; SERVICES</a:t>
            </a:r>
          </a:p>
          <a:p>
            <a:r>
              <a:rPr lang="en-US" sz="3600" dirty="0" smtClean="0">
                <a:latin typeface="Arial Rounded MT Bold" pitchFamily="34" charset="0"/>
                <a:cs typeface="Times New Roman" pitchFamily="18" charset="0"/>
              </a:rPr>
              <a:t>Any person who buys or hires any goods or service is A  consumer</a:t>
            </a:r>
          </a:p>
          <a:p>
            <a:pPr lvl="1"/>
            <a:r>
              <a:rPr lang="en-US" dirty="0" smtClean="0">
                <a:latin typeface="Arial Rounded MT Bold" pitchFamily="34" charset="0"/>
                <a:cs typeface="Times New Roman" pitchFamily="18" charset="0"/>
              </a:rPr>
              <a:t>Except if he uses such goods or service for commercial purpose.</a:t>
            </a:r>
          </a:p>
          <a:p>
            <a:pPr lvl="1"/>
            <a:r>
              <a:rPr lang="en-US" dirty="0" smtClean="0">
                <a:latin typeface="Arial Rounded MT Bold" pitchFamily="34" charset="0"/>
              </a:rPr>
              <a:t>Or if the goods/service provided is free of cost, the person shall not be considered a consumer</a:t>
            </a:r>
            <a:endParaRPr lang="en-IN" dirty="0" smtClean="0">
              <a:latin typeface="Arial Rounded MT Bold" pitchFamily="34" charset="0"/>
            </a:endParaRPr>
          </a:p>
          <a:p>
            <a:pPr>
              <a:buNone/>
            </a:pPr>
            <a:endParaRPr lang="en-US" b="1" dirty="0" smtClean="0">
              <a:latin typeface="Arial Narrow"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p:txBody>
          <a:bodyPr>
            <a:normAutofit fontScale="92500" lnSpcReduction="10000"/>
          </a:bodyPr>
          <a:lstStyle/>
          <a:p>
            <a:pPr>
              <a:lnSpc>
                <a:spcPct val="130000"/>
              </a:lnSpc>
            </a:pPr>
            <a:r>
              <a:rPr lang="en-US" sz="2800" b="1" dirty="0" smtClean="0">
                <a:latin typeface="Arial Rounded MT Bold" pitchFamily="34" charset="0"/>
              </a:rPr>
              <a:t>Two kinds of consumer under the Act</a:t>
            </a:r>
          </a:p>
          <a:p>
            <a:pPr lvl="1">
              <a:lnSpc>
                <a:spcPct val="170000"/>
              </a:lnSpc>
            </a:pPr>
            <a:r>
              <a:rPr lang="en-US" b="1" dirty="0" smtClean="0">
                <a:latin typeface="Arial Rounded MT Bold" pitchFamily="34" charset="0"/>
              </a:rPr>
              <a:t>Consumer of goods</a:t>
            </a:r>
          </a:p>
          <a:p>
            <a:pPr lvl="2">
              <a:lnSpc>
                <a:spcPct val="110000"/>
              </a:lnSpc>
            </a:pPr>
            <a:r>
              <a:rPr lang="en-GB" sz="2800" dirty="0" smtClean="0">
                <a:latin typeface="Arial Rounded MT Bold" pitchFamily="34" charset="0"/>
              </a:rPr>
              <a:t>buys or agrees to buy goods</a:t>
            </a:r>
          </a:p>
          <a:p>
            <a:pPr lvl="2">
              <a:lnSpc>
                <a:spcPct val="110000"/>
              </a:lnSpc>
            </a:pPr>
            <a:r>
              <a:rPr lang="en-GB" sz="2800" dirty="0" smtClean="0">
                <a:latin typeface="Arial Rounded MT Bold" pitchFamily="34" charset="0"/>
              </a:rPr>
              <a:t>any user of such goods </a:t>
            </a:r>
            <a:endParaRPr lang="en-US" sz="2800" b="1" dirty="0" smtClean="0">
              <a:latin typeface="Arial Rounded MT Bold" pitchFamily="34" charset="0"/>
            </a:endParaRPr>
          </a:p>
          <a:p>
            <a:pPr lvl="1">
              <a:lnSpc>
                <a:spcPct val="210000"/>
              </a:lnSpc>
            </a:pPr>
            <a:r>
              <a:rPr lang="en-US" b="1" dirty="0" smtClean="0">
                <a:latin typeface="Arial Rounded MT Bold" pitchFamily="34" charset="0"/>
              </a:rPr>
              <a:t>Consumer of services </a:t>
            </a:r>
          </a:p>
          <a:p>
            <a:pPr lvl="2">
              <a:lnSpc>
                <a:spcPct val="140000"/>
              </a:lnSpc>
            </a:pPr>
            <a:r>
              <a:rPr lang="en-GB" sz="2800" dirty="0" smtClean="0">
                <a:latin typeface="Arial Rounded MT Bold" pitchFamily="34" charset="0"/>
              </a:rPr>
              <a:t>hires or avails any services</a:t>
            </a:r>
          </a:p>
          <a:p>
            <a:pPr lvl="2">
              <a:lnSpc>
                <a:spcPct val="140000"/>
              </a:lnSpc>
            </a:pPr>
            <a:r>
              <a:rPr lang="en-GB" sz="2800" dirty="0" smtClean="0">
                <a:latin typeface="Arial Rounded MT Bold" pitchFamily="34" charset="0"/>
              </a:rPr>
              <a:t>any beneficiary of such service </a:t>
            </a:r>
            <a:endParaRPr lang="en-US" sz="2800" dirty="0">
              <a:latin typeface="Arial Rounded MT Bold"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p:txBody>
          <a:bodyPr/>
          <a:lstStyle/>
          <a:p>
            <a:pPr>
              <a:buFont typeface="Wingdings" pitchFamily="2" charset="2"/>
              <a:buNone/>
            </a:pPr>
            <a:r>
              <a:rPr lang="en-US" dirty="0" smtClean="0">
                <a:latin typeface="Arial Rounded MT Bold" pitchFamily="34" charset="0"/>
              </a:rPr>
              <a:t>On 24 December 1986 Govt. of India enacted the Consumer Protection</a:t>
            </a:r>
            <a:r>
              <a:rPr lang="en-US" u="sng" dirty="0" smtClean="0">
                <a:latin typeface="Arial Rounded MT Bold" pitchFamily="34" charset="0"/>
              </a:rPr>
              <a:t> </a:t>
            </a:r>
            <a:r>
              <a:rPr lang="en-US" dirty="0" smtClean="0">
                <a:latin typeface="Arial Rounded MT Bold" pitchFamily="34" charset="0"/>
              </a:rPr>
              <a:t>Act 1986 to: </a:t>
            </a:r>
          </a:p>
          <a:p>
            <a:r>
              <a:rPr lang="en-US" dirty="0" smtClean="0">
                <a:latin typeface="Arial Rounded MT Bold" pitchFamily="34" charset="0"/>
              </a:rPr>
              <a:t>Ensure Rights of Consumers </a:t>
            </a:r>
          </a:p>
          <a:p>
            <a:r>
              <a:rPr lang="en-US" dirty="0" smtClean="0">
                <a:latin typeface="Arial Rounded MT Bold" pitchFamily="34" charset="0"/>
              </a:rPr>
              <a:t>Provide Remedies for deceived Consumers</a:t>
            </a:r>
            <a:endParaRPr lang="en-US" dirty="0">
              <a:latin typeface="Arial Rounded MT Bold"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latin typeface="Arial Rounded MT Bold" pitchFamily="34" charset="0"/>
              </a:rPr>
              <a:t>Exclusive courts for consumer disputes in all districts, state and national capitals.</a:t>
            </a:r>
          </a:p>
          <a:p>
            <a:r>
              <a:rPr lang="en-US" dirty="0" smtClean="0">
                <a:latin typeface="Arial Rounded MT Bold" pitchFamily="34" charset="0"/>
              </a:rPr>
              <a:t>Consumer Protection Councils from national to state and district levels.</a:t>
            </a:r>
          </a:p>
          <a:p>
            <a:r>
              <a:rPr lang="en-US" dirty="0" smtClean="0">
                <a:latin typeface="Arial Rounded MT Bold" pitchFamily="34" charset="0"/>
              </a:rPr>
              <a:t>Covers private, public, cooperative sectors.</a:t>
            </a:r>
          </a:p>
          <a:p>
            <a:pPr>
              <a:lnSpc>
                <a:spcPct val="240000"/>
              </a:lnSpc>
            </a:pPr>
            <a:r>
              <a:rPr lang="en-GB" b="1" dirty="0" smtClean="0">
                <a:latin typeface="Arial Rounded MT Bold" pitchFamily="34" charset="0"/>
              </a:rPr>
              <a:t>Unfair trade practice</a:t>
            </a:r>
          </a:p>
          <a:p>
            <a:pPr>
              <a:lnSpc>
                <a:spcPct val="240000"/>
              </a:lnSpc>
            </a:pPr>
            <a:r>
              <a:rPr lang="en-GB" b="1" dirty="0" smtClean="0">
                <a:latin typeface="Arial Rounded MT Bold" pitchFamily="34" charset="0"/>
              </a:rPr>
              <a:t>Restrictive trade practice</a:t>
            </a:r>
          </a:p>
          <a:p>
            <a:pPr>
              <a:lnSpc>
                <a:spcPct val="240000"/>
              </a:lnSpc>
            </a:pPr>
            <a:r>
              <a:rPr lang="en-GB" b="1" dirty="0" smtClean="0">
                <a:latin typeface="Arial Rounded MT Bold" pitchFamily="34" charset="0"/>
              </a:rPr>
              <a:t>Defects</a:t>
            </a:r>
            <a:endParaRPr lang="en-US" dirty="0" smtClean="0">
              <a:latin typeface="Arial Rounded MT Bold"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p:txBody>
          <a:bodyPr/>
          <a:lstStyle/>
          <a:p>
            <a:pPr lvl="2">
              <a:lnSpc>
                <a:spcPct val="150000"/>
              </a:lnSpc>
              <a:buNone/>
              <a:defRPr/>
            </a:pPr>
            <a:r>
              <a:rPr lang="en-GB" sz="2600" b="1" dirty="0" smtClean="0">
                <a:latin typeface="Arial Rounded MT Bold" pitchFamily="34" charset="0"/>
              </a:rPr>
              <a:t>UNFAIR TRADE PRACTICE</a:t>
            </a:r>
            <a:endParaRPr lang="en-US" sz="2600" dirty="0" smtClean="0">
              <a:latin typeface="Arial Rounded MT Bold" pitchFamily="34" charset="0"/>
            </a:endParaRPr>
          </a:p>
          <a:p>
            <a:pPr lvl="2">
              <a:lnSpc>
                <a:spcPct val="140000"/>
              </a:lnSpc>
              <a:buFont typeface="Wingdings" pitchFamily="2" charset="2"/>
              <a:buChar char="Ø"/>
              <a:defRPr/>
            </a:pPr>
            <a:r>
              <a:rPr lang="en-US" sz="2000" dirty="0" smtClean="0">
                <a:latin typeface="Arial Rounded MT Bold" pitchFamily="34" charset="0"/>
              </a:rPr>
              <a:t>Adopting unfair methods or deception to promote sale, use or supply of goods or services</a:t>
            </a:r>
          </a:p>
          <a:p>
            <a:pPr lvl="2">
              <a:lnSpc>
                <a:spcPct val="140000"/>
              </a:lnSpc>
              <a:buFont typeface="Wingdings" pitchFamily="2" charset="2"/>
              <a:buChar char="Ø"/>
              <a:defRPr/>
            </a:pPr>
            <a:r>
              <a:rPr lang="en-US" sz="2000" dirty="0" smtClean="0">
                <a:effectLst>
                  <a:outerShdw blurRad="38100" dist="38100" dir="2700000" algn="tl">
                    <a:srgbClr val="C0C0C0"/>
                  </a:outerShdw>
                </a:effectLst>
                <a:latin typeface="Arial Rounded MT Bold" pitchFamily="34" charset="0"/>
              </a:rPr>
              <a:t>Misleading public about price (e.g. bargain price when it is not so).</a:t>
            </a:r>
          </a:p>
          <a:p>
            <a:pPr lvl="2">
              <a:lnSpc>
                <a:spcPct val="140000"/>
              </a:lnSpc>
              <a:buFont typeface="Wingdings" pitchFamily="2" charset="2"/>
              <a:buChar char="Ø"/>
              <a:defRPr/>
            </a:pPr>
            <a:r>
              <a:rPr lang="en-US" sz="2000" dirty="0" smtClean="0">
                <a:effectLst>
                  <a:outerShdw blurRad="38100" dist="38100" dir="2700000" algn="tl">
                    <a:srgbClr val="C0C0C0"/>
                  </a:outerShdw>
                </a:effectLst>
                <a:latin typeface="Arial Rounded MT Bold" pitchFamily="34" charset="0"/>
              </a:rPr>
              <a:t>Charging above MRP printed.</a:t>
            </a:r>
          </a:p>
          <a:p>
            <a:pPr lvl="2">
              <a:lnSpc>
                <a:spcPct val="140000"/>
              </a:lnSpc>
              <a:buFont typeface="Wingdings" pitchFamily="2" charset="2"/>
              <a:buChar char="Ø"/>
              <a:defRPr/>
            </a:pPr>
            <a:r>
              <a:rPr lang="en-US" sz="2000" dirty="0" smtClean="0">
                <a:effectLst>
                  <a:outerShdw blurRad="38100" dist="38100" dir="2700000" algn="tl">
                    <a:srgbClr val="C0C0C0"/>
                  </a:outerShdw>
                </a:effectLst>
                <a:latin typeface="Arial Rounded MT Bold" pitchFamily="34" charset="0"/>
              </a:rPr>
              <a:t>Misleading public about another’s goods or services.</a:t>
            </a:r>
          </a:p>
          <a:p>
            <a:pPr lvl="2">
              <a:lnSpc>
                <a:spcPct val="140000"/>
              </a:lnSpc>
              <a:buFont typeface="Wingdings" pitchFamily="2" charset="2"/>
              <a:buChar char="Ø"/>
              <a:defRPr/>
            </a:pPr>
            <a:r>
              <a:rPr lang="en-US" sz="2000" dirty="0" smtClean="0">
                <a:effectLst>
                  <a:outerShdw blurRad="38100" dist="38100" dir="2700000" algn="tl">
                    <a:srgbClr val="C0C0C0"/>
                  </a:outerShdw>
                </a:effectLst>
                <a:latin typeface="Arial Rounded MT Bold" pitchFamily="34" charset="0"/>
              </a:rPr>
              <a:t>Falsely claiming a sponsorship, approval or affiliation.</a:t>
            </a:r>
          </a:p>
          <a:p>
            <a:pPr lvl="2">
              <a:lnSpc>
                <a:spcPct val="140000"/>
              </a:lnSpc>
              <a:buFont typeface="Wingdings" pitchFamily="2" charset="2"/>
              <a:buChar char="Ø"/>
              <a:defRPr/>
            </a:pPr>
            <a:r>
              <a:rPr lang="en-US" sz="2000" dirty="0" smtClean="0">
                <a:effectLst>
                  <a:outerShdw blurRad="38100" dist="38100" dir="2700000" algn="tl">
                    <a:srgbClr val="C0C0C0"/>
                  </a:outerShdw>
                </a:effectLst>
                <a:latin typeface="Arial Rounded MT Bold" pitchFamily="34" charset="0"/>
              </a:rPr>
              <a:t>Offering misleading warranty or guarantee.</a:t>
            </a:r>
            <a:endParaRPr lang="en-US" dirty="0" smtClean="0">
              <a:effectLst>
                <a:outerShdw blurRad="38100" dist="38100" dir="2700000" algn="tl">
                  <a:srgbClr val="C0C0C0"/>
                </a:outerShdw>
              </a:effectLst>
              <a:latin typeface="Arial Rounded MT Bold" pitchFamily="34" charset="0"/>
            </a:endParaRPr>
          </a:p>
          <a:p>
            <a:pPr lvl="1">
              <a:lnSpc>
                <a:spcPct val="140000"/>
              </a:lnSpc>
              <a:defRPr/>
            </a:pPr>
            <a:endParaRPr lang="en-US" sz="2000" b="1" dirty="0" smtClean="0">
              <a:solidFill>
                <a:srgbClr val="FFFF00"/>
              </a:solidFill>
              <a:latin typeface="Arial Rounded MT Bold"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066800"/>
            <a:ext cx="9144000" cy="5791200"/>
          </a:xfrm>
        </p:spPr>
        <p:txBody>
          <a:bodyPr>
            <a:normAutofit fontScale="92500" lnSpcReduction="10000"/>
          </a:bodyPr>
          <a:lstStyle/>
          <a:p>
            <a:pPr>
              <a:lnSpc>
                <a:spcPct val="130000"/>
              </a:lnSpc>
              <a:buNone/>
            </a:pPr>
            <a:r>
              <a:rPr lang="en-GB" sz="2400" b="1" dirty="0" smtClean="0">
                <a:latin typeface="Arial Rounded MT Bold" pitchFamily="34" charset="0"/>
              </a:rPr>
              <a:t>RESTRICTIVE TRADE PRACTICE</a:t>
            </a:r>
          </a:p>
          <a:p>
            <a:pPr lvl="2" algn="just">
              <a:lnSpc>
                <a:spcPct val="110000"/>
              </a:lnSpc>
              <a:buFont typeface="Symbol" pitchFamily="18" charset="2"/>
              <a:buChar char="·"/>
            </a:pPr>
            <a:r>
              <a:rPr lang="en-US" dirty="0" smtClean="0">
                <a:latin typeface="Arial Rounded MT Bold" pitchFamily="34" charset="0"/>
              </a:rPr>
              <a:t>Price fixing or output restraint re: delivery/flow of supplies to impose unjustified costs/restrictions on consumers.</a:t>
            </a:r>
          </a:p>
          <a:p>
            <a:pPr lvl="2" algn="just">
              <a:lnSpc>
                <a:spcPct val="120000"/>
              </a:lnSpc>
              <a:buFont typeface="Symbol" pitchFamily="18" charset="2"/>
              <a:buChar char="·"/>
            </a:pPr>
            <a:r>
              <a:rPr lang="en-US" dirty="0" smtClean="0">
                <a:latin typeface="Arial Rounded MT Bold" pitchFamily="34" charset="0"/>
              </a:rPr>
              <a:t>Collusive tendering; market fixing territorially among competing suppliers, depriving consumers of free choice, fair competition.</a:t>
            </a:r>
          </a:p>
          <a:p>
            <a:pPr lvl="2" algn="just">
              <a:lnSpc>
                <a:spcPct val="120000"/>
              </a:lnSpc>
              <a:buFont typeface="Symbol" pitchFamily="18" charset="2"/>
              <a:buChar char="·"/>
            </a:pPr>
            <a:r>
              <a:rPr lang="en-US" dirty="0" smtClean="0">
                <a:latin typeface="Arial Rounded MT Bold" pitchFamily="34" charset="0"/>
              </a:rPr>
              <a:t>Supplying only to particular distributors or on condition of sale only within a territory.</a:t>
            </a:r>
          </a:p>
          <a:p>
            <a:pPr lvl="2" algn="just">
              <a:lnSpc>
                <a:spcPct val="120000"/>
              </a:lnSpc>
              <a:buFont typeface="Symbol" pitchFamily="18" charset="2"/>
              <a:buChar char="·"/>
            </a:pPr>
            <a:r>
              <a:rPr lang="en-US" dirty="0" smtClean="0">
                <a:latin typeface="Arial Rounded MT Bold" pitchFamily="34" charset="0"/>
              </a:rPr>
              <a:t>Delaying in supplying goods/services leading to rise in price.</a:t>
            </a:r>
          </a:p>
          <a:p>
            <a:pPr lvl="2" algn="just">
              <a:lnSpc>
                <a:spcPct val="120000"/>
              </a:lnSpc>
              <a:buFont typeface="Symbol" pitchFamily="18" charset="2"/>
              <a:buChar char="·"/>
            </a:pPr>
            <a:r>
              <a:rPr lang="en-US" dirty="0" smtClean="0">
                <a:latin typeface="Arial Rounded MT Bold" pitchFamily="34" charset="0"/>
              </a:rPr>
              <a:t>Requiring a consumer to buy/hire any goods or services as a pre-condition for buying/hiring other goods or services</a:t>
            </a:r>
            <a:r>
              <a:rPr lang="en-US" dirty="0" smtClean="0">
                <a:solidFill>
                  <a:srgbClr val="FFFF00"/>
                </a:solidFill>
                <a:latin typeface="Arial Rounded MT Bold" pitchFamily="34" charset="0"/>
              </a:rPr>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868362"/>
          </a:xfrm>
        </p:spPr>
        <p:txBody>
          <a:bodyPr/>
          <a:lstStyle/>
          <a:p>
            <a:r>
              <a:rPr lang="en-US" dirty="0" smtClean="0"/>
              <a:t>CONSUMER PROTECTION ACT</a:t>
            </a:r>
            <a:endParaRPr lang="en-US" dirty="0"/>
          </a:p>
        </p:txBody>
      </p:sp>
      <p:sp>
        <p:nvSpPr>
          <p:cNvPr id="3" name="Content Placeholder 2"/>
          <p:cNvSpPr>
            <a:spLocks noGrp="1"/>
          </p:cNvSpPr>
          <p:nvPr>
            <p:ph idx="1"/>
          </p:nvPr>
        </p:nvSpPr>
        <p:spPr>
          <a:xfrm>
            <a:off x="0" y="990600"/>
            <a:ext cx="9144000" cy="5867400"/>
          </a:xfrm>
        </p:spPr>
        <p:txBody>
          <a:bodyPr>
            <a:normAutofit fontScale="92500"/>
          </a:bodyPr>
          <a:lstStyle/>
          <a:p>
            <a:pPr>
              <a:lnSpc>
                <a:spcPct val="120000"/>
              </a:lnSpc>
            </a:pPr>
            <a:r>
              <a:rPr lang="en-GB" sz="2400" b="1" dirty="0" smtClean="0">
                <a:latin typeface="Arial Rounded MT Bold" pitchFamily="34" charset="0"/>
              </a:rPr>
              <a:t>DEFECTS</a:t>
            </a:r>
          </a:p>
          <a:p>
            <a:pPr lvl="1" algn="just">
              <a:lnSpc>
                <a:spcPct val="110000"/>
              </a:lnSpc>
            </a:pPr>
            <a:r>
              <a:rPr lang="en-GB" sz="2400" dirty="0" smtClean="0">
                <a:latin typeface="Arial Rounded MT Bold" pitchFamily="34" charset="0"/>
              </a:rPr>
              <a:t>Any fault, imperfection or shortcoming in the quality, quantity, potency, purity or standard which is required to be maintained by or under any law for the time being in force or under any contract express or implied or as is claimed by the trader in any manner whatsoever in relation to any goods.</a:t>
            </a:r>
          </a:p>
          <a:p>
            <a:pPr algn="just"/>
            <a:endParaRPr lang="en-GB" sz="2400" dirty="0" smtClean="0">
              <a:latin typeface="Arial Rounded MT Bold" pitchFamily="34" charset="0"/>
            </a:endParaRPr>
          </a:p>
          <a:p>
            <a:r>
              <a:rPr lang="en-GB" sz="2400" b="1" dirty="0" smtClean="0">
                <a:latin typeface="Arial Rounded MT Bold" pitchFamily="34" charset="0"/>
              </a:rPr>
              <a:t>DEFICIENCY</a:t>
            </a:r>
          </a:p>
          <a:p>
            <a:pPr lvl="1" algn="just">
              <a:lnSpc>
                <a:spcPct val="120000"/>
              </a:lnSpc>
            </a:pPr>
            <a:r>
              <a:rPr lang="en-GB" sz="2400" dirty="0" smtClean="0">
                <a:latin typeface="Arial Rounded MT Bold" pitchFamily="34" charset="0"/>
              </a:rPr>
              <a:t>Any fault, imperfection, shortcoming or inadequacy in the quality, nature and manner of performance which is required to be maintained by or under any law for the time being in force or has been undertaken to be performed by a person in pursuance of a contract or otherwise in relation to any service.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CONSUMER BEHAVIOUR AND ENVIRONMENT </a:t>
            </a:r>
            <a:endParaRPr lang="en-US" dirty="0"/>
          </a:p>
        </p:txBody>
      </p:sp>
      <p:sp>
        <p:nvSpPr>
          <p:cNvPr id="3" name="Content Placeholder 2"/>
          <p:cNvSpPr>
            <a:spLocks noGrp="1"/>
          </p:cNvSpPr>
          <p:nvPr>
            <p:ph idx="1"/>
          </p:nvPr>
        </p:nvSpPr>
        <p:spPr>
          <a:xfrm>
            <a:off x="457200" y="1600200"/>
            <a:ext cx="8229600" cy="5105400"/>
          </a:xfrm>
        </p:spPr>
        <p:txBody>
          <a:bodyPr>
            <a:normAutofit fontScale="92500"/>
          </a:bodyPr>
          <a:lstStyle/>
          <a:p>
            <a:r>
              <a:rPr lang="en-US" b="1" dirty="0" smtClean="0"/>
              <a:t>STORE AMBIENCE </a:t>
            </a:r>
            <a:r>
              <a:rPr lang="en-US" dirty="0" smtClean="0"/>
              <a:t>– has got four important elements</a:t>
            </a:r>
          </a:p>
          <a:p>
            <a:pPr marL="514350" indent="-514350">
              <a:buFont typeface="+mj-lt"/>
              <a:buAutoNum type="arabicPeriod"/>
            </a:pPr>
            <a:r>
              <a:rPr lang="en-US" b="1" dirty="0" smtClean="0"/>
              <a:t>Store’s Exterior </a:t>
            </a:r>
            <a:r>
              <a:rPr lang="en-US" dirty="0" smtClean="0"/>
              <a:t>– store front, Marques (Display Board), Entrance, etc.</a:t>
            </a:r>
          </a:p>
          <a:p>
            <a:pPr marL="514350" indent="-514350">
              <a:buFont typeface="+mj-lt"/>
              <a:buAutoNum type="arabicPeriod"/>
            </a:pPr>
            <a:r>
              <a:rPr lang="en-US" b="1" dirty="0" smtClean="0"/>
              <a:t>General interior of the store </a:t>
            </a:r>
            <a:r>
              <a:rPr lang="en-US" dirty="0" smtClean="0"/>
              <a:t>– Flooring, </a:t>
            </a:r>
            <a:r>
              <a:rPr lang="en-US" dirty="0" err="1" smtClean="0"/>
              <a:t>Colour</a:t>
            </a:r>
            <a:r>
              <a:rPr lang="en-US" dirty="0" smtClean="0"/>
              <a:t> Schemes, etc.</a:t>
            </a:r>
          </a:p>
          <a:p>
            <a:pPr marL="514350" indent="-514350">
              <a:buFont typeface="+mj-lt"/>
              <a:buAutoNum type="arabicPeriod"/>
            </a:pPr>
            <a:r>
              <a:rPr lang="en-US" b="1" dirty="0" smtClean="0"/>
              <a:t>Interior Display </a:t>
            </a:r>
            <a:r>
              <a:rPr lang="en-US" dirty="0" smtClean="0"/>
              <a:t>– is the Point-of-purchase which provides shoppers with information, also known as “Merchandise Presentation Techniques”</a:t>
            </a:r>
          </a:p>
          <a:p>
            <a:pPr marL="514350" indent="-514350">
              <a:buFont typeface="+mj-lt"/>
              <a:buAutoNum type="arabicPeriod"/>
            </a:pPr>
            <a:r>
              <a:rPr lang="en-US" b="1" dirty="0" smtClean="0"/>
              <a:t>Store layout</a:t>
            </a:r>
            <a:endParaRPr lang="en-US"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p:txBody>
          <a:bodyPr>
            <a:normAutofit lnSpcReduction="10000"/>
          </a:bodyPr>
          <a:lstStyle/>
          <a:p>
            <a:pPr marL="571500" indent="-571500">
              <a:lnSpc>
                <a:spcPct val="90000"/>
              </a:lnSpc>
              <a:buFontTx/>
              <a:buAutoNum type="arabicPeriod"/>
              <a:defRPr/>
            </a:pPr>
            <a:r>
              <a:rPr lang="en-US" dirty="0" smtClean="0">
                <a:latin typeface="Arial Rounded MT Bold" pitchFamily="34" charset="0"/>
                <a:cs typeface="Times New Roman" pitchFamily="18" charset="0"/>
              </a:rPr>
              <a:t>Right to SAFETY against hazardous goods and services.</a:t>
            </a:r>
          </a:p>
          <a:p>
            <a:pPr marL="571500" indent="-571500">
              <a:lnSpc>
                <a:spcPct val="90000"/>
              </a:lnSpc>
              <a:buFontTx/>
              <a:buAutoNum type="arabicPeriod"/>
              <a:defRPr/>
            </a:pPr>
            <a:r>
              <a:rPr lang="en-US" dirty="0" smtClean="0">
                <a:latin typeface="Arial Rounded MT Bold" pitchFamily="34" charset="0"/>
                <a:cs typeface="Times New Roman" pitchFamily="18" charset="0"/>
              </a:rPr>
              <a:t>Right to be INFORMED about quality, quantity, purity, standard, price.</a:t>
            </a:r>
          </a:p>
          <a:p>
            <a:pPr marL="571500" indent="-571500">
              <a:lnSpc>
                <a:spcPct val="90000"/>
              </a:lnSpc>
              <a:buFontTx/>
              <a:buAutoNum type="arabicPeriod"/>
              <a:defRPr/>
            </a:pPr>
            <a:r>
              <a:rPr lang="en-US" dirty="0" smtClean="0">
                <a:latin typeface="Arial Rounded MT Bold" pitchFamily="34" charset="0"/>
                <a:cs typeface="Times New Roman" pitchFamily="18" charset="0"/>
              </a:rPr>
              <a:t>Right to CHOOSE from a variety at competitive prices.</a:t>
            </a:r>
          </a:p>
          <a:p>
            <a:pPr marL="571500" indent="-571500">
              <a:lnSpc>
                <a:spcPct val="90000"/>
              </a:lnSpc>
              <a:buFontTx/>
              <a:buAutoNum type="arabicPeriod"/>
              <a:defRPr/>
            </a:pPr>
            <a:r>
              <a:rPr lang="en-US" dirty="0" smtClean="0">
                <a:latin typeface="Arial Rounded MT Bold" pitchFamily="34" charset="0"/>
                <a:cs typeface="Times New Roman" pitchFamily="18" charset="0"/>
              </a:rPr>
              <a:t>Right to BE HEARD.</a:t>
            </a:r>
          </a:p>
          <a:p>
            <a:pPr marL="571500" indent="-571500">
              <a:lnSpc>
                <a:spcPct val="90000"/>
              </a:lnSpc>
              <a:buFontTx/>
              <a:buAutoNum type="arabicPeriod"/>
              <a:defRPr/>
            </a:pPr>
            <a:r>
              <a:rPr lang="en-US" dirty="0" smtClean="0">
                <a:latin typeface="Arial Rounded MT Bold" pitchFamily="34" charset="0"/>
                <a:cs typeface="Times New Roman" pitchFamily="18" charset="0"/>
              </a:rPr>
              <a:t>Right to seek REDRESSAL.</a:t>
            </a:r>
          </a:p>
          <a:p>
            <a:pPr marL="571500" indent="-571500">
              <a:lnSpc>
                <a:spcPct val="90000"/>
              </a:lnSpc>
              <a:buFontTx/>
              <a:buAutoNum type="arabicPeriod"/>
              <a:defRPr/>
            </a:pPr>
            <a:r>
              <a:rPr lang="en-US" dirty="0" smtClean="0">
                <a:latin typeface="Arial Rounded MT Bold" pitchFamily="34" charset="0"/>
                <a:cs typeface="Times New Roman" pitchFamily="18" charset="0"/>
              </a:rPr>
              <a:t>Right to CONSUMER EDUCATION.</a:t>
            </a:r>
            <a:endParaRPr lang="en-GB" dirty="0" smtClean="0">
              <a:latin typeface="Arial Rounded MT Bold" pitchFamily="34"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normAutofit fontScale="85000" lnSpcReduction="10000"/>
          </a:bodyPr>
          <a:lstStyle/>
          <a:p>
            <a:pPr>
              <a:buFont typeface="Wingdings" pitchFamily="2" charset="2"/>
              <a:buChar char="ü"/>
              <a:defRPr/>
            </a:pPr>
            <a:r>
              <a:rPr lang="en-US" dirty="0" smtClean="0">
                <a:latin typeface="Arial Rounded MT Bold" pitchFamily="34" charset="0"/>
              </a:rPr>
              <a:t>BEFORE BUYING ANY GOODS OR SERVICE, BE SATISFIED ABOUT THE QUALITY OR QUANTITY.</a:t>
            </a:r>
          </a:p>
          <a:p>
            <a:pPr>
              <a:buFont typeface="Wingdings" pitchFamily="2" charset="2"/>
              <a:buChar char="ü"/>
              <a:defRPr/>
            </a:pPr>
            <a:r>
              <a:rPr lang="en-US" dirty="0" smtClean="0">
                <a:latin typeface="Arial Rounded MT Bold" pitchFamily="34" charset="0"/>
              </a:rPr>
              <a:t>MAKE IT CLEAR THAT ISSUE OF RECEIPT IS MANDATORY FOR ANY PURCHASE OF Rs.200 AND ABOVE.</a:t>
            </a:r>
          </a:p>
          <a:p>
            <a:pPr>
              <a:buFont typeface="Wingdings" pitchFamily="2" charset="2"/>
              <a:buChar char="ü"/>
              <a:defRPr/>
            </a:pPr>
            <a:r>
              <a:rPr lang="en-US" dirty="0" smtClean="0">
                <a:latin typeface="Arial Rounded MT Bold" pitchFamily="34" charset="0"/>
              </a:rPr>
              <a:t>IN ANY PACKAGED MATERIAL, THE MONTH &amp; YEAR OF MANUFACTURE, NET QUANTITY or WEIGHT &amp; M.R.P is MUST.</a:t>
            </a:r>
          </a:p>
          <a:p>
            <a:pPr>
              <a:buFont typeface="Wingdings" pitchFamily="2" charset="2"/>
              <a:buChar char="ü"/>
              <a:defRPr/>
            </a:pPr>
            <a:r>
              <a:rPr lang="en-US" dirty="0" smtClean="0">
                <a:latin typeface="Arial Rounded MT Bold" pitchFamily="34" charset="0"/>
              </a:rPr>
              <a:t>If IMPORTED, it must carry the </a:t>
            </a:r>
            <a:r>
              <a:rPr lang="en-US" dirty="0" smtClean="0">
                <a:effectLst>
                  <a:outerShdw blurRad="38100" dist="38100" dir="2700000" algn="tl">
                    <a:srgbClr val="C0C0C0"/>
                  </a:outerShdw>
                </a:effectLst>
                <a:latin typeface="Arial Rounded MT Bold" pitchFamily="34" charset="0"/>
              </a:rPr>
              <a:t>NAME &amp; ADDRESS OF IMPORTER  WITH  VALID  REGISTRATION</a:t>
            </a:r>
            <a:endParaRPr lang="en-US" i="1" dirty="0" smtClean="0">
              <a:latin typeface="Arial Rounded MT Bold" pitchFamily="34" charset="0"/>
            </a:endParaRPr>
          </a:p>
          <a:p>
            <a:pPr>
              <a:buFont typeface="Wingdings" pitchFamily="2" charset="2"/>
              <a:buChar char="ü"/>
              <a:defRPr/>
            </a:pPr>
            <a:r>
              <a:rPr lang="en-US" dirty="0" smtClean="0">
                <a:effectLst>
                  <a:outerShdw blurRad="38100" dist="38100" dir="2700000" algn="tl">
                    <a:srgbClr val="C0C0C0"/>
                  </a:outerShdw>
                </a:effectLst>
                <a:latin typeface="Arial Rounded MT Bold" pitchFamily="34" charset="0"/>
              </a:rPr>
              <a:t>DON’T PAY MORE THAN THE M.R.P.</a:t>
            </a:r>
            <a:r>
              <a:rPr lang="en-US" dirty="0" smtClean="0">
                <a:latin typeface="Arial Rounded MT Bold" pitchFamily="34" charset="0"/>
              </a:rPr>
              <a:t> </a:t>
            </a:r>
          </a:p>
          <a:p>
            <a:pPr>
              <a:buFont typeface="Wingdings" pitchFamily="2" charset="2"/>
              <a:buChar char="ü"/>
              <a:defRPr/>
            </a:pPr>
            <a:r>
              <a:rPr lang="en-US" dirty="0" smtClean="0">
                <a:latin typeface="Arial Rounded MT Bold" pitchFamily="34" charset="0"/>
              </a:rPr>
              <a:t>ALWAYS LOOK FOR THE DATE OF MANUFACTURE AND DATE OF EXPIRY / BEST BEFORE IN CASE OF EDIBLE AND MEDICINES.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normAutofit fontScale="92500" lnSpcReduction="20000"/>
          </a:bodyPr>
          <a:lstStyle/>
          <a:p>
            <a:pPr>
              <a:lnSpc>
                <a:spcPct val="90000"/>
              </a:lnSpc>
            </a:pPr>
            <a:r>
              <a:rPr lang="en-US" dirty="0" smtClean="0">
                <a:latin typeface="Arial Rounded MT Bold" pitchFamily="34" charset="0"/>
              </a:rPr>
              <a:t>Central Consumer Protection Council.</a:t>
            </a:r>
          </a:p>
          <a:p>
            <a:pPr>
              <a:lnSpc>
                <a:spcPct val="90000"/>
              </a:lnSpc>
            </a:pPr>
            <a:r>
              <a:rPr lang="en-US" dirty="0" smtClean="0">
                <a:latin typeface="Arial Rounded MT Bold" pitchFamily="34" charset="0"/>
              </a:rPr>
              <a:t>State Consumer Protection Council.</a:t>
            </a:r>
          </a:p>
          <a:p>
            <a:pPr>
              <a:lnSpc>
                <a:spcPct val="90000"/>
              </a:lnSpc>
            </a:pPr>
            <a:r>
              <a:rPr lang="en-US" dirty="0" smtClean="0">
                <a:latin typeface="Arial Rounded MT Bold" pitchFamily="34" charset="0"/>
              </a:rPr>
              <a:t>District Consumer Protection Council (only W.B. has constituted Kolkata CPC for a metropolis).</a:t>
            </a:r>
          </a:p>
          <a:p>
            <a:pPr>
              <a:lnSpc>
                <a:spcPct val="90000"/>
              </a:lnSpc>
            </a:pPr>
            <a:r>
              <a:rPr lang="en-US" dirty="0" smtClean="0">
                <a:latin typeface="Arial Rounded MT Bold" pitchFamily="34" charset="0"/>
              </a:rPr>
              <a:t>District Consumer Information Centre (so far 2 in Kolkata, 1 each in Hooghly, Nadia, </a:t>
            </a:r>
            <a:r>
              <a:rPr lang="en-US" dirty="0" err="1" smtClean="0">
                <a:latin typeface="Arial Rounded MT Bold" pitchFamily="34" charset="0"/>
              </a:rPr>
              <a:t>Paschim</a:t>
            </a:r>
            <a:r>
              <a:rPr lang="en-US" dirty="0" smtClean="0">
                <a:latin typeface="Arial Rounded MT Bold" pitchFamily="34" charset="0"/>
              </a:rPr>
              <a:t> </a:t>
            </a:r>
            <a:r>
              <a:rPr lang="en-US" dirty="0" err="1" smtClean="0">
                <a:latin typeface="Arial Rounded MT Bold" pitchFamily="34" charset="0"/>
              </a:rPr>
              <a:t>Medinipur</a:t>
            </a:r>
            <a:r>
              <a:rPr lang="en-US" dirty="0" smtClean="0">
                <a:latin typeface="Arial Rounded MT Bold" pitchFamily="34" charset="0"/>
              </a:rPr>
              <a:t>, South 24 </a:t>
            </a:r>
            <a:r>
              <a:rPr lang="en-US" dirty="0" err="1" smtClean="0">
                <a:latin typeface="Arial Rounded MT Bold" pitchFamily="34" charset="0"/>
              </a:rPr>
              <a:t>Parganas</a:t>
            </a:r>
            <a:r>
              <a:rPr lang="en-US" dirty="0" smtClean="0">
                <a:latin typeface="Arial Rounded MT Bold" pitchFamily="34" charset="0"/>
              </a:rPr>
              <a:t> &amp; </a:t>
            </a:r>
            <a:r>
              <a:rPr lang="en-US" dirty="0" err="1" smtClean="0">
                <a:latin typeface="Arial Rounded MT Bold" pitchFamily="34" charset="0"/>
              </a:rPr>
              <a:t>Bankura</a:t>
            </a:r>
            <a:r>
              <a:rPr lang="en-US" dirty="0" smtClean="0">
                <a:latin typeface="Arial Rounded MT Bold" pitchFamily="34" charset="0"/>
              </a:rPr>
              <a:t>).</a:t>
            </a:r>
          </a:p>
          <a:p>
            <a:pPr>
              <a:lnSpc>
                <a:spcPct val="90000"/>
              </a:lnSpc>
            </a:pPr>
            <a:r>
              <a:rPr lang="en-US" dirty="0" err="1" smtClean="0">
                <a:latin typeface="Arial Rounded MT Bold" pitchFamily="34" charset="0"/>
              </a:rPr>
              <a:t>Jagriti</a:t>
            </a:r>
            <a:r>
              <a:rPr lang="en-US" dirty="0" smtClean="0">
                <a:latin typeface="Arial Rounded MT Bold" pitchFamily="34" charset="0"/>
              </a:rPr>
              <a:t> </a:t>
            </a:r>
            <a:r>
              <a:rPr lang="en-US" dirty="0" err="1" smtClean="0">
                <a:latin typeface="Arial Rounded MT Bold" pitchFamily="34" charset="0"/>
              </a:rPr>
              <a:t>Shivir</a:t>
            </a:r>
            <a:r>
              <a:rPr lang="en-US" dirty="0" smtClean="0">
                <a:latin typeface="Arial Rounded MT Bold" pitchFamily="34" charset="0"/>
              </a:rPr>
              <a:t> </a:t>
            </a:r>
            <a:r>
              <a:rPr lang="en-US" dirty="0" err="1" smtClean="0">
                <a:latin typeface="Arial Rounded MT Bold" pitchFamily="34" charset="0"/>
              </a:rPr>
              <a:t>Yojana</a:t>
            </a:r>
            <a:r>
              <a:rPr lang="en-US" dirty="0" smtClean="0">
                <a:latin typeface="Arial Rounded MT Bold" pitchFamily="34" charset="0"/>
              </a:rPr>
              <a:t> for </a:t>
            </a:r>
            <a:r>
              <a:rPr lang="en-US" dirty="0" err="1" smtClean="0">
                <a:latin typeface="Arial Rounded MT Bold" pitchFamily="34" charset="0"/>
              </a:rPr>
              <a:t>Antyodaya</a:t>
            </a:r>
            <a:r>
              <a:rPr lang="en-US" dirty="0" smtClean="0">
                <a:latin typeface="Arial Rounded MT Bold" pitchFamily="34" charset="0"/>
              </a:rPr>
              <a:t> &amp; Annapurna </a:t>
            </a:r>
            <a:r>
              <a:rPr lang="en-US" dirty="0" err="1" smtClean="0">
                <a:latin typeface="Arial Rounded MT Bold" pitchFamily="34" charset="0"/>
              </a:rPr>
              <a:t>Yojanas</a:t>
            </a:r>
            <a:r>
              <a:rPr lang="en-US" dirty="0" smtClean="0">
                <a:latin typeface="Arial Rounded MT Bold" pitchFamily="34" charset="0"/>
              </a:rPr>
              <a:t> (BPL category 12 districts).</a:t>
            </a:r>
          </a:p>
          <a:p>
            <a:pPr>
              <a:lnSpc>
                <a:spcPct val="90000"/>
              </a:lnSpc>
            </a:pPr>
            <a:r>
              <a:rPr lang="en-US" dirty="0" smtClean="0">
                <a:latin typeface="Arial Rounded MT Bold" pitchFamily="34" charset="0"/>
              </a:rPr>
              <a:t>Markets till GP level on GIS (</a:t>
            </a:r>
            <a:r>
              <a:rPr lang="en-US" i="1" dirty="0" smtClean="0">
                <a:latin typeface="Arial Rounded MT Bold" pitchFamily="34" charset="0"/>
              </a:rPr>
              <a:t>unique to W.B.).</a:t>
            </a:r>
          </a:p>
          <a:p>
            <a:pPr>
              <a:lnSpc>
                <a:spcPct val="90000"/>
              </a:lnSpc>
            </a:pPr>
            <a:r>
              <a:rPr lang="en-US" dirty="0" smtClean="0">
                <a:latin typeface="Arial Rounded MT Bold" pitchFamily="34" charset="0"/>
              </a:rPr>
              <a:t>Consumer Complaint Cells of Business Chambers &amp; Traders’ Associations.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normAutofit fontScale="92500" lnSpcReduction="20000"/>
          </a:bodyPr>
          <a:lstStyle/>
          <a:p>
            <a:pPr>
              <a:defRPr/>
            </a:pPr>
            <a:r>
              <a:rPr lang="en-US" dirty="0" smtClean="0">
                <a:latin typeface="Baskerville Old Face" pitchFamily="18" charset="0"/>
                <a:cs typeface="Times New Roman" pitchFamily="18" charset="0"/>
              </a:rPr>
              <a:t>File </a:t>
            </a:r>
            <a:r>
              <a:rPr lang="en-US" i="1" dirty="0" smtClean="0">
                <a:latin typeface="Baskerville Old Face" pitchFamily="18" charset="0"/>
                <a:cs typeface="Times New Roman" pitchFamily="18" charset="0"/>
              </a:rPr>
              <a:t>in triplicate</a:t>
            </a:r>
            <a:r>
              <a:rPr lang="en-US" dirty="0" smtClean="0">
                <a:latin typeface="Baskerville Old Face" pitchFamily="18" charset="0"/>
                <a:cs typeface="Times New Roman" pitchFamily="18" charset="0"/>
              </a:rPr>
              <a:t> on plain paper to the  District Consumer Disputes </a:t>
            </a:r>
            <a:r>
              <a:rPr lang="en-US" dirty="0" err="1" smtClean="0">
                <a:latin typeface="Baskerville Old Face" pitchFamily="18" charset="0"/>
                <a:cs typeface="Times New Roman" pitchFamily="18" charset="0"/>
              </a:rPr>
              <a:t>Redressal</a:t>
            </a:r>
            <a:r>
              <a:rPr lang="en-US" dirty="0" smtClean="0">
                <a:latin typeface="Baskerville Old Face" pitchFamily="18" charset="0"/>
                <a:cs typeface="Times New Roman" pitchFamily="18" charset="0"/>
              </a:rPr>
              <a:t> Forum where </a:t>
            </a:r>
            <a:r>
              <a:rPr lang="en-US" b="1" dirty="0" smtClean="0">
                <a:latin typeface="Baskerville Old Face" pitchFamily="18" charset="0"/>
                <a:cs typeface="Times New Roman" pitchFamily="18" charset="0"/>
              </a:rPr>
              <a:t>the seller has his business or residence or where the cause of action arises</a:t>
            </a:r>
            <a:r>
              <a:rPr lang="en-US" dirty="0" smtClean="0">
                <a:latin typeface="Baskerville Old Face" pitchFamily="18" charset="0"/>
                <a:cs typeface="Times New Roman" pitchFamily="18" charset="0"/>
              </a:rPr>
              <a:t>.</a:t>
            </a:r>
          </a:p>
          <a:p>
            <a:pPr algn="just"/>
            <a:r>
              <a:rPr lang="en-US" dirty="0" smtClean="0">
                <a:latin typeface="Baskerville Old Face" pitchFamily="18" charset="0"/>
                <a:cs typeface="Times New Roman" pitchFamily="18" charset="0"/>
              </a:rPr>
              <a:t>File complaint </a:t>
            </a:r>
            <a:r>
              <a:rPr lang="en-US" b="1" dirty="0" smtClean="0">
                <a:effectLst>
                  <a:outerShdw blurRad="38100" dist="38100" dir="2700000" algn="tl">
                    <a:srgbClr val="000000"/>
                  </a:outerShdw>
                </a:effectLst>
                <a:latin typeface="Baskerville Old Face" pitchFamily="18" charset="0"/>
                <a:cs typeface="Times New Roman" pitchFamily="18" charset="0"/>
              </a:rPr>
              <a:t>within 2 years</a:t>
            </a:r>
            <a:r>
              <a:rPr lang="en-US" dirty="0" smtClean="0">
                <a:latin typeface="Baskerville Old Face" pitchFamily="18" charset="0"/>
                <a:cs typeface="Times New Roman" pitchFamily="18" charset="0"/>
              </a:rPr>
              <a:t> from the date of the cause of action.</a:t>
            </a:r>
            <a:r>
              <a:rPr lang="en-US" dirty="0" smtClean="0">
                <a:cs typeface="Times New Roman" pitchFamily="18" charset="0"/>
              </a:rPr>
              <a:t> </a:t>
            </a:r>
          </a:p>
          <a:p>
            <a:pPr algn="just"/>
            <a:r>
              <a:rPr lang="en-US" dirty="0" smtClean="0">
                <a:cs typeface="Times New Roman" pitchFamily="18" charset="0"/>
              </a:rPr>
              <a:t>Name and full address of complainant</a:t>
            </a:r>
          </a:p>
          <a:p>
            <a:pPr algn="just"/>
            <a:r>
              <a:rPr lang="en-US" dirty="0" smtClean="0">
                <a:cs typeface="Times New Roman" pitchFamily="18" charset="0"/>
              </a:rPr>
              <a:t>Name and full address of opposite party</a:t>
            </a:r>
          </a:p>
          <a:p>
            <a:pPr algn="just"/>
            <a:r>
              <a:rPr lang="en-US" dirty="0" smtClean="0">
                <a:cs typeface="Times New Roman" pitchFamily="18" charset="0"/>
              </a:rPr>
              <a:t>Description of goods and services</a:t>
            </a:r>
          </a:p>
          <a:p>
            <a:pPr algn="just"/>
            <a:r>
              <a:rPr lang="en-US" dirty="0" smtClean="0">
                <a:cs typeface="Times New Roman" pitchFamily="18" charset="0"/>
              </a:rPr>
              <a:t>Quality and quantity</a:t>
            </a:r>
          </a:p>
          <a:p>
            <a:pPr algn="just"/>
            <a:r>
              <a:rPr lang="en-US" dirty="0" smtClean="0">
                <a:cs typeface="Times New Roman" pitchFamily="18" charset="0"/>
              </a:rPr>
              <a:t>Price</a:t>
            </a:r>
          </a:p>
          <a:p>
            <a:pPr algn="just"/>
            <a:r>
              <a:rPr lang="en-US" dirty="0" smtClean="0">
                <a:cs typeface="Times New Roman" pitchFamily="18" charset="0"/>
              </a:rPr>
              <a:t>Date &amp; proof of purchase</a:t>
            </a:r>
          </a:p>
          <a:p>
            <a:pPr algn="just"/>
            <a:r>
              <a:rPr lang="en-US" dirty="0" smtClean="0">
                <a:cs typeface="Times New Roman" pitchFamily="18" charset="0"/>
              </a:rPr>
              <a:t>Nature of deception</a:t>
            </a:r>
          </a:p>
          <a:p>
            <a:pPr algn="just"/>
            <a:r>
              <a:rPr lang="en-US" dirty="0" smtClean="0">
                <a:cs typeface="Times New Roman" pitchFamily="18" charset="0"/>
              </a:rPr>
              <a:t>Type of </a:t>
            </a:r>
            <a:r>
              <a:rPr lang="en-US" dirty="0" err="1" smtClean="0">
                <a:cs typeface="Times New Roman" pitchFamily="18" charset="0"/>
              </a:rPr>
              <a:t>redressal</a:t>
            </a:r>
            <a:r>
              <a:rPr lang="en-US" dirty="0" smtClean="0">
                <a:cs typeface="Times New Roman" pitchFamily="18" charset="0"/>
              </a:rPr>
              <a:t> prayed for</a:t>
            </a:r>
            <a:endParaRPr lang="en-US" dirty="0" smtClean="0"/>
          </a:p>
          <a:p>
            <a:pPr algn="just">
              <a:defRPr/>
            </a:pPr>
            <a:endParaRPr lang="en-US" dirty="0" smtClean="0">
              <a:latin typeface="Baskerville Old Face"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normAutofit lnSpcReduction="10000"/>
          </a:bodyPr>
          <a:lstStyle/>
          <a:p>
            <a:pPr algn="just">
              <a:buFontTx/>
              <a:buChar char="•"/>
              <a:defRPr/>
            </a:pPr>
            <a:r>
              <a:rPr lang="en-US" b="1" kern="0" dirty="0" smtClean="0">
                <a:effectLst>
                  <a:outerShdw blurRad="38100" dist="38100" dir="2700000" algn="tl">
                    <a:srgbClr val="000000"/>
                  </a:outerShdw>
                </a:effectLst>
                <a:cs typeface="Times New Roman" pitchFamily="18" charset="0"/>
              </a:rPr>
              <a:t>No lawyer or agent is necessary</a:t>
            </a:r>
            <a:r>
              <a:rPr lang="en-US" kern="0" dirty="0" smtClean="0">
                <a:cs typeface="Times New Roman" pitchFamily="18" charset="0"/>
              </a:rPr>
              <a:t> for filing complaint or to make  submission. </a:t>
            </a:r>
            <a:r>
              <a:rPr lang="en-US" b="1" kern="0" dirty="0" smtClean="0">
                <a:cs typeface="Times New Roman" pitchFamily="18" charset="0"/>
              </a:rPr>
              <a:t>If due to lawyer’s conduct consumer suffers, it is a deficiency in service open to redress.</a:t>
            </a:r>
          </a:p>
          <a:p>
            <a:pPr algn="just">
              <a:buFontTx/>
              <a:buChar char="•"/>
              <a:defRPr/>
            </a:pPr>
            <a:r>
              <a:rPr lang="en-US" kern="0" dirty="0" smtClean="0">
                <a:cs typeface="Times New Roman" pitchFamily="18" charset="0"/>
              </a:rPr>
              <a:t>Nominal fees payable as per table below. No charges for dispatching notices to opposite parties etc. </a:t>
            </a:r>
          </a:p>
          <a:p>
            <a:pPr algn="just">
              <a:buFontTx/>
              <a:buChar char="•"/>
              <a:defRPr/>
            </a:pPr>
            <a:r>
              <a:rPr lang="en-US" kern="0" dirty="0" smtClean="0">
                <a:cs typeface="Times New Roman" pitchFamily="18" charset="0"/>
              </a:rPr>
              <a:t>Every complaint shall be heard and </a:t>
            </a:r>
            <a:r>
              <a:rPr lang="en-US" b="1" kern="0" dirty="0" smtClean="0">
                <a:effectLst>
                  <a:outerShdw blurRad="38100" dist="38100" dir="2700000" algn="tl">
                    <a:srgbClr val="000000"/>
                  </a:outerShdw>
                </a:effectLst>
                <a:cs typeface="Times New Roman" pitchFamily="18" charset="0"/>
              </a:rPr>
              <a:t>disposed of </a:t>
            </a:r>
            <a:r>
              <a:rPr lang="en-US" b="1" u="sng" kern="0" dirty="0" smtClean="0">
                <a:effectLst>
                  <a:outerShdw blurRad="38100" dist="38100" dir="2700000" algn="tl">
                    <a:srgbClr val="000000"/>
                  </a:outerShdw>
                </a:effectLst>
                <a:cs typeface="Times New Roman" pitchFamily="18" charset="0"/>
              </a:rPr>
              <a:t>within 90 days</a:t>
            </a:r>
            <a:r>
              <a:rPr lang="en-US" kern="0" dirty="0" smtClean="0">
                <a:cs typeface="Times New Roman" pitchFamily="18" charset="0"/>
              </a:rPr>
              <a:t> (150 days in case of lab test) from the date of receipt of notice by the opposite party. </a:t>
            </a:r>
          </a:p>
          <a:p>
            <a:pPr algn="just">
              <a:buFontTx/>
              <a:buChar char="•"/>
              <a:defRPr/>
            </a:pPr>
            <a:r>
              <a:rPr lang="en-US" b="1" u="sng" kern="0" dirty="0" smtClean="0">
                <a:effectLst>
                  <a:outerShdw blurRad="38100" dist="38100" dir="2700000" algn="tl">
                    <a:srgbClr val="000000"/>
                  </a:outerShdw>
                </a:effectLst>
                <a:cs typeface="Times New Roman" pitchFamily="18" charset="0"/>
              </a:rPr>
              <a:t>No adjournment</a:t>
            </a:r>
            <a:r>
              <a:rPr lang="en-US" b="1" kern="0" dirty="0" smtClean="0">
                <a:effectLst>
                  <a:outerShdw blurRad="38100" dist="38100" dir="2700000" algn="tl">
                    <a:srgbClr val="000000"/>
                  </a:outerShdw>
                </a:effectLst>
                <a:cs typeface="Times New Roman" pitchFamily="18" charset="0"/>
              </a:rPr>
              <a:t> shall ordinarily be granted</a:t>
            </a:r>
            <a:r>
              <a:rPr lang="en-US" kern="0" dirty="0" smtClean="0">
                <a:cs typeface="Times New Roman" pitchFamily="18" charset="0"/>
              </a:rPr>
              <a:t>. If granted, reasons to be  recorded.</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lstStyle/>
          <a:p>
            <a:pPr>
              <a:buFontTx/>
              <a:buChar char="•"/>
              <a:defRPr/>
            </a:pPr>
            <a:r>
              <a:rPr lang="en-US" kern="0" dirty="0" smtClean="0">
                <a:cs typeface="Times New Roman" pitchFamily="18" charset="0"/>
              </a:rPr>
              <a:t>Removal of defects in goods or deficiency in services.</a:t>
            </a:r>
          </a:p>
          <a:p>
            <a:pPr algn="just">
              <a:buFontTx/>
              <a:buChar char="•"/>
              <a:defRPr/>
            </a:pPr>
            <a:r>
              <a:rPr lang="en-US" kern="0" dirty="0" smtClean="0">
                <a:cs typeface="Times New Roman" pitchFamily="18" charset="0"/>
              </a:rPr>
              <a:t>Replacement of defective goods.</a:t>
            </a:r>
          </a:p>
          <a:p>
            <a:pPr algn="just">
              <a:buFontTx/>
              <a:buChar char="•"/>
              <a:defRPr/>
            </a:pPr>
            <a:r>
              <a:rPr lang="en-US" kern="0" dirty="0" smtClean="0">
                <a:cs typeface="Times New Roman" pitchFamily="18" charset="0"/>
              </a:rPr>
              <a:t>Refund against defective goods or deficient services.</a:t>
            </a:r>
          </a:p>
          <a:p>
            <a:pPr algn="just">
              <a:buFontTx/>
              <a:buChar char="•"/>
              <a:defRPr/>
            </a:pPr>
            <a:r>
              <a:rPr lang="en-US" kern="0" dirty="0" smtClean="0">
                <a:cs typeface="Times New Roman" pitchFamily="18" charset="0"/>
              </a:rPr>
              <a:t>Compensation.</a:t>
            </a:r>
          </a:p>
          <a:p>
            <a:pPr>
              <a:buFontTx/>
              <a:buChar char="•"/>
              <a:defRPr/>
            </a:pPr>
            <a:r>
              <a:rPr lang="en-US" kern="0" dirty="0" smtClean="0">
                <a:cs typeface="Times New Roman" pitchFamily="18" charset="0"/>
              </a:rPr>
              <a:t>Prohibition on sale of hazardous goods.</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lstStyle/>
          <a:p>
            <a:r>
              <a:rPr lang="en-US" kern="0" dirty="0" smtClean="0"/>
              <a:t>Standardization mark is a mark or symbol given to a product, which meets certain standards with respect to the quality in terms of material used, methods of manufacturing, labeling, packaging and performance.</a:t>
            </a:r>
          </a:p>
          <a:p>
            <a:endParaRPr lang="en-US" dirty="0"/>
          </a:p>
        </p:txBody>
      </p:sp>
      <p:pic>
        <p:nvPicPr>
          <p:cNvPr id="4" name="Picture 8"/>
          <p:cNvPicPr>
            <a:picLocks noChangeAspect="1" noChangeArrowheads="1"/>
          </p:cNvPicPr>
          <p:nvPr/>
        </p:nvPicPr>
        <p:blipFill>
          <a:blip r:embed="rId3"/>
          <a:srcRect/>
          <a:stretch>
            <a:fillRect/>
          </a:stretch>
        </p:blipFill>
        <p:spPr bwMode="auto">
          <a:xfrm>
            <a:off x="-187885" y="4225562"/>
            <a:ext cx="2702485" cy="2632438"/>
          </a:xfrm>
          <a:prstGeom prst="rect">
            <a:avLst/>
          </a:prstGeom>
          <a:noFill/>
          <a:ln w="9525">
            <a:noFill/>
            <a:miter lim="800000"/>
            <a:headEnd/>
            <a:tailEnd/>
          </a:ln>
        </p:spPr>
      </p:pic>
      <p:graphicFrame>
        <p:nvGraphicFramePr>
          <p:cNvPr id="1026" name="Object 3"/>
          <p:cNvGraphicFramePr>
            <a:graphicFrameLocks noChangeAspect="1"/>
          </p:cNvGraphicFramePr>
          <p:nvPr/>
        </p:nvGraphicFramePr>
        <p:xfrm>
          <a:off x="2338137" y="4495800"/>
          <a:ext cx="2081463" cy="2133600"/>
        </p:xfrm>
        <a:graphic>
          <a:graphicData uri="http://schemas.openxmlformats.org/presentationml/2006/ole">
            <mc:AlternateContent xmlns:mc="http://schemas.openxmlformats.org/markup-compatibility/2006">
              <mc:Choice xmlns:v="urn:schemas-microsoft-com:vml" Requires="v">
                <p:oleObj spid="_x0000_s1028" name="Bitmap Image" r:id="rId4" imgW="2152951" imgH="1647619" progId="PBrush">
                  <p:embed/>
                </p:oleObj>
              </mc:Choice>
              <mc:Fallback>
                <p:oleObj name="Bitmap Image" r:id="rId4" imgW="2152951" imgH="1647619" progId="PBrush">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8137" y="4495800"/>
                        <a:ext cx="208146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4"/>
          <p:cNvGraphicFramePr>
            <a:graphicFrameLocks noChangeAspect="1"/>
          </p:cNvGraphicFramePr>
          <p:nvPr/>
        </p:nvGraphicFramePr>
        <p:xfrm>
          <a:off x="4328160" y="4572000"/>
          <a:ext cx="2453640" cy="1981200"/>
        </p:xfrm>
        <a:graphic>
          <a:graphicData uri="http://schemas.openxmlformats.org/presentationml/2006/ole">
            <mc:AlternateContent xmlns:mc="http://schemas.openxmlformats.org/markup-compatibility/2006">
              <mc:Choice xmlns:v="urn:schemas-microsoft-com:vml" Requires="v">
                <p:oleObj spid="_x0000_s1029" name="Bitmap Image" r:id="rId6" imgW="1781424" imgH="1171429" progId="PBrush">
                  <p:embed/>
                </p:oleObj>
              </mc:Choice>
              <mc:Fallback>
                <p:oleObj name="Bitmap Image" r:id="rId6" imgW="1781424" imgH="1171429" progId="PBrush">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28160" y="4572000"/>
                        <a:ext cx="245364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 name="Picture 4" descr="isi-mark"/>
          <p:cNvPicPr>
            <a:picLocks noChangeAspect="1" noChangeArrowheads="1"/>
          </p:cNvPicPr>
          <p:nvPr/>
        </p:nvPicPr>
        <p:blipFill>
          <a:blip r:embed="rId8"/>
          <a:srcRect/>
          <a:stretch>
            <a:fillRect/>
          </a:stretch>
        </p:blipFill>
        <p:spPr bwMode="auto">
          <a:xfrm>
            <a:off x="6705600" y="4354286"/>
            <a:ext cx="1828800" cy="2503714"/>
          </a:xfrm>
          <a:prstGeom prst="rect">
            <a:avLst/>
          </a:prstGeom>
          <a:noFill/>
          <a:ln w="9525">
            <a:noFill/>
            <a:miter lim="800000"/>
            <a:headEnd/>
            <a:tailEnd/>
          </a:ln>
        </p:spPr>
      </p:pic>
      <p:pic>
        <p:nvPicPr>
          <p:cNvPr id="8" name="Picture 6" descr="agmark_logo"/>
          <p:cNvPicPr>
            <a:picLocks noChangeAspect="1" noChangeArrowheads="1"/>
          </p:cNvPicPr>
          <p:nvPr/>
        </p:nvPicPr>
        <p:blipFill>
          <a:blip r:embed="rId9"/>
          <a:srcRect/>
          <a:stretch>
            <a:fillRect/>
          </a:stretch>
        </p:blipFill>
        <p:spPr bwMode="auto">
          <a:xfrm>
            <a:off x="6934200" y="2895600"/>
            <a:ext cx="16002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lstStyle/>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lstStyle/>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CONSUMER BEHAVIOUR AND ENVIRONMENT</a:t>
            </a:r>
            <a:endParaRPr lang="en-US" dirty="0"/>
          </a:p>
        </p:txBody>
      </p:sp>
      <p:sp>
        <p:nvSpPr>
          <p:cNvPr id="3" name="Content Placeholder 2"/>
          <p:cNvSpPr>
            <a:spLocks noGrp="1"/>
          </p:cNvSpPr>
          <p:nvPr>
            <p:ph idx="1"/>
          </p:nvPr>
        </p:nvSpPr>
        <p:spPr>
          <a:xfrm>
            <a:off x="0" y="1371600"/>
            <a:ext cx="9144000" cy="5486400"/>
          </a:xfrm>
        </p:spPr>
        <p:txBody>
          <a:bodyPr/>
          <a:lstStyle/>
          <a:p>
            <a:r>
              <a:rPr lang="en-US" dirty="0" smtClean="0"/>
              <a:t>Organizational Buying </a:t>
            </a:r>
            <a:r>
              <a:rPr lang="en-US" dirty="0" err="1" smtClean="0"/>
              <a:t>Behaviour</a:t>
            </a:r>
            <a:endParaRPr lang="en-US" dirty="0" smtClean="0"/>
          </a:p>
          <a:p>
            <a:r>
              <a:rPr lang="en-US" b="1" dirty="0" smtClean="0"/>
              <a:t>Characteristics</a:t>
            </a:r>
          </a:p>
          <a:p>
            <a:r>
              <a:rPr lang="en-US" dirty="0" smtClean="0"/>
              <a:t>Group based Decision Making</a:t>
            </a:r>
          </a:p>
          <a:p>
            <a:r>
              <a:rPr lang="en-US" dirty="0" smtClean="0"/>
              <a:t>Technical Knowledge</a:t>
            </a:r>
          </a:p>
          <a:p>
            <a:r>
              <a:rPr lang="en-US" dirty="0" smtClean="0"/>
              <a:t>Rational Motivation</a:t>
            </a:r>
          </a:p>
          <a:p>
            <a:r>
              <a:rPr lang="en-US" dirty="0" smtClean="0"/>
              <a:t>Buying Motivation –</a:t>
            </a:r>
          </a:p>
          <a:p>
            <a:pPr>
              <a:buNone/>
            </a:pPr>
            <a:r>
              <a:rPr lang="en-US" dirty="0" smtClean="0"/>
              <a:t>                                         NEW TASK BUYING</a:t>
            </a:r>
          </a:p>
          <a:p>
            <a:pPr>
              <a:buNone/>
            </a:pPr>
            <a:r>
              <a:rPr lang="en-US" dirty="0" smtClean="0"/>
              <a:t>                                         Straight </a:t>
            </a:r>
            <a:r>
              <a:rPr lang="en-US" dirty="0" err="1" smtClean="0"/>
              <a:t>Rebuy</a:t>
            </a:r>
            <a:endParaRPr lang="en-US" dirty="0" smtClean="0"/>
          </a:p>
          <a:p>
            <a:pPr>
              <a:buNone/>
            </a:pPr>
            <a:r>
              <a:rPr lang="en-US" dirty="0" smtClean="0"/>
              <a:t>                                          Modified </a:t>
            </a:r>
            <a:r>
              <a:rPr lang="en-US" dirty="0" err="1" smtClean="0"/>
              <a:t>Rebuy</a:t>
            </a:r>
            <a:endParaRPr lang="en-US" dirty="0"/>
          </a:p>
        </p:txBody>
      </p:sp>
      <p:sp>
        <p:nvSpPr>
          <p:cNvPr id="4" name="Rectangle 3"/>
          <p:cNvSpPr/>
          <p:nvPr/>
        </p:nvSpPr>
        <p:spPr>
          <a:xfrm>
            <a:off x="2350815" y="3244334"/>
            <a:ext cx="184731" cy="369332"/>
          </a:xfrm>
          <a:prstGeom prst="rect">
            <a:avLst/>
          </a:prstGeom>
        </p:spPr>
        <p:txBody>
          <a:bodyPr wrap="none">
            <a:spAutoFit/>
          </a:bodyPr>
          <a:lstStyle/>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CONSUMER PROTECTION ACT</a:t>
            </a:r>
            <a:endParaRPr lang="en-US" dirty="0"/>
          </a:p>
        </p:txBody>
      </p:sp>
      <p:sp>
        <p:nvSpPr>
          <p:cNvPr id="3" name="Content Placeholder 2"/>
          <p:cNvSpPr>
            <a:spLocks noGrp="1"/>
          </p:cNvSpPr>
          <p:nvPr>
            <p:ph idx="1"/>
          </p:nvPr>
        </p:nvSpPr>
        <p:spPr>
          <a:xfrm>
            <a:off x="0" y="1143000"/>
            <a:ext cx="9144000" cy="5715000"/>
          </a:xfrm>
        </p:spPr>
        <p:txBody>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CONSUMER BEHAVIOUR AND ENVIRONMENT</a:t>
            </a:r>
            <a:endParaRPr lang="en-US" dirty="0"/>
          </a:p>
        </p:txBody>
      </p:sp>
      <p:sp>
        <p:nvSpPr>
          <p:cNvPr id="3" name="Content Placeholder 2"/>
          <p:cNvSpPr>
            <a:spLocks noGrp="1"/>
          </p:cNvSpPr>
          <p:nvPr>
            <p:ph idx="1"/>
          </p:nvPr>
        </p:nvSpPr>
        <p:spPr>
          <a:xfrm>
            <a:off x="228600" y="1371600"/>
            <a:ext cx="8763000" cy="5486400"/>
          </a:xfrm>
        </p:spPr>
        <p:txBody>
          <a:bodyPr/>
          <a:lstStyle/>
          <a:p>
            <a:r>
              <a:rPr lang="en-US" dirty="0" smtClean="0"/>
              <a:t>Factors Affecting Organizational Buying </a:t>
            </a:r>
            <a:r>
              <a:rPr lang="en-US" dirty="0" err="1" smtClean="0"/>
              <a:t>Behaviour</a:t>
            </a:r>
            <a:endParaRPr lang="en-US" dirty="0" smtClean="0"/>
          </a:p>
          <a:p>
            <a:pPr>
              <a:buNone/>
            </a:pPr>
            <a:r>
              <a:rPr lang="en-US" b="1" dirty="0" smtClean="0"/>
              <a:t>           </a:t>
            </a:r>
            <a:r>
              <a:rPr lang="en-US" b="1" dirty="0" smtClean="0">
                <a:solidFill>
                  <a:schemeClr val="accent2">
                    <a:lumMod val="75000"/>
                  </a:schemeClr>
                </a:solidFill>
              </a:rPr>
              <a:t>Organizational Factors </a:t>
            </a:r>
            <a:r>
              <a:rPr lang="en-US" dirty="0" smtClean="0"/>
              <a:t>– Task, structure, Technology, &amp; people</a:t>
            </a:r>
          </a:p>
          <a:p>
            <a:pPr>
              <a:buNone/>
            </a:pPr>
            <a:r>
              <a:rPr lang="en-US" dirty="0" smtClean="0"/>
              <a:t>             </a:t>
            </a:r>
            <a:r>
              <a:rPr lang="en-US" b="1" dirty="0" smtClean="0">
                <a:solidFill>
                  <a:schemeClr val="accent2">
                    <a:lumMod val="75000"/>
                  </a:schemeClr>
                </a:solidFill>
              </a:rPr>
              <a:t>Environmental factors </a:t>
            </a:r>
            <a:r>
              <a:rPr lang="en-US" dirty="0" smtClean="0"/>
              <a:t>– Technological, Political, physical, Legal, cultural &amp; Ethical</a:t>
            </a:r>
          </a:p>
          <a:p>
            <a:pPr>
              <a:buNone/>
            </a:pPr>
            <a:r>
              <a:rPr lang="en-US" dirty="0" smtClean="0"/>
              <a:t>             </a:t>
            </a:r>
            <a:r>
              <a:rPr lang="en-US" b="1" dirty="0" smtClean="0">
                <a:solidFill>
                  <a:schemeClr val="accent2">
                    <a:lumMod val="75000"/>
                  </a:schemeClr>
                </a:solidFill>
              </a:rPr>
              <a:t>Interpersonal factors </a:t>
            </a:r>
            <a:r>
              <a:rPr lang="en-US" dirty="0" smtClean="0"/>
              <a:t>– Reference Groups, Power Relationships, Family Members.</a:t>
            </a:r>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CONSUMER BEHAVIOUR AND ENVIRONMENT</a:t>
            </a:r>
            <a:endParaRPr lang="en-US" b="1" dirty="0"/>
          </a:p>
        </p:txBody>
      </p:sp>
      <p:sp>
        <p:nvSpPr>
          <p:cNvPr id="3" name="Content Placeholder 2"/>
          <p:cNvSpPr>
            <a:spLocks noGrp="1"/>
          </p:cNvSpPr>
          <p:nvPr>
            <p:ph idx="1"/>
          </p:nvPr>
        </p:nvSpPr>
        <p:spPr/>
        <p:txBody>
          <a:bodyPr/>
          <a:lstStyle/>
          <a:p>
            <a:r>
              <a:rPr lang="en-US" b="1" dirty="0" smtClean="0"/>
              <a:t>Organizational Buying Process</a:t>
            </a:r>
          </a:p>
          <a:p>
            <a:r>
              <a:rPr lang="en-US" b="1" dirty="0" smtClean="0"/>
              <a:t>Problem Recognition</a:t>
            </a:r>
          </a:p>
          <a:p>
            <a:r>
              <a:rPr lang="en-US" b="1" dirty="0" smtClean="0"/>
              <a:t>Product Specification</a:t>
            </a:r>
          </a:p>
          <a:p>
            <a:r>
              <a:rPr lang="en-US" b="1" dirty="0" smtClean="0"/>
              <a:t>Product and vendor search</a:t>
            </a:r>
          </a:p>
          <a:p>
            <a:r>
              <a:rPr lang="en-US" b="1" dirty="0" smtClean="0"/>
              <a:t>Product and vendor evaluation</a:t>
            </a:r>
          </a:p>
          <a:p>
            <a:r>
              <a:rPr lang="en-US" b="1" dirty="0" smtClean="0"/>
              <a:t>Outlet Evaluation, selection and purchase</a:t>
            </a:r>
          </a:p>
          <a:p>
            <a:r>
              <a:rPr lang="en-US" b="1" dirty="0" smtClean="0"/>
              <a:t>Post purchase Evaluation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Organizational Buying  </a:t>
            </a:r>
            <a:r>
              <a:rPr lang="en-US" dirty="0" err="1" smtClean="0"/>
              <a:t>Behaviour</a:t>
            </a:r>
            <a:endParaRPr lang="en-US" dirty="0"/>
          </a:p>
        </p:txBody>
      </p:sp>
      <p:sp>
        <p:nvSpPr>
          <p:cNvPr id="3" name="Content Placeholder 2"/>
          <p:cNvSpPr>
            <a:spLocks noGrp="1"/>
          </p:cNvSpPr>
          <p:nvPr>
            <p:ph idx="1"/>
          </p:nvPr>
        </p:nvSpPr>
        <p:spPr>
          <a:xfrm>
            <a:off x="0" y="838200"/>
            <a:ext cx="9144000" cy="6019800"/>
          </a:xfrm>
        </p:spPr>
        <p:txBody>
          <a:bodyPr>
            <a:normAutofit lnSpcReduction="10000"/>
          </a:bodyPr>
          <a:lstStyle/>
          <a:p>
            <a:r>
              <a:rPr lang="en-US" b="1" dirty="0" err="1" smtClean="0"/>
              <a:t>Organisational</a:t>
            </a:r>
            <a:r>
              <a:rPr lang="en-US" b="1" dirty="0" smtClean="0"/>
              <a:t> buying, according to Webster and Wind (1972), is ‘the decision making process by which formal </a:t>
            </a:r>
            <a:r>
              <a:rPr lang="en-US" b="1" dirty="0" err="1" smtClean="0"/>
              <a:t>organisations</a:t>
            </a:r>
            <a:r>
              <a:rPr lang="en-US" b="1" dirty="0" smtClean="0"/>
              <a:t> establish the need for purchased products and services and identify, evaluate and choose among alternative brands and suppliers’. </a:t>
            </a:r>
          </a:p>
          <a:p>
            <a:r>
              <a:rPr lang="en-US" dirty="0" smtClean="0"/>
              <a:t>One of the important aspects of this definition is that </a:t>
            </a:r>
            <a:r>
              <a:rPr lang="en-US" dirty="0" err="1" smtClean="0"/>
              <a:t>organisational</a:t>
            </a:r>
            <a:r>
              <a:rPr lang="en-US" dirty="0" smtClean="0"/>
              <a:t> buying </a:t>
            </a:r>
            <a:r>
              <a:rPr lang="en-US" dirty="0" err="1" smtClean="0"/>
              <a:t>behaviour</a:t>
            </a:r>
            <a:r>
              <a:rPr lang="en-US" dirty="0" smtClean="0"/>
              <a:t> is a process rather than a static, one-off event. There are a number of stages, or phases, associated with product and service procurement, each one often requiring a key decision to be made.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Organizational Buying  </a:t>
            </a:r>
            <a:r>
              <a:rPr lang="en-US" b="1" dirty="0" err="1" smtClean="0"/>
              <a:t>Behaviour</a:t>
            </a:r>
            <a:endParaRPr lang="en-US" b="1" dirty="0"/>
          </a:p>
        </p:txBody>
      </p:sp>
      <p:sp>
        <p:nvSpPr>
          <p:cNvPr id="3" name="Content Placeholder 2"/>
          <p:cNvSpPr>
            <a:spLocks noGrp="1"/>
          </p:cNvSpPr>
          <p:nvPr>
            <p:ph idx="1"/>
          </p:nvPr>
        </p:nvSpPr>
        <p:spPr>
          <a:xfrm>
            <a:off x="0" y="1600200"/>
            <a:ext cx="9144000" cy="5257800"/>
          </a:xfrm>
        </p:spPr>
        <p:txBody>
          <a:bodyPr/>
          <a:lstStyle/>
          <a:p>
            <a:pPr>
              <a:buNone/>
            </a:pPr>
            <a:r>
              <a:rPr lang="en-US" b="1" dirty="0" smtClean="0"/>
              <a:t>Decision Making Units</a:t>
            </a:r>
          </a:p>
          <a:p>
            <a:pPr>
              <a:buNone/>
            </a:pPr>
            <a:r>
              <a:rPr lang="en-US" dirty="0" smtClean="0"/>
              <a:t> Reference has been made on a number of occasions to </a:t>
            </a:r>
            <a:r>
              <a:rPr lang="en-US" dirty="0" err="1" smtClean="0"/>
              <a:t>organisational</a:t>
            </a:r>
            <a:r>
              <a:rPr lang="en-US" dirty="0" smtClean="0"/>
              <a:t> buyers, as if such people are the only representatives of an </a:t>
            </a:r>
            <a:r>
              <a:rPr lang="en-US" dirty="0" err="1" smtClean="0"/>
              <a:t>organisation</a:t>
            </a:r>
            <a:r>
              <a:rPr lang="en-US" dirty="0" smtClean="0"/>
              <a:t> to be involved with the purchase decision process. Very often a large number of people are involved in a purchase decision. This group is referred to as either the </a:t>
            </a:r>
            <a:r>
              <a:rPr lang="en-US" b="1" dirty="0" smtClean="0"/>
              <a:t>decision making unit </a:t>
            </a:r>
            <a:r>
              <a:rPr lang="en-US" dirty="0" smtClean="0"/>
              <a:t>(DMU) or the buying centre.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915</TotalTime>
  <Words>2638</Words>
  <Application>Microsoft Office PowerPoint</Application>
  <PresentationFormat>On-screen Show (4:3)</PresentationFormat>
  <Paragraphs>266</Paragraphs>
  <Slides>50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0" baseType="lpstr">
      <vt:lpstr>Arial</vt:lpstr>
      <vt:lpstr>Arial Narrow</vt:lpstr>
      <vt:lpstr>Arial Rounded MT Bold</vt:lpstr>
      <vt:lpstr>Baskerville Old Face</vt:lpstr>
      <vt:lpstr>Calibri</vt:lpstr>
      <vt:lpstr>Symbol</vt:lpstr>
      <vt:lpstr>Times New Roman</vt:lpstr>
      <vt:lpstr>Wingdings</vt:lpstr>
      <vt:lpstr>Office Theme</vt:lpstr>
      <vt:lpstr>Bitmap Image</vt:lpstr>
      <vt:lpstr>CONSUMER BEHAVIOUR AND ENVIRONMENT</vt:lpstr>
      <vt:lpstr>CONSUMER BEHAVIOUR AND ENVIRONMENT</vt:lpstr>
      <vt:lpstr>CONSUMER BEHAVIOUR AND ENVIRONMENT</vt:lpstr>
      <vt:lpstr>CONSUMER BEHAVIOUR AND ENVIRONMENT </vt:lpstr>
      <vt:lpstr>CONSUMER BEHAVIOUR AND ENVIRONMENT</vt:lpstr>
      <vt:lpstr>CONSUMER BEHAVIOUR AND ENVIRONMENT</vt:lpstr>
      <vt:lpstr>CONSUMER BEHAVIOUR AND ENVIRONMENT</vt:lpstr>
      <vt:lpstr>Organizational Buying  Behaviour</vt:lpstr>
      <vt:lpstr>Organizational Buying  Behaviour</vt:lpstr>
      <vt:lpstr>Organizational Buying  Behaviour</vt:lpstr>
      <vt:lpstr>Organizational Buying  Behaviour</vt:lpstr>
      <vt:lpstr>Organizational Buying  Behaviour</vt:lpstr>
      <vt:lpstr>Organizational Buying  Behaviour</vt:lpstr>
      <vt:lpstr>Consumerism</vt:lpstr>
      <vt:lpstr>Consumerism</vt:lpstr>
      <vt:lpstr>CONSUMERISM</vt:lpstr>
      <vt:lpstr>CONSUMERISM</vt:lpstr>
      <vt:lpstr>CONSUMERISM</vt:lpstr>
      <vt:lpstr>CONSUMERISM</vt:lpstr>
      <vt:lpstr>CONSUMERISM</vt:lpstr>
      <vt:lpstr>CONSUMERISM</vt:lpstr>
      <vt:lpstr>CONSUMERISM</vt:lpstr>
      <vt:lpstr>COMMUNICATION</vt:lpstr>
      <vt:lpstr>COMMUNICATION</vt:lpstr>
      <vt:lpstr>COMMUNICATION</vt:lpstr>
      <vt:lpstr>COMMUNICATION</vt:lpstr>
      <vt:lpstr>COMMUNICATION</vt:lpstr>
      <vt:lpstr>COMMUNICATION</vt:lpstr>
      <vt:lpstr>COMMUNICATION</vt:lpstr>
      <vt:lpstr>COMMUNICATION</vt:lpstr>
      <vt:lpstr>COMMUNICATION</vt:lpstr>
      <vt:lpstr>COMMUNICATION</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lpstr>CONSUMER PROTECTION ACT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BEHAVIOUR AND SOCIETY</dc:title>
  <dc:creator>aaa</dc:creator>
  <cp:lastModifiedBy>user</cp:lastModifiedBy>
  <cp:revision>52</cp:revision>
  <dcterms:created xsi:type="dcterms:W3CDTF">2011-05-25T16:47:07Z</dcterms:created>
  <dcterms:modified xsi:type="dcterms:W3CDTF">2022-09-12T04:27:42Z</dcterms:modified>
</cp:coreProperties>
</file>