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06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53" autoAdjust="0"/>
  </p:normalViewPr>
  <p:slideViewPr>
    <p:cSldViewPr>
      <p:cViewPr varScale="1">
        <p:scale>
          <a:sx n="78" d="100"/>
          <a:sy n="78" d="100"/>
        </p:scale>
        <p:origin x="157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7F392-C3FB-4FD3-8FBA-C1FB61FD7272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12927-D487-4F94-8AD0-8390D05CE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911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12927-D487-4F94-8AD0-8390D05CE19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74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12927-D487-4F94-8AD0-8390D05CE19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39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amily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12927-D487-4F94-8AD0-8390D05CE19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2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12927-D487-4F94-8AD0-8390D05CE19B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639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ptionical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212927-D487-4F94-8AD0-8390D05CE19B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1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C5276-838C-488A-AE60-80684128410D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CD9C0-0356-4243-82A4-9CCABF8596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CONSUMER BEHAVIOUR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5486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USE OF COUPONS- </a:t>
            </a:r>
            <a:r>
              <a:rPr lang="en-US" dirty="0" smtClean="0"/>
              <a:t>upper lower class prefer to purchase with coupons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USE OF CREDIT CARDS </a:t>
            </a:r>
            <a:r>
              <a:rPr lang="en-US" dirty="0" smtClean="0"/>
              <a:t>- upper lower class respond to promotions related to Credit Cards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PURCHASING HARD GOODS</a:t>
            </a:r>
            <a:r>
              <a:rPr lang="en-US" dirty="0" smtClean="0"/>
              <a:t>- class difference is reflected on the purchase of Automobiles, Furniture and appliances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LEISURE CHOICES </a:t>
            </a:r>
            <a:r>
              <a:rPr lang="en-US" dirty="0" smtClean="0"/>
              <a:t>– Time factor is important in leisure choices. Lower class spend more time on leisure activities than upper </a:t>
            </a:r>
            <a:r>
              <a:rPr lang="en-US" smtClean="0"/>
              <a:t>middle class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Reference Groups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GROUPS </a:t>
            </a:r>
            <a:r>
              <a:rPr lang="en-US" dirty="0" smtClean="0"/>
              <a:t> -  TWO OR MORE PEOPLE WHO INTERACT TO ACCOMPLISH EITHER INDIVIDUAL/ MUTUAL GOALS.</a:t>
            </a:r>
          </a:p>
          <a:p>
            <a:r>
              <a:rPr lang="en-US" u="sng" dirty="0" smtClean="0">
                <a:solidFill>
                  <a:schemeClr val="accent1">
                    <a:lumMod val="50000"/>
                  </a:schemeClr>
                </a:solidFill>
              </a:rPr>
              <a:t>REFERENCE GROUPS </a:t>
            </a:r>
            <a:r>
              <a:rPr lang="en-US" u="sng" dirty="0" smtClean="0"/>
              <a:t>– </a:t>
            </a:r>
            <a:r>
              <a:rPr lang="en-US" dirty="0" smtClean="0"/>
              <a:t>is any person or group that serves as point of comparison, for a person in forming either general or specific guide for </a:t>
            </a:r>
            <a:r>
              <a:rPr lang="en-US" dirty="0" err="1" smtClean="0"/>
              <a:t>behaviour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Normative reference groups </a:t>
            </a:r>
            <a:r>
              <a:rPr lang="en-US" dirty="0" smtClean="0"/>
              <a:t>– that influence general/broadly defined values or </a:t>
            </a:r>
            <a:r>
              <a:rPr lang="en-US" dirty="0" err="1" smtClean="0"/>
              <a:t>behaviour</a:t>
            </a:r>
            <a:endParaRPr lang="en-US" dirty="0" smtClean="0"/>
          </a:p>
          <a:p>
            <a:endParaRPr lang="en-US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Reference Groups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334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Comparative Reference Groups </a:t>
            </a:r>
            <a:r>
              <a:rPr lang="en-US" dirty="0" smtClean="0"/>
              <a:t>– group which serve as a bench-mark for specific/narrowly defined attitudes (</a:t>
            </a:r>
            <a:r>
              <a:rPr lang="en-US" dirty="0" err="1" smtClean="0"/>
              <a:t>neighbour</a:t>
            </a:r>
            <a:r>
              <a:rPr lang="en-US" dirty="0" smtClean="0"/>
              <a:t>).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Direct reference groups </a:t>
            </a:r>
            <a:r>
              <a:rPr lang="en-US" dirty="0" smtClean="0"/>
              <a:t>– have direct face-to-face contact. (family, Friends, etc.)</a:t>
            </a:r>
          </a:p>
          <a:p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Indirect reference groups </a:t>
            </a:r>
            <a:r>
              <a:rPr lang="en-US" dirty="0" smtClean="0"/>
              <a:t>– does not have direct face-to-face contact (movie stars, sports people)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Reference Groups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Family</a:t>
            </a:r>
          </a:p>
          <a:p>
            <a:r>
              <a:rPr lang="en-US" dirty="0" smtClean="0"/>
              <a:t>Friends</a:t>
            </a:r>
          </a:p>
          <a:p>
            <a:r>
              <a:rPr lang="en-US" dirty="0" smtClean="0"/>
              <a:t>Social Class</a:t>
            </a:r>
          </a:p>
          <a:p>
            <a:r>
              <a:rPr lang="en-US" dirty="0" smtClean="0"/>
              <a:t>Selected Sub-culture</a:t>
            </a:r>
          </a:p>
          <a:p>
            <a:r>
              <a:rPr lang="en-US" dirty="0" smtClean="0"/>
              <a:t>Culture</a:t>
            </a:r>
          </a:p>
          <a:p>
            <a:r>
              <a:rPr lang="en-US" dirty="0" smtClean="0"/>
              <a:t>Friendship Groups (informal groups)</a:t>
            </a:r>
          </a:p>
          <a:p>
            <a:r>
              <a:rPr lang="en-US" dirty="0" smtClean="0"/>
              <a:t>Shopping Groups</a:t>
            </a:r>
          </a:p>
          <a:p>
            <a:r>
              <a:rPr lang="en-US" dirty="0" smtClean="0"/>
              <a:t>Work Groups</a:t>
            </a:r>
          </a:p>
          <a:p>
            <a:r>
              <a:rPr lang="en-US" dirty="0" smtClean="0"/>
              <a:t>Virtual Groups- online communities</a:t>
            </a:r>
          </a:p>
          <a:p>
            <a:r>
              <a:rPr lang="en-US" dirty="0" smtClean="0"/>
              <a:t>Brand Communities</a:t>
            </a:r>
          </a:p>
          <a:p>
            <a:r>
              <a:rPr lang="en-US" dirty="0" smtClean="0"/>
              <a:t>Consumer action groups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Reference Groups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>
                <a:solidFill>
                  <a:srgbClr val="002060"/>
                </a:solidFill>
              </a:rPr>
              <a:t>FAMILY</a:t>
            </a:r>
          </a:p>
          <a:p>
            <a:r>
              <a:rPr lang="en-US" dirty="0" smtClean="0"/>
              <a:t>Initiator – who recognizes need/problem</a:t>
            </a:r>
          </a:p>
          <a:p>
            <a:r>
              <a:rPr lang="en-US" dirty="0" smtClean="0"/>
              <a:t>Influencers – person who informs or </a:t>
            </a:r>
            <a:r>
              <a:rPr lang="en-US" dirty="0" err="1" smtClean="0"/>
              <a:t>persudes</a:t>
            </a:r>
            <a:endParaRPr lang="en-US" dirty="0" smtClean="0"/>
          </a:p>
          <a:p>
            <a:r>
              <a:rPr lang="en-US" dirty="0" smtClean="0"/>
              <a:t>Gate Keepers – controls flow of information</a:t>
            </a:r>
          </a:p>
          <a:p>
            <a:r>
              <a:rPr lang="en-US" dirty="0" smtClean="0"/>
              <a:t>Deciders – one/more people who decide about purchase</a:t>
            </a:r>
          </a:p>
          <a:p>
            <a:r>
              <a:rPr lang="en-US" dirty="0" smtClean="0"/>
              <a:t>Buyers – makes actual purchase</a:t>
            </a:r>
          </a:p>
          <a:p>
            <a:r>
              <a:rPr lang="en-US" dirty="0" smtClean="0"/>
              <a:t>Prepares – who transform the product for consumption</a:t>
            </a:r>
          </a:p>
          <a:p>
            <a:r>
              <a:rPr lang="en-US" dirty="0" smtClean="0"/>
              <a:t>Users – actually use/consume the product</a:t>
            </a:r>
          </a:p>
          <a:p>
            <a:r>
              <a:rPr lang="en-US" dirty="0" smtClean="0"/>
              <a:t>Maintainers – repair the product</a:t>
            </a:r>
          </a:p>
          <a:p>
            <a:r>
              <a:rPr lang="en-US" dirty="0" smtClean="0"/>
              <a:t>Disposers – carry out disposal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Reference Groups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002060"/>
                </a:solidFill>
              </a:rPr>
              <a:t>FAMILY</a:t>
            </a:r>
            <a:endParaRPr lang="en-US" b="1" u="sng" dirty="0" smtClean="0"/>
          </a:p>
          <a:p>
            <a:r>
              <a:rPr lang="en-US" sz="4000" dirty="0" smtClean="0"/>
              <a:t>Husband Dominated –       </a:t>
            </a:r>
          </a:p>
          <a:p>
            <a:r>
              <a:rPr lang="en-US" sz="4000" dirty="0" smtClean="0"/>
              <a:t>Wife Dominated –               </a:t>
            </a:r>
          </a:p>
          <a:p>
            <a:r>
              <a:rPr lang="en-US" sz="4000" dirty="0" smtClean="0"/>
              <a:t>Children in Family </a:t>
            </a:r>
            <a:r>
              <a:rPr lang="en-US" dirty="0" smtClean="0"/>
              <a:t>– </a:t>
            </a:r>
          </a:p>
          <a:p>
            <a:r>
              <a:rPr lang="en-US" dirty="0" smtClean="0"/>
              <a:t>Joint Decision/ </a:t>
            </a:r>
            <a:r>
              <a:rPr lang="en-US" dirty="0" err="1" smtClean="0"/>
              <a:t>Syncretic</a:t>
            </a:r>
            <a:r>
              <a:rPr lang="en-US" dirty="0" smtClean="0"/>
              <a:t> Decision making</a:t>
            </a:r>
          </a:p>
          <a:p>
            <a:r>
              <a:rPr lang="en-US" dirty="0" smtClean="0"/>
              <a:t> Autonomic Family Decision Making-husband/wife independently making decisions(Unilateral)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Consumer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Effect of variables on Family Decisions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Culture -  the role of husband and wife in different cultures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Social Class- in upper and lower classes autonomy in decision making, middle class joint decision making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Reference groups– both husband’s and wife’s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Stage in family life- 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Consumer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Mobility – </a:t>
            </a:r>
          </a:p>
          <a:p>
            <a:r>
              <a:rPr lang="en-US" dirty="0" smtClean="0"/>
              <a:t>Geographical Locations – urban or rural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Consumer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71500" indent="-571500">
              <a:buNone/>
            </a:pPr>
            <a:r>
              <a:rPr lang="en-US" dirty="0" smtClean="0"/>
              <a:t>Family life cycle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Stage 1</a:t>
            </a:r>
            <a:r>
              <a:rPr lang="en-US" dirty="0" smtClean="0"/>
              <a:t> Bachelorhood – unmarried adult living away from his parents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Stage 2 </a:t>
            </a:r>
            <a:r>
              <a:rPr lang="en-US" dirty="0" smtClean="0"/>
              <a:t>Honeymooners – young married couple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Stage 3 – </a:t>
            </a:r>
            <a:r>
              <a:rPr lang="en-US" dirty="0" smtClean="0"/>
              <a:t>Parenthood – married couple with one child/two children with them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Stage 4 – </a:t>
            </a:r>
            <a:r>
              <a:rPr lang="en-US" dirty="0" smtClean="0"/>
              <a:t>Post Parenthood – Older married couple living at home with no children with them</a:t>
            </a:r>
          </a:p>
          <a:p>
            <a:pPr marL="571500" indent="-57150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Stage 5 - </a:t>
            </a:r>
            <a:r>
              <a:rPr lang="en-US" dirty="0" smtClean="0"/>
              <a:t>Dissolution – only one spouse alive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792162"/>
          </a:xfrm>
        </p:spPr>
        <p:txBody>
          <a:bodyPr/>
          <a:lstStyle/>
          <a:p>
            <a:r>
              <a:rPr lang="en-US" dirty="0" smtClean="0"/>
              <a:t>Family and Consumer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en-US" dirty="0" smtClean="0"/>
              <a:t>Family as a consumption unit</a:t>
            </a:r>
          </a:p>
          <a:p>
            <a:r>
              <a:rPr lang="en-US" dirty="0" smtClean="0"/>
              <a:t>Teenage children are doing purchases for convenient food; working women spend more on cloths.</a:t>
            </a:r>
          </a:p>
          <a:p>
            <a:r>
              <a:rPr lang="en-US" dirty="0" smtClean="0"/>
              <a:t>Family of orientation/consanguine family – is family in to  which we are born/adopted</a:t>
            </a:r>
          </a:p>
          <a:p>
            <a:r>
              <a:rPr lang="en-US" dirty="0" smtClean="0"/>
              <a:t>Family of procreation/conjugal family – is family which is created by marriage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14399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People in the society are ranked and those in the same rank are called equals and also a Social Class.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People feel comfortable when they are with others who are like themselves in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behaviour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, values, occupation group, wealth, etc.</a:t>
            </a:r>
          </a:p>
          <a:p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The smallest unit of a social class scheme is the family or household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Consumer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Trends  in family composition</a:t>
            </a:r>
          </a:p>
          <a:p>
            <a:r>
              <a:rPr lang="en-US" sz="4000" dirty="0" smtClean="0"/>
              <a:t>Lower birth rate lead to smaller families</a:t>
            </a:r>
          </a:p>
          <a:p>
            <a:r>
              <a:rPr lang="en-US" sz="4000" dirty="0" smtClean="0"/>
              <a:t>People are marrying later or not marrying at all</a:t>
            </a:r>
          </a:p>
          <a:p>
            <a:r>
              <a:rPr lang="en-US" sz="4000" dirty="0" smtClean="0"/>
              <a:t>High first marriage and even higher second marriage divorce rates.</a:t>
            </a:r>
            <a:endParaRPr lang="en-US" sz="4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Consumer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Economic and Gender role impact on households</a:t>
            </a:r>
          </a:p>
          <a:p>
            <a:r>
              <a:rPr lang="en-US" sz="4000" dirty="0" smtClean="0"/>
              <a:t>Two- income families</a:t>
            </a:r>
          </a:p>
          <a:p>
            <a:r>
              <a:rPr lang="en-US" sz="4000" dirty="0" smtClean="0"/>
              <a:t>Working women</a:t>
            </a:r>
          </a:p>
          <a:p>
            <a:r>
              <a:rPr lang="en-US" sz="4000" dirty="0" smtClean="0"/>
              <a:t>Single women heading families</a:t>
            </a:r>
          </a:p>
          <a:p>
            <a:r>
              <a:rPr lang="en-US" sz="4000" dirty="0" smtClean="0"/>
              <a:t>Gender roles</a:t>
            </a:r>
            <a:endParaRPr lang="en-US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GROUP 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dirty="0" err="1" smtClean="0"/>
              <a:t>Aspirational</a:t>
            </a:r>
            <a:r>
              <a:rPr lang="en-US" dirty="0" smtClean="0"/>
              <a:t>  group –against one would like to compare  oneself</a:t>
            </a:r>
          </a:p>
          <a:p>
            <a:r>
              <a:rPr lang="en-US" dirty="0" smtClean="0"/>
              <a:t>Associative reference groups</a:t>
            </a:r>
          </a:p>
          <a:p>
            <a:r>
              <a:rPr lang="en-US" dirty="0" smtClean="0"/>
              <a:t>Dissociative </a:t>
            </a:r>
            <a:r>
              <a:rPr lang="en-US" smtClean="0"/>
              <a:t>reference groups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 smtClean="0"/>
              <a:t>Reference Group Appeals</a:t>
            </a:r>
          </a:p>
          <a:p>
            <a:endParaRPr lang="en-US" dirty="0" smtClean="0"/>
          </a:p>
          <a:p>
            <a:r>
              <a:rPr lang="en-US" dirty="0" smtClean="0"/>
              <a:t>Celebrity Appeal:</a:t>
            </a:r>
          </a:p>
          <a:p>
            <a:pPr>
              <a:buNone/>
            </a:pPr>
            <a:r>
              <a:rPr lang="en-US" dirty="0" smtClean="0"/>
              <a:t>               1. Testimonial – based on personal  usage</a:t>
            </a:r>
          </a:p>
          <a:p>
            <a:pPr>
              <a:buNone/>
            </a:pPr>
            <a:r>
              <a:rPr lang="en-US" dirty="0" smtClean="0"/>
              <a:t>               2. Endorsement – lends his name appears on </a:t>
            </a:r>
          </a:p>
          <a:p>
            <a:pPr>
              <a:buNone/>
            </a:pPr>
            <a:r>
              <a:rPr lang="en-US" dirty="0" smtClean="0"/>
              <a:t>                                               behalf of the brand</a:t>
            </a:r>
          </a:p>
          <a:p>
            <a:pPr>
              <a:buNone/>
            </a:pPr>
            <a:r>
              <a:rPr lang="en-US" dirty="0" smtClean="0"/>
              <a:t>               3. Actor – Celebrity presents product/service</a:t>
            </a:r>
          </a:p>
          <a:p>
            <a:pPr>
              <a:buNone/>
            </a:pPr>
            <a:r>
              <a:rPr lang="en-US" dirty="0" smtClean="0"/>
              <a:t>               4. Spokes Person - Brand Ambassador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GROUP 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5486400"/>
          </a:xfrm>
        </p:spPr>
        <p:txBody>
          <a:bodyPr/>
          <a:lstStyle/>
          <a:p>
            <a:r>
              <a:rPr lang="en-US" dirty="0" smtClean="0"/>
              <a:t>Reference Group Appeals</a:t>
            </a:r>
          </a:p>
          <a:p>
            <a:endParaRPr lang="en-US" dirty="0" smtClean="0"/>
          </a:p>
          <a:p>
            <a:r>
              <a:rPr lang="en-US" dirty="0" smtClean="0"/>
              <a:t>Expert – a real expert because of his occupation</a:t>
            </a:r>
          </a:p>
          <a:p>
            <a:r>
              <a:rPr lang="en-US" dirty="0" smtClean="0"/>
              <a:t>Common man – testimonials of a satisfied customer</a:t>
            </a:r>
          </a:p>
          <a:p>
            <a:r>
              <a:rPr lang="en-US" dirty="0" smtClean="0"/>
              <a:t>The executive and employee spokes person – top executives as spokesperson</a:t>
            </a:r>
          </a:p>
          <a:p>
            <a:r>
              <a:rPr lang="en-US" dirty="0" smtClean="0"/>
              <a:t>Trade or  Spokes Characters – Cartoon characters /Quasi-celebrity </a:t>
            </a:r>
            <a:r>
              <a:rPr lang="en-US" dirty="0" err="1" smtClean="0"/>
              <a:t>endosers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GROUP 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6019800"/>
          </a:xfrm>
        </p:spPr>
        <p:txBody>
          <a:bodyPr/>
          <a:lstStyle/>
          <a:p>
            <a:r>
              <a:rPr lang="en-US" dirty="0" smtClean="0"/>
              <a:t>Inter-generational Influence (IGI)</a:t>
            </a:r>
          </a:p>
          <a:p>
            <a:r>
              <a:rPr lang="en-US" dirty="0" smtClean="0"/>
              <a:t>Transmission of values, attitudes and </a:t>
            </a:r>
            <a:r>
              <a:rPr lang="en-US" dirty="0" err="1" smtClean="0"/>
              <a:t>behaviours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Forward influence – from parents to children</a:t>
            </a:r>
          </a:p>
          <a:p>
            <a:pPr lvl="1"/>
            <a:r>
              <a:rPr lang="en-US" dirty="0" smtClean="0"/>
              <a:t>Reverse influence – from children to parents</a:t>
            </a:r>
          </a:p>
          <a:p>
            <a:pPr lvl="1"/>
            <a:r>
              <a:rPr lang="en-US" dirty="0" smtClean="0"/>
              <a:t>Family Characteristics – Family relationships</a:t>
            </a:r>
          </a:p>
          <a:p>
            <a:pPr lvl="1">
              <a:buNone/>
            </a:pPr>
            <a:r>
              <a:rPr lang="en-US" dirty="0" smtClean="0"/>
              <a:t>                                              Relative Expertise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CULTURE</a:t>
            </a:r>
            <a:r>
              <a:rPr lang="en-US" dirty="0" smtClean="0"/>
              <a:t> – THE WAY OF LIFE FOR AN ENTIRE SOCIETY.</a:t>
            </a:r>
          </a:p>
          <a:p>
            <a:r>
              <a:rPr lang="en-US" dirty="0" smtClean="0"/>
              <a:t>CULTURE IS DEFINED AS THE SUM TOTAL OF LEARNED BELIEFS,VALUES AND CUSTOMS THAT SERVE TO DIRECT THE CONSUMER BEHAVIOUR OF MEMBERS OF A PARTICULAR SOCIETY</a:t>
            </a:r>
          </a:p>
          <a:p>
            <a:r>
              <a:rPr lang="en-US" dirty="0" smtClean="0"/>
              <a:t>CULTURE IS EVERY THING A PERSON LEARNS AND SHARES WITH THE MEMBERS OF THE SOCIETY LIKE – IDEAS,NORMS,MORALS,VALUES,KNOWLEDGE, SKILLS, BAHAVIOUR, etc.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Enculturation and Acculturation</a:t>
            </a:r>
          </a:p>
          <a:p>
            <a:r>
              <a:rPr lang="en-US" dirty="0" smtClean="0"/>
              <a:t>Enculturation is the process of learning one’s own culture.</a:t>
            </a:r>
          </a:p>
          <a:p>
            <a:r>
              <a:rPr lang="en-US" dirty="0" smtClean="0"/>
              <a:t>Enculturation is learned through communication in the form of speech, words, and gestures</a:t>
            </a:r>
          </a:p>
          <a:p>
            <a:r>
              <a:rPr lang="en-US" dirty="0" smtClean="0"/>
              <a:t>The six things of culture that are learned: technological, economic, political, interactive, ideological and worldview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Enculturation can be conscious or unconscious</a:t>
            </a:r>
          </a:p>
          <a:p>
            <a:r>
              <a:rPr lang="en-US" dirty="0" smtClean="0"/>
              <a:t>Three ways a person learns culture</a:t>
            </a:r>
          </a:p>
          <a:p>
            <a:pPr>
              <a:buNone/>
            </a:pPr>
            <a:r>
              <a:rPr lang="en-US" dirty="0" smtClean="0"/>
              <a:t>         1. Direct teaching – mostly by parents</a:t>
            </a:r>
          </a:p>
          <a:p>
            <a:pPr>
              <a:buNone/>
            </a:pPr>
            <a:r>
              <a:rPr lang="en-US" dirty="0" smtClean="0"/>
              <a:t>         2. watch others – slangs etc</a:t>
            </a:r>
          </a:p>
          <a:p>
            <a:pPr>
              <a:buNone/>
            </a:pPr>
            <a:r>
              <a:rPr lang="en-US" dirty="0" smtClean="0"/>
              <a:t>         3. through events and </a:t>
            </a:r>
            <a:r>
              <a:rPr lang="en-US" dirty="0" err="1" smtClean="0"/>
              <a:t>behaviour</a:t>
            </a:r>
            <a:r>
              <a:rPr lang="en-US" dirty="0" smtClean="0"/>
              <a:t> that </a:t>
            </a:r>
          </a:p>
          <a:p>
            <a:pPr>
              <a:buNone/>
            </a:pPr>
            <a:r>
              <a:rPr lang="en-US" dirty="0" smtClean="0"/>
              <a:t>             prevails in their culture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CULTURE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Acculturation</a:t>
            </a:r>
            <a:r>
              <a:rPr lang="en-US" dirty="0" smtClean="0"/>
              <a:t> is the process of learning new culture</a:t>
            </a:r>
          </a:p>
          <a:p>
            <a:endParaRPr lang="en-US" b="1" dirty="0" smtClean="0"/>
          </a:p>
          <a:p>
            <a:r>
              <a:rPr lang="en-US" b="1" dirty="0" smtClean="0"/>
              <a:t>Elements of Culture – </a:t>
            </a:r>
          </a:p>
          <a:p>
            <a:r>
              <a:rPr lang="en-US" b="1" dirty="0" smtClean="0"/>
              <a:t>Values – </a:t>
            </a:r>
            <a:r>
              <a:rPr lang="en-US" dirty="0" smtClean="0"/>
              <a:t>is the concept that describes the beliefs of an individual in a culture.</a:t>
            </a:r>
          </a:p>
          <a:p>
            <a:r>
              <a:rPr lang="en-US" b="1" dirty="0" smtClean="0"/>
              <a:t>Norms – </a:t>
            </a:r>
            <a:r>
              <a:rPr lang="en-US" dirty="0" smtClean="0"/>
              <a:t>Norms are rules of </a:t>
            </a:r>
            <a:r>
              <a:rPr lang="en-US" dirty="0" err="1" smtClean="0"/>
              <a:t>behaviour</a:t>
            </a:r>
            <a:r>
              <a:rPr lang="en-US" dirty="0" smtClean="0"/>
              <a:t>. Social norm is a rule socially enforced.</a:t>
            </a:r>
          </a:p>
          <a:p>
            <a:r>
              <a:rPr lang="en-US" b="1" dirty="0" smtClean="0"/>
              <a:t>Rituals – </a:t>
            </a:r>
            <a:r>
              <a:rPr lang="en-US" dirty="0" smtClean="0"/>
              <a:t>A</a:t>
            </a:r>
            <a:r>
              <a:rPr lang="en-US" b="1" dirty="0" smtClean="0"/>
              <a:t> </a:t>
            </a:r>
            <a:r>
              <a:rPr lang="en-US" dirty="0" smtClean="0"/>
              <a:t>ritual is a set of </a:t>
            </a:r>
            <a:r>
              <a:rPr lang="en-US" dirty="0" err="1" smtClean="0"/>
              <a:t>actions,often</a:t>
            </a:r>
            <a:r>
              <a:rPr lang="en-US" dirty="0" smtClean="0"/>
              <a:t> have symbolic </a:t>
            </a:r>
            <a:r>
              <a:rPr lang="en-US" dirty="0" err="1" smtClean="0"/>
              <a:t>value,the</a:t>
            </a:r>
            <a:r>
              <a:rPr lang="en-US" dirty="0" smtClean="0"/>
              <a:t> performance of which is usually advised by a religion or by traditions of a community</a:t>
            </a:r>
          </a:p>
          <a:p>
            <a:r>
              <a:rPr lang="en-US" b="1" dirty="0" smtClean="0"/>
              <a:t>Myths </a:t>
            </a:r>
            <a:r>
              <a:rPr lang="en-US" dirty="0" smtClean="0"/>
              <a:t>– are stories that express some key values of society.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American Marketing Association defines Social Class  in terms of status,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“</a:t>
            </a:r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</a:rPr>
              <a:t>Social Class is a status hierarchy by which groups and individuals are classified on the basis of esteem and prestige.”</a:t>
            </a:r>
            <a:endParaRPr lang="en-US" sz="4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Variations in Cultural Values –</a:t>
            </a:r>
            <a:r>
              <a:rPr lang="en-US" dirty="0" smtClean="0"/>
              <a:t> Dutch scientist </a:t>
            </a:r>
            <a:r>
              <a:rPr lang="en-US" dirty="0" err="1" smtClean="0"/>
              <a:t>Geert</a:t>
            </a:r>
            <a:r>
              <a:rPr lang="en-US" dirty="0" smtClean="0"/>
              <a:t> </a:t>
            </a:r>
            <a:r>
              <a:rPr lang="en-US" dirty="0" err="1" smtClean="0"/>
              <a:t>Hofstede</a:t>
            </a:r>
            <a:r>
              <a:rPr lang="en-US" dirty="0" smtClean="0"/>
              <a:t> has developed a classification of value orientation. These classifications are :</a:t>
            </a:r>
          </a:p>
          <a:p>
            <a:r>
              <a:rPr lang="en-US" b="1" dirty="0" smtClean="0"/>
              <a:t>Self – oriented values – </a:t>
            </a:r>
            <a:r>
              <a:rPr lang="en-US" dirty="0" smtClean="0"/>
              <a:t>reflect objectives and approaches to the life.</a:t>
            </a:r>
          </a:p>
          <a:p>
            <a:r>
              <a:rPr lang="en-US" b="1" dirty="0" smtClean="0"/>
              <a:t>Environment oriented values</a:t>
            </a:r>
            <a:r>
              <a:rPr lang="en-US" dirty="0" smtClean="0"/>
              <a:t>- these prescribe a society’s relationship to its economic, technical &amp; physical environment. The CB will be different in a society, which stresses a problem solving, risk taking, performance oriented approach and is different from a society that stresses, fatalistic, security &amp; status oriented society.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305800" cy="5364163"/>
          </a:xfrm>
        </p:spPr>
        <p:txBody>
          <a:bodyPr/>
          <a:lstStyle/>
          <a:p>
            <a:r>
              <a:rPr lang="en-US" b="1" dirty="0" smtClean="0"/>
              <a:t>Sub-cultures</a:t>
            </a:r>
            <a:r>
              <a:rPr lang="en-US" dirty="0" smtClean="0"/>
              <a:t> – can be divided on basis of age, gender, race, ethnicity(traditions), class, etc.  Or on basis of aesthetic, religious, political, sexual or a combination of these factors.</a:t>
            </a:r>
          </a:p>
          <a:p>
            <a:r>
              <a:rPr lang="en-US" dirty="0" smtClean="0"/>
              <a:t>Sub – cultures in India</a:t>
            </a:r>
          </a:p>
          <a:p>
            <a:r>
              <a:rPr lang="en-US" dirty="0" smtClean="0"/>
              <a:t>Religious</a:t>
            </a:r>
          </a:p>
          <a:p>
            <a:r>
              <a:rPr lang="en-US" dirty="0" smtClean="0"/>
              <a:t>Regional</a:t>
            </a:r>
          </a:p>
          <a:p>
            <a:r>
              <a:rPr lang="en-US" dirty="0" smtClean="0"/>
              <a:t>Urban Vs rural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CROSS CULTURAL MARKETING – globalization brings in world wide market and calls for  cross cultural  marketing strategies.</a:t>
            </a:r>
          </a:p>
          <a:p>
            <a:r>
              <a:rPr lang="en-US" b="1" dirty="0" smtClean="0"/>
              <a:t>GLOBAL MARKETING </a:t>
            </a:r>
            <a:r>
              <a:rPr lang="en-US" dirty="0" smtClean="0"/>
              <a:t>- </a:t>
            </a:r>
            <a:r>
              <a:rPr lang="en-US" b="1" dirty="0" smtClean="0"/>
              <a:t>some marketers view that  world markets are becoming more and more similar and standardized, so marketing strategies are common for more cultures.</a:t>
            </a:r>
          </a:p>
          <a:p>
            <a:r>
              <a:rPr lang="en-US" b="1" dirty="0" smtClean="0"/>
              <a:t>ACCULTURATION </a:t>
            </a:r>
            <a:r>
              <a:rPr lang="en-US" dirty="0" smtClean="0"/>
              <a:t>– </a:t>
            </a:r>
            <a:r>
              <a:rPr lang="en-US" b="1" dirty="0" smtClean="0"/>
              <a:t>persuading the members of the new society to break their traditions so that they can adopt new products in place of traditional ones</a:t>
            </a:r>
            <a:endParaRPr lang="en-US" b="1" dirty="0"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b="1" dirty="0" smtClean="0"/>
              <a:t>PERSONAL INFLUENCE </a:t>
            </a:r>
            <a:r>
              <a:rPr lang="en-US" dirty="0" smtClean="0"/>
              <a:t>– is the individual’s power to  control other’s purchasing decisions.</a:t>
            </a:r>
          </a:p>
          <a:p>
            <a:r>
              <a:rPr lang="en-US" b="1" dirty="0" smtClean="0"/>
              <a:t>OPINION LEADER </a:t>
            </a:r>
            <a:r>
              <a:rPr lang="en-US" dirty="0" smtClean="0"/>
              <a:t>– is role model for others to follow. Is an active media user and capable of revealing messages for lower-end media users.</a:t>
            </a:r>
          </a:p>
          <a:p>
            <a:r>
              <a:rPr lang="en-US" dirty="0" smtClean="0"/>
              <a:t>They play a significant role in influencing markets and advertisers use their testimonials to spread the message across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906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OPINION LEADER</a:t>
            </a:r>
          </a:p>
          <a:p>
            <a:r>
              <a:rPr lang="en-US" dirty="0" smtClean="0"/>
              <a:t>Why opinion leaders are influential?</a:t>
            </a:r>
          </a:p>
          <a:p>
            <a:r>
              <a:rPr lang="en-US" b="1" dirty="0" smtClean="0"/>
              <a:t>Credibility</a:t>
            </a:r>
            <a:r>
              <a:rPr lang="en-US" dirty="0" smtClean="0"/>
              <a:t>- highly credible source of product related information.</a:t>
            </a:r>
          </a:p>
          <a:p>
            <a:r>
              <a:rPr lang="en-US" b="1" dirty="0" smtClean="0"/>
              <a:t>Positive or negative product information – </a:t>
            </a:r>
            <a:r>
              <a:rPr lang="en-US" dirty="0" smtClean="0"/>
              <a:t>information advertiser giving is always +</a:t>
            </a:r>
            <a:r>
              <a:rPr lang="en-US" dirty="0" err="1" smtClean="0"/>
              <a:t>ve</a:t>
            </a:r>
            <a:r>
              <a:rPr lang="en-US" dirty="0" smtClean="0"/>
              <a:t> but the opinion or advice given by opinion leader may be +</a:t>
            </a:r>
            <a:r>
              <a:rPr lang="en-US" dirty="0" err="1" smtClean="0"/>
              <a:t>ve</a:t>
            </a:r>
            <a:r>
              <a:rPr lang="en-US" dirty="0" smtClean="0"/>
              <a:t> or –</a:t>
            </a:r>
            <a:r>
              <a:rPr lang="en-US" dirty="0" err="1" smtClean="0"/>
              <a:t>ve</a:t>
            </a:r>
            <a:endParaRPr lang="en-US" dirty="0" smtClean="0"/>
          </a:p>
          <a:p>
            <a:r>
              <a:rPr lang="en-US" b="1" dirty="0" smtClean="0"/>
              <a:t>Information and advice-</a:t>
            </a:r>
          </a:p>
          <a:p>
            <a:r>
              <a:rPr lang="en-US" b="1" dirty="0" smtClean="0"/>
              <a:t>Two way </a:t>
            </a:r>
            <a:r>
              <a:rPr lang="en-US" b="1" dirty="0" err="1" smtClean="0"/>
              <a:t>processs</a:t>
            </a:r>
            <a:endParaRPr lang="en-US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4571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CULTURE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839200" cy="61722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OPINION LEADERS </a:t>
            </a:r>
            <a:r>
              <a:rPr lang="en-US" dirty="0" smtClean="0"/>
              <a:t> influence in</a:t>
            </a:r>
          </a:p>
          <a:p>
            <a:r>
              <a:rPr lang="en-US" sz="4000" b="1" dirty="0" smtClean="0"/>
              <a:t>Product involvement – </a:t>
            </a:r>
            <a:r>
              <a:rPr lang="en-US" sz="4000" dirty="0" smtClean="0"/>
              <a:t>may try to influence  a friend/</a:t>
            </a:r>
            <a:r>
              <a:rPr lang="en-US" sz="4000" dirty="0" err="1" smtClean="0"/>
              <a:t>neighbour</a:t>
            </a:r>
            <a:r>
              <a:rPr lang="en-US" sz="4000" dirty="0" smtClean="0"/>
              <a:t> to buy a product</a:t>
            </a:r>
          </a:p>
          <a:p>
            <a:r>
              <a:rPr lang="en-US" sz="4000" b="1" dirty="0" smtClean="0"/>
              <a:t>Self-involvement</a:t>
            </a:r>
            <a:r>
              <a:rPr lang="en-US" sz="4000" dirty="0" smtClean="0"/>
              <a:t> – OL in a position to talk and convince others about the product</a:t>
            </a:r>
          </a:p>
          <a:p>
            <a:r>
              <a:rPr lang="en-US" sz="4000" b="1" dirty="0" smtClean="0"/>
              <a:t>Others involvement </a:t>
            </a:r>
            <a:r>
              <a:rPr lang="en-US" sz="4000" dirty="0" smtClean="0"/>
              <a:t>– sharing product related experiences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28600" y="228600"/>
            <a:ext cx="8686800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8382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DIFFUSION OF INNOVATION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991600" cy="5791200"/>
          </a:xfrm>
        </p:spPr>
        <p:txBody>
          <a:bodyPr>
            <a:normAutofit/>
          </a:bodyPr>
          <a:lstStyle/>
          <a:p>
            <a:endParaRPr lang="en-US" sz="4400" dirty="0" smtClean="0">
              <a:solidFill>
                <a:srgbClr val="C00000"/>
              </a:solidFill>
            </a:endParaRPr>
          </a:p>
          <a:p>
            <a:r>
              <a:rPr lang="en-US" sz="4400" b="1" dirty="0" smtClean="0">
                <a:solidFill>
                  <a:srgbClr val="C00000"/>
                </a:solidFill>
              </a:rPr>
              <a:t>The process through which a new product moves from initial introduction to regular purchase and use.</a:t>
            </a:r>
            <a:endParaRPr lang="en-US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92162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DIFFUSION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9916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Types of innovations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product that is different from existing products and services.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product that is perceived new by target  customers</a:t>
            </a:r>
          </a:p>
          <a:p>
            <a:pPr marL="514350" indent="-514350"/>
            <a:r>
              <a:rPr lang="en-US" dirty="0" smtClean="0"/>
              <a:t>Continuous Innovation – Modifications in existing product and no change in usage pattern.</a:t>
            </a:r>
          </a:p>
          <a:p>
            <a:pPr marL="514350" indent="-514350"/>
            <a:r>
              <a:rPr lang="en-US" dirty="0" smtClean="0"/>
              <a:t>Dynamically continuous Innovation - Modifications in existing product but change in usage pattern.</a:t>
            </a:r>
          </a:p>
          <a:p>
            <a:pPr marL="514350" indent="-514350"/>
            <a:r>
              <a:rPr lang="en-US" dirty="0" smtClean="0"/>
              <a:t>Discontinuous Innovation – real change in consumption  and </a:t>
            </a:r>
            <a:r>
              <a:rPr lang="en-US" dirty="0" err="1" smtClean="0"/>
              <a:t>behaviour</a:t>
            </a:r>
            <a:r>
              <a:rPr lang="en-US" dirty="0" smtClean="0"/>
              <a:t> patterns</a:t>
            </a:r>
          </a:p>
          <a:p>
            <a:pPr marL="514350" indent="-514350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868362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DIFFUSION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5867400"/>
          </a:xfrm>
        </p:spPr>
        <p:txBody>
          <a:bodyPr/>
          <a:lstStyle/>
          <a:p>
            <a:r>
              <a:rPr lang="en-US" dirty="0" smtClean="0"/>
              <a:t>Rate of diffusion – is the time taken to achieve acceptance of the innovation in the society.</a:t>
            </a:r>
          </a:p>
          <a:p>
            <a:r>
              <a:rPr lang="en-US" dirty="0" smtClean="0"/>
              <a:t>Continuous innovations are accepted quickly because it does not require change in consumption.</a:t>
            </a:r>
          </a:p>
          <a:p>
            <a:r>
              <a:rPr lang="en-US" dirty="0" smtClean="0"/>
              <a:t>Dynamically continuous innovations  diffuse less quickly because they require </a:t>
            </a:r>
            <a:r>
              <a:rPr lang="en-US" dirty="0" err="1" smtClean="0"/>
              <a:t>behaviour</a:t>
            </a:r>
            <a:r>
              <a:rPr lang="en-US" dirty="0" smtClean="0"/>
              <a:t> modifications.</a:t>
            </a:r>
          </a:p>
          <a:p>
            <a:r>
              <a:rPr lang="en-US" dirty="0" smtClean="0"/>
              <a:t>Discontinuous innovations diffuse most slowly of all because they require the development of new </a:t>
            </a:r>
            <a:r>
              <a:rPr lang="en-US" dirty="0" err="1" smtClean="0"/>
              <a:t>behaviour</a:t>
            </a:r>
            <a:r>
              <a:rPr lang="en-US" dirty="0" smtClean="0"/>
              <a:t> patterns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868362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DIFFUSION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791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Consumer Evaluation of Innovations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In diffusion process we go through a process of evaluation.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+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evaluation leads to acceptance and –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ve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evaluation leads to rejection.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Evaluation is based on nine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characterisics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They are :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791200"/>
          </a:xfrm>
        </p:spPr>
        <p:txBody>
          <a:bodyPr/>
          <a:lstStyle/>
          <a:p>
            <a:r>
              <a:rPr lang="en-US" dirty="0" smtClean="0"/>
              <a:t>Members of same social class tend to share common values, beliefs and </a:t>
            </a:r>
            <a:r>
              <a:rPr lang="en-US" dirty="0" err="1" smtClean="0"/>
              <a:t>behaviours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Five factors that determine the Social Class system</a:t>
            </a:r>
          </a:p>
          <a:p>
            <a:pPr marL="2228850" lvl="4" indent="-514350">
              <a:buFont typeface="+mj-lt"/>
              <a:buAutoNum type="arabicPeriod"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Occupation</a:t>
            </a:r>
          </a:p>
          <a:p>
            <a:pPr marL="2228850" lvl="4" indent="-514350">
              <a:buFont typeface="+mj-lt"/>
              <a:buAutoNum type="arabicPeriod"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Income source</a:t>
            </a:r>
          </a:p>
          <a:p>
            <a:pPr marL="2228850" lvl="4" indent="-514350">
              <a:buFont typeface="+mj-lt"/>
              <a:buAutoNum type="arabicPeriod"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Possessions</a:t>
            </a:r>
          </a:p>
          <a:p>
            <a:pPr marL="2228850" lvl="4" indent="-514350">
              <a:buFont typeface="+mj-lt"/>
              <a:buAutoNum type="arabicPeriod"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Association with others</a:t>
            </a:r>
          </a:p>
          <a:p>
            <a:pPr marL="2228850" lvl="4" indent="-514350">
              <a:buFont typeface="+mj-lt"/>
              <a:buAutoNum type="arabicPeriod"/>
            </a:pPr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Level of influence</a:t>
            </a:r>
            <a:r>
              <a:rPr lang="en-US" dirty="0" smtClean="0"/>
              <a:t>			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DIFFUSION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915400" cy="6096000"/>
          </a:xfrm>
        </p:spPr>
        <p:txBody>
          <a:bodyPr/>
          <a:lstStyle/>
          <a:p>
            <a:r>
              <a:rPr lang="en-US" dirty="0" smtClean="0"/>
              <a:t>Relative Advantage – the perception of target consumers about the superiority of the product.</a:t>
            </a:r>
          </a:p>
          <a:p>
            <a:r>
              <a:rPr lang="en-US" dirty="0" smtClean="0"/>
              <a:t>Compatibility -  is the degree to which an innovation fits with the needs, values and past experiences of the consumer. </a:t>
            </a:r>
          </a:p>
          <a:p>
            <a:r>
              <a:rPr lang="en-US" dirty="0" smtClean="0"/>
              <a:t>Complexity – How difficult is to understand the usage of the product.</a:t>
            </a:r>
          </a:p>
          <a:p>
            <a:r>
              <a:rPr lang="en-US" dirty="0" err="1" smtClean="0"/>
              <a:t>Trialability</a:t>
            </a:r>
            <a:r>
              <a:rPr lang="en-US" dirty="0" smtClean="0"/>
              <a:t> &amp;divisibility– is the degree to which an innovation may be sampled or tried out. Divisibility is the ability to separate the product in to units small enough to try out.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DIFFUSION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Observability</a:t>
            </a:r>
            <a:r>
              <a:rPr lang="en-US" dirty="0" smtClean="0"/>
              <a:t> (communicability) – The frequency with which an innovation is seen in the target market or the ease with which a marketer can show or describe the innovation.</a:t>
            </a:r>
          </a:p>
          <a:p>
            <a:r>
              <a:rPr lang="en-US" dirty="0" smtClean="0"/>
              <a:t>Value – The innovation’s benefits compared to the money paid for it. The more benefits (and less cost), the greater the value.</a:t>
            </a:r>
          </a:p>
          <a:p>
            <a:r>
              <a:rPr lang="en-US" dirty="0" smtClean="0"/>
              <a:t>Use – The extent to which consumers feel they are likely to use the innovation sufficiently to justify the purchase.</a:t>
            </a:r>
          </a:p>
          <a:p>
            <a:r>
              <a:rPr lang="en-US" dirty="0" smtClean="0"/>
              <a:t>Risk – Consumers’  perception of the costs associated with the purchase and the use of the innovation. These costs can be economic, psychological, social, physical, or performance.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Price -  price affects its adoption, the timing of the adoption.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DIFFUSION OF INNOVATION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91600" cy="5943600"/>
          </a:xfrm>
        </p:spPr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Adopters of Innovations – Consumers are different in adoption process. There are five adopter groups 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Innovators – are the first to adopt new products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Early adopters – are more sensitive to reference group values and norms than other types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Early-majority adopters- wait to see whether a new product will prove to be successful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Late -majority adopters – are critically skeptical about new products, are less older and educated than others.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Laggards – dislike change, are suspicious of new products and ideas and will only accept </a:t>
            </a:r>
            <a:r>
              <a:rPr lang="en-US" smtClean="0">
                <a:solidFill>
                  <a:schemeClr val="accent5">
                    <a:lumMod val="50000"/>
                  </a:schemeClr>
                </a:solidFill>
              </a:rPr>
              <a:t>innovations when forced to do so.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971550" lvl="1" indent="-514350">
              <a:buFont typeface="+mj-lt"/>
              <a:buAutoNum type="arabicPeriod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Occupation</a:t>
            </a:r>
            <a:r>
              <a:rPr lang="en-US" dirty="0" smtClean="0"/>
              <a:t>:- dictates signs of class membership income, personal associations, status.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Income source</a:t>
            </a:r>
            <a:r>
              <a:rPr lang="en-US" dirty="0" smtClean="0"/>
              <a:t>:- not only the level of income; but income source is important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Possessions</a:t>
            </a:r>
            <a:r>
              <a:rPr lang="en-US" dirty="0" smtClean="0"/>
              <a:t>:- consumption choices, driven by the lifestyle is an indicator for social class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Associations</a:t>
            </a:r>
            <a:r>
              <a:rPr lang="en-US" dirty="0" smtClean="0"/>
              <a:t>:- people spend their leisure time with other who share their tastes and recreational activities.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Level of influence</a:t>
            </a:r>
            <a:r>
              <a:rPr lang="en-US" dirty="0" smtClean="0"/>
              <a:t>:- memberships in higher class leads to influence within work place, organizations, and society.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154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867400"/>
          </a:xfrm>
        </p:spPr>
        <p:txBody>
          <a:bodyPr/>
          <a:lstStyle/>
          <a:p>
            <a:r>
              <a:rPr lang="en-US" sz="4400" b="1" u="sng" spc="300" dirty="0" smtClean="0">
                <a:solidFill>
                  <a:srgbClr val="C00000"/>
                </a:solidFill>
              </a:rPr>
              <a:t>Hierarchy of Social Class</a:t>
            </a:r>
          </a:p>
          <a:p>
            <a:endParaRPr lang="en-US" b="1" u="sng" spc="300" dirty="0" smtClean="0">
              <a:solidFill>
                <a:srgbClr val="00B050"/>
              </a:solidFill>
            </a:endParaRPr>
          </a:p>
          <a:p>
            <a:r>
              <a:rPr lang="en-US" sz="4000" b="1" u="sng" spc="300" dirty="0" smtClean="0">
                <a:solidFill>
                  <a:srgbClr val="00B050"/>
                </a:solidFill>
              </a:rPr>
              <a:t>Upper class</a:t>
            </a:r>
          </a:p>
          <a:p>
            <a:r>
              <a:rPr lang="en-US" sz="4000" b="1" u="sng" spc="300" dirty="0" smtClean="0">
                <a:solidFill>
                  <a:srgbClr val="00B050"/>
                </a:solidFill>
              </a:rPr>
              <a:t>Upper- middle class</a:t>
            </a:r>
          </a:p>
          <a:p>
            <a:r>
              <a:rPr lang="en-US" sz="4000" b="1" u="sng" spc="300" dirty="0" smtClean="0">
                <a:solidFill>
                  <a:srgbClr val="00B050"/>
                </a:solidFill>
              </a:rPr>
              <a:t>Lower middle class</a:t>
            </a:r>
          </a:p>
          <a:p>
            <a:r>
              <a:rPr lang="en-US" sz="4000" b="1" u="sng" spc="300" dirty="0" smtClean="0">
                <a:solidFill>
                  <a:srgbClr val="00B050"/>
                </a:solidFill>
              </a:rPr>
              <a:t>Upper lower class</a:t>
            </a:r>
          </a:p>
          <a:p>
            <a:r>
              <a:rPr lang="en-US" sz="4000" b="1" u="sng" spc="300" dirty="0" smtClean="0">
                <a:solidFill>
                  <a:srgbClr val="00B050"/>
                </a:solidFill>
              </a:rPr>
              <a:t>Lower-lower class</a:t>
            </a:r>
          </a:p>
          <a:p>
            <a:endParaRPr lang="en-US" b="1" u="sng" spc="3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Consumer </a:t>
            </a:r>
            <a:r>
              <a:rPr lang="en-US" b="1" u="sng" dirty="0" err="1" smtClean="0">
                <a:solidFill>
                  <a:srgbClr val="0070C0"/>
                </a:solidFill>
              </a:rPr>
              <a:t>Behaviour</a:t>
            </a:r>
            <a:r>
              <a:rPr lang="en-US" b="1" u="sng" dirty="0" smtClean="0">
                <a:solidFill>
                  <a:srgbClr val="0070C0"/>
                </a:solidFill>
              </a:rPr>
              <a:t> Applications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Clothing and fashion products- </a:t>
            </a:r>
            <a:r>
              <a:rPr lang="en-US" dirty="0" smtClean="0">
                <a:solidFill>
                  <a:srgbClr val="0070C0"/>
                </a:solidFill>
              </a:rPr>
              <a:t>people dress to fit their self-images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Leisure time </a:t>
            </a:r>
            <a:r>
              <a:rPr lang="en-US" dirty="0" smtClean="0">
                <a:solidFill>
                  <a:srgbClr val="0070C0"/>
                </a:solidFill>
              </a:rPr>
              <a:t>– how people spend their leisure time and their recreational activities.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Saving, Spending and Credits </a:t>
            </a:r>
            <a:r>
              <a:rPr lang="en-US" dirty="0" smtClean="0">
                <a:solidFill>
                  <a:srgbClr val="0070C0"/>
                </a:solidFill>
              </a:rPr>
              <a:t>– upper class are future-oriented. Middle class customers are looking for security of their money. Lower class make use of bank credits for installment purchases.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Communication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– Social class groupings differ in how to receive or transmit information and in their media habits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Retail Shopping- </a:t>
            </a:r>
            <a:r>
              <a:rPr lang="en-US" dirty="0" smtClean="0">
                <a:solidFill>
                  <a:srgbClr val="002060"/>
                </a:solidFill>
              </a:rPr>
              <a:t>most women enjoy shopping; upper middle class women enjoy shopping than all others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Price of the product </a:t>
            </a:r>
            <a:r>
              <a:rPr lang="en-US" dirty="0" smtClean="0">
                <a:solidFill>
                  <a:srgbClr val="002060"/>
                </a:solidFill>
              </a:rPr>
              <a:t>– lower class are poorly informed about price so they may purchase on “for sale”. Upper middle class have a greater feeling that there is a link between quality and price.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Home Decoration </a:t>
            </a:r>
            <a:r>
              <a:rPr lang="en-US" dirty="0" smtClean="0">
                <a:solidFill>
                  <a:srgbClr val="00B050"/>
                </a:solidFill>
              </a:rPr>
              <a:t>- </a:t>
            </a:r>
            <a:r>
              <a:rPr lang="en-US" dirty="0" smtClean="0">
                <a:solidFill>
                  <a:srgbClr val="002060"/>
                </a:solidFill>
              </a:rPr>
              <a:t>living room is considered more important .Lower Class place their TVs  in living room, upper and upper middle class place TVs in their bedrooms.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Social Class and Consumer </a:t>
            </a:r>
            <a:r>
              <a:rPr lang="en-US" dirty="0" err="1" smtClean="0">
                <a:solidFill>
                  <a:srgbClr val="7030A0"/>
                </a:solidFill>
              </a:rPr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lnSpcReduction="10000"/>
          </a:bodyPr>
          <a:lstStyle/>
          <a:p>
            <a:r>
              <a:rPr lang="en-US" u="sng" dirty="0" smtClean="0">
                <a:solidFill>
                  <a:srgbClr val="0070C0"/>
                </a:solidFill>
              </a:rPr>
              <a:t>MARKET PLACE BEHAVIOUR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INFLUENCE OF MEDIA USE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LOWER CLASS – LESS PRINT MEDIA-UPPER MIDDLE CLASS, MORE ON PRINT MEDIA- NEWS PAPER, MAGAZINES, etc.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ADVERTISING ACCEPTANCE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– LOWER STATUS CUSTOMERS ARE MOR RECIEPTANT TO ADVERTISING; UPPER MIDDLE CLASS ARE MORE CRITICAL TO ADVERTISING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SHOPPING AND CHOICE BEHAVIOUR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-LOWER CLASS WOMEN ARE MORE “IMPULSIVE” ABOUT SHOPPING.UPPER MIDDLE CLASS WOMEN DO SHOPPING MORE PURPOSEFULLY THAN OTHERS.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OUTLET CHOICE -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LOWER CLASS PREFER LOW STATUS SHOPS . DEPARTMENT STORES REFLECT SOCIAL STATUS OF THEIR CUSTOMERS. 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</TotalTime>
  <Words>2314</Words>
  <Application>Microsoft Office PowerPoint</Application>
  <PresentationFormat>On-screen Show (4:3)</PresentationFormat>
  <Paragraphs>255</Paragraphs>
  <Slides>42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CONSUMER BEHAVIOUR</vt:lpstr>
      <vt:lpstr>Social Class and Consumer Behaviour</vt:lpstr>
      <vt:lpstr>Social Class and Consumer Behaviour</vt:lpstr>
      <vt:lpstr>Social Class and Consumer Behaviour</vt:lpstr>
      <vt:lpstr>Social Class and Consumer Behaviour</vt:lpstr>
      <vt:lpstr>Social Class and Consumer Behaviour</vt:lpstr>
      <vt:lpstr>Social Class and Consumer Behaviour</vt:lpstr>
      <vt:lpstr>Social Class and Consumer Behaviour</vt:lpstr>
      <vt:lpstr>Social Class and Consumer Behaviour</vt:lpstr>
      <vt:lpstr>Social Class and Consumer Behaviour</vt:lpstr>
      <vt:lpstr>Reference Groups and Consumer Behaviour</vt:lpstr>
      <vt:lpstr>Reference Groups and Consumer Behaviour</vt:lpstr>
      <vt:lpstr>Reference Groups and Consumer Behaviour</vt:lpstr>
      <vt:lpstr>Reference Groups and Consumer Behaviour</vt:lpstr>
      <vt:lpstr>Reference Groups and Consumer Behaviour</vt:lpstr>
      <vt:lpstr>Family and Consumer Behaviour</vt:lpstr>
      <vt:lpstr>Family and Consumer Behaviour</vt:lpstr>
      <vt:lpstr>Family and Consumer Behaviour</vt:lpstr>
      <vt:lpstr>Family and Consumer Behaviour</vt:lpstr>
      <vt:lpstr>Family and Consumer Behaviour</vt:lpstr>
      <vt:lpstr>Family and Consumer Behaviour</vt:lpstr>
      <vt:lpstr>GROUP INFLUENCES</vt:lpstr>
      <vt:lpstr>GROUP INFLUENCES</vt:lpstr>
      <vt:lpstr>GROUP INFLUENCES</vt:lpstr>
      <vt:lpstr>GROUP INFLUENCES</vt:lpstr>
      <vt:lpstr>CULTURE</vt:lpstr>
      <vt:lpstr>CULTURE</vt:lpstr>
      <vt:lpstr>CULTURE</vt:lpstr>
      <vt:lpstr>CULTURE</vt:lpstr>
      <vt:lpstr>CULTURE</vt:lpstr>
      <vt:lpstr>CULTURE</vt:lpstr>
      <vt:lpstr>CULTURE</vt:lpstr>
      <vt:lpstr>CULTURE</vt:lpstr>
      <vt:lpstr>CULTURE</vt:lpstr>
      <vt:lpstr>CULTURE  </vt:lpstr>
      <vt:lpstr>DIFFUSION OF INNOVATION</vt:lpstr>
      <vt:lpstr>DIFFUSION OF INNOVATION</vt:lpstr>
      <vt:lpstr>DIFFUSION OF INNOVATION</vt:lpstr>
      <vt:lpstr>DIFFUSION OF INNOVATION</vt:lpstr>
      <vt:lpstr>DIFFUSION OF INNOVATION</vt:lpstr>
      <vt:lpstr>DIFFUSION OF INNOVATION</vt:lpstr>
      <vt:lpstr>DIFFUSION OF INNOVATION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Class and Consumer Behaviour</dc:title>
  <dc:creator>aaa</dc:creator>
  <cp:lastModifiedBy>user</cp:lastModifiedBy>
  <cp:revision>109</cp:revision>
  <dcterms:created xsi:type="dcterms:W3CDTF">2011-05-12T16:16:34Z</dcterms:created>
  <dcterms:modified xsi:type="dcterms:W3CDTF">2022-11-09T06:57:52Z</dcterms:modified>
</cp:coreProperties>
</file>