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8" r:id="rId2"/>
    <p:sldId id="299" r:id="rId3"/>
    <p:sldId id="305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300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301" r:id="rId36"/>
    <p:sldId id="302" r:id="rId37"/>
    <p:sldId id="303" r:id="rId38"/>
    <p:sldId id="304" r:id="rId39"/>
    <p:sldId id="295" r:id="rId40"/>
    <p:sldId id="279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2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E2E65-34FB-4280-884B-F9D0085EB10B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921B5B9-EE8A-43B9-A87A-04DAE61710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E2E65-34FB-4280-884B-F9D0085EB10B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1B5B9-EE8A-43B9-A87A-04DAE61710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921B5B9-EE8A-43B9-A87A-04DAE61710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E2E65-34FB-4280-884B-F9D0085EB10B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E2E65-34FB-4280-884B-F9D0085EB10B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921B5B9-EE8A-43B9-A87A-04DAE61710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E2E65-34FB-4280-884B-F9D0085EB10B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921B5B9-EE8A-43B9-A87A-04DAE61710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90E2E65-34FB-4280-884B-F9D0085EB10B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1B5B9-EE8A-43B9-A87A-04DAE61710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E2E65-34FB-4280-884B-F9D0085EB10B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921B5B9-EE8A-43B9-A87A-04DAE61710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E2E65-34FB-4280-884B-F9D0085EB10B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921B5B9-EE8A-43B9-A87A-04DAE61710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E2E65-34FB-4280-884B-F9D0085EB10B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21B5B9-EE8A-43B9-A87A-04DAE61710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921B5B9-EE8A-43B9-A87A-04DAE61710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E2E65-34FB-4280-884B-F9D0085EB10B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921B5B9-EE8A-43B9-A87A-04DAE61710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90E2E65-34FB-4280-884B-F9D0085EB10B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90E2E65-34FB-4280-884B-F9D0085EB10B}" type="datetimeFigureOut">
              <a:rPr lang="en-US" smtClean="0"/>
              <a:pPr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921B5B9-EE8A-43B9-A87A-04DAE61710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CONSUMER 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MOTIVATION</a:t>
            </a:r>
          </a:p>
          <a:p>
            <a:endParaRPr lang="en-US" smtClean="0"/>
          </a:p>
          <a:p>
            <a:r>
              <a:rPr lang="en-US" smtClean="0"/>
              <a:t>Motivation refers to the process that leads people to behave as they do</a:t>
            </a:r>
          </a:p>
          <a:p>
            <a:r>
              <a:rPr lang="en-US" smtClean="0"/>
              <a:t>It occurs when a need is aroused </a:t>
            </a:r>
          </a:p>
          <a:p>
            <a:r>
              <a:rPr lang="en-US" smtClean="0"/>
              <a:t>Needs may be utilitarian or hedonic</a:t>
            </a:r>
          </a:p>
          <a:p>
            <a:r>
              <a:rPr lang="en-US" smtClean="0"/>
              <a:t>The desired end state is the goal</a:t>
            </a:r>
          </a:p>
          <a:p>
            <a:r>
              <a:rPr lang="en-US" smtClean="0"/>
              <a:t>The degree of arousal is drive</a:t>
            </a:r>
          </a:p>
          <a:p>
            <a:r>
              <a:rPr lang="en-US" smtClean="0"/>
              <a:t>Personal and cultural factors combine to create a want – one manifestation of a need</a:t>
            </a:r>
          </a:p>
          <a:p>
            <a:r>
              <a:rPr lang="en-US" smtClean="0"/>
              <a:t>Motivation is described in terms of strength and direction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RATIONAL AND EMOTIONAL MOTIVE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RATIONALITY – ECONOMIC/CAREFULLY </a:t>
            </a:r>
          </a:p>
          <a:p>
            <a:pPr>
              <a:buNone/>
            </a:pPr>
            <a:r>
              <a:rPr lang="en-US" b="1" dirty="0" smtClean="0"/>
              <a:t>                                       CONSIDERING ALL </a:t>
            </a:r>
          </a:p>
          <a:p>
            <a:pPr>
              <a:buNone/>
            </a:pPr>
            <a:r>
              <a:rPr lang="en-US" b="1" dirty="0" smtClean="0"/>
              <a:t>                                        ALTERNATIVES AND </a:t>
            </a:r>
          </a:p>
          <a:p>
            <a:pPr>
              <a:buNone/>
            </a:pPr>
            <a:r>
              <a:rPr lang="en-US" b="1" dirty="0" smtClean="0"/>
              <a:t>                                        CHOOSING THAT GIVE THEM </a:t>
            </a:r>
          </a:p>
          <a:p>
            <a:pPr>
              <a:buNone/>
            </a:pPr>
            <a:r>
              <a:rPr lang="en-US" b="1" dirty="0" smtClean="0"/>
              <a:t>                                           UTILITTY.</a:t>
            </a:r>
          </a:p>
          <a:p>
            <a:pPr>
              <a:buNone/>
            </a:pPr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  EMOTIONAL – THE SELECTION OF GOALS </a:t>
            </a:r>
          </a:p>
          <a:p>
            <a:pPr>
              <a:buNone/>
            </a:pPr>
            <a:r>
              <a:rPr lang="en-US" b="1" dirty="0" smtClean="0"/>
              <a:t>                                   ACCORDING TO PERSONAL/ </a:t>
            </a:r>
          </a:p>
          <a:p>
            <a:pPr>
              <a:buNone/>
            </a:pPr>
            <a:r>
              <a:rPr lang="en-US" b="1" dirty="0" smtClean="0"/>
              <a:t>                                     SUBJECTIVE CRITERIA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DYNAMICS OF MOTIVATION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b="1" dirty="0" smtClean="0"/>
              <a:t>Motivation is highly dynamic, changing constantly in reaction to life experiences</a:t>
            </a:r>
          </a:p>
          <a:p>
            <a:r>
              <a:rPr lang="en-US" sz="3600" b="1" dirty="0" smtClean="0"/>
              <a:t>Needs and goals change and grow in response to an individual’s physical condition, environment, interaction with others and experiences.</a:t>
            </a:r>
          </a:p>
          <a:p>
            <a:r>
              <a:rPr lang="en-US" sz="3600" b="1" dirty="0" smtClean="0"/>
              <a:t>As  individual attain goals, they develop new ones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DYNAMICS OF MOTIVATION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/>
              <a:t>Many needs are never fully satisfied, they continually impel action designed to attain/maintain satisfaction.</a:t>
            </a:r>
          </a:p>
          <a:p>
            <a:r>
              <a:rPr lang="en-US" sz="3600" dirty="0" smtClean="0"/>
              <a:t>As needs become satisfied new and higher-order needs emerge.</a:t>
            </a:r>
          </a:p>
          <a:p>
            <a:r>
              <a:rPr lang="en-US" sz="3600" dirty="0" smtClean="0"/>
              <a:t>People who achieve their goals set new and higher goals for themselves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DYNAMICS OF MOTIVATION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8654"/>
                <a:gridCol w="2056396"/>
                <a:gridCol w="2056396"/>
                <a:gridCol w="2056396"/>
                <a:gridCol w="2056396"/>
              </a:tblGrid>
              <a:tr h="147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05456" marR="105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5456" marR="105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5456" marR="105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5456" marR="105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5456" marR="105456"/>
                </a:tc>
              </a:tr>
              <a:tr h="147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05456" marR="105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05456" marR="105456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05456" marR="105456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05456" marR="105456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05456" marR="105456"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0" y="3048000"/>
            <a:ext cx="1676400" cy="1447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UNFULFILLED</a:t>
            </a:r>
            <a:r>
              <a:rPr lang="en-US" b="1" dirty="0" smtClean="0"/>
              <a:t>  </a:t>
            </a:r>
            <a:r>
              <a:rPr lang="en-US" b="1" dirty="0" smtClean="0">
                <a:solidFill>
                  <a:schemeClr val="tx1"/>
                </a:solidFill>
              </a:rPr>
              <a:t>NEEDS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676400" y="36576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33600" y="3352800"/>
            <a:ext cx="1066800" cy="838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TENSION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3276600" y="3657600"/>
            <a:ext cx="533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886200" y="3352800"/>
            <a:ext cx="1371600" cy="685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DRIVE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324600" y="3276600"/>
            <a:ext cx="1371600" cy="685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BEHAVIOUR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 rot="10521158" flipH="1">
            <a:off x="5470757" y="3500701"/>
            <a:ext cx="613771" cy="361227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7772400" y="3505200"/>
            <a:ext cx="304800" cy="1981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077200" y="2819400"/>
            <a:ext cx="1447800" cy="1828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GOAL/NEED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tx1"/>
                </a:solidFill>
              </a:rPr>
              <a:t>FULFILMENT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Left-Up Arrow 15"/>
          <p:cNvSpPr/>
          <p:nvPr/>
        </p:nvSpPr>
        <p:spPr>
          <a:xfrm>
            <a:off x="5029200" y="4724400"/>
            <a:ext cx="3581400" cy="457200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752600" y="4419600"/>
            <a:ext cx="2743200" cy="1371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TENSION REDUCTION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Up Arrow 17"/>
          <p:cNvSpPr/>
          <p:nvPr/>
        </p:nvSpPr>
        <p:spPr>
          <a:xfrm>
            <a:off x="3124200" y="4114800"/>
            <a:ext cx="228600" cy="304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-Down Arrow 18"/>
          <p:cNvSpPr/>
          <p:nvPr/>
        </p:nvSpPr>
        <p:spPr>
          <a:xfrm>
            <a:off x="3124200" y="2667000"/>
            <a:ext cx="228600" cy="4572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514600" y="1524000"/>
            <a:ext cx="2286000" cy="1143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PREVIOUS LEARNING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257800" y="4038600"/>
            <a:ext cx="22860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COGNITIVE PROCESS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Left-Right-Up Arrow 23"/>
          <p:cNvSpPr/>
          <p:nvPr/>
        </p:nvSpPr>
        <p:spPr>
          <a:xfrm>
            <a:off x="4419600" y="4267200"/>
            <a:ext cx="685800" cy="381000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AROUSAL OF MOTIVES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Physiological Needs- bodily needs arouse based on a persons Physiological Condition.</a:t>
            </a:r>
          </a:p>
          <a:p>
            <a:r>
              <a:rPr lang="en-US" smtClean="0"/>
              <a:t>Emotional Arousal – day dreaming result in arousal of needs.</a:t>
            </a:r>
          </a:p>
          <a:p>
            <a:r>
              <a:rPr lang="en-US" smtClean="0"/>
              <a:t>Cognitive Arousal – Random thoughts can lead to Cognitive awareness of needs.</a:t>
            </a:r>
          </a:p>
          <a:p>
            <a:r>
              <a:rPr lang="en-US" smtClean="0"/>
              <a:t>Environmental (situational ) Arousal – activated by specific cues in the environment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534400" cy="758952"/>
          </a:xfrm>
        </p:spPr>
        <p:txBody>
          <a:bodyPr/>
          <a:lstStyle/>
          <a:p>
            <a:r>
              <a:rPr lang="en-US" b="1" spc="600" dirty="0" smtClean="0">
                <a:solidFill>
                  <a:srgbClr val="002060"/>
                </a:solidFill>
              </a:rPr>
              <a:t>TYPES OF NEEDS</a:t>
            </a:r>
            <a:endParaRPr lang="en-US" b="1" spc="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143000"/>
            <a:ext cx="9144000" cy="5715000"/>
          </a:xfrm>
          <a:solidFill>
            <a:schemeClr val="bg2"/>
          </a:solidFill>
        </p:spPr>
        <p:txBody>
          <a:bodyPr/>
          <a:lstStyle/>
          <a:p>
            <a:pPr>
              <a:buNone/>
            </a:pPr>
            <a:r>
              <a:rPr lang="en-US" dirty="0" smtClean="0"/>
              <a:t>MASLOW’S HIERARCHY</a:t>
            </a:r>
          </a:p>
          <a:p>
            <a:pPr>
              <a:buNone/>
            </a:pPr>
            <a:r>
              <a:rPr lang="en-US" dirty="0" smtClean="0"/>
              <a:t> OF NEEDS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304800" y="838200"/>
            <a:ext cx="8534400" cy="5638800"/>
          </a:xfrm>
          <a:prstGeom prst="triangl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SELF-ACTUALIZATION</a:t>
            </a:r>
          </a:p>
          <a:p>
            <a:pPr algn="ctr"/>
            <a:endParaRPr lang="en-US" sz="2800" b="1" dirty="0" smtClean="0"/>
          </a:p>
          <a:p>
            <a:pPr algn="ctr"/>
            <a:r>
              <a:rPr lang="en-US" sz="2800" b="1" dirty="0" smtClean="0"/>
              <a:t>ESTEEM NEEDS</a:t>
            </a: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800" b="1" dirty="0" smtClean="0"/>
              <a:t>SOCIAL NEEDS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SECURITY NEEDS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PHYSIOLOGICAL NEEDS</a:t>
            </a:r>
            <a:endParaRPr lang="en-US" sz="2800" b="1" dirty="0" smtClean="0"/>
          </a:p>
          <a:p>
            <a:pPr algn="ctr"/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TRIGGERING CONSUMER MOTIVES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Inducing need recognition</a:t>
            </a:r>
            <a:r>
              <a:rPr lang="en-US" b="1" dirty="0" smtClean="0"/>
              <a:t>-the marketers steering the customer from actual state to desired state.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Need benefit recognition- </a:t>
            </a:r>
            <a:r>
              <a:rPr lang="en-US" b="1" dirty="0" smtClean="0"/>
              <a:t>marketers are targeting goods and services to meet the needs of specific market segments, emphasize benefits that satisfy recognizable needs.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Subconscious motivation- </a:t>
            </a:r>
            <a:r>
              <a:rPr lang="en-US" b="1" dirty="0" smtClean="0"/>
              <a:t>many purchases are having subconscious motivations.</a:t>
            </a:r>
            <a:endParaRPr lang="en-US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600" dirty="0" smtClean="0">
                <a:solidFill>
                  <a:srgbClr val="002060"/>
                </a:solidFill>
              </a:rPr>
              <a:t>PERSONALITY</a:t>
            </a:r>
            <a:endParaRPr lang="en-US" b="1" spc="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b="1" dirty="0" smtClean="0"/>
              <a:t>Those inner Psychological characteristics that both determine  and reflect how a person responds to his/her environment.</a:t>
            </a:r>
          </a:p>
          <a:p>
            <a:endParaRPr lang="en-US" sz="3200" b="1" dirty="0" smtClean="0"/>
          </a:p>
          <a:p>
            <a:r>
              <a:rPr lang="en-US" sz="3200" b="1" u="sng" dirty="0" smtClean="0"/>
              <a:t>NATURE</a:t>
            </a:r>
          </a:p>
          <a:p>
            <a:r>
              <a:rPr lang="en-US" sz="3200" b="1" dirty="0" smtClean="0"/>
              <a:t>PERSONALITY REFLECTS INDIVIDUAL DIFFERENCES</a:t>
            </a:r>
          </a:p>
          <a:p>
            <a:r>
              <a:rPr lang="en-US" sz="3200" b="1" dirty="0" smtClean="0"/>
              <a:t>PERSONALITY IS CONSISTENT AND ENDURING</a:t>
            </a:r>
          </a:p>
          <a:p>
            <a:r>
              <a:rPr lang="en-US" sz="3200" b="1" dirty="0" smtClean="0"/>
              <a:t>PERSONALITY CAN 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300" dirty="0" smtClean="0">
                <a:solidFill>
                  <a:srgbClr val="002060"/>
                </a:solidFill>
              </a:rPr>
              <a:t>PERSONALITY THEORIES</a:t>
            </a:r>
            <a:endParaRPr lang="en-US" b="1" spc="3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THREE MAJOR THEORIES</a:t>
            </a:r>
          </a:p>
          <a:p>
            <a:r>
              <a:rPr lang="en-US" sz="4000" b="1" dirty="0" smtClean="0"/>
              <a:t>         1. FREUDIAN THEORY</a:t>
            </a:r>
          </a:p>
          <a:p>
            <a:r>
              <a:rPr lang="en-US" sz="4000" b="1" dirty="0" smtClean="0"/>
              <a:t>        </a:t>
            </a:r>
          </a:p>
          <a:p>
            <a:r>
              <a:rPr lang="en-US" sz="4000" b="1" dirty="0" smtClean="0"/>
              <a:t>         2. NEO FREUDIAN THEORY</a:t>
            </a:r>
          </a:p>
          <a:p>
            <a:r>
              <a:rPr lang="en-US" sz="4000" b="1" dirty="0" smtClean="0"/>
              <a:t>         </a:t>
            </a:r>
          </a:p>
          <a:p>
            <a:r>
              <a:rPr lang="en-US" sz="4000" b="1" dirty="0" smtClean="0"/>
              <a:t>           3. TRAIT THEORY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FREUDIAN THEORY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Also known as </a:t>
            </a:r>
            <a:r>
              <a:rPr lang="en-US" sz="3200" b="1" dirty="0" smtClean="0">
                <a:solidFill>
                  <a:srgbClr val="FF0000"/>
                </a:solidFill>
              </a:rPr>
              <a:t>Psychoanalytic theory</a:t>
            </a:r>
          </a:p>
          <a:p>
            <a:r>
              <a:rPr lang="en-US" sz="3200" dirty="0" smtClean="0"/>
              <a:t> unconscious needs and drives are at human motivation</a:t>
            </a:r>
          </a:p>
          <a:p>
            <a:r>
              <a:rPr lang="en-US" sz="3200" dirty="0" smtClean="0"/>
              <a:t>Three levels of our mind</a:t>
            </a:r>
          </a:p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Id</a:t>
            </a:r>
            <a:r>
              <a:rPr lang="en-US" sz="3200" dirty="0" smtClean="0"/>
              <a:t> –primitive/impulsive drives; working on </a:t>
            </a:r>
            <a:r>
              <a:rPr lang="en-US" sz="3200" dirty="0" smtClean="0">
                <a:solidFill>
                  <a:srgbClr val="002060"/>
                </a:solidFill>
              </a:rPr>
              <a:t>Pleasure Principle</a:t>
            </a:r>
          </a:p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Ego</a:t>
            </a:r>
            <a:r>
              <a:rPr lang="en-US" sz="3200" dirty="0" smtClean="0"/>
              <a:t> – is the individuals conscious self; working on </a:t>
            </a:r>
            <a:r>
              <a:rPr lang="en-US" sz="3200" dirty="0" smtClean="0">
                <a:solidFill>
                  <a:srgbClr val="002060"/>
                </a:solidFill>
              </a:rPr>
              <a:t>Reality Principle</a:t>
            </a:r>
          </a:p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Super ego </a:t>
            </a:r>
            <a:r>
              <a:rPr lang="en-US" sz="3200" dirty="0" smtClean="0"/>
              <a:t>– internal expression of society’s moral and ethical code of conduct; the person’s </a:t>
            </a:r>
            <a:r>
              <a:rPr lang="en-US" sz="3200" dirty="0" smtClean="0">
                <a:solidFill>
                  <a:srgbClr val="002060"/>
                </a:solidFill>
              </a:rPr>
              <a:t>conscience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5344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CONSUMER 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r>
              <a:rPr lang="en-US" dirty="0" smtClean="0"/>
              <a:t>MOTIVATION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371600" y="1371600"/>
            <a:ext cx="6477000" cy="892175"/>
          </a:xfrm>
          <a:prstGeom prst="rect">
            <a:avLst/>
          </a:prstGeom>
          <a:solidFill>
            <a:srgbClr val="FFF6E5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tIns="228600" bIns="228600">
            <a:spAutoFit/>
          </a:bodyPr>
          <a:lstStyle/>
          <a:p>
            <a:pPr algn="ctr"/>
            <a:r>
              <a:rPr lang="en-US" sz="2800" dirty="0"/>
              <a:t>Biogenic Needs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371600" y="2438400"/>
            <a:ext cx="6477000" cy="892175"/>
          </a:xfrm>
          <a:prstGeom prst="rect">
            <a:avLst/>
          </a:prstGeom>
          <a:solidFill>
            <a:srgbClr val="FFF6E5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tIns="228600" bIns="228600">
            <a:spAutoFit/>
          </a:bodyPr>
          <a:lstStyle/>
          <a:p>
            <a:pPr algn="ctr"/>
            <a:r>
              <a:rPr lang="en-US" sz="2800" dirty="0"/>
              <a:t>Psychogenic Needs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371600" y="3505200"/>
            <a:ext cx="6477000" cy="892175"/>
          </a:xfrm>
          <a:prstGeom prst="rect">
            <a:avLst/>
          </a:prstGeom>
          <a:solidFill>
            <a:srgbClr val="FFF6E5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tIns="228600" bIns="228600">
            <a:spAutoFit/>
          </a:bodyPr>
          <a:lstStyle/>
          <a:p>
            <a:pPr algn="ctr"/>
            <a:r>
              <a:rPr lang="en-US" sz="2800" dirty="0"/>
              <a:t>Utilitarian Needs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371600" y="4572000"/>
            <a:ext cx="6477000" cy="892175"/>
          </a:xfrm>
          <a:prstGeom prst="rect">
            <a:avLst/>
          </a:prstGeom>
          <a:solidFill>
            <a:srgbClr val="FFF6E5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tIns="228600" bIns="228600">
            <a:spAutoFit/>
          </a:bodyPr>
          <a:lstStyle/>
          <a:p>
            <a:pPr algn="ctr"/>
            <a:r>
              <a:rPr lang="en-US" sz="2800" dirty="0"/>
              <a:t>Hedonic Needs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NEO-FREUDIAN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KAREN HORNEY</a:t>
            </a:r>
          </a:p>
          <a:p>
            <a:r>
              <a:rPr lang="en-US" dirty="0" smtClean="0"/>
              <a:t>PROPOSED THREE PERSONALITY GROUPS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COMPLIANT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600" dirty="0" smtClean="0"/>
              <a:t>– PEOPLE MOVING </a:t>
            </a:r>
          </a:p>
          <a:p>
            <a:pPr>
              <a:buNone/>
            </a:pPr>
            <a:r>
              <a:rPr lang="en-US" sz="3600" dirty="0" smtClean="0"/>
              <a:t>                           TOWARDS OTHERS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AGGRESSIVE</a:t>
            </a:r>
            <a:r>
              <a:rPr lang="en-US" sz="3600" dirty="0" smtClean="0"/>
              <a:t> - PEOPLE MOVING </a:t>
            </a:r>
          </a:p>
          <a:p>
            <a:pPr>
              <a:buNone/>
            </a:pPr>
            <a:r>
              <a:rPr lang="en-US" sz="3600" dirty="0" smtClean="0"/>
              <a:t>                           AGAINST OTHERS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DETACHED</a:t>
            </a:r>
            <a:r>
              <a:rPr lang="en-US" sz="3600" dirty="0" smtClean="0"/>
              <a:t> - PEOPLE MOVING  AWAY  </a:t>
            </a:r>
          </a:p>
          <a:p>
            <a:pPr>
              <a:buNone/>
            </a:pPr>
            <a:r>
              <a:rPr lang="en-US" sz="3600" dirty="0" smtClean="0"/>
              <a:t>                             FROM OTHERS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NEO-FREUDIAN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/>
              <a:t>CARL JUNG</a:t>
            </a:r>
          </a:p>
          <a:p>
            <a:r>
              <a:rPr lang="en-US" sz="3200" b="1" dirty="0" smtClean="0"/>
              <a:t>HE DEVELOPED HIS OWN METHOD OF PSYCHOTHERAPY CALLED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ANALYTICAL PSYCHOLOGY</a:t>
            </a:r>
          </a:p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COLLECTIVE UNCONSCIOUS -</a:t>
            </a:r>
            <a:r>
              <a:rPr lang="en-US" sz="3200" b="1" dirty="0" smtClean="0"/>
              <a:t> A STORE HOUSE OF MEMORIES WE INHERIT FROM     ANSCESTORS. OR THE CUMULATIVE EXPERIENCES OF PAST GENERATION SHAPE US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600" dirty="0" smtClean="0">
                <a:solidFill>
                  <a:srgbClr val="002060"/>
                </a:solidFill>
              </a:rPr>
              <a:t>TRAIT THEORY</a:t>
            </a:r>
            <a:endParaRPr lang="en-US" b="1" spc="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b="1" dirty="0" smtClean="0"/>
              <a:t>CONSUMER INNOVATIVENESS – </a:t>
            </a:r>
            <a:r>
              <a:rPr lang="en-US" sz="3200" dirty="0" smtClean="0"/>
              <a:t>LIKES TO TRY NEW THINGS.</a:t>
            </a:r>
            <a:endParaRPr lang="en-US" sz="4000" dirty="0" smtClean="0"/>
          </a:p>
          <a:p>
            <a:r>
              <a:rPr lang="en-US" sz="3200" b="1" dirty="0" smtClean="0"/>
              <a:t>CONSUMER MATERIALISM </a:t>
            </a:r>
            <a:r>
              <a:rPr lang="en-US" sz="3200" dirty="0" smtClean="0"/>
              <a:t>– WORLDLY POSSESSIONS</a:t>
            </a:r>
            <a:endParaRPr lang="en-US" sz="4000" dirty="0" smtClean="0"/>
          </a:p>
          <a:p>
            <a:r>
              <a:rPr lang="en-US" sz="3200" b="1" dirty="0" smtClean="0"/>
              <a:t>CONSUMER ETHNOCENTRISM </a:t>
            </a:r>
            <a:r>
              <a:rPr lang="en-US" sz="3200" dirty="0" smtClean="0"/>
              <a:t>– ACCEPT/REJECT FOREIGN PRODUCT</a:t>
            </a:r>
          </a:p>
          <a:p>
            <a:r>
              <a:rPr lang="en-US" sz="3200" b="1" dirty="0" smtClean="0"/>
              <a:t>SELF-CONCIOUSNESS </a:t>
            </a:r>
            <a:r>
              <a:rPr lang="en-US" sz="3200" dirty="0" smtClean="0"/>
              <a:t>– THE DEGREE TO WHICH HE DELIBERATELY MONITORS AND CONTROLS THE IMAGE OF SELF.</a:t>
            </a:r>
          </a:p>
          <a:p>
            <a:r>
              <a:rPr lang="en-US" sz="3200" b="1" dirty="0" smtClean="0"/>
              <a:t>NEED FOR COGNITION</a:t>
            </a:r>
            <a:r>
              <a:rPr lang="en-US" sz="3200" dirty="0" smtClean="0"/>
              <a:t> –HE LIKES TO THINK ABOUT THINGS</a:t>
            </a:r>
          </a:p>
          <a:p>
            <a:r>
              <a:rPr lang="en-US" sz="3200" b="1" dirty="0" smtClean="0"/>
              <a:t>FRUGALITY</a:t>
            </a:r>
            <a:r>
              <a:rPr lang="en-US" sz="3200" dirty="0" smtClean="0"/>
              <a:t> – DENY SHORT TERM PURCHASING WHIMS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PERSONALITY AND CONSUMER DIVERSIONS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CONSUMER  INNOVATORS – OPEN TONEW IDEAS AND LIKES TO TRY NEW PRODUCT</a:t>
            </a:r>
          </a:p>
          <a:p>
            <a:r>
              <a:rPr lang="en-US" smtClean="0"/>
              <a:t>GENERAL INNOVATIVENESS</a:t>
            </a:r>
          </a:p>
          <a:p>
            <a:r>
              <a:rPr lang="en-US" smtClean="0"/>
              <a:t>DOMAIN SPECIFIC INNOVATION (PRODUCT SPECIFIC)</a:t>
            </a:r>
          </a:p>
          <a:p>
            <a:r>
              <a:rPr lang="en-US" smtClean="0"/>
              <a:t>CONSUMER NON-INNOVATORS – </a:t>
            </a:r>
          </a:p>
          <a:p>
            <a:r>
              <a:rPr lang="en-US" smtClean="0"/>
              <a:t>DOGMATISM (RIGIDITY) – HIGHLY DOGMATIC  (CLOSE MINDED)  AND</a:t>
            </a:r>
          </a:p>
          <a:p>
            <a:r>
              <a:rPr lang="en-US" smtClean="0"/>
              <a:t> LOW DOGMATIC (OPEN MINDED)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PERSONALITY AND CONSUMER DIVERSIONS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SOCIAL CHARACTER- INNER-DIRECTEDNESS TO OTHER DIRECTEDNESS.</a:t>
            </a:r>
          </a:p>
          <a:p>
            <a:r>
              <a:rPr lang="en-US" smtClean="0"/>
              <a:t>INNER-DIRECTED – RELY ON THEIR INNER VALUES/ STANDARDS IN EVALUATING NEW PRODUCTS.</a:t>
            </a:r>
          </a:p>
          <a:p>
            <a:r>
              <a:rPr lang="en-US" smtClean="0"/>
              <a:t>OTHER DIRECTED – LOOK FOR GUIDANCE THEY ARE LESS LIKELY TO BE INNOVATORS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PERSONALITY AND CONSUMER DIVERSIONS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NEED FORUNIQUENESS – SEEK TO BE UNIQUE</a:t>
            </a:r>
          </a:p>
          <a:p>
            <a:r>
              <a:rPr lang="en-US" smtClean="0"/>
              <a:t>OPTIMUM STIMULATION LEVEL –SIMPLE,CALM EXISTENCE, NOVEL,COMPLEX, UNIVERSAL EXPERIENCE</a:t>
            </a:r>
          </a:p>
          <a:p>
            <a:r>
              <a:rPr lang="en-US" smtClean="0"/>
              <a:t>GREATER WILLINGNESS FOR HIGH RISK TAKING, TRY NEW PRODUCTS,INNOVATIVE.</a:t>
            </a:r>
          </a:p>
          <a:p>
            <a:r>
              <a:rPr lang="en-US" smtClean="0"/>
              <a:t>SENSATION SEEKING- SEEK FOR VARIED, NOVEL,</a:t>
            </a:r>
          </a:p>
          <a:p>
            <a:r>
              <a:rPr lang="en-US" smtClean="0"/>
              <a:t>    COMPLEX SENSATIONS AND EXPERIENCES WILLING TO TAKE  PHYSICAL/SOCIAL RISKS FOR THE SAKE OF SUCH EXPERIENCE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PERSONALITY AND CONSUMER DIVERSIONS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VARIETY-NOVELTY SEEKING</a:t>
            </a:r>
          </a:p>
          <a:p>
            <a:r>
              <a:rPr lang="en-US" smtClean="0"/>
              <a:t>EXPLORATORY PURCHASE BEHAVIOUR</a:t>
            </a:r>
          </a:p>
          <a:p>
            <a:r>
              <a:rPr lang="en-US" smtClean="0"/>
              <a:t>Switching brands to experience new, different and better alternatives.</a:t>
            </a:r>
          </a:p>
          <a:p>
            <a:endParaRPr lang="en-US" smtClean="0"/>
          </a:p>
          <a:p>
            <a:r>
              <a:rPr lang="en-US" smtClean="0"/>
              <a:t>VICARIOUS EXPLORATION  - Information about new/different alternative and a daydreaming about that</a:t>
            </a:r>
          </a:p>
          <a:p>
            <a:endParaRPr lang="en-US" smtClean="0"/>
          </a:p>
          <a:p>
            <a:r>
              <a:rPr lang="en-US" smtClean="0"/>
              <a:t>INNOVATIVENESS – Using already adopted product in a new/novel way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PERSONALITY AND CONSUMER DIVERSIONS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SELF CONCEPT</a:t>
            </a:r>
          </a:p>
          <a:p>
            <a:endParaRPr lang="en-US" smtClean="0"/>
          </a:p>
          <a:p>
            <a:r>
              <a:rPr lang="en-US" smtClean="0"/>
              <a:t>ACTUAL SELF – HOW THEY SEE THEMSELVES</a:t>
            </a:r>
          </a:p>
          <a:p>
            <a:r>
              <a:rPr lang="en-US" smtClean="0"/>
              <a:t>IDEAL SELF – HOW THEY WOULD LIKE TO BE</a:t>
            </a:r>
          </a:p>
          <a:p>
            <a:r>
              <a:rPr lang="en-US" smtClean="0"/>
              <a:t>SOICIAL SELF – HOW OTHERS SEE THEM</a:t>
            </a:r>
          </a:p>
          <a:p>
            <a:r>
              <a:rPr lang="en-US" smtClean="0"/>
              <a:t>IDEAL SOCIAL SELF – HOW CONSUMERS WOULD LIKE OTHERS TO SEE THEM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PERCEPTION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600" b="1" dirty="0" smtClean="0"/>
              <a:t>SENSATION</a:t>
            </a:r>
          </a:p>
          <a:p>
            <a:r>
              <a:rPr lang="en-US" sz="3600" b="1" dirty="0" smtClean="0"/>
              <a:t>SENSORY ADAPTATION</a:t>
            </a:r>
          </a:p>
          <a:p>
            <a:r>
              <a:rPr lang="en-US" sz="3600" b="1" dirty="0" smtClean="0"/>
              <a:t>PERCEPTUAL SELECTION</a:t>
            </a:r>
          </a:p>
          <a:p>
            <a:r>
              <a:rPr lang="en-US" sz="3600" b="1" dirty="0" smtClean="0"/>
              <a:t>NATURE OF STIMULUS</a:t>
            </a:r>
          </a:p>
          <a:p>
            <a:r>
              <a:rPr lang="en-US" sz="3600" b="1" dirty="0" smtClean="0"/>
              <a:t>EXPECTATIONS</a:t>
            </a:r>
          </a:p>
          <a:p>
            <a:r>
              <a:rPr lang="en-US" sz="3600" b="1" dirty="0" smtClean="0"/>
              <a:t>CONSUMER IMAGERY – Products and Brands have symbolic value for individuals, who evaluate them on the basis of their consistency with their personal pictures of themselves.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300" dirty="0" smtClean="0">
                <a:solidFill>
                  <a:srgbClr val="002060"/>
                </a:solidFill>
              </a:rPr>
              <a:t>CONSUMER PERCEPTION</a:t>
            </a:r>
            <a:endParaRPr lang="en-US" spc="3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PRODUCT POSITIONING</a:t>
            </a:r>
          </a:p>
          <a:p>
            <a:r>
              <a:rPr lang="en-US" b="1" dirty="0" smtClean="0"/>
              <a:t>THE IMAGE THAT A PRODUCT CREATED IN CONSUMER’S MIND</a:t>
            </a:r>
          </a:p>
          <a:p>
            <a:r>
              <a:rPr lang="en-US" b="1" dirty="0" smtClean="0"/>
              <a:t>DIFFERENTIATING THE OFFERING ON THE BASIS OF PRODUCT BENEFITS</a:t>
            </a:r>
          </a:p>
          <a:p>
            <a:r>
              <a:rPr lang="en-US" b="1" dirty="0" smtClean="0"/>
              <a:t>POSITIONING IS IMPORTANT IN  SEGMENTATION, SELECTION OF TARGET MARKET, etc.</a:t>
            </a:r>
          </a:p>
          <a:p>
            <a:r>
              <a:rPr lang="en-US" b="1" dirty="0" smtClean="0"/>
              <a:t>POSITIONING CONVEYS THE CONCEPT OR MEANING OF THE PRODUCT/SERVICE IN TERMS OF CONSUMER NEEDS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UMBRELLA POSITIONING</a:t>
            </a:r>
            <a:r>
              <a:rPr lang="en-US" b="1" dirty="0" smtClean="0"/>
              <a:t>-OVERALL IMAGE OF THE COMPANY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POSITIONING AGAINST COMPETITION- </a:t>
            </a:r>
            <a:r>
              <a:rPr lang="en-US" b="1" dirty="0" smtClean="0"/>
              <a:t>COMPARING WITH COMPETITORS PRODUCTS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POSITIONING BASED ON A SPECIFIC BENEFIT </a:t>
            </a:r>
            <a:r>
              <a:rPr lang="en-US" b="1" dirty="0" smtClean="0"/>
              <a:t>– CORE BENEFIT OR CORE COMPETENCY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07552" cy="609600"/>
          </a:xfrm>
        </p:spPr>
        <p:txBody>
          <a:bodyPr/>
          <a:lstStyle/>
          <a:p>
            <a:r>
              <a:rPr lang="en-US" spc="300" dirty="0" smtClean="0">
                <a:solidFill>
                  <a:srgbClr val="002060"/>
                </a:solidFill>
              </a:rPr>
              <a:t>CONSUMER PERCEPTION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500872" cy="5334000"/>
          </a:xfrm>
        </p:spPr>
        <p:txBody>
          <a:bodyPr/>
          <a:lstStyle/>
          <a:p>
            <a:r>
              <a:rPr lang="en-US" b="1" dirty="0" smtClean="0"/>
              <a:t>Price perception</a:t>
            </a:r>
          </a:p>
          <a:p>
            <a:r>
              <a:rPr lang="en-US" b="1" dirty="0" smtClean="0"/>
              <a:t>Country of origin</a:t>
            </a:r>
          </a:p>
          <a:p>
            <a:r>
              <a:rPr lang="en-US" b="1" dirty="0" smtClean="0"/>
              <a:t>Corporate image</a:t>
            </a:r>
            <a:endParaRPr lang="en-US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BEHAVIOURAL LEARNING THEORIES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371600"/>
            <a:ext cx="8577072" cy="5257800"/>
          </a:xfrm>
        </p:spPr>
        <p:txBody>
          <a:bodyPr/>
          <a:lstStyle/>
          <a:p>
            <a:r>
              <a:rPr lang="en-US" b="1" dirty="0" smtClean="0"/>
              <a:t>CLASSICAL CONDITIONING</a:t>
            </a:r>
          </a:p>
          <a:p>
            <a:r>
              <a:rPr lang="en-US" sz="2000" dirty="0" smtClean="0"/>
              <a:t>DEVLOPED BY </a:t>
            </a:r>
            <a:r>
              <a:rPr lang="en-US" b="1" dirty="0" smtClean="0"/>
              <a:t>IVAN </a:t>
            </a:r>
            <a:r>
              <a:rPr lang="en-US" sz="2800" b="1" dirty="0" smtClean="0"/>
              <a:t>PAVLOV</a:t>
            </a:r>
            <a:r>
              <a:rPr lang="en-US" sz="2000" dirty="0" smtClean="0"/>
              <a:t>,RUSSIAN SCIENTIST</a:t>
            </a:r>
          </a:p>
          <a:p>
            <a:r>
              <a:rPr lang="en-US" sz="2000" b="1" dirty="0" smtClean="0"/>
              <a:t>                          </a:t>
            </a:r>
          </a:p>
          <a:p>
            <a:endParaRPr lang="en-US" sz="2000" b="1" dirty="0" smtClean="0"/>
          </a:p>
          <a:p>
            <a:pPr algn="ctr">
              <a:buNone/>
            </a:pPr>
            <a:r>
              <a:rPr lang="en-US" sz="2000" b="1" dirty="0" smtClean="0"/>
              <a:t>   </a:t>
            </a:r>
            <a:r>
              <a:rPr lang="en-US" sz="2000" b="1" dirty="0" smtClean="0">
                <a:solidFill>
                  <a:srgbClr val="FF0000"/>
                </a:solidFill>
              </a:rPr>
              <a:t>BEFORE CONDITIONING</a:t>
            </a:r>
          </a:p>
          <a:p>
            <a:pPr>
              <a:buNone/>
            </a:pPr>
            <a:r>
              <a:rPr lang="en-US" sz="2000" b="1" dirty="0" smtClean="0"/>
              <a:t>     US </a:t>
            </a:r>
            <a:r>
              <a:rPr lang="en-US" sz="2000" dirty="0" smtClean="0"/>
              <a:t>(Meat)                                                                         </a:t>
            </a:r>
            <a:r>
              <a:rPr lang="en-US" sz="2000" b="1" dirty="0" smtClean="0"/>
              <a:t>UR</a:t>
            </a:r>
            <a:r>
              <a:rPr lang="en-US" sz="2000" dirty="0" smtClean="0"/>
              <a:t>(Salivation)</a:t>
            </a:r>
          </a:p>
          <a:p>
            <a:pPr>
              <a:buNone/>
            </a:pPr>
            <a:r>
              <a:rPr lang="en-US" sz="1600" b="1" dirty="0" smtClean="0"/>
              <a:t>      NEUTRAL STIMULUS </a:t>
            </a:r>
            <a:r>
              <a:rPr lang="en-US" sz="2000" dirty="0" smtClean="0"/>
              <a:t>(Bell)                                             </a:t>
            </a:r>
            <a:r>
              <a:rPr lang="en-US" sz="2000" b="1" dirty="0" smtClean="0"/>
              <a:t>No Response</a:t>
            </a:r>
          </a:p>
          <a:p>
            <a:pPr algn="ctr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DURING CONDITIONING</a:t>
            </a:r>
          </a:p>
          <a:p>
            <a:pPr>
              <a:buNone/>
            </a:pPr>
            <a:r>
              <a:rPr lang="en-US" sz="2000" b="1" dirty="0" smtClean="0"/>
              <a:t>CS (Bell)                                                                            UR (Salivation)</a:t>
            </a:r>
          </a:p>
          <a:p>
            <a:pPr>
              <a:buNone/>
            </a:pPr>
            <a:r>
              <a:rPr lang="en-US" sz="2000" b="1" dirty="0" smtClean="0"/>
              <a:t>US (Meat)</a:t>
            </a:r>
          </a:p>
          <a:p>
            <a:pPr algn="ctr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AFTER CONDITIONING</a:t>
            </a:r>
          </a:p>
          <a:p>
            <a:pPr>
              <a:buNone/>
            </a:pPr>
            <a:r>
              <a:rPr lang="en-US" sz="2000" b="1" dirty="0" smtClean="0"/>
              <a:t>CS(Bell)                                                                               CR(Salivation)</a:t>
            </a:r>
          </a:p>
          <a:p>
            <a:endParaRPr lang="en-US" sz="2000" dirty="0"/>
          </a:p>
        </p:txBody>
      </p:sp>
      <p:sp>
        <p:nvSpPr>
          <p:cNvPr id="5" name="Right Arrow 4"/>
          <p:cNvSpPr/>
          <p:nvPr/>
        </p:nvSpPr>
        <p:spPr>
          <a:xfrm>
            <a:off x="1828800" y="3581400"/>
            <a:ext cx="4343400" cy="1524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3962400" y="3962400"/>
            <a:ext cx="20574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1981200" y="4724400"/>
            <a:ext cx="411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Bent-Up Arrow 8"/>
          <p:cNvSpPr/>
          <p:nvPr/>
        </p:nvSpPr>
        <p:spPr>
          <a:xfrm>
            <a:off x="1676400" y="4953000"/>
            <a:ext cx="5105400" cy="152400"/>
          </a:xfrm>
          <a:prstGeom prst="bent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752600" y="5791200"/>
            <a:ext cx="4648200" cy="1524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BEHAVIOURAL LEARNING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OPERANT CONDITIONING (B F SKINNER)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200400" y="2209800"/>
            <a:ext cx="28194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ANTECEDENTS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715000" y="3962400"/>
            <a:ext cx="25908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BEHAVIOUR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524000" y="3886200"/>
            <a:ext cx="22098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CONSEQUENCES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BEHAVIOURAL LEARNING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SOCIAL LEARNING THEORY</a:t>
            </a:r>
          </a:p>
          <a:p>
            <a:r>
              <a:rPr lang="en-US" dirty="0" smtClean="0"/>
              <a:t>OBSERVATIONAL LEARNING</a:t>
            </a:r>
          </a:p>
          <a:p>
            <a:r>
              <a:rPr lang="en-US" dirty="0" smtClean="0"/>
              <a:t>GABRIEL TARDE</a:t>
            </a:r>
          </a:p>
          <a:p>
            <a:r>
              <a:rPr lang="en-US" b="1" u="sng" dirty="0" smtClean="0"/>
              <a:t>PROCESS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ATTENTION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RETENTION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MOTOR REPRODUCTION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REINFORCEMENT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lvl="0"/>
            <a:r>
              <a:rPr lang="en-US" sz="2800" dirty="0" smtClean="0">
                <a:solidFill>
                  <a:schemeClr val="accent3">
                    <a:shade val="75000"/>
                  </a:schemeClr>
                </a:solidFill>
              </a:rPr>
              <a:t> </a:t>
            </a:r>
            <a:r>
              <a:rPr lang="en-US" sz="2800" b="1" dirty="0" smtClean="0"/>
              <a:t>Perceptual Process</a:t>
            </a:r>
          </a:p>
          <a:p>
            <a:endParaRPr lang="en-US" b="1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304800"/>
            <a:ext cx="8229600" cy="865187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3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shade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/>
          <a:stretch>
            <a:fillRect/>
          </a:stretch>
        </p:blipFill>
        <p:spPr bwMode="auto">
          <a:xfrm>
            <a:off x="80211" y="2286000"/>
            <a:ext cx="9063789" cy="4572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181600" y="1371600"/>
            <a:ext cx="2517775" cy="1200150"/>
          </a:xfrm>
          <a:prstGeom prst="rect">
            <a:avLst/>
          </a:prstGeom>
          <a:solidFill>
            <a:srgbClr val="CC0066">
              <a:alpha val="47842"/>
            </a:srgbClr>
          </a:solidFill>
          <a:ln w="25400" algn="ctr">
            <a:noFill/>
            <a:miter lim="800000"/>
            <a:headEnd/>
            <a:tailEnd/>
          </a:ln>
        </p:spPr>
        <p:txBody>
          <a:bodyPr tIns="228600" bIns="228600">
            <a:spAutoFit/>
          </a:bodyPr>
          <a:lstStyle/>
          <a:p>
            <a:pPr algn="ctr">
              <a:lnSpc>
                <a:spcPct val="90000"/>
              </a:lnSpc>
              <a:buClr>
                <a:schemeClr val="folHlink"/>
              </a:buClr>
              <a:buSzPct val="120000"/>
            </a:pPr>
            <a:r>
              <a:rPr lang="en-US" b="1" dirty="0"/>
              <a:t>We receive external </a:t>
            </a:r>
          </a:p>
          <a:p>
            <a:pPr algn="ctr">
              <a:lnSpc>
                <a:spcPct val="90000"/>
              </a:lnSpc>
              <a:buClr>
                <a:schemeClr val="folHlink"/>
              </a:buClr>
              <a:buSzPct val="120000"/>
            </a:pPr>
            <a:r>
              <a:rPr lang="en-US" b="1" dirty="0"/>
              <a:t>stimuli through </a:t>
            </a:r>
          </a:p>
          <a:p>
            <a:pPr algn="ctr">
              <a:lnSpc>
                <a:spcPct val="90000"/>
              </a:lnSpc>
              <a:buClr>
                <a:schemeClr val="folHlink"/>
              </a:buClr>
              <a:buSzPct val="120000"/>
            </a:pPr>
            <a:r>
              <a:rPr lang="en-US" b="1" dirty="0"/>
              <a:t>our five senses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534400" cy="758952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ATTITUDES &amp; BELIEFS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en-US" b="1" dirty="0" smtClean="0"/>
              <a:t>BELIEFS</a:t>
            </a:r>
          </a:p>
          <a:p>
            <a:r>
              <a:rPr lang="en-US" b="1" dirty="0" smtClean="0"/>
              <a:t>A consumer belief is a psychological association between a product or brand and an attribute or feature of that product or brand.</a:t>
            </a:r>
          </a:p>
          <a:p>
            <a:r>
              <a:rPr lang="en-US" b="1" dirty="0" smtClean="0"/>
              <a:t>Consumers link certain attributes with certain products, accepting them as facts</a:t>
            </a:r>
          </a:p>
          <a:p>
            <a:r>
              <a:rPr lang="en-US" b="1" dirty="0" smtClean="0"/>
              <a:t>The stronger the association of features or attributes with the product or brand, the stronger the consumer’s belief.</a:t>
            </a:r>
          </a:p>
          <a:p>
            <a:r>
              <a:rPr lang="en-US" b="1" dirty="0" smtClean="0"/>
              <a:t>Brand equity is a measure of the strength of those associations in the market place.</a:t>
            </a:r>
            <a:endParaRPr lang="en-US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534400" cy="758952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ATTITUDES &amp; BELIEFS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en-US" b="1" dirty="0" smtClean="0"/>
              <a:t>STRATEGIES TO CHANGE CONSUMER BELIEFS</a:t>
            </a:r>
          </a:p>
          <a:p>
            <a:pPr>
              <a:buFont typeface="Wingdings" pitchFamily="2" charset="2"/>
              <a:buChar char="Ø"/>
            </a:pPr>
            <a:endParaRPr lang="en-US" b="1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Positioning by Product Attributes – some products are synonymous with attributes that makes consumer buy.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Positioning by consumer benefits – influencing consumer beliefs by associating with important consumer benefits.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Positioning by intangible attributes – product quality, technological leadership, and value for money are intangible attributes.</a:t>
            </a:r>
            <a:endParaRPr lang="en-US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ATTITUDES &amp; BELIEFS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STRATEGIES TO CHANGE CONSUMER BELIEFS</a:t>
            </a:r>
          </a:p>
          <a:p>
            <a:endParaRPr lang="en-US" smtClean="0"/>
          </a:p>
          <a:p>
            <a:r>
              <a:rPr lang="en-US" smtClean="0"/>
              <a:t>POSITIONING BY PRICE</a:t>
            </a:r>
          </a:p>
          <a:p>
            <a:r>
              <a:rPr lang="en-US" smtClean="0"/>
              <a:t>POSITIONING BY APPLICATION</a:t>
            </a:r>
          </a:p>
          <a:p>
            <a:r>
              <a:rPr lang="en-US" smtClean="0"/>
              <a:t>POSITIONING BY BRAND USER</a:t>
            </a:r>
          </a:p>
          <a:p>
            <a:r>
              <a:rPr lang="en-US" smtClean="0"/>
              <a:t>POSITIONING BY CELEBRITY RECOGNITION</a:t>
            </a:r>
          </a:p>
          <a:p>
            <a:r>
              <a:rPr lang="en-US" smtClean="0"/>
              <a:t>POSITIONING BY BRAND PERSONALITY</a:t>
            </a:r>
          </a:p>
          <a:p>
            <a:r>
              <a:rPr lang="en-US" smtClean="0"/>
              <a:t>POSITIONING BY PRODUCT CATEGORY</a:t>
            </a:r>
          </a:p>
          <a:p>
            <a:r>
              <a:rPr lang="en-US" smtClean="0"/>
              <a:t>POSITIONING BY ASSOCIATION WITH COMPETITORS</a:t>
            </a:r>
          </a:p>
          <a:p>
            <a:r>
              <a:rPr lang="en-US" smtClean="0"/>
              <a:t>POSITIONING BY COUNTRY/ GEOGRAPHIC AREA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534400" cy="758952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ATTITUDES &amp; BELIEFS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en-US" b="1" dirty="0" smtClean="0"/>
              <a:t>FUNCTIONAL THEORY OF ATTITUDES</a:t>
            </a:r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66800" y="1828800"/>
            <a:ext cx="3505200" cy="1828800"/>
          </a:xfrm>
          <a:prstGeom prst="rect">
            <a:avLst/>
          </a:prstGeom>
          <a:solidFill>
            <a:schemeClr val="accent1"/>
          </a:solidFill>
          <a:ln w="25400" algn="ctr">
            <a:noFill/>
            <a:miter lim="800000"/>
            <a:headEnd/>
            <a:tailEnd/>
          </a:ln>
        </p:spPr>
        <p:txBody>
          <a:bodyPr tIns="228600" bIns="22860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UTILITARIAN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FUNCTION:</a:t>
            </a: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Relates to rewards 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and punishments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800600" y="1828800"/>
            <a:ext cx="3505200" cy="183038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tIns="228600" bIns="22860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VALUE-EXPRESSIVE FUNCTION:</a:t>
            </a: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Expresses consumer’s 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values or self-concept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066800" y="3886200"/>
            <a:ext cx="3505200" cy="183038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tIns="228600" bIns="22860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EGO-DEFENSIVE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FUNCTION:</a:t>
            </a: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Protect ourselves from external threats 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or internal feelings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4800600" y="3886200"/>
            <a:ext cx="3505200" cy="1830388"/>
          </a:xfrm>
          <a:prstGeom prst="rect">
            <a:avLst/>
          </a:prstGeom>
          <a:solidFill>
            <a:srgbClr val="000066"/>
          </a:solidFill>
          <a:ln w="25400" algn="ctr">
            <a:noFill/>
            <a:miter lim="800000"/>
            <a:headEnd/>
            <a:tailEnd/>
          </a:ln>
        </p:spPr>
        <p:txBody>
          <a:bodyPr tIns="228600" bIns="22860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KNOWLEDGE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FUNCTION:</a:t>
            </a: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Need for order, structure, 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or meaning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ATTITUDES &amp; BELIEFS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95400"/>
            <a:ext cx="8805672" cy="5562600"/>
          </a:xfrm>
        </p:spPr>
        <p:txBody>
          <a:bodyPr/>
          <a:lstStyle/>
          <a:p>
            <a:r>
              <a:rPr lang="en-US" b="1" dirty="0" smtClean="0"/>
              <a:t>STRUCTURAL MODELS</a:t>
            </a:r>
          </a:p>
          <a:p>
            <a:r>
              <a:rPr lang="en-US" b="1" dirty="0" smtClean="0"/>
              <a:t>Belief- Importance Model</a:t>
            </a:r>
          </a:p>
          <a:p>
            <a:r>
              <a:rPr lang="en-US" b="1" dirty="0" smtClean="0"/>
              <a:t>Belief- Importance Model allows marketers to compare affective responses toward competing brands.</a:t>
            </a:r>
          </a:p>
          <a:p>
            <a:r>
              <a:rPr lang="en-US" b="1" dirty="0" smtClean="0"/>
              <a:t> Consumer considers a list of brands to make a decision. </a:t>
            </a:r>
          </a:p>
          <a:p>
            <a:r>
              <a:rPr lang="en-US" b="1" dirty="0" smtClean="0"/>
              <a:t>The final selection is made only after we evaluate the desirability of each brand according to the same set of attributes.</a:t>
            </a:r>
          </a:p>
          <a:p>
            <a:endParaRPr lang="en-US" dirty="0" smtClean="0"/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>
                <a:solidFill>
                  <a:srgbClr val="0070C0"/>
                </a:solidFill>
              </a:rPr>
              <a:t>CONSUMER AS AN INDIVIDUAL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28600" y="1676400"/>
            <a:ext cx="8915400" cy="5181600"/>
          </a:xfrm>
        </p:spPr>
        <p:txBody>
          <a:bodyPr>
            <a:normAutofit/>
          </a:bodyPr>
          <a:lstStyle/>
          <a:p>
            <a:pPr algn="l"/>
            <a:r>
              <a:rPr lang="en-US" sz="3200" smtClean="0">
                <a:solidFill>
                  <a:srgbClr val="7030A0"/>
                </a:solidFill>
              </a:rPr>
              <a:t>NEEDS AND MOTIVATION</a:t>
            </a:r>
          </a:p>
          <a:p>
            <a:pPr algn="l">
              <a:buFont typeface="Wingdings" pitchFamily="2" charset="2"/>
              <a:buChar char="Ø"/>
            </a:pPr>
            <a:r>
              <a:rPr lang="en-US" sz="3200" smtClean="0">
                <a:solidFill>
                  <a:srgbClr val="C00000"/>
                </a:solidFill>
              </a:rPr>
              <a:t> CONSUMER NEEDS ARE THE BASICS OF MODERN MARKETING</a:t>
            </a:r>
          </a:p>
          <a:p>
            <a:pPr algn="l">
              <a:buFont typeface="Wingdings" pitchFamily="2" charset="2"/>
              <a:buChar char="Ø"/>
            </a:pPr>
            <a:r>
              <a:rPr lang="en-US" sz="3200" smtClean="0">
                <a:solidFill>
                  <a:srgbClr val="C00000"/>
                </a:solidFill>
              </a:rPr>
              <a:t>THE SURVIVAL, PROFITABILITY AND GROWTH OF A COMPANY IN A HIGHLY COMPETITIVE ENVIRONMENT IS depending on its ability to identify and satisfy unfulfilled needs better/sooner than competition.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mph" presetSubtype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Lucida Sans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mph" presetSubtype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Lucida Sans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mph" presetSubtype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Lucida Sans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534400" cy="758952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ATTITUDES &amp; BELIEFS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en-US" b="1" dirty="0" smtClean="0"/>
              <a:t>ATTITUDE – BEHAVIOUR CONSISTENCY</a:t>
            </a:r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 rot="16200000">
            <a:off x="304800" y="2286000"/>
            <a:ext cx="2133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ATTITUDE</a:t>
            </a:r>
            <a:endParaRPr lang="en-US" sz="2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2133600" y="1828800"/>
            <a:ext cx="5562600" cy="449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/>
              <a:t>CONSUMER CHARACHTERISTICS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RESOURCES,EXPERIENCES, STATE ORIENTED VS ACTION ORIENTED</a:t>
            </a:r>
          </a:p>
          <a:p>
            <a:r>
              <a:rPr lang="en-US" sz="2000" b="1" dirty="0" smtClean="0"/>
              <a:t>SITUATIONAL  CHARACTERISTICS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INTERVIEWING TIME, UNFORESEEN EVENTS, MESSAGE REPETITION, SOCIAL INFLUENCES</a:t>
            </a:r>
          </a:p>
          <a:p>
            <a:r>
              <a:rPr lang="en-US" sz="2000" b="1" dirty="0" smtClean="0"/>
              <a:t>MEASUREMENT CHARACTERISTICS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LEVEL OF SPECIFICITY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TIMING OF MEASUREMENT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 rot="16200000">
            <a:off x="7086600" y="4267200"/>
            <a:ext cx="3200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BEHAVIOUR</a:t>
            </a:r>
            <a:endParaRPr lang="en-US" sz="2400" b="1" dirty="0"/>
          </a:p>
        </p:txBody>
      </p:sp>
      <p:sp>
        <p:nvSpPr>
          <p:cNvPr id="8" name="Bent-Up Arrow 7"/>
          <p:cNvSpPr/>
          <p:nvPr/>
        </p:nvSpPr>
        <p:spPr>
          <a:xfrm rot="5400000">
            <a:off x="1066800" y="3657600"/>
            <a:ext cx="838200" cy="9906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Bent Arrow 8"/>
          <p:cNvSpPr/>
          <p:nvPr/>
        </p:nvSpPr>
        <p:spPr>
          <a:xfrm rot="5400000">
            <a:off x="7696200" y="1752600"/>
            <a:ext cx="914400" cy="13716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NEEDS AND 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Marketing orientation focuses on the needs of the customers</a:t>
            </a:r>
          </a:p>
          <a:p>
            <a:r>
              <a:rPr lang="en-US" sz="4000" dirty="0" smtClean="0"/>
              <a:t>Production orientation focuses on the need of the seller</a:t>
            </a:r>
          </a:p>
          <a:p>
            <a:pPr>
              <a:buNone/>
            </a:pP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NEEDS AND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MOTIVATION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MOTIVATION IS THE DRIVING FORCE WITHIN INDIVIDUALS THAT IMPELS THEM TO ACTION.</a:t>
            </a:r>
          </a:p>
          <a:p>
            <a:r>
              <a:rPr lang="en-US" sz="3600" b="1" dirty="0" smtClean="0">
                <a:solidFill>
                  <a:srgbClr val="002060"/>
                </a:solidFill>
              </a:rPr>
              <a:t>UNFULFILLED NEED OF AN INDIVIDUAL CREATES A STATE OF TENSION IN THEM AND THIS TENSION CREATES A DRIVING FORCE IN THEM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NEEDS AND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MOTIVATION AS A STATE OF NEED INDUCED TENSION THAT DRIVES THE INDIVIDUAL TO ENGAGE IN BEHAVIOUR THAT HE/SHE BELIEVES WILL SATISFY THE NEEDS AND THIS REDUCES TENSION.</a:t>
            </a:r>
          </a:p>
          <a:p>
            <a:r>
              <a:rPr lang="en-US" sz="3200" b="1" dirty="0" smtClean="0">
                <a:solidFill>
                  <a:srgbClr val="002060"/>
                </a:solidFill>
              </a:rPr>
              <a:t>MARKETERS ARE CONSIDERING MOTIVATION AS THE FORCE THAT INDUCES CONSUMPTION AND THROUGH CONSUMPTION EXPERIENCES THE PROCESS OF CONSUMER LEARNING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534400" cy="758952"/>
          </a:xfrm>
        </p:spPr>
        <p:txBody>
          <a:bodyPr/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NEEDS AND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en-US" b="1" dirty="0" smtClean="0"/>
              <a:t>NEEDS</a:t>
            </a:r>
          </a:p>
          <a:p>
            <a:endParaRPr lang="en-US" dirty="0" smtClean="0"/>
          </a:p>
          <a:p>
            <a:r>
              <a:rPr lang="en-US" b="1" i="1" dirty="0" smtClean="0"/>
              <a:t>TWO  TYPES</a:t>
            </a:r>
          </a:p>
          <a:p>
            <a:r>
              <a:rPr lang="en-US" b="1" dirty="0" smtClean="0"/>
              <a:t>INNATE NEEDS </a:t>
            </a:r>
            <a:r>
              <a:rPr lang="en-US" dirty="0" smtClean="0"/>
              <a:t>–</a:t>
            </a:r>
            <a:r>
              <a:rPr lang="en-US" sz="2400" dirty="0" smtClean="0"/>
              <a:t>PHYSIOLOGICAL OR PRIMARY NEEDS</a:t>
            </a:r>
          </a:p>
          <a:p>
            <a:endParaRPr lang="en-US" sz="2400" dirty="0" smtClean="0"/>
          </a:p>
          <a:p>
            <a:r>
              <a:rPr lang="en-US" sz="2800" b="1" dirty="0" smtClean="0"/>
              <a:t>ACQUIRED NEEDS –</a:t>
            </a:r>
            <a:r>
              <a:rPr lang="en-US" sz="2800" dirty="0" smtClean="0"/>
              <a:t> THAT WE LEARN IN RESPONSE TO OUR CULTURE/ENVIRONMENT</a:t>
            </a:r>
          </a:p>
          <a:p>
            <a:r>
              <a:rPr lang="en-US" sz="2800" b="1" dirty="0" smtClean="0"/>
              <a:t>PSYCHOLOGICAL ARE SECONDARY NEEDS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534400" cy="758952"/>
          </a:xfrm>
        </p:spPr>
        <p:txBody>
          <a:bodyPr/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NEEDS AND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  POSITIVE AND NEGATIVE MOTIVATION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POSITIVE DRIVES ARE NEEDS ,WANTS AND DESIRES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NEGATIVE DRIVES ARE FEARS AND AVERSIONS</a:t>
            </a:r>
          </a:p>
          <a:p>
            <a:r>
              <a:rPr lang="en-US" sz="2400" b="1" dirty="0" smtClean="0"/>
              <a:t>+VE DRIVES MAY LEAD TO  GOALS THAT CAN BE</a:t>
            </a:r>
          </a:p>
          <a:p>
            <a:pPr>
              <a:buNone/>
            </a:pPr>
            <a:r>
              <a:rPr lang="en-US" sz="2400" b="1" dirty="0" smtClean="0"/>
              <a:t>   –VE/+VE</a:t>
            </a:r>
          </a:p>
          <a:p>
            <a:r>
              <a:rPr lang="en-US" sz="2400" b="1" dirty="0" smtClean="0"/>
              <a:t>A +VE GOAL IS ONE TOWARD WHICH BHAVIOUR IS DIRECTED- </a:t>
            </a:r>
            <a:r>
              <a:rPr lang="en-US" sz="2400" b="1" dirty="0" smtClean="0">
                <a:solidFill>
                  <a:srgbClr val="002060"/>
                </a:solidFill>
              </a:rPr>
              <a:t>APPROACH OBJECT</a:t>
            </a:r>
          </a:p>
          <a:p>
            <a:r>
              <a:rPr lang="en-US" sz="2400" b="1" dirty="0" smtClean="0"/>
              <a:t>A –VE GOAL IS ONE FROM WHICH BEHAVIOUR IS DIRECTED AWAY</a:t>
            </a:r>
            <a:r>
              <a:rPr lang="en-US" sz="2400" b="1" dirty="0" smtClean="0">
                <a:solidFill>
                  <a:srgbClr val="002060"/>
                </a:solidFill>
              </a:rPr>
              <a:t> – AVOIDANCE OBJECT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1327</TotalTime>
  <Words>1571</Words>
  <Application>Microsoft Office PowerPoint</Application>
  <PresentationFormat>On-screen Show (4:3)</PresentationFormat>
  <Paragraphs>281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Georgia</vt:lpstr>
      <vt:lpstr>Lucida Sans</vt:lpstr>
      <vt:lpstr>Wingdings</vt:lpstr>
      <vt:lpstr>Wingdings 2</vt:lpstr>
      <vt:lpstr>Civic</vt:lpstr>
      <vt:lpstr>CONSUMER BEHAVIOUR</vt:lpstr>
      <vt:lpstr>CONSUMER BEHAVIOUR</vt:lpstr>
      <vt:lpstr>PowerPoint Presentation</vt:lpstr>
      <vt:lpstr>CONSUMER AS AN INDIVIDUAL</vt:lpstr>
      <vt:lpstr>NEEDS AND MOTIVATION</vt:lpstr>
      <vt:lpstr>NEEDS AND MOTIVATION</vt:lpstr>
      <vt:lpstr>NEEDS AND MOTIVATION</vt:lpstr>
      <vt:lpstr>NEEDS AND MOTIVATION</vt:lpstr>
      <vt:lpstr>NEEDS AND MOTIVATION</vt:lpstr>
      <vt:lpstr>RATIONAL AND EMOTIONAL MOTIVE</vt:lpstr>
      <vt:lpstr>DYNAMICS OF MOTIVATION</vt:lpstr>
      <vt:lpstr>DYNAMICS OF MOTIVATION</vt:lpstr>
      <vt:lpstr>DYNAMICS OF MOTIVATION</vt:lpstr>
      <vt:lpstr>AROUSAL OF MOTIVES</vt:lpstr>
      <vt:lpstr>TYPES OF NEEDS</vt:lpstr>
      <vt:lpstr>MOTIVATION</vt:lpstr>
      <vt:lpstr>PERSONALITY</vt:lpstr>
      <vt:lpstr>PERSONALITY THEORIES</vt:lpstr>
      <vt:lpstr>FREUDIAN THEORY</vt:lpstr>
      <vt:lpstr>NEO-FREUDIAN THEORY</vt:lpstr>
      <vt:lpstr>NEO-FREUDIAN THEORY</vt:lpstr>
      <vt:lpstr>TRAIT THEORY</vt:lpstr>
      <vt:lpstr>PERSONALITY AND CONSUMER DIVERSIONS</vt:lpstr>
      <vt:lpstr>PERSONALITY AND CONSUMER DIVERSIONS</vt:lpstr>
      <vt:lpstr>PERSONALITY AND CONSUMER DIVERSIONS</vt:lpstr>
      <vt:lpstr>PERSONALITY AND CONSUMER DIVERSIONS</vt:lpstr>
      <vt:lpstr>PERSONALITY AND CONSUMER DIVERSIONS</vt:lpstr>
      <vt:lpstr>CONSUMER PERCEPTION</vt:lpstr>
      <vt:lpstr>CONSUMER PERCEPTION</vt:lpstr>
      <vt:lpstr>CONSUMER PERCEPTION</vt:lpstr>
      <vt:lpstr>BEHAVIOURAL LEARNING THEORIES</vt:lpstr>
      <vt:lpstr>BEHAVIOURAL LEARNING THEORIES</vt:lpstr>
      <vt:lpstr>BEHAVIOURAL LEARNING THEORIES</vt:lpstr>
      <vt:lpstr>PowerPoint Presentation</vt:lpstr>
      <vt:lpstr>ATTITUDES &amp; BELIEFS</vt:lpstr>
      <vt:lpstr>ATTITUDES &amp; BELIEFS</vt:lpstr>
      <vt:lpstr>ATTITUDES &amp; BELIEFS</vt:lpstr>
      <vt:lpstr>ATTITUDES &amp; BELIEFS</vt:lpstr>
      <vt:lpstr>ATTITUDES &amp; BELIEFS</vt:lpstr>
      <vt:lpstr>ATTITUDES &amp; BELIEFS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AS AN INDIVIDUAL</dc:title>
  <dc:creator>aaa</dc:creator>
  <cp:lastModifiedBy>user</cp:lastModifiedBy>
  <cp:revision>84</cp:revision>
  <dcterms:created xsi:type="dcterms:W3CDTF">2011-05-09T06:56:36Z</dcterms:created>
  <dcterms:modified xsi:type="dcterms:W3CDTF">2022-11-01T04:13:33Z</dcterms:modified>
</cp:coreProperties>
</file>