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8"/>
  </p:notesMasterIdLst>
  <p:sldIdLst>
    <p:sldId id="386" r:id="rId2"/>
    <p:sldId id="415" r:id="rId3"/>
    <p:sldId id="371" r:id="rId4"/>
    <p:sldId id="372" r:id="rId5"/>
    <p:sldId id="373" r:id="rId6"/>
    <p:sldId id="374" r:id="rId7"/>
    <p:sldId id="416" r:id="rId8"/>
    <p:sldId id="418" r:id="rId9"/>
    <p:sldId id="417" r:id="rId10"/>
    <p:sldId id="375" r:id="rId11"/>
    <p:sldId id="376" r:id="rId12"/>
    <p:sldId id="377" r:id="rId13"/>
    <p:sldId id="378" r:id="rId14"/>
    <p:sldId id="379" r:id="rId15"/>
    <p:sldId id="380" r:id="rId16"/>
    <p:sldId id="381" r:id="rId17"/>
    <p:sldId id="364" r:id="rId18"/>
    <p:sldId id="367" r:id="rId19"/>
    <p:sldId id="309" r:id="rId20"/>
    <p:sldId id="310" r:id="rId21"/>
    <p:sldId id="311" r:id="rId22"/>
    <p:sldId id="419" r:id="rId23"/>
    <p:sldId id="260" r:id="rId24"/>
    <p:sldId id="420" r:id="rId25"/>
    <p:sldId id="421" r:id="rId26"/>
    <p:sldId id="422" r:id="rId27"/>
    <p:sldId id="261" r:id="rId28"/>
    <p:sldId id="262" r:id="rId29"/>
    <p:sldId id="263" r:id="rId30"/>
    <p:sldId id="264"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8" r:id="rId45"/>
    <p:sldId id="279" r:id="rId46"/>
    <p:sldId id="280" r:id="rId47"/>
    <p:sldId id="281" r:id="rId48"/>
    <p:sldId id="282" r:id="rId49"/>
    <p:sldId id="283" r:id="rId50"/>
    <p:sldId id="284" r:id="rId51"/>
    <p:sldId id="296" r:id="rId52"/>
    <p:sldId id="297" r:id="rId53"/>
    <p:sldId id="402" r:id="rId54"/>
    <p:sldId id="313" r:id="rId55"/>
    <p:sldId id="298" r:id="rId56"/>
    <p:sldId id="299" r:id="rId57"/>
    <p:sldId id="314" r:id="rId58"/>
    <p:sldId id="300" r:id="rId59"/>
    <p:sldId id="403" r:id="rId60"/>
    <p:sldId id="301" r:id="rId61"/>
    <p:sldId id="390" r:id="rId62"/>
    <p:sldId id="391" r:id="rId63"/>
    <p:sldId id="392" r:id="rId64"/>
    <p:sldId id="393" r:id="rId65"/>
    <p:sldId id="394" r:id="rId66"/>
    <p:sldId id="395" r:id="rId67"/>
    <p:sldId id="396" r:id="rId68"/>
    <p:sldId id="397" r:id="rId69"/>
    <p:sldId id="398" r:id="rId70"/>
    <p:sldId id="399" r:id="rId71"/>
    <p:sldId id="400" r:id="rId72"/>
    <p:sldId id="401" r:id="rId73"/>
    <p:sldId id="359" r:id="rId74"/>
    <p:sldId id="360" r:id="rId75"/>
    <p:sldId id="362" r:id="rId76"/>
    <p:sldId id="363" r:id="rId77"/>
    <p:sldId id="302" r:id="rId78"/>
    <p:sldId id="303" r:id="rId79"/>
    <p:sldId id="304" r:id="rId80"/>
    <p:sldId id="305" r:id="rId81"/>
    <p:sldId id="315" r:id="rId82"/>
    <p:sldId id="337" r:id="rId83"/>
    <p:sldId id="338" r:id="rId84"/>
    <p:sldId id="339" r:id="rId85"/>
    <p:sldId id="408" r:id="rId86"/>
    <p:sldId id="340" r:id="rId87"/>
    <p:sldId id="405" r:id="rId88"/>
    <p:sldId id="406" r:id="rId89"/>
    <p:sldId id="407" r:id="rId90"/>
    <p:sldId id="341" r:id="rId91"/>
    <p:sldId id="413" r:id="rId92"/>
    <p:sldId id="414" r:id="rId93"/>
    <p:sldId id="410" r:id="rId94"/>
    <p:sldId id="411" r:id="rId95"/>
    <p:sldId id="412" r:id="rId96"/>
    <p:sldId id="354"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0010"/>
    <a:srgbClr val="5A43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54" autoAdjust="0"/>
  </p:normalViewPr>
  <p:slideViewPr>
    <p:cSldViewPr>
      <p:cViewPr varScale="1">
        <p:scale>
          <a:sx n="73" d="100"/>
          <a:sy n="73" d="100"/>
        </p:scale>
        <p:origin x="1714"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4BF7A9-9184-4B73-98B0-015B67E9B8A0}" type="datetimeFigureOut">
              <a:rPr lang="en-US" smtClean="0"/>
              <a:pPr/>
              <a:t>9/29/2022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B20C05-3D46-4AA3-88FC-9C828188EFF6}" type="slidenum">
              <a:rPr lang="en-US" smtClean="0"/>
              <a:pPr/>
              <a:t>‹#›</a:t>
            </a:fld>
            <a:endParaRPr lang="en-US" dirty="0"/>
          </a:p>
        </p:txBody>
      </p:sp>
    </p:spTree>
    <p:extLst>
      <p:ext uri="{BB962C8B-B14F-4D97-AF65-F5344CB8AC3E}">
        <p14:creationId xmlns:p14="http://schemas.microsoft.com/office/powerpoint/2010/main" val="1290557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gue</a:t>
            </a:r>
            <a:endParaRPr lang="en-IN" dirty="0"/>
          </a:p>
        </p:txBody>
      </p:sp>
      <p:sp>
        <p:nvSpPr>
          <p:cNvPr id="4" name="Slide Number Placeholder 3"/>
          <p:cNvSpPr>
            <a:spLocks noGrp="1"/>
          </p:cNvSpPr>
          <p:nvPr>
            <p:ph type="sldNum" sz="quarter" idx="10"/>
          </p:nvPr>
        </p:nvSpPr>
        <p:spPr/>
        <p:txBody>
          <a:bodyPr/>
          <a:lstStyle/>
          <a:p>
            <a:fld id="{78B20C05-3D46-4AA3-88FC-9C828188EFF6}" type="slidenum">
              <a:rPr lang="en-US" smtClean="0"/>
              <a:pPr/>
              <a:t>9</a:t>
            </a:fld>
            <a:endParaRPr lang="en-US" dirty="0"/>
          </a:p>
        </p:txBody>
      </p:sp>
    </p:spTree>
    <p:extLst>
      <p:ext uri="{BB962C8B-B14F-4D97-AF65-F5344CB8AC3E}">
        <p14:creationId xmlns:p14="http://schemas.microsoft.com/office/powerpoint/2010/main" val="248245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B20C05-3D46-4AA3-88FC-9C828188EFF6}" type="slidenum">
              <a:rPr lang="en-US" smtClean="0"/>
              <a:pPr/>
              <a:t>40</a:t>
            </a:fld>
            <a:endParaRPr lang="en-US" dirty="0"/>
          </a:p>
        </p:txBody>
      </p:sp>
    </p:spTree>
    <p:extLst>
      <p:ext uri="{BB962C8B-B14F-4D97-AF65-F5344CB8AC3E}">
        <p14:creationId xmlns:p14="http://schemas.microsoft.com/office/powerpoint/2010/main" val="2315499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e</a:t>
            </a:r>
            <a:endParaRPr lang="en-US"/>
          </a:p>
        </p:txBody>
      </p:sp>
      <p:sp>
        <p:nvSpPr>
          <p:cNvPr id="4" name="Slide Number Placeholder 3"/>
          <p:cNvSpPr>
            <a:spLocks noGrp="1"/>
          </p:cNvSpPr>
          <p:nvPr>
            <p:ph type="sldNum" sz="quarter" idx="10"/>
          </p:nvPr>
        </p:nvSpPr>
        <p:spPr/>
        <p:txBody>
          <a:bodyPr/>
          <a:lstStyle/>
          <a:p>
            <a:fld id="{78B20C05-3D46-4AA3-88FC-9C828188EFF6}" type="slidenum">
              <a:rPr lang="en-US" smtClean="0"/>
              <a:pPr/>
              <a:t>60</a:t>
            </a:fld>
            <a:endParaRPr lang="en-US" dirty="0"/>
          </a:p>
        </p:txBody>
      </p:sp>
    </p:spTree>
    <p:extLst>
      <p:ext uri="{BB962C8B-B14F-4D97-AF65-F5344CB8AC3E}">
        <p14:creationId xmlns:p14="http://schemas.microsoft.com/office/powerpoint/2010/main" val="879997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78B20C05-3D46-4AA3-88FC-9C828188EFF6}" type="slidenum">
              <a:rPr lang="en-US" smtClean="0"/>
              <a:pPr/>
              <a:t>71</a:t>
            </a:fld>
            <a:endParaRPr lang="en-US" dirty="0"/>
          </a:p>
        </p:txBody>
      </p:sp>
    </p:spTree>
    <p:extLst>
      <p:ext uri="{BB962C8B-B14F-4D97-AF65-F5344CB8AC3E}">
        <p14:creationId xmlns:p14="http://schemas.microsoft.com/office/powerpoint/2010/main" val="14596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IONS</a:t>
            </a:r>
            <a:endParaRPr lang="en-US" dirty="0"/>
          </a:p>
        </p:txBody>
      </p:sp>
      <p:sp>
        <p:nvSpPr>
          <p:cNvPr id="4" name="Slide Number Placeholder 3"/>
          <p:cNvSpPr>
            <a:spLocks noGrp="1"/>
          </p:cNvSpPr>
          <p:nvPr>
            <p:ph type="sldNum" sz="quarter" idx="10"/>
          </p:nvPr>
        </p:nvSpPr>
        <p:spPr/>
        <p:txBody>
          <a:bodyPr/>
          <a:lstStyle/>
          <a:p>
            <a:fld id="{78B20C05-3D46-4AA3-88FC-9C828188EFF6}" type="slidenum">
              <a:rPr lang="en-US" smtClean="0"/>
              <a:pPr/>
              <a:t>93</a:t>
            </a:fld>
            <a:endParaRPr lang="en-US" dirty="0"/>
          </a:p>
        </p:txBody>
      </p:sp>
    </p:spTree>
    <p:extLst>
      <p:ext uri="{BB962C8B-B14F-4D97-AF65-F5344CB8AC3E}">
        <p14:creationId xmlns:p14="http://schemas.microsoft.com/office/powerpoint/2010/main" val="3265269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FADF759-9E94-4660-AE51-5C57FBD136BF}" type="datetimeFigureOut">
              <a:rPr lang="en-US" smtClean="0"/>
              <a:pPr/>
              <a:t>9/29/2022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AA61E56-BA7F-4E75-AC33-34BB1DED7A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ADF759-9E94-4660-AE51-5C57FBD136BF}" type="datetimeFigureOut">
              <a:rPr lang="en-US" smtClean="0"/>
              <a:pPr/>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61E56-BA7F-4E75-AC33-34BB1DED7A2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ADF759-9E94-4660-AE51-5C57FBD136BF}" type="datetimeFigureOut">
              <a:rPr lang="en-US" smtClean="0"/>
              <a:pPr/>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61E56-BA7F-4E75-AC33-34BB1DED7A2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FADF759-9E94-4660-AE51-5C57FBD136BF}" type="datetimeFigureOut">
              <a:rPr lang="en-US" smtClean="0"/>
              <a:pPr/>
              <a:t>9/29/2022</a:t>
            </a:fld>
            <a:endParaRPr lang="en-US" dirty="0"/>
          </a:p>
        </p:txBody>
      </p:sp>
      <p:sp>
        <p:nvSpPr>
          <p:cNvPr id="9" name="Slide Number Placeholder 8"/>
          <p:cNvSpPr>
            <a:spLocks noGrp="1"/>
          </p:cNvSpPr>
          <p:nvPr>
            <p:ph type="sldNum" sz="quarter" idx="15"/>
          </p:nvPr>
        </p:nvSpPr>
        <p:spPr/>
        <p:txBody>
          <a:bodyPr rtlCol="0"/>
          <a:lstStyle/>
          <a:p>
            <a:fld id="{7AA61E56-BA7F-4E75-AC33-34BB1DED7A2A}"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FADF759-9E94-4660-AE51-5C57FBD136BF}" type="datetimeFigureOut">
              <a:rPr lang="en-US" smtClean="0"/>
              <a:pPr/>
              <a:t>9/29/2022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AA61E56-BA7F-4E75-AC33-34BB1DED7A2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ADF759-9E94-4660-AE51-5C57FBD136BF}" type="datetimeFigureOut">
              <a:rPr lang="en-US" smtClean="0"/>
              <a:pPr/>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A61E56-BA7F-4E75-AC33-34BB1DED7A2A}"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FADF759-9E94-4660-AE51-5C57FBD136BF}" type="datetimeFigureOut">
              <a:rPr lang="en-US" smtClean="0"/>
              <a:pPr/>
              <a:t>9/29/2022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A61E56-BA7F-4E75-AC33-34BB1DED7A2A}"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FADF759-9E94-4660-AE51-5C57FBD136BF}" type="datetimeFigureOut">
              <a:rPr lang="en-US" smtClean="0"/>
              <a:pPr/>
              <a:t>9/29/2022</a:t>
            </a:fld>
            <a:endParaRPr lang="en-US" dirty="0"/>
          </a:p>
        </p:txBody>
      </p:sp>
      <p:sp>
        <p:nvSpPr>
          <p:cNvPr id="7" name="Slide Number Placeholder 6"/>
          <p:cNvSpPr>
            <a:spLocks noGrp="1"/>
          </p:cNvSpPr>
          <p:nvPr>
            <p:ph type="sldNum" sz="quarter" idx="11"/>
          </p:nvPr>
        </p:nvSpPr>
        <p:spPr/>
        <p:txBody>
          <a:bodyPr rtlCol="0"/>
          <a:lstStyle/>
          <a:p>
            <a:fld id="{7AA61E56-BA7F-4E75-AC33-34BB1DED7A2A}"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DF759-9E94-4660-AE51-5C57FBD136BF}" type="datetimeFigureOut">
              <a:rPr lang="en-US" smtClean="0"/>
              <a:pPr/>
              <a:t>9/29/2022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A61E56-BA7F-4E75-AC33-34BB1DED7A2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FADF759-9E94-4660-AE51-5C57FBD136BF}" type="datetimeFigureOut">
              <a:rPr lang="en-US" smtClean="0"/>
              <a:pPr/>
              <a:t>9/29/2022</a:t>
            </a:fld>
            <a:endParaRPr lang="en-US" dirty="0"/>
          </a:p>
        </p:txBody>
      </p:sp>
      <p:sp>
        <p:nvSpPr>
          <p:cNvPr id="22" name="Slide Number Placeholder 21"/>
          <p:cNvSpPr>
            <a:spLocks noGrp="1"/>
          </p:cNvSpPr>
          <p:nvPr>
            <p:ph type="sldNum" sz="quarter" idx="15"/>
          </p:nvPr>
        </p:nvSpPr>
        <p:spPr/>
        <p:txBody>
          <a:bodyPr rtlCol="0"/>
          <a:lstStyle/>
          <a:p>
            <a:fld id="{7AA61E56-BA7F-4E75-AC33-34BB1DED7A2A}"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FADF759-9E94-4660-AE51-5C57FBD136BF}" type="datetimeFigureOut">
              <a:rPr lang="en-US" smtClean="0"/>
              <a:pPr/>
              <a:t>9/29/2022</a:t>
            </a:fld>
            <a:endParaRPr lang="en-US" dirty="0"/>
          </a:p>
        </p:txBody>
      </p:sp>
      <p:sp>
        <p:nvSpPr>
          <p:cNvPr id="18" name="Slide Number Placeholder 17"/>
          <p:cNvSpPr>
            <a:spLocks noGrp="1"/>
          </p:cNvSpPr>
          <p:nvPr>
            <p:ph type="sldNum" sz="quarter" idx="11"/>
          </p:nvPr>
        </p:nvSpPr>
        <p:spPr/>
        <p:txBody>
          <a:bodyPr rtlCol="0"/>
          <a:lstStyle/>
          <a:p>
            <a:fld id="{7AA61E56-BA7F-4E75-AC33-34BB1DED7A2A}"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ADF759-9E94-4660-AE51-5C57FBD136BF}" type="datetimeFigureOut">
              <a:rPr lang="en-US" smtClean="0"/>
              <a:pPr/>
              <a:t>9/29/2022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AA61E56-BA7F-4E75-AC33-34BB1DED7A2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referenceforbusiness.com/knowledge/Industrial_Revolution.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lucidchart.com/blog/consumer-decision-making-process#information-search" TargetMode="External"/><Relationship Id="rId2" Type="http://schemas.openxmlformats.org/officeDocument/2006/relationships/hyperlink" Target="https://www.lucidchart.com/blog/consumer-decision-making-process#problem-recognition" TargetMode="External"/><Relationship Id="rId1" Type="http://schemas.openxmlformats.org/officeDocument/2006/relationships/slideLayout" Target="../slideLayouts/slideLayout2.xml"/><Relationship Id="rId6" Type="http://schemas.openxmlformats.org/officeDocument/2006/relationships/hyperlink" Target="https://www.lucidchart.com/blog/consumer-decision-making-process#post-purchase-evaluation" TargetMode="External"/><Relationship Id="rId5" Type="http://schemas.openxmlformats.org/officeDocument/2006/relationships/hyperlink" Target="https://www.lucidchart.com/blog/consumer-decision-making-process#purchase-decision" TargetMode="External"/><Relationship Id="rId4" Type="http://schemas.openxmlformats.org/officeDocument/2006/relationships/hyperlink" Target="https://www.lucidchart.com/blog/consumer-decision-making-process#alternatives-evaluation"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
            </a:r>
            <a:br>
              <a:rPr lang="en-US" smtClean="0"/>
            </a:br>
            <a:r>
              <a:rPr lang="en-US" smtClean="0"/>
              <a:t>CONSUMER BEHAVIOUR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BEHAVIOUR</a:t>
            </a:r>
            <a:endParaRPr lang="en-US" dirty="0"/>
          </a:p>
        </p:txBody>
      </p:sp>
      <p:sp>
        <p:nvSpPr>
          <p:cNvPr id="3" name="Subtitle 2"/>
          <p:cNvSpPr>
            <a:spLocks noGrp="1"/>
          </p:cNvSpPr>
          <p:nvPr>
            <p:ph sz="quarter" idx="1"/>
          </p:nvPr>
        </p:nvSpPr>
        <p:spPr/>
        <p:txBody>
          <a:bodyPr>
            <a:normAutofit/>
          </a:bodyPr>
          <a:lstStyle/>
          <a:p>
            <a:r>
              <a:rPr lang="en-US" dirty="0" smtClean="0"/>
              <a:t>Needs – a state of felt deprivation of some basic satisfiers. </a:t>
            </a:r>
          </a:p>
          <a:p>
            <a:endParaRPr lang="en-US" dirty="0" smtClean="0"/>
          </a:p>
          <a:p>
            <a:pPr>
              <a:buNone/>
            </a:pPr>
            <a:r>
              <a:rPr lang="en-US" dirty="0" smtClean="0"/>
              <a:t>Basic human requirements.</a:t>
            </a:r>
          </a:p>
          <a:p>
            <a:r>
              <a:rPr lang="en-US" dirty="0" smtClean="0"/>
              <a:t>1.Stated Needs 2. Real Needs 3.Unstated Needs 4. Delight Needs 5. Secret Needs.</a:t>
            </a:r>
          </a:p>
          <a:p>
            <a:endParaRPr lang="en-US" dirty="0" smtClean="0"/>
          </a:p>
          <a:p>
            <a:r>
              <a:rPr lang="en-US" dirty="0" smtClean="0"/>
              <a:t>Wants – desires for specific objects/ satisfiers of deeper needs.</a:t>
            </a:r>
          </a:p>
        </p:txBody>
      </p:sp>
      <p:sp>
        <p:nvSpPr>
          <p:cNvPr id="4" name="Slide Number Placeholder 3"/>
          <p:cNvSpPr>
            <a:spLocks noGrp="1"/>
          </p:cNvSpPr>
          <p:nvPr>
            <p:ph type="sldNum" sz="quarter" idx="15"/>
          </p:nvPr>
        </p:nvSpPr>
        <p:spPr/>
        <p:txBody>
          <a:bodyPr/>
          <a:lstStyle/>
          <a:p>
            <a:fld id="{8286AF3C-55E5-4DE9-838A-6E3F593DCB9E}"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BEHAVIOUR</a:t>
            </a:r>
            <a:endParaRPr lang="en-US" dirty="0"/>
          </a:p>
        </p:txBody>
      </p:sp>
      <p:sp>
        <p:nvSpPr>
          <p:cNvPr id="3" name="Subtitle 2"/>
          <p:cNvSpPr>
            <a:spLocks noGrp="1"/>
          </p:cNvSpPr>
          <p:nvPr>
            <p:ph sz="quarter" idx="1"/>
          </p:nvPr>
        </p:nvSpPr>
        <p:spPr/>
        <p:txBody>
          <a:bodyPr>
            <a:normAutofit/>
          </a:bodyPr>
          <a:lstStyle/>
          <a:p>
            <a:r>
              <a:rPr lang="en-US" dirty="0" smtClean="0"/>
              <a:t>Demand – wants for specific products/brands that are back up by ability and willingness to buy them. </a:t>
            </a:r>
          </a:p>
          <a:p>
            <a:r>
              <a:rPr lang="en-US" dirty="0" smtClean="0"/>
              <a:t>Product – anything that can be offered to someone to  satisfy need/want.  </a:t>
            </a:r>
          </a:p>
          <a:p>
            <a:pPr>
              <a:buNone/>
            </a:pPr>
            <a:r>
              <a:rPr lang="en-US" dirty="0" smtClean="0"/>
              <a:t> (goods, services, people, properties, events, etc.)</a:t>
            </a:r>
          </a:p>
          <a:p>
            <a:endParaRPr lang="en-US" dirty="0"/>
          </a:p>
        </p:txBody>
      </p:sp>
      <p:sp>
        <p:nvSpPr>
          <p:cNvPr id="4" name="Slide Number Placeholder 3"/>
          <p:cNvSpPr>
            <a:spLocks noGrp="1"/>
          </p:cNvSpPr>
          <p:nvPr>
            <p:ph type="sldNum" sz="quarter" idx="15"/>
          </p:nvPr>
        </p:nvSpPr>
        <p:spPr/>
        <p:txBody>
          <a:bodyPr/>
          <a:lstStyle/>
          <a:p>
            <a:fld id="{8286AF3C-55E5-4DE9-838A-6E3F593DCB9E}"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a:bodyPr>
          <a:lstStyle/>
          <a:p>
            <a:r>
              <a:rPr lang="en-US" b="1" dirty="0" smtClean="0">
                <a:solidFill>
                  <a:schemeClr val="accent6">
                    <a:lumMod val="50000"/>
                  </a:schemeClr>
                </a:solidFill>
              </a:rPr>
              <a:t>Value and satisfaction </a:t>
            </a:r>
            <a:r>
              <a:rPr lang="en-US" dirty="0" smtClean="0">
                <a:solidFill>
                  <a:schemeClr val="accent6">
                    <a:lumMod val="50000"/>
                  </a:schemeClr>
                </a:solidFill>
              </a:rPr>
              <a:t>– Cost and Utility.</a:t>
            </a:r>
          </a:p>
          <a:p>
            <a:endParaRPr lang="en-US" dirty="0" smtClean="0">
              <a:solidFill>
                <a:schemeClr val="accent6">
                  <a:lumMod val="50000"/>
                </a:schemeClr>
              </a:solidFill>
            </a:endParaRPr>
          </a:p>
          <a:p>
            <a:r>
              <a:rPr lang="en-US" dirty="0" smtClean="0">
                <a:solidFill>
                  <a:schemeClr val="accent6">
                    <a:lumMod val="50000"/>
                  </a:schemeClr>
                </a:solidFill>
              </a:rPr>
              <a:t>Value is the perceived tangible and intangible benefits and costs to customers. Basically a combination of </a:t>
            </a:r>
            <a:r>
              <a:rPr lang="en-US" dirty="0" smtClean="0">
                <a:solidFill>
                  <a:srgbClr val="C00000"/>
                </a:solidFill>
              </a:rPr>
              <a:t>‘</a:t>
            </a:r>
            <a:r>
              <a:rPr lang="en-US" b="1" dirty="0" err="1" smtClean="0">
                <a:solidFill>
                  <a:srgbClr val="C00000"/>
                </a:solidFill>
              </a:rPr>
              <a:t>qsp</a:t>
            </a:r>
            <a:r>
              <a:rPr lang="en-US" b="1" dirty="0" smtClean="0">
                <a:solidFill>
                  <a:schemeClr val="accent6">
                    <a:lumMod val="50000"/>
                  </a:schemeClr>
                </a:solidFill>
              </a:rPr>
              <a:t>’ </a:t>
            </a:r>
            <a:r>
              <a:rPr lang="en-US" dirty="0" smtClean="0">
                <a:solidFill>
                  <a:schemeClr val="accent6">
                    <a:lumMod val="50000"/>
                  </a:schemeClr>
                </a:solidFill>
              </a:rPr>
              <a:t>(</a:t>
            </a:r>
            <a:r>
              <a:rPr lang="en-US" b="1" dirty="0" smtClean="0">
                <a:solidFill>
                  <a:schemeClr val="accent6">
                    <a:lumMod val="50000"/>
                  </a:schemeClr>
                </a:solidFill>
              </a:rPr>
              <a:t>quality, service and price</a:t>
            </a:r>
            <a:r>
              <a:rPr lang="en-US" dirty="0" smtClean="0">
                <a:solidFill>
                  <a:schemeClr val="accent6">
                    <a:lumMod val="50000"/>
                  </a:schemeClr>
                </a:solidFill>
              </a:rPr>
              <a:t>), is called the ‘</a:t>
            </a:r>
            <a:r>
              <a:rPr lang="en-US" b="1" dirty="0" smtClean="0">
                <a:solidFill>
                  <a:schemeClr val="accent6">
                    <a:lumMod val="50000"/>
                  </a:schemeClr>
                </a:solidFill>
              </a:rPr>
              <a:t>Customer Value Triad</a:t>
            </a:r>
            <a:r>
              <a:rPr lang="en-US" dirty="0" smtClean="0">
                <a:solidFill>
                  <a:schemeClr val="accent6">
                    <a:lumMod val="50000"/>
                  </a:schemeClr>
                </a:solidFill>
              </a:rPr>
              <a:t>’</a:t>
            </a:r>
          </a:p>
          <a:p>
            <a:pPr algn="l">
              <a:buNone/>
            </a:pPr>
            <a:r>
              <a:rPr lang="en-US" dirty="0" smtClean="0">
                <a:solidFill>
                  <a:schemeClr val="accent6">
                    <a:lumMod val="50000"/>
                  </a:schemeClr>
                </a:solidFill>
              </a:rPr>
              <a:t>                                                                               </a:t>
            </a:r>
            <a:endParaRPr lang="en-US" sz="2800" b="1" dirty="0" smtClean="0">
              <a:solidFill>
                <a:schemeClr val="accent6">
                  <a:lumMod val="50000"/>
                </a:schemeClr>
              </a:solidFill>
            </a:endParaRPr>
          </a:p>
        </p:txBody>
      </p:sp>
      <p:sp>
        <p:nvSpPr>
          <p:cNvPr id="4" name="Slide Number Placeholder 3"/>
          <p:cNvSpPr>
            <a:spLocks noGrp="1"/>
          </p:cNvSpPr>
          <p:nvPr>
            <p:ph type="sldNum" sz="quarter" idx="15"/>
          </p:nvPr>
        </p:nvSpPr>
        <p:spPr/>
        <p:txBody>
          <a:bodyPr/>
          <a:lstStyle/>
          <a:p>
            <a:fld id="{8286AF3C-55E5-4DE9-838A-6E3F593DCB9E}"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a:bodyPr>
          <a:lstStyle/>
          <a:p>
            <a:r>
              <a:rPr lang="en-US" sz="3600" dirty="0" smtClean="0">
                <a:solidFill>
                  <a:schemeClr val="accent6">
                    <a:lumMod val="50000"/>
                  </a:schemeClr>
                </a:solidFill>
              </a:rPr>
              <a:t> </a:t>
            </a:r>
            <a:r>
              <a:rPr lang="en-US" sz="3000" b="1" dirty="0" smtClean="0">
                <a:solidFill>
                  <a:schemeClr val="accent6">
                    <a:lumMod val="50000"/>
                  </a:schemeClr>
                </a:solidFill>
              </a:rPr>
              <a:t>Utility</a:t>
            </a:r>
            <a:r>
              <a:rPr lang="en-US" sz="3000" dirty="0" smtClean="0">
                <a:solidFill>
                  <a:schemeClr val="accent6">
                    <a:lumMod val="50000"/>
                  </a:schemeClr>
                </a:solidFill>
              </a:rPr>
              <a:t> – the functional satisfaction</a:t>
            </a:r>
          </a:p>
          <a:p>
            <a:r>
              <a:rPr lang="en-US" sz="3000" b="1" dirty="0" smtClean="0">
                <a:solidFill>
                  <a:schemeClr val="accent6">
                    <a:lumMod val="50000"/>
                  </a:schemeClr>
                </a:solidFill>
              </a:rPr>
              <a:t>Satisfaction</a:t>
            </a:r>
            <a:r>
              <a:rPr lang="en-US" sz="3000" dirty="0" smtClean="0">
                <a:solidFill>
                  <a:schemeClr val="accent6">
                    <a:lumMod val="50000"/>
                  </a:schemeClr>
                </a:solidFill>
              </a:rPr>
              <a:t> is a person’s judgment of  a products perceived performance in relationship to expectations </a:t>
            </a:r>
          </a:p>
          <a:p>
            <a:r>
              <a:rPr lang="en-US" sz="3000" b="1" dirty="0" smtClean="0">
                <a:solidFill>
                  <a:schemeClr val="accent6">
                    <a:lumMod val="50000"/>
                  </a:schemeClr>
                </a:solidFill>
              </a:rPr>
              <a:t>Exchange/ transaction </a:t>
            </a:r>
            <a:r>
              <a:rPr lang="en-US" sz="3000" dirty="0" smtClean="0">
                <a:solidFill>
                  <a:schemeClr val="accent6">
                    <a:lumMod val="50000"/>
                  </a:schemeClr>
                </a:solidFill>
              </a:rPr>
              <a:t>– the act of obtaining a derived product from someone by                                         offering something in return.</a:t>
            </a:r>
          </a:p>
          <a:p>
            <a:endParaRPr lang="en-US" sz="3000" dirty="0">
              <a:solidFill>
                <a:schemeClr val="accent6">
                  <a:lumMod val="50000"/>
                </a:schemeClr>
              </a:solidFill>
            </a:endParaRPr>
          </a:p>
        </p:txBody>
      </p:sp>
      <p:sp>
        <p:nvSpPr>
          <p:cNvPr id="4" name="Slide Number Placeholder 3"/>
          <p:cNvSpPr>
            <a:spLocks noGrp="1"/>
          </p:cNvSpPr>
          <p:nvPr>
            <p:ph type="sldNum" sz="quarter" idx="15"/>
          </p:nvPr>
        </p:nvSpPr>
        <p:spPr/>
        <p:txBody>
          <a:bodyPr/>
          <a:lstStyle/>
          <a:p>
            <a:fld id="{8286AF3C-55E5-4DE9-838A-6E3F593DCB9E}"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fontScale="92500" lnSpcReduction="20000"/>
          </a:bodyPr>
          <a:lstStyle/>
          <a:p>
            <a:r>
              <a:rPr lang="en-US" b="1" dirty="0" smtClean="0">
                <a:solidFill>
                  <a:srgbClr val="C00000"/>
                </a:solidFill>
              </a:rPr>
              <a:t>Market</a:t>
            </a:r>
            <a:r>
              <a:rPr lang="en-US" dirty="0" smtClean="0">
                <a:solidFill>
                  <a:srgbClr val="C00000"/>
                </a:solidFill>
              </a:rPr>
              <a:t>- a common place where exchange is taking place or where buyers and sellers are coming in contact</a:t>
            </a:r>
          </a:p>
          <a:p>
            <a:endParaRPr lang="en-US" dirty="0" smtClean="0">
              <a:solidFill>
                <a:srgbClr val="C00000"/>
              </a:solidFill>
            </a:endParaRPr>
          </a:p>
          <a:p>
            <a:r>
              <a:rPr lang="en-US" b="1" dirty="0" smtClean="0">
                <a:solidFill>
                  <a:srgbClr val="C00000"/>
                </a:solidFill>
              </a:rPr>
              <a:t>Marketer</a:t>
            </a:r>
            <a:r>
              <a:rPr lang="en-US" dirty="0" smtClean="0">
                <a:solidFill>
                  <a:srgbClr val="C00000"/>
                </a:solidFill>
              </a:rPr>
              <a:t> –buyer (prospects)/seller. Is an individual or an institution who is engaged in making available the goods. A prospect is a person or organization which is willing to buy and pay for the goods and services</a:t>
            </a:r>
          </a:p>
          <a:p>
            <a:endParaRPr lang="en-US" dirty="0" smtClean="0">
              <a:solidFill>
                <a:srgbClr val="C00000"/>
              </a:solidFill>
            </a:endParaRPr>
          </a:p>
          <a:p>
            <a:r>
              <a:rPr lang="en-US" b="1" dirty="0" smtClean="0">
                <a:solidFill>
                  <a:srgbClr val="C00000"/>
                </a:solidFill>
              </a:rPr>
              <a:t>Marketing </a:t>
            </a:r>
            <a:r>
              <a:rPr lang="en-US" dirty="0" smtClean="0">
                <a:solidFill>
                  <a:srgbClr val="C00000"/>
                </a:solidFill>
              </a:rPr>
              <a:t>– human activity related to the market.</a:t>
            </a:r>
          </a:p>
          <a:p>
            <a:pPr>
              <a:buNone/>
            </a:pPr>
            <a:r>
              <a:rPr lang="en-US" dirty="0" smtClean="0">
                <a:solidFill>
                  <a:srgbClr val="C00000"/>
                </a:solidFill>
              </a:rPr>
              <a:t> ”Marketing is a social and managerial process  by which individuals and groups obtain what  they need and want through creating  and exchanging of products and value with others”.</a:t>
            </a:r>
          </a:p>
          <a:p>
            <a:pPr>
              <a:buNone/>
            </a:pPr>
            <a:r>
              <a:rPr lang="en-US" dirty="0" smtClean="0">
                <a:solidFill>
                  <a:srgbClr val="C00000"/>
                </a:solidFill>
              </a:rPr>
              <a:t>                                                   Philip </a:t>
            </a:r>
            <a:r>
              <a:rPr lang="en-US" dirty="0" err="1" smtClean="0">
                <a:solidFill>
                  <a:srgbClr val="C00000"/>
                </a:solidFill>
              </a:rPr>
              <a:t>Kotler</a:t>
            </a:r>
            <a:endParaRPr lang="en-US" dirty="0" smtClean="0">
              <a:solidFill>
                <a:srgbClr val="C00000"/>
              </a:solidFill>
            </a:endParaRPr>
          </a:p>
          <a:p>
            <a:endParaRPr lang="en-US" dirty="0">
              <a:solidFill>
                <a:schemeClr val="bg1"/>
              </a:solidFill>
            </a:endParaRPr>
          </a:p>
        </p:txBody>
      </p:sp>
      <p:sp>
        <p:nvSpPr>
          <p:cNvPr id="4" name="Slide Number Placeholder 3"/>
          <p:cNvSpPr>
            <a:spLocks noGrp="1"/>
          </p:cNvSpPr>
          <p:nvPr>
            <p:ph type="sldNum" sz="quarter" idx="15"/>
          </p:nvPr>
        </p:nvSpPr>
        <p:spPr/>
        <p:txBody>
          <a:bodyPr/>
          <a:lstStyle/>
          <a:p>
            <a:fld id="{8286AF3C-55E5-4DE9-838A-6E3F593DCB9E}"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a:bodyPr>
          <a:lstStyle/>
          <a:p>
            <a:r>
              <a:rPr lang="en-US" sz="3200" b="1" dirty="0" smtClean="0">
                <a:solidFill>
                  <a:schemeClr val="accent6">
                    <a:lumMod val="50000"/>
                  </a:schemeClr>
                </a:solidFill>
              </a:rPr>
              <a:t>Market</a:t>
            </a:r>
            <a:r>
              <a:rPr lang="en-US" sz="3200" dirty="0" smtClean="0">
                <a:solidFill>
                  <a:schemeClr val="accent6">
                    <a:lumMod val="50000"/>
                  </a:schemeClr>
                </a:solidFill>
              </a:rPr>
              <a:t>- a common place where exchange is taking place or where buyers and sellers are coming in contact.</a:t>
            </a:r>
          </a:p>
        </p:txBody>
      </p:sp>
      <p:sp>
        <p:nvSpPr>
          <p:cNvPr id="4" name="Slide Number Placeholder 3"/>
          <p:cNvSpPr>
            <a:spLocks noGrp="1"/>
          </p:cNvSpPr>
          <p:nvPr>
            <p:ph type="sldNum" sz="quarter" idx="15"/>
          </p:nvPr>
        </p:nvSpPr>
        <p:spPr/>
        <p:txBody>
          <a:bodyPr/>
          <a:lstStyle/>
          <a:p>
            <a:fld id="{8286AF3C-55E5-4DE9-838A-6E3F593DCB9E}"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fontScale="85000" lnSpcReduction="20000"/>
          </a:bodyPr>
          <a:lstStyle/>
          <a:p>
            <a:r>
              <a:rPr lang="en-US" sz="3600" b="1" dirty="0" smtClean="0">
                <a:solidFill>
                  <a:schemeClr val="accent6">
                    <a:lumMod val="50000"/>
                  </a:schemeClr>
                </a:solidFill>
              </a:rPr>
              <a:t>Marketer</a:t>
            </a:r>
            <a:r>
              <a:rPr lang="en-US" sz="3600" dirty="0" smtClean="0">
                <a:solidFill>
                  <a:schemeClr val="accent6">
                    <a:lumMod val="50000"/>
                  </a:schemeClr>
                </a:solidFill>
              </a:rPr>
              <a:t> –buyer (prospects)/seller. </a:t>
            </a:r>
          </a:p>
          <a:p>
            <a:r>
              <a:rPr lang="en-US" sz="3600" b="1" dirty="0" smtClean="0">
                <a:solidFill>
                  <a:schemeClr val="accent6">
                    <a:lumMod val="50000"/>
                  </a:schemeClr>
                </a:solidFill>
              </a:rPr>
              <a:t>Seller is an individual or an institution who is engaged in making available the goods. </a:t>
            </a:r>
            <a:r>
              <a:rPr lang="en-US" sz="3600" dirty="0" smtClean="0">
                <a:solidFill>
                  <a:schemeClr val="accent6">
                    <a:lumMod val="50000"/>
                  </a:schemeClr>
                </a:solidFill>
              </a:rPr>
              <a:t>Someone who seeks a response from another person called the prospect. </a:t>
            </a:r>
          </a:p>
          <a:p>
            <a:r>
              <a:rPr lang="en-US" sz="3600" dirty="0" smtClean="0">
                <a:solidFill>
                  <a:schemeClr val="accent6">
                    <a:lumMod val="50000"/>
                  </a:schemeClr>
                </a:solidFill>
              </a:rPr>
              <a:t>A </a:t>
            </a:r>
            <a:r>
              <a:rPr lang="en-US" sz="3600" b="1" dirty="0" smtClean="0">
                <a:solidFill>
                  <a:schemeClr val="accent6">
                    <a:lumMod val="50000"/>
                  </a:schemeClr>
                </a:solidFill>
              </a:rPr>
              <a:t>prospect</a:t>
            </a:r>
            <a:r>
              <a:rPr lang="en-US" sz="3600" dirty="0" smtClean="0">
                <a:solidFill>
                  <a:schemeClr val="accent6">
                    <a:lumMod val="50000"/>
                  </a:schemeClr>
                </a:solidFill>
              </a:rPr>
              <a:t> is a person or organization which is willing to buy and pay for the goods and services. </a:t>
            </a:r>
          </a:p>
          <a:p>
            <a:r>
              <a:rPr lang="en-US" sz="3600" dirty="0" smtClean="0">
                <a:solidFill>
                  <a:schemeClr val="accent6">
                    <a:lumMod val="50000"/>
                  </a:schemeClr>
                </a:solidFill>
              </a:rPr>
              <a:t>Marketers are skilled in stimulating demand.</a:t>
            </a:r>
          </a:p>
        </p:txBody>
      </p:sp>
      <p:sp>
        <p:nvSpPr>
          <p:cNvPr id="4" name="Slide Number Placeholder 3"/>
          <p:cNvSpPr>
            <a:spLocks noGrp="1"/>
          </p:cNvSpPr>
          <p:nvPr>
            <p:ph type="sldNum" sz="quarter" idx="15"/>
          </p:nvPr>
        </p:nvSpPr>
        <p:spPr/>
        <p:txBody>
          <a:bodyPr/>
          <a:lstStyle/>
          <a:p>
            <a:fld id="{8286AF3C-55E5-4DE9-838A-6E3F593DCB9E}"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r"/>
            <a:r>
              <a:rPr lang="en-US" b="1" dirty="0" smtClean="0"/>
              <a:t>CONSUMER BEHAVIOUR</a:t>
            </a:r>
            <a:endParaRPr lang="en-US" dirty="0"/>
          </a:p>
        </p:txBody>
      </p:sp>
      <p:sp>
        <p:nvSpPr>
          <p:cNvPr id="3" name="Content Placeholder 2"/>
          <p:cNvSpPr>
            <a:spLocks noGrp="1"/>
          </p:cNvSpPr>
          <p:nvPr>
            <p:ph sz="quarter" idx="1"/>
          </p:nvPr>
        </p:nvSpPr>
        <p:spPr>
          <a:solidFill>
            <a:schemeClr val="accent4">
              <a:lumMod val="20000"/>
              <a:lumOff val="80000"/>
            </a:schemeClr>
          </a:solidFill>
        </p:spPr>
        <p:txBody>
          <a:bodyPr>
            <a:normAutofit/>
          </a:bodyPr>
          <a:lstStyle/>
          <a:p>
            <a:r>
              <a:rPr lang="en-US" sz="2800" dirty="0" smtClean="0"/>
              <a:t>People do not buy products or services, they buy benefits. </a:t>
            </a:r>
            <a:r>
              <a:rPr lang="en-US" sz="2800" b="1" dirty="0" smtClean="0"/>
              <a:t>Tangible benefits </a:t>
            </a:r>
            <a:r>
              <a:rPr lang="en-US" sz="2800" dirty="0" smtClean="0"/>
              <a:t>are those that are in some sense measurable, whereas </a:t>
            </a:r>
            <a:r>
              <a:rPr lang="en-US" sz="2800" b="1" dirty="0" smtClean="0"/>
              <a:t>Intangible  Benefits </a:t>
            </a:r>
            <a:r>
              <a:rPr lang="en-US" sz="2800" dirty="0" smtClean="0"/>
              <a:t> are based on the feelings experienced.</a:t>
            </a:r>
          </a:p>
          <a:p>
            <a:r>
              <a:rPr lang="en-US" sz="2800" dirty="0" smtClean="0"/>
              <a:t>People make purchases not for the products themselves, but for the problems they solve or the opportunities they offer.</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r"/>
            <a:r>
              <a:rPr lang="en-US" b="1" dirty="0" smtClean="0">
                <a:solidFill>
                  <a:schemeClr val="tx1"/>
                </a:solidFill>
              </a:rPr>
              <a:t>CONSUMER BEHAVIOUR</a:t>
            </a:r>
            <a:endParaRPr lang="en-US" dirty="0">
              <a:solidFill>
                <a:schemeClr val="tx1"/>
              </a:solidFill>
            </a:endParaRPr>
          </a:p>
        </p:txBody>
      </p:sp>
      <p:sp>
        <p:nvSpPr>
          <p:cNvPr id="3" name="Content Placeholder 2"/>
          <p:cNvSpPr>
            <a:spLocks noGrp="1"/>
          </p:cNvSpPr>
          <p:nvPr>
            <p:ph sz="quarter" idx="1"/>
          </p:nvPr>
        </p:nvSpPr>
        <p:spPr>
          <a:solidFill>
            <a:schemeClr val="accent4">
              <a:lumMod val="20000"/>
              <a:lumOff val="80000"/>
            </a:schemeClr>
          </a:solidFill>
        </p:spPr>
        <p:txBody>
          <a:bodyPr>
            <a:normAutofit/>
          </a:bodyPr>
          <a:lstStyle/>
          <a:p>
            <a:pPr>
              <a:buNone/>
            </a:pPr>
            <a:r>
              <a:rPr lang="en-US" sz="2800" dirty="0" smtClean="0"/>
              <a:t>The term </a:t>
            </a:r>
            <a:r>
              <a:rPr lang="en-US" sz="3200" dirty="0" smtClean="0"/>
              <a:t>Consumer </a:t>
            </a:r>
            <a:r>
              <a:rPr lang="en-US" sz="3200" dirty="0" err="1" smtClean="0"/>
              <a:t>Behaviour</a:t>
            </a:r>
            <a:r>
              <a:rPr lang="en-US" sz="3200" dirty="0" smtClean="0"/>
              <a:t> </a:t>
            </a:r>
            <a:r>
              <a:rPr lang="en-US" sz="2800" dirty="0" smtClean="0"/>
              <a:t>is defined as the </a:t>
            </a:r>
            <a:r>
              <a:rPr lang="en-US" sz="2800" dirty="0" err="1" smtClean="0"/>
              <a:t>behaviour</a:t>
            </a:r>
            <a:r>
              <a:rPr lang="en-US" sz="2800" dirty="0" smtClean="0"/>
              <a:t> that consumers display in  searching for, purchasing, using, evaluating and disposing of products and services that they expect will satisfy their needs.</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r"/>
            <a:r>
              <a:rPr lang="en-US" b="1" dirty="0" smtClean="0"/>
              <a:t>CONSUMER BEHAVIOUR</a:t>
            </a:r>
            <a:endParaRPr lang="en-US" b="1" dirty="0"/>
          </a:p>
        </p:txBody>
      </p:sp>
      <p:sp>
        <p:nvSpPr>
          <p:cNvPr id="3" name="Content Placeholder 2"/>
          <p:cNvSpPr>
            <a:spLocks noGrp="1"/>
          </p:cNvSpPr>
          <p:nvPr>
            <p:ph sz="quarter" idx="1"/>
          </p:nvPr>
        </p:nvSpPr>
        <p:spPr>
          <a:solidFill>
            <a:schemeClr val="accent4">
              <a:lumMod val="20000"/>
              <a:lumOff val="80000"/>
            </a:schemeClr>
          </a:solidFill>
        </p:spPr>
        <p:txBody>
          <a:bodyPr>
            <a:normAutofit/>
          </a:bodyPr>
          <a:lstStyle/>
          <a:p>
            <a:r>
              <a:rPr lang="en-US" sz="2800" dirty="0" smtClean="0"/>
              <a:t>Consumer behavior focuses on how individuals make decisions to spend their available resources (money, time, effort) on consumption related items.</a:t>
            </a:r>
          </a:p>
          <a:p>
            <a:endParaRPr lang="en-US" sz="3500" dirty="0" smtClean="0"/>
          </a:p>
          <a:p>
            <a:pPr>
              <a:buNone/>
            </a:pPr>
            <a:r>
              <a:rPr lang="en-US" dirty="0" smtClean="0"/>
              <a:t>    (</a:t>
            </a:r>
            <a:r>
              <a:rPr lang="en-US" dirty="0" err="1" smtClean="0"/>
              <a:t>What,When,Why,Where,Whom,&amp;How</a:t>
            </a:r>
            <a:r>
              <a:rPr lang="en-US" dirty="0" smtClean="0"/>
              <a:t>)</a:t>
            </a:r>
          </a:p>
          <a:p>
            <a:pPr>
              <a:buNone/>
            </a:pPr>
            <a:r>
              <a:rPr lang="en-US" dirty="0" smtClean="0"/>
              <a:t>    5W &amp; 1H</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Why do we need study CB</a:t>
            </a:r>
            <a:endParaRPr lang="en-IN" sz="3200" b="1" dirty="0">
              <a:solidFill>
                <a:srgbClr val="FF0000"/>
              </a:solidFill>
            </a:endParaRPr>
          </a:p>
        </p:txBody>
      </p:sp>
      <p:sp>
        <p:nvSpPr>
          <p:cNvPr id="3" name="Content Placeholder 2"/>
          <p:cNvSpPr>
            <a:spLocks noGrp="1"/>
          </p:cNvSpPr>
          <p:nvPr>
            <p:ph sz="quarter" idx="1"/>
          </p:nvPr>
        </p:nvSpPr>
        <p:spPr/>
        <p:txBody>
          <a:bodyPr/>
          <a:lstStyle/>
          <a:p>
            <a:endParaRPr lang="en-US" dirty="0" smtClean="0"/>
          </a:p>
          <a:p>
            <a:r>
              <a:rPr lang="en-US" dirty="0" smtClean="0"/>
              <a:t>No longer we can take the Customer/Consumer for granted.</a:t>
            </a:r>
          </a:p>
          <a:p>
            <a:endParaRPr lang="en-US" dirty="0" smtClean="0"/>
          </a:p>
          <a:p>
            <a:endParaRPr lang="en-US" dirty="0" smtClean="0"/>
          </a:p>
          <a:p>
            <a:pPr>
              <a:buNone/>
            </a:pPr>
            <a:r>
              <a:rPr lang="en-US" dirty="0" smtClean="0"/>
              <a:t>Recent study says: (2015)</a:t>
            </a:r>
          </a:p>
          <a:p>
            <a:r>
              <a:rPr lang="en-US" dirty="0" smtClean="0"/>
              <a:t>In the last 5 years 11,000 new products are launched by 77 companies, but only 56% are now available in the market.</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r"/>
            <a:r>
              <a:rPr lang="en-US" b="1" dirty="0" smtClean="0"/>
              <a:t>CONSUMER DECISION MAKING</a:t>
            </a:r>
            <a:endParaRPr lang="en-US" b="1" dirty="0"/>
          </a:p>
        </p:txBody>
      </p:sp>
      <p:sp>
        <p:nvSpPr>
          <p:cNvPr id="3" name="Content Placeholder 2"/>
          <p:cNvSpPr>
            <a:spLocks noGrp="1"/>
          </p:cNvSpPr>
          <p:nvPr>
            <p:ph sz="quarter" idx="1"/>
          </p:nvPr>
        </p:nvSpPr>
        <p:spPr>
          <a:solidFill>
            <a:schemeClr val="accent4">
              <a:lumMod val="20000"/>
              <a:lumOff val="80000"/>
            </a:schemeClr>
          </a:solidFill>
        </p:spPr>
        <p:txBody>
          <a:bodyPr>
            <a:normAutofit/>
          </a:bodyPr>
          <a:lstStyle/>
          <a:p>
            <a:pPr>
              <a:buNone/>
            </a:pPr>
            <a:r>
              <a:rPr lang="en-US" dirty="0" smtClean="0"/>
              <a:t>Include:-</a:t>
            </a:r>
          </a:p>
          <a:p>
            <a:r>
              <a:rPr lang="en-US" sz="2800" dirty="0" smtClean="0"/>
              <a:t>What they buy</a:t>
            </a:r>
          </a:p>
          <a:p>
            <a:r>
              <a:rPr lang="en-US" sz="2800" dirty="0" smtClean="0"/>
              <a:t>Why they buy</a:t>
            </a:r>
          </a:p>
          <a:p>
            <a:r>
              <a:rPr lang="en-US" sz="2800" dirty="0" smtClean="0"/>
              <a:t>Where they buy it</a:t>
            </a:r>
          </a:p>
          <a:p>
            <a:r>
              <a:rPr lang="en-US" sz="2800" dirty="0" smtClean="0"/>
              <a:t>How  often they buy it, Use it, Evaluate it, (post-purchase)</a:t>
            </a:r>
          </a:p>
          <a:p>
            <a:pPr>
              <a:buNone/>
            </a:pPr>
            <a:r>
              <a:rPr lang="en-US" dirty="0" smtClean="0">
                <a:solidFill>
                  <a:srgbClr val="C00000"/>
                </a:solidFill>
              </a:rPr>
              <a:t>After purchase, the impact of such evaluations reflect on future purchases and how they dispose it.</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209800"/>
            <a:ext cx="9144000" cy="1569660"/>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3200" b="1" dirty="0" smtClean="0">
                <a:latin typeface="Arial"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CB denotes two kinds of consumers</a:t>
            </a:r>
            <a:endPar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sp>
        <p:nvSpPr>
          <p:cNvPr id="16" name="Title 15"/>
          <p:cNvSpPr>
            <a:spLocks noGrp="1"/>
          </p:cNvSpPr>
          <p:nvPr>
            <p:ph type="title"/>
          </p:nvPr>
        </p:nvSpPr>
        <p:spPr/>
        <p:txBody>
          <a:bodyPr/>
          <a:lstStyle/>
          <a:p>
            <a:r>
              <a:rPr lang="en-US" dirty="0" smtClean="0"/>
              <a:t>CB denotes two kind of consumers</a:t>
            </a:r>
            <a:endParaRPr lang="en-IN" dirty="0"/>
          </a:p>
        </p:txBody>
      </p:sp>
      <p:sp>
        <p:nvSpPr>
          <p:cNvPr id="14" name="Content Placeholder 13"/>
          <p:cNvSpPr>
            <a:spLocks noGrp="1"/>
          </p:cNvSpPr>
          <p:nvPr>
            <p:ph sz="quarter" idx="1"/>
          </p:nvPr>
        </p:nvSpPr>
        <p:spPr/>
        <p:txBody>
          <a:bodyPr/>
          <a:lstStyle/>
          <a:p>
            <a:pPr marL="0" lvl="0" indent="0" eaLnBrk="0" fontAlgn="base" hangingPunct="0">
              <a:spcBef>
                <a:spcPct val="0"/>
              </a:spcBef>
              <a:spcAft>
                <a:spcPct val="0"/>
              </a:spcAft>
              <a:buClrTx/>
              <a:buSzTx/>
            </a:pPr>
            <a:endParaRPr lang="en-US" b="1" dirty="0" smtClean="0">
              <a:solidFill>
                <a:schemeClr val="accent2">
                  <a:lumMod val="75000"/>
                </a:schemeClr>
              </a:solidFill>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ClrTx/>
              <a:buSzTx/>
            </a:pPr>
            <a:r>
              <a:rPr lang="en-US" b="1" dirty="0" smtClean="0">
                <a:solidFill>
                  <a:schemeClr val="accent2">
                    <a:lumMod val="75000"/>
                  </a:schemeClr>
                </a:solidFill>
                <a:latin typeface="Times New Roman" pitchFamily="18" charset="0"/>
                <a:ea typeface="Times New Roman" pitchFamily="18" charset="0"/>
                <a:cs typeface="Times New Roman" pitchFamily="18" charset="0"/>
              </a:rPr>
              <a:t>All are consumers the pattern of consumption may differ</a:t>
            </a:r>
          </a:p>
          <a:p>
            <a:pPr marL="0" lvl="0" indent="0" eaLnBrk="0" fontAlgn="base" hangingPunct="0">
              <a:spcBef>
                <a:spcPct val="0"/>
              </a:spcBef>
              <a:spcAft>
                <a:spcPct val="0"/>
              </a:spcAft>
              <a:buClrTx/>
              <a:buSzTx/>
              <a:buFontTx/>
              <a:buChar char="•"/>
            </a:pPr>
            <a:r>
              <a:rPr lang="en-US" b="1" dirty="0" smtClean="0">
                <a:solidFill>
                  <a:schemeClr val="bg2">
                    <a:lumMod val="25000"/>
                  </a:schemeClr>
                </a:solidFill>
                <a:latin typeface="Times New Roman" pitchFamily="18" charset="0"/>
                <a:ea typeface="Times New Roman" pitchFamily="18" charset="0"/>
                <a:cs typeface="Times New Roman" pitchFamily="18" charset="0"/>
              </a:rPr>
              <a:t>Personal consumers</a:t>
            </a:r>
            <a:r>
              <a:rPr lang="en-US" dirty="0" smtClean="0">
                <a:latin typeface="Times New Roman" pitchFamily="18" charset="0"/>
                <a:ea typeface="Times New Roman" pitchFamily="18" charset="0"/>
                <a:cs typeface="Times New Roman" pitchFamily="18" charset="0"/>
              </a:rPr>
              <a:t>- who buys goods/ services for him.</a:t>
            </a:r>
          </a:p>
          <a:p>
            <a:pPr marL="0" lvl="0" indent="0" eaLnBrk="0" fontAlgn="base" hangingPunct="0">
              <a:spcBef>
                <a:spcPct val="0"/>
              </a:spcBef>
              <a:spcAft>
                <a:spcPct val="0"/>
              </a:spcAft>
              <a:buClrTx/>
              <a:buSzTx/>
              <a:buFontTx/>
              <a:buChar char="•"/>
            </a:pPr>
            <a:r>
              <a:rPr lang="en-US" b="1" dirty="0" smtClean="0">
                <a:solidFill>
                  <a:schemeClr val="bg2">
                    <a:lumMod val="25000"/>
                  </a:schemeClr>
                </a:solidFill>
                <a:latin typeface="Times New Roman" pitchFamily="18" charset="0"/>
                <a:ea typeface="Times New Roman" pitchFamily="18" charset="0"/>
                <a:cs typeface="Times New Roman" pitchFamily="18" charset="0"/>
              </a:rPr>
              <a:t>Organizational consumers</a:t>
            </a:r>
            <a:r>
              <a:rPr lang="en-US" dirty="0" smtClean="0">
                <a:latin typeface="Times New Roman" pitchFamily="18" charset="0"/>
                <a:ea typeface="Times New Roman" pitchFamily="18" charset="0"/>
                <a:cs typeface="Times New Roman" pitchFamily="18" charset="0"/>
              </a:rPr>
              <a:t>/</a:t>
            </a:r>
          </a:p>
          <a:p>
            <a:pPr marL="0" lvl="0" indent="0" eaLnBrk="0" fontAlgn="base" hangingPunct="0">
              <a:spcBef>
                <a:spcPct val="0"/>
              </a:spcBef>
              <a:spcAft>
                <a:spcPct val="0"/>
              </a:spcAft>
              <a:buClrTx/>
              <a:buSzTx/>
            </a:pPr>
            <a:r>
              <a:rPr lang="en-US" dirty="0" smtClean="0">
                <a:latin typeface="Times New Roman" pitchFamily="18" charset="0"/>
                <a:ea typeface="Times New Roman" pitchFamily="18" charset="0"/>
                <a:cs typeface="Times New Roman" pitchFamily="18" charset="0"/>
              </a:rPr>
              <a:t> non-profit organizations/</a:t>
            </a:r>
            <a:r>
              <a:rPr lang="en-US" dirty="0" err="1" smtClean="0">
                <a:latin typeface="Times New Roman" pitchFamily="18" charset="0"/>
                <a:ea typeface="Times New Roman" pitchFamily="18" charset="0"/>
                <a:cs typeface="Times New Roman" pitchFamily="18" charset="0"/>
              </a:rPr>
              <a:t>govt.agencies</a:t>
            </a:r>
            <a:r>
              <a:rPr lang="en-US" dirty="0" smtClean="0">
                <a:latin typeface="Times New Roman" pitchFamily="18" charset="0"/>
                <a:ea typeface="Times New Roman" pitchFamily="18" charset="0"/>
                <a:cs typeface="Times New Roman" pitchFamily="18" charset="0"/>
              </a:rPr>
              <a:t>/ institutions.</a:t>
            </a:r>
          </a:p>
          <a:p>
            <a:pPr marL="0" lvl="0" indent="0" eaLnBrk="0" fontAlgn="base" hangingPunct="0">
              <a:spcBef>
                <a:spcPct val="0"/>
              </a:spcBef>
              <a:spcAft>
                <a:spcPct val="0"/>
              </a:spcAft>
              <a:buClrTx/>
              <a:buSzTx/>
              <a:buNone/>
            </a:pPr>
            <a:endParaRPr lang="en-US" dirty="0" smtClean="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ClrTx/>
              <a:buSzTx/>
              <a:buNone/>
            </a:pPr>
            <a:r>
              <a:rPr lang="en-US" dirty="0" smtClean="0">
                <a:latin typeface="Times New Roman" pitchFamily="18" charset="0"/>
                <a:ea typeface="Times New Roman" pitchFamily="18" charset="0"/>
                <a:cs typeface="Times New Roman" pitchFamily="18" charset="0"/>
              </a:rPr>
              <a:t>This study of CB deals with both the categories of consumers.</a:t>
            </a:r>
            <a:endParaRPr lang="en-US" dirty="0" smtClean="0">
              <a:latin typeface="Arial" pitchFamily="34" charset="0"/>
              <a:cs typeface="Arial" pitchFamily="34" charset="0"/>
            </a:endParaRP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IN" dirty="0" smtClean="0"/>
              <a:t>The product philosophy was the dominant marketing philosophy prior to the </a:t>
            </a:r>
            <a:r>
              <a:rPr lang="en-IN" dirty="0" smtClean="0">
                <a:hlinkClick r:id="rId2" tooltip="View 'industrial revolution' definition from Wikipedia"/>
              </a:rPr>
              <a:t>Industrial Revolution</a:t>
            </a:r>
            <a:r>
              <a:rPr lang="en-IN" dirty="0" smtClean="0"/>
              <a:t> and continued to the 1920s.</a:t>
            </a:r>
          </a:p>
          <a:p>
            <a:endParaRPr lang="en-IN" dirty="0" smtClean="0"/>
          </a:p>
          <a:p>
            <a:r>
              <a:rPr lang="en-IN" dirty="0" smtClean="0"/>
              <a:t>The selling era has the shortest period of dominance of the three philosophies. It began to be dominant around 1930 and stayed in widespread use until about 1950. The selling philosophy holds that an organization can sell any product it produces with the use of marketing techniques, such as advertising and personal selling. Organizations could create marketing departments that would be concerned with selling the goods, and the rest of the organization could be left to concentrate on producing the goods.</a:t>
            </a:r>
            <a:br>
              <a:rPr lang="en-IN" dirty="0" smtClean="0"/>
            </a:br>
            <a:r>
              <a:rPr lang="en-IN" dirty="0" smtClean="0"/>
              <a:t/>
            </a:r>
            <a:br>
              <a:rPr lang="en-IN"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ctr"/>
            <a:r>
              <a:rPr lang="en-US" b="1" dirty="0" smtClean="0">
                <a:solidFill>
                  <a:srgbClr val="C00000"/>
                </a:solidFill>
              </a:rPr>
              <a:t>MARKETING CONCEPT</a:t>
            </a:r>
            <a:endParaRPr lang="en-US"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pPr>
              <a:buNone/>
            </a:pPr>
            <a:r>
              <a:rPr lang="en-US" sz="1800" dirty="0" smtClean="0"/>
              <a:t> </a:t>
            </a:r>
          </a:p>
          <a:p>
            <a:pPr>
              <a:buNone/>
            </a:pPr>
            <a:r>
              <a:rPr lang="en-IN" sz="2100" dirty="0" smtClean="0"/>
              <a:t>The marketing era started to dominate around 1950, and it continues to the present. The marketing concept recognizes that the company's knowledge and skill in designing products may not always be meeting the needs of customers. It also recognizes that even a good sales department cannot sell every product that does not meet consumers' needs. When customers have many choices, they will choose the one that best meets their needs.</a:t>
            </a:r>
            <a:br>
              <a:rPr lang="en-IN" sz="2100" dirty="0" smtClean="0"/>
            </a:br>
            <a:endParaRPr lang="en-IN" sz="1800" dirty="0" smtClean="0"/>
          </a:p>
          <a:p>
            <a:pPr>
              <a:buNone/>
            </a:pPr>
            <a:r>
              <a:rPr lang="en-IN" sz="1800" b="1" dirty="0" smtClean="0">
                <a:solidFill>
                  <a:srgbClr val="7030A0"/>
                </a:solidFill>
                <a:latin typeface="+mj-lt"/>
              </a:rPr>
              <a:t>More </a:t>
            </a:r>
            <a:r>
              <a:rPr lang="en-US" sz="1800" b="1" dirty="0" smtClean="0">
                <a:solidFill>
                  <a:srgbClr val="7030A0"/>
                </a:solidFill>
                <a:latin typeface="+mj-lt"/>
              </a:rPr>
              <a:t>Products</a:t>
            </a:r>
          </a:p>
          <a:p>
            <a:pPr>
              <a:buNone/>
            </a:pPr>
            <a:r>
              <a:rPr lang="en-US" sz="1800" b="1" dirty="0" smtClean="0">
                <a:solidFill>
                  <a:srgbClr val="7030A0"/>
                </a:solidFill>
                <a:latin typeface="+mj-lt"/>
              </a:rPr>
              <a:t>More Sizes</a:t>
            </a:r>
          </a:p>
          <a:p>
            <a:pPr>
              <a:buNone/>
            </a:pPr>
            <a:r>
              <a:rPr lang="en-US" sz="1800" b="1" dirty="0" smtClean="0">
                <a:solidFill>
                  <a:srgbClr val="7030A0"/>
                </a:solidFill>
                <a:latin typeface="+mj-lt"/>
              </a:rPr>
              <a:t>More Models</a:t>
            </a:r>
          </a:p>
          <a:p>
            <a:pPr>
              <a:buNone/>
            </a:pPr>
            <a:r>
              <a:rPr lang="en-US" sz="1800" b="1" dirty="0" smtClean="0">
                <a:solidFill>
                  <a:srgbClr val="7030A0"/>
                </a:solidFill>
                <a:latin typeface="+mj-lt"/>
              </a:rPr>
              <a:t>More Versions  and</a:t>
            </a:r>
          </a:p>
          <a:p>
            <a:pPr>
              <a:buNone/>
            </a:pPr>
            <a:r>
              <a:rPr lang="en-US" sz="1800" b="1" dirty="0" smtClean="0">
                <a:solidFill>
                  <a:srgbClr val="7030A0"/>
                </a:solidFill>
                <a:latin typeface="+mj-lt"/>
              </a:rPr>
              <a:t>More Packages</a:t>
            </a:r>
          </a:p>
          <a:p>
            <a:pPr>
              <a:buNone/>
            </a:pPr>
            <a:r>
              <a:rPr lang="en-US" sz="1800" dirty="0" smtClean="0">
                <a:solidFill>
                  <a:srgbClr val="7030A0"/>
                </a:solidFill>
                <a:latin typeface="+mj-lt"/>
              </a:rPr>
              <a:t>Most Important is </a:t>
            </a:r>
            <a:r>
              <a:rPr lang="en-US" sz="1800" b="1" dirty="0" smtClean="0">
                <a:solidFill>
                  <a:srgbClr val="FF0000"/>
                </a:solidFill>
                <a:latin typeface="+mj-lt"/>
              </a:rPr>
              <a:t>SMALLER VERSIONS OF MARKETS</a:t>
            </a:r>
          </a:p>
          <a:p>
            <a:pPr>
              <a:buNone/>
            </a:pPr>
            <a:endParaRPr lang="en-US" sz="1800" b="1" dirty="0" smtClean="0">
              <a:solidFill>
                <a:srgbClr val="FF0000"/>
              </a:solidFill>
              <a:latin typeface="+mj-lt"/>
            </a:endParaRPr>
          </a:p>
          <a:p>
            <a:pPr>
              <a:buNone/>
            </a:pPr>
            <a:r>
              <a:rPr lang="en-US" sz="1800" b="1" dirty="0" smtClean="0">
                <a:solidFill>
                  <a:srgbClr val="FF0000"/>
                </a:solidFill>
                <a:latin typeface="+mj-lt"/>
              </a:rPr>
              <a:t>SMALLER MARKETS CALLS FOR</a:t>
            </a:r>
            <a:r>
              <a:rPr lang="en-US" sz="1800" dirty="0" smtClean="0">
                <a:solidFill>
                  <a:srgbClr val="FF0000"/>
                </a:solidFill>
                <a:latin typeface="+mj-lt"/>
              </a:rPr>
              <a:t> </a:t>
            </a:r>
            <a:r>
              <a:rPr lang="en-US" sz="1800" b="1" dirty="0" smtClean="0">
                <a:solidFill>
                  <a:srgbClr val="00B050"/>
                </a:solidFill>
                <a:latin typeface="+mj-lt"/>
              </a:rPr>
              <a:t>STRONG CUSTOMER</a:t>
            </a:r>
          </a:p>
          <a:p>
            <a:pPr>
              <a:buNone/>
            </a:pPr>
            <a:r>
              <a:rPr lang="en-US" sz="1800" b="1" dirty="0" smtClean="0">
                <a:solidFill>
                  <a:srgbClr val="00B050"/>
                </a:solidFill>
                <a:latin typeface="+mj-lt"/>
              </a:rPr>
              <a:t>RELATIONSHIPS</a:t>
            </a:r>
          </a:p>
          <a:p>
            <a:pPr>
              <a:buNone/>
            </a:pPr>
            <a:endParaRPr lang="en-US" sz="3600" dirty="0" smtClean="0">
              <a:solidFill>
                <a:srgbClr val="FF0000"/>
              </a:solidFill>
              <a:latin typeface="+mj-lt"/>
            </a:endParaRP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Consumer Buying Process</a:t>
            </a:r>
            <a:endParaRPr lang="en-IN" dirty="0"/>
          </a:p>
        </p:txBody>
      </p:sp>
      <p:sp>
        <p:nvSpPr>
          <p:cNvPr id="3" name="Content Placeholder 2"/>
          <p:cNvSpPr>
            <a:spLocks noGrp="1"/>
          </p:cNvSpPr>
          <p:nvPr>
            <p:ph sz="quarter" idx="1"/>
          </p:nvPr>
        </p:nvSpPr>
        <p:spPr>
          <a:xfrm>
            <a:off x="457200" y="1679448"/>
            <a:ext cx="7467600" cy="4873752"/>
          </a:xfrm>
        </p:spPr>
        <p:txBody>
          <a:bodyPr/>
          <a:lstStyle/>
          <a:p>
            <a:r>
              <a:rPr lang="en-US" dirty="0">
                <a:hlinkClick r:id="rId2"/>
              </a:rPr>
              <a:t>Problem recognition</a:t>
            </a:r>
            <a:r>
              <a:rPr lang="en-US" b="1" dirty="0"/>
              <a:t>:</a:t>
            </a:r>
            <a:r>
              <a:rPr lang="en-US" dirty="0"/>
              <a:t> Recognizes the need for a service or product</a:t>
            </a:r>
          </a:p>
          <a:p>
            <a:r>
              <a:rPr lang="en-US" dirty="0">
                <a:hlinkClick r:id="rId3"/>
              </a:rPr>
              <a:t>Information search</a:t>
            </a:r>
            <a:r>
              <a:rPr lang="en-US" b="1" dirty="0"/>
              <a:t>:</a:t>
            </a:r>
            <a:r>
              <a:rPr lang="en-US" dirty="0"/>
              <a:t> Gathers information</a:t>
            </a:r>
          </a:p>
          <a:p>
            <a:r>
              <a:rPr lang="en-US" dirty="0">
                <a:hlinkClick r:id="rId4"/>
              </a:rPr>
              <a:t>Alternatives evaluation</a:t>
            </a:r>
            <a:r>
              <a:rPr lang="en-US" b="1" dirty="0"/>
              <a:t>:</a:t>
            </a:r>
            <a:r>
              <a:rPr lang="en-US" dirty="0"/>
              <a:t> Weighs choices against comparable alternatives</a:t>
            </a:r>
          </a:p>
          <a:p>
            <a:r>
              <a:rPr lang="en-US" dirty="0">
                <a:hlinkClick r:id="rId5"/>
              </a:rPr>
              <a:t>Purchase decision</a:t>
            </a:r>
            <a:r>
              <a:rPr lang="en-US" b="1" dirty="0"/>
              <a:t>:</a:t>
            </a:r>
            <a:r>
              <a:rPr lang="en-US" dirty="0"/>
              <a:t> Makes actual purchase</a:t>
            </a:r>
          </a:p>
          <a:p>
            <a:r>
              <a:rPr lang="en-US" dirty="0">
                <a:hlinkClick r:id="rId6"/>
              </a:rPr>
              <a:t>Post-purchase evaluation</a:t>
            </a:r>
            <a:r>
              <a:rPr lang="en-US" b="1" dirty="0"/>
              <a:t>:</a:t>
            </a:r>
            <a:r>
              <a:rPr lang="en-US" dirty="0"/>
              <a:t> Reflects on the purchase they made</a:t>
            </a:r>
          </a:p>
          <a:p>
            <a:endParaRPr lang="en-IN" dirty="0"/>
          </a:p>
        </p:txBody>
      </p:sp>
    </p:spTree>
    <p:extLst>
      <p:ext uri="{BB962C8B-B14F-4D97-AF65-F5344CB8AC3E}">
        <p14:creationId xmlns:p14="http://schemas.microsoft.com/office/powerpoint/2010/main" val="1267694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eed problem recognition proces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7467599" cy="632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244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normAutofit fontScale="90000"/>
          </a:bodyPr>
          <a:lstStyle/>
          <a:p>
            <a:r>
              <a:rPr lang="en-US" b="1" dirty="0"/>
              <a:t>Situations Leading to Problem Recognition</a:t>
            </a:r>
            <a:br>
              <a:rPr lang="en-US" b="1" dirty="0"/>
            </a:br>
            <a:endParaRPr lang="en-IN" dirty="0"/>
          </a:p>
        </p:txBody>
      </p:sp>
      <p:sp>
        <p:nvSpPr>
          <p:cNvPr id="3" name="Content Placeholder 2"/>
          <p:cNvSpPr>
            <a:spLocks noGrp="1"/>
          </p:cNvSpPr>
          <p:nvPr>
            <p:ph sz="quarter" idx="1"/>
          </p:nvPr>
        </p:nvSpPr>
        <p:spPr/>
        <p:txBody>
          <a:bodyPr/>
          <a:lstStyle/>
          <a:p>
            <a:r>
              <a:rPr lang="en-US" dirty="0"/>
              <a:t>Insufficient Stock of Goods</a:t>
            </a:r>
          </a:p>
          <a:p>
            <a:r>
              <a:rPr lang="en-US" dirty="0"/>
              <a:t>Dissatisfaction or Discontentment with the Stock</a:t>
            </a:r>
          </a:p>
          <a:p>
            <a:r>
              <a:rPr lang="en-US" dirty="0"/>
              <a:t>Changes in the Environmental Characteristics</a:t>
            </a:r>
          </a:p>
          <a:p>
            <a:r>
              <a:rPr lang="en-US" dirty="0"/>
              <a:t>Changes in the Financial Status</a:t>
            </a:r>
          </a:p>
          <a:p>
            <a:r>
              <a:rPr lang="en-US" dirty="0"/>
              <a:t>Promotional Activities</a:t>
            </a:r>
          </a:p>
          <a:p>
            <a:r>
              <a:rPr lang="en-US" dirty="0"/>
              <a:t>Consumer’s Previous Decisions</a:t>
            </a:r>
          </a:p>
          <a:p>
            <a:r>
              <a:rPr lang="en-US" dirty="0"/>
              <a:t>Individual Development</a:t>
            </a:r>
          </a:p>
          <a:p>
            <a:r>
              <a:rPr lang="en-US" dirty="0"/>
              <a:t>Efforts of Consumer Groups and Governmental Agencies</a:t>
            </a:r>
          </a:p>
          <a:p>
            <a:r>
              <a:rPr lang="en-US" dirty="0"/>
              <a:t>Availability of Products</a:t>
            </a:r>
          </a:p>
          <a:p>
            <a:endParaRPr lang="en-IN" dirty="0"/>
          </a:p>
        </p:txBody>
      </p:sp>
    </p:spTree>
    <p:extLst>
      <p:ext uri="{BB962C8B-B14F-4D97-AF65-F5344CB8AC3E}">
        <p14:creationId xmlns:p14="http://schemas.microsoft.com/office/powerpoint/2010/main" val="2489319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 SUCCESSFUL CUSTOMER RELATIONSHIP IS :</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r>
              <a:rPr lang="en-US" dirty="0" smtClean="0"/>
              <a:t>CUSTOMER VALUE</a:t>
            </a:r>
          </a:p>
          <a:p>
            <a:endParaRPr lang="en-US" dirty="0" smtClean="0"/>
          </a:p>
          <a:p>
            <a:r>
              <a:rPr lang="en-US" dirty="0" smtClean="0"/>
              <a:t>CUSTOMER SATISFACTION</a:t>
            </a:r>
          </a:p>
          <a:p>
            <a:endParaRPr lang="en-US" dirty="0" smtClean="0"/>
          </a:p>
          <a:p>
            <a:r>
              <a:rPr lang="en-US" dirty="0" smtClean="0"/>
              <a:t>CUSTOMER RETENTION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VALUE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CUSTOMER VALUE is defined as the ratio between the customer’s perceived benefits (economic, functional and psychological) and the resources (monetary, time, effort, psychic) used to obtain those benefits .</a:t>
            </a:r>
          </a:p>
          <a:p>
            <a:endParaRPr lang="en-US" dirty="0" smtClean="0"/>
          </a:p>
          <a:p>
            <a:r>
              <a:rPr lang="en-US" dirty="0" smtClean="0"/>
              <a:t>Perceived value is a relative concept and subjective.</a:t>
            </a:r>
          </a:p>
          <a:p>
            <a:endParaRPr lang="en-US" dirty="0" smtClean="0"/>
          </a:p>
          <a:p>
            <a:r>
              <a:rPr lang="en-US" dirty="0" smtClean="0"/>
              <a:t>Develop a value proposition instead of USP is the basic of successful positioning. (Quality, Zero Defects in Manufacturing  and superior professional post-purchase service).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SATISFACTION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Customer  Satisfaction is the  individuals perception of the performance of the product or service in relation to his/her expectations.</a:t>
            </a:r>
          </a:p>
          <a:p>
            <a:pPr>
              <a:buNone/>
            </a:pPr>
            <a:r>
              <a:rPr lang="en-US" dirty="0" smtClean="0"/>
              <a:t>CLASSIFICATION</a:t>
            </a:r>
          </a:p>
          <a:p>
            <a:pPr>
              <a:buNone/>
            </a:pPr>
            <a:endParaRPr lang="en-US" dirty="0" smtClean="0"/>
          </a:p>
          <a:p>
            <a:r>
              <a:rPr lang="en-US" dirty="0" smtClean="0"/>
              <a:t>LOYALISTS – Who keep on purchasing</a:t>
            </a:r>
          </a:p>
          <a:p>
            <a:r>
              <a:rPr lang="en-US" dirty="0" smtClean="0"/>
              <a:t>APOSTLES -  whose experiences their expectation</a:t>
            </a:r>
          </a:p>
          <a:p>
            <a:pPr>
              <a:buNone/>
            </a:pPr>
            <a:r>
              <a:rPr lang="en-US" dirty="0" smtClean="0"/>
              <a:t>                           promotes +</a:t>
            </a:r>
            <a:r>
              <a:rPr lang="en-US" dirty="0" err="1" smtClean="0"/>
              <a:t>ve</a:t>
            </a:r>
            <a:r>
              <a:rPr lang="en-US" dirty="0" smtClean="0"/>
              <a:t> towards the Product &amp; Company , (&amp; word-of-mouth advertising)</a:t>
            </a:r>
          </a:p>
          <a:p>
            <a:r>
              <a:rPr lang="en-US" dirty="0" smtClean="0"/>
              <a:t>DEFECTORS – Who is neutral / merely satisfied and likely to stop buying the company products.</a:t>
            </a:r>
          </a:p>
          <a:p>
            <a:pPr>
              <a:buNone/>
            </a:pPr>
            <a:r>
              <a:rPr lang="en-US" dirty="0" smtClean="0"/>
              <a:t>             </a:t>
            </a:r>
          </a:p>
          <a:p>
            <a:r>
              <a:rPr lang="en-US" dirty="0" smtClean="0"/>
              <a:t> TERRORISTS -  negative experience with Company &amp; the Products.    (‘-’ </a:t>
            </a:r>
            <a:r>
              <a:rPr lang="en-US" dirty="0" err="1" smtClean="0"/>
              <a:t>ve</a:t>
            </a:r>
            <a:r>
              <a:rPr lang="en-US" dirty="0" smtClean="0"/>
              <a:t> promotion against the company)    </a:t>
            </a: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BEHAVIOUR</a:t>
            </a:r>
            <a:endParaRPr lang="en-US" dirty="0"/>
          </a:p>
        </p:txBody>
      </p:sp>
      <p:sp>
        <p:nvSpPr>
          <p:cNvPr id="3" name="Subtitle 2"/>
          <p:cNvSpPr>
            <a:spLocks noGrp="1"/>
          </p:cNvSpPr>
          <p:nvPr>
            <p:ph sz="quarter" idx="1"/>
          </p:nvPr>
        </p:nvSpPr>
        <p:spPr/>
        <p:txBody>
          <a:bodyPr/>
          <a:lstStyle/>
          <a:p>
            <a:r>
              <a:rPr lang="en-US" dirty="0" smtClean="0"/>
              <a:t>What is Marketing???</a:t>
            </a:r>
          </a:p>
          <a:p>
            <a:r>
              <a:rPr lang="en-US" dirty="0" smtClean="0"/>
              <a:t>What does it do??</a:t>
            </a:r>
          </a:p>
          <a:p>
            <a:endParaRPr lang="en-US" dirty="0" smtClean="0"/>
          </a:p>
          <a:p>
            <a:r>
              <a:rPr lang="en-US" dirty="0" smtClean="0"/>
              <a:t>Marketing is ‘Meeting Human Needs’</a:t>
            </a:r>
          </a:p>
          <a:p>
            <a:endParaRPr lang="en-US" dirty="0" smtClean="0"/>
          </a:p>
        </p:txBody>
      </p:sp>
      <p:sp>
        <p:nvSpPr>
          <p:cNvPr id="4" name="Slide Number Placeholder 3"/>
          <p:cNvSpPr>
            <a:spLocks noGrp="1"/>
          </p:cNvSpPr>
          <p:nvPr>
            <p:ph type="sldNum" sz="quarter" idx="15"/>
          </p:nvPr>
        </p:nvSpPr>
        <p:spPr/>
        <p:txBody>
          <a:bodyPr/>
          <a:lstStyle/>
          <a:p>
            <a:fld id="{8286AF3C-55E5-4DE9-838A-6E3F593DCB9E}"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SATISFACTION</a:t>
            </a:r>
            <a:endParaRPr lang="en-US" dirty="0"/>
          </a:p>
        </p:txBody>
      </p:sp>
      <p:sp>
        <p:nvSpPr>
          <p:cNvPr id="3" name="Content Placeholder 2"/>
          <p:cNvSpPr>
            <a:spLocks noGrp="1"/>
          </p:cNvSpPr>
          <p:nvPr>
            <p:ph sz="quarter" idx="1"/>
          </p:nvPr>
        </p:nvSpPr>
        <p:spPr/>
        <p:txBody>
          <a:bodyPr>
            <a:normAutofit/>
          </a:bodyPr>
          <a:lstStyle/>
          <a:p>
            <a:r>
              <a:rPr lang="en-US" dirty="0" smtClean="0"/>
              <a:t>Hostages – Unhappy Customers who stay with the company only because of Monopolistic Conditions.</a:t>
            </a:r>
          </a:p>
          <a:p>
            <a:endParaRPr lang="en-US" dirty="0" smtClean="0"/>
          </a:p>
          <a:p>
            <a:r>
              <a:rPr lang="en-US" dirty="0" smtClean="0"/>
              <a:t>Mercenaries – Very Satisfied Customers but have no loyalty to the Company. (lower price, discounts, other offers or benefits).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RETENTION</a:t>
            </a:r>
            <a:endParaRPr lang="en-US" dirty="0"/>
          </a:p>
        </p:txBody>
      </p:sp>
      <p:sp>
        <p:nvSpPr>
          <p:cNvPr id="3" name="Content Placeholder 2"/>
          <p:cNvSpPr>
            <a:spLocks noGrp="1"/>
          </p:cNvSpPr>
          <p:nvPr>
            <p:ph sz="quarter" idx="1"/>
          </p:nvPr>
        </p:nvSpPr>
        <p:spPr>
          <a:xfrm>
            <a:off x="381000" y="1600200"/>
            <a:ext cx="7620000" cy="4873752"/>
          </a:xfrm>
        </p:spPr>
        <p:txBody>
          <a:bodyPr>
            <a:normAutofit/>
          </a:bodyPr>
          <a:lstStyle/>
          <a:p>
            <a:r>
              <a:rPr lang="en-US" sz="2000" dirty="0" smtClean="0"/>
              <a:t>PROVIDING VALUE TO CUSTOMERS CONTINOUSLY AND MORE EFFECTIVE THAN THE COMPETITORS IS TO RETAIN HIGHLY SATISFIED CUSTOMERS.</a:t>
            </a:r>
          </a:p>
          <a:p>
            <a:endParaRPr lang="en-US" sz="2000" dirty="0" smtClean="0"/>
          </a:p>
          <a:p>
            <a:r>
              <a:rPr lang="en-US" sz="2000" dirty="0" smtClean="0"/>
              <a:t>THE STRATEGY OF RETAINING THE CUSTOMERS WITH THE COMPANY IS KNOWN AS  CUSTOMER RETENTION</a:t>
            </a: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RETENTION</a:t>
            </a:r>
            <a:endParaRPr lang="en-US" dirty="0"/>
          </a:p>
        </p:txBody>
      </p:sp>
      <p:sp>
        <p:nvSpPr>
          <p:cNvPr id="3" name="Content Placeholder 2"/>
          <p:cNvSpPr>
            <a:spLocks noGrp="1"/>
          </p:cNvSpPr>
          <p:nvPr>
            <p:ph sz="quarter" idx="1"/>
          </p:nvPr>
        </p:nvSpPr>
        <p:spPr/>
        <p:txBody>
          <a:bodyPr>
            <a:normAutofit/>
          </a:bodyPr>
          <a:lstStyle/>
          <a:p>
            <a:r>
              <a:rPr lang="en-US" dirty="0" smtClean="0"/>
              <a:t>Small reductions in customer detentions produce more increases in profits.</a:t>
            </a:r>
          </a:p>
          <a:p>
            <a:pPr>
              <a:buNone/>
            </a:pPr>
            <a:r>
              <a:rPr lang="en-US" dirty="0" smtClean="0"/>
              <a:t>BECAUSE,  LOYAL CUSTOMERS</a:t>
            </a:r>
          </a:p>
          <a:p>
            <a:pPr>
              <a:buNone/>
            </a:pPr>
            <a:r>
              <a:rPr lang="en-US" dirty="0" smtClean="0"/>
              <a:t>.</a:t>
            </a:r>
          </a:p>
          <a:p>
            <a:pPr>
              <a:buNone/>
            </a:pPr>
            <a:r>
              <a:rPr lang="en-US" dirty="0" smtClean="0"/>
              <a:t>1. BUY MORE PRODUCTS</a:t>
            </a:r>
          </a:p>
          <a:p>
            <a:pPr>
              <a:buNone/>
            </a:pPr>
            <a:r>
              <a:rPr lang="en-US" dirty="0" smtClean="0"/>
              <a:t>2. ARE LESS PRICE SENSITIVE &amp; PAY LESS ATTENTION TO COMPETITORS ADS</a:t>
            </a:r>
          </a:p>
          <a:p>
            <a:pPr>
              <a:buNone/>
            </a:pPr>
            <a:r>
              <a:rPr lang="en-US" dirty="0" smtClean="0"/>
              <a:t>3. SERVICING EXISTING CUSTOMER IS CHEAPER.</a:t>
            </a:r>
          </a:p>
          <a:p>
            <a:pPr>
              <a:buNone/>
            </a:pPr>
            <a:r>
              <a:rPr lang="en-US" dirty="0" smtClean="0"/>
              <a:t>4. LOYAL CUSTOMERS SPREAD +VE W-O-M ADs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RETENTION</a:t>
            </a:r>
            <a:endParaRPr lang="en-US" dirty="0"/>
          </a:p>
        </p:txBody>
      </p:sp>
      <p:sp>
        <p:nvSpPr>
          <p:cNvPr id="3" name="Content Placeholder 2"/>
          <p:cNvSpPr>
            <a:spLocks noGrp="1"/>
          </p:cNvSpPr>
          <p:nvPr>
            <p:ph sz="quarter" idx="1"/>
          </p:nvPr>
        </p:nvSpPr>
        <p:spPr/>
        <p:txBody>
          <a:bodyPr/>
          <a:lstStyle/>
          <a:p>
            <a:r>
              <a:rPr lang="en-US" dirty="0" smtClean="0"/>
              <a:t>Modern promotional tools (Internet, Electronic  Media)</a:t>
            </a:r>
          </a:p>
          <a:p>
            <a:pPr>
              <a:buNone/>
            </a:pPr>
            <a:r>
              <a:rPr lang="en-US" dirty="0" smtClean="0"/>
              <a:t>    -( marketer- customer interactions – are used for tailoring products  and services for specific needs of the customers).</a:t>
            </a:r>
          </a:p>
          <a:p>
            <a:pPr>
              <a:buNone/>
            </a:pPr>
            <a:r>
              <a:rPr lang="en-US" dirty="0" smtClean="0"/>
              <a:t>This is called One- to – One marketing or Customized Marketing.</a:t>
            </a:r>
          </a:p>
          <a:p>
            <a:pPr>
              <a:buNone/>
            </a:pPr>
            <a:r>
              <a:rPr lang="en-US" dirty="0" smtClean="0"/>
              <a:t>Or  offering more value through </a:t>
            </a:r>
            <a:r>
              <a:rPr lang="en-US" sz="2000" dirty="0" smtClean="0"/>
              <a:t>“CUSTOMER INTIMACY”</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CUSTOMER CLASSIFICATIONS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 CUSTOMER  RETENTION Customers are classified on basis of PROFITABILITY</a:t>
            </a:r>
          </a:p>
          <a:p>
            <a:endParaRPr lang="en-US" dirty="0" smtClean="0"/>
          </a:p>
          <a:p>
            <a:r>
              <a:rPr lang="en-US" dirty="0" smtClean="0"/>
              <a:t>Selective Customer Relationships are  maintained  on the basis of  Customer Ranks in terms of profitability</a:t>
            </a:r>
          </a:p>
          <a:p>
            <a:endParaRPr lang="en-US" dirty="0" smtClean="0"/>
          </a:p>
          <a:p>
            <a:r>
              <a:rPr lang="en-US" dirty="0" smtClean="0"/>
              <a:t>Consumption Volume and  patterns establish ‘tiers’/different levels of customers on profitability basis and develop distinct strategies for each customer groups.</a:t>
            </a:r>
          </a:p>
          <a:p>
            <a:endParaRPr lang="en-US" dirty="0" smtClean="0"/>
          </a:p>
          <a:p>
            <a:r>
              <a:rPr lang="en-US" dirty="0" smtClean="0"/>
              <a:t>Customer Profitability-focused marketing considers costs and revenues of Individual customers  and then categorizes them in to ‘tiers’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a:t>
            </a:r>
            <a:endParaRPr lang="en-US" dirty="0"/>
          </a:p>
        </p:txBody>
      </p:sp>
      <p:sp>
        <p:nvSpPr>
          <p:cNvPr id="3" name="Content Placeholder 2"/>
          <p:cNvSpPr>
            <a:spLocks noGrp="1"/>
          </p:cNvSpPr>
          <p:nvPr>
            <p:ph sz="quarter" idx="1"/>
          </p:nvPr>
        </p:nvSpPr>
        <p:spPr/>
        <p:txBody>
          <a:bodyPr/>
          <a:lstStyle/>
          <a:p>
            <a:r>
              <a:rPr lang="en-US" sz="2000" dirty="0" smtClean="0"/>
              <a:t>PLATINUM TIER –heavy users, not price sensitive and willing to try new offerings.</a:t>
            </a:r>
          </a:p>
          <a:p>
            <a:r>
              <a:rPr lang="en-US" sz="2000" dirty="0" smtClean="0"/>
              <a:t>GOLD TIER – heavy users but price sensitive, asks for discounts,  rebates, etc. Are not profitable compared to Platinum Tier</a:t>
            </a:r>
          </a:p>
          <a:p>
            <a:r>
              <a:rPr lang="en-US" sz="2000" dirty="0" smtClean="0"/>
              <a:t>IRON TIER – Consists of customers when spending volume and profitability are considered  do not require special attention.</a:t>
            </a:r>
          </a:p>
          <a:p>
            <a:r>
              <a:rPr lang="en-US" sz="2000" dirty="0" smtClean="0"/>
              <a:t>LEAD TIER – they cost company money because they claim more attention, tie-up company resources,  and spreads  – </a:t>
            </a:r>
            <a:r>
              <a:rPr lang="en-US" sz="2000" dirty="0" err="1" smtClean="0"/>
              <a:t>ve</a:t>
            </a:r>
            <a:r>
              <a:rPr lang="en-US" sz="2000" dirty="0" smtClean="0"/>
              <a:t> word –of-mouth ads</a:t>
            </a:r>
            <a:r>
              <a:rPr lang="en-US" dirty="0" smtClean="0"/>
              <a: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MARKETING CONCEPT</a:t>
            </a:r>
            <a:endParaRPr lang="en-US" dirty="0"/>
          </a:p>
        </p:txBody>
      </p:sp>
      <p:sp>
        <p:nvSpPr>
          <p:cNvPr id="3" name="Content Placeholder 2"/>
          <p:cNvSpPr>
            <a:spLocks noGrp="1"/>
          </p:cNvSpPr>
          <p:nvPr>
            <p:ph sz="quarter" idx="1"/>
          </p:nvPr>
        </p:nvSpPr>
        <p:spPr/>
        <p:txBody>
          <a:bodyPr/>
          <a:lstStyle/>
          <a:p>
            <a:pPr marL="0" indent="0">
              <a:buNone/>
            </a:pPr>
            <a:endParaRPr lang="en-US" i="1" dirty="0" smtClean="0"/>
          </a:p>
          <a:p>
            <a:r>
              <a:rPr lang="en-US" b="1" i="1" dirty="0" smtClean="0"/>
              <a:t>CUSTOMER VALUE, SATISFACTION AND RETENTION EVOLVES FROM THE MARKETING CONCEPT </a:t>
            </a:r>
            <a:r>
              <a:rPr lang="en-US" sz="1800" b="1" dirty="0" smtClean="0"/>
              <a:t>.</a:t>
            </a:r>
            <a:endParaRPr lang="en-US" sz="18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DECISION MAKING</a:t>
            </a:r>
            <a:endParaRPr lang="en-US" dirty="0"/>
          </a:p>
        </p:txBody>
      </p:sp>
      <p:sp>
        <p:nvSpPr>
          <p:cNvPr id="3" name="Content Placeholder 2"/>
          <p:cNvSpPr>
            <a:spLocks noGrp="1"/>
          </p:cNvSpPr>
          <p:nvPr>
            <p:ph sz="quarter" idx="1"/>
          </p:nvPr>
        </p:nvSpPr>
        <p:spPr/>
        <p:txBody>
          <a:bodyPr/>
          <a:lstStyle/>
          <a:p>
            <a:pPr>
              <a:buNone/>
            </a:pPr>
            <a:r>
              <a:rPr lang="en-US" dirty="0" smtClean="0"/>
              <a:t>SIMPLIFIED MODEL</a:t>
            </a:r>
          </a:p>
          <a:p>
            <a:pPr>
              <a:buNone/>
            </a:pPr>
            <a:r>
              <a:rPr lang="en-US" dirty="0" smtClean="0"/>
              <a:t>THREE STAGE MODEL</a:t>
            </a:r>
          </a:p>
          <a:p>
            <a:pPr>
              <a:buNone/>
            </a:pPr>
            <a:endParaRPr lang="en-US" dirty="0" smtClean="0"/>
          </a:p>
          <a:p>
            <a:r>
              <a:rPr lang="en-US" dirty="0" smtClean="0"/>
              <a:t>THE INPUT STAGE</a:t>
            </a:r>
          </a:p>
          <a:p>
            <a:endParaRPr lang="en-US" dirty="0" smtClean="0"/>
          </a:p>
          <a:p>
            <a:r>
              <a:rPr lang="en-US" dirty="0" smtClean="0"/>
              <a:t>THE PROCESS STAGE</a:t>
            </a:r>
          </a:p>
          <a:p>
            <a:endParaRPr lang="en-US" dirty="0" smtClean="0"/>
          </a:p>
          <a:p>
            <a:r>
              <a:rPr lang="en-US" dirty="0" smtClean="0"/>
              <a:t>THE OUT PUT STAGE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MODEL</a:t>
            </a:r>
            <a:endParaRPr lang="en-US" dirty="0"/>
          </a:p>
        </p:txBody>
      </p:sp>
      <p:sp>
        <p:nvSpPr>
          <p:cNvPr id="3" name="Content Placeholder 2"/>
          <p:cNvSpPr>
            <a:spLocks noGrp="1"/>
          </p:cNvSpPr>
          <p:nvPr>
            <p:ph sz="quarter" idx="1"/>
          </p:nvPr>
        </p:nvSpPr>
        <p:spPr/>
        <p:txBody>
          <a:bodyPr>
            <a:normAutofit fontScale="55000" lnSpcReduction="20000"/>
          </a:bodyPr>
          <a:lstStyle/>
          <a:p>
            <a:endParaRPr lang="en-US" dirty="0" smtClean="0"/>
          </a:p>
          <a:p>
            <a:pPr>
              <a:buFont typeface="Wingdings" pitchFamily="2" charset="2"/>
              <a:buChar char="Ø"/>
            </a:pPr>
            <a:r>
              <a:rPr lang="en-US" sz="4400" dirty="0" smtClean="0"/>
              <a:t> </a:t>
            </a:r>
            <a:r>
              <a:rPr lang="en-US" sz="4400" dirty="0" smtClean="0">
                <a:solidFill>
                  <a:srgbClr val="FF0000"/>
                </a:solidFill>
              </a:rPr>
              <a:t>THE INPUT STAGE</a:t>
            </a:r>
          </a:p>
          <a:p>
            <a:r>
              <a:rPr lang="en-US" sz="4400" dirty="0" smtClean="0"/>
              <a:t>Recognition of the product need</a:t>
            </a:r>
          </a:p>
          <a:p>
            <a:pPr marL="514350" indent="-514350">
              <a:buNone/>
            </a:pPr>
            <a:r>
              <a:rPr lang="en-US" sz="4400" dirty="0" smtClean="0"/>
              <a:t>    two sources of information</a:t>
            </a:r>
          </a:p>
          <a:p>
            <a:pPr marL="514350" indent="-514350">
              <a:buFont typeface="+mj-lt"/>
              <a:buAutoNum type="arabicPeriod"/>
            </a:pPr>
            <a:r>
              <a:rPr lang="en-US" sz="4400" dirty="0" smtClean="0"/>
              <a:t>THE FIRMS MARKETING INFORMATION</a:t>
            </a:r>
          </a:p>
          <a:p>
            <a:pPr marL="514350" indent="-514350">
              <a:buNone/>
            </a:pPr>
            <a:r>
              <a:rPr lang="en-US" sz="4400" dirty="0" smtClean="0"/>
              <a:t>       PRODUCT, PRICE, PLACE, PROMOTION</a:t>
            </a:r>
          </a:p>
          <a:p>
            <a:pPr marL="514350" indent="-514350">
              <a:buNone/>
            </a:pPr>
            <a:endParaRPr lang="en-US" sz="4400" dirty="0" smtClean="0"/>
          </a:p>
          <a:p>
            <a:pPr marL="514350" indent="-514350">
              <a:buAutoNum type="arabicPeriod" startAt="2"/>
            </a:pPr>
            <a:r>
              <a:rPr lang="en-US" sz="4400" dirty="0" smtClean="0"/>
              <a:t>EXTERNAL SOCILOGICAL INFLUENCES ON CUSTOMER</a:t>
            </a:r>
          </a:p>
          <a:p>
            <a:pPr marL="514350" indent="-514350">
              <a:buNone/>
            </a:pPr>
            <a:r>
              <a:rPr lang="en-US" sz="4400" dirty="0" smtClean="0"/>
              <a:t>       FAMILY, FRIENDS, OTHER INFORMAL NON-COMMERCIAL SOURCES</a:t>
            </a:r>
          </a:p>
          <a:p>
            <a:pPr>
              <a:buFont typeface="Wingdings" pitchFamily="2" charset="2"/>
              <a:buChar char="v"/>
            </a:pPr>
            <a:endParaRPr lang="en-US" dirty="0" smtClean="0"/>
          </a:p>
          <a:p>
            <a:pPr>
              <a:buFont typeface="Wingdings" pitchFamily="2" charset="2"/>
              <a:buChar char="v"/>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MODEL</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000" dirty="0" smtClean="0">
                <a:solidFill>
                  <a:srgbClr val="FF0000"/>
                </a:solidFill>
              </a:rPr>
              <a:t>PROCESS STAGE</a:t>
            </a:r>
          </a:p>
          <a:p>
            <a:pPr>
              <a:buFont typeface="Wingdings" pitchFamily="2" charset="2"/>
              <a:buChar char="Ø"/>
            </a:pPr>
            <a:endParaRPr lang="en-US" sz="2000" dirty="0" smtClean="0"/>
          </a:p>
          <a:p>
            <a:pPr>
              <a:buNone/>
            </a:pPr>
            <a:r>
              <a:rPr lang="en-US" sz="2000" dirty="0" smtClean="0">
                <a:solidFill>
                  <a:srgbClr val="0070C0"/>
                </a:solidFill>
              </a:rPr>
              <a:t>PSYCHOLOGICAL FACTORS</a:t>
            </a:r>
          </a:p>
          <a:p>
            <a:pPr>
              <a:buNone/>
            </a:pPr>
            <a:r>
              <a:rPr lang="en-US" sz="2000" dirty="0" smtClean="0"/>
              <a:t>MOTIVATION,PERCEPTION,LEARNING,PERSONALITY AND ATTITUDES</a:t>
            </a:r>
          </a:p>
          <a:p>
            <a:pPr>
              <a:buNone/>
            </a:pPr>
            <a:r>
              <a:rPr lang="en-US" sz="2000" dirty="0" smtClean="0"/>
              <a:t>THIS ALSO AFFECT THE EXTERNAL INPUTS ON INPUT STAGE</a:t>
            </a:r>
          </a:p>
          <a:p>
            <a:pPr>
              <a:buNone/>
            </a:pPr>
            <a:r>
              <a:rPr lang="en-US" sz="2000" dirty="0" smtClean="0">
                <a:solidFill>
                  <a:srgbClr val="0070C0"/>
                </a:solidFill>
              </a:rPr>
              <a:t>THE RECOGNITION OF A NEED</a:t>
            </a:r>
          </a:p>
          <a:p>
            <a:pPr>
              <a:buNone/>
            </a:pPr>
            <a:r>
              <a:rPr lang="en-US" sz="2000" dirty="0" smtClean="0">
                <a:solidFill>
                  <a:srgbClr val="0070C0"/>
                </a:solidFill>
              </a:rPr>
              <a:t>PRE-PURCHASE SEARCH FOR INFORMATION</a:t>
            </a:r>
          </a:p>
          <a:p>
            <a:pPr>
              <a:buNone/>
            </a:pPr>
            <a:r>
              <a:rPr lang="en-US" sz="2000" dirty="0" smtClean="0">
                <a:solidFill>
                  <a:srgbClr val="0070C0"/>
                </a:solidFill>
              </a:rPr>
              <a:t>EVALUATION OF ALTERNATIVES</a:t>
            </a:r>
            <a:endParaRPr lang="en-US" sz="2000"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fontScale="85000" lnSpcReduction="20000"/>
          </a:bodyPr>
          <a:lstStyle/>
          <a:p>
            <a:r>
              <a:rPr lang="en-US" sz="3200" dirty="0" smtClean="0">
                <a:solidFill>
                  <a:schemeClr val="accent6">
                    <a:lumMod val="50000"/>
                  </a:schemeClr>
                </a:solidFill>
              </a:rPr>
              <a:t>Customer Satisfaction is the core concept of marketing</a:t>
            </a:r>
          </a:p>
          <a:p>
            <a:r>
              <a:rPr lang="en-US" sz="3200" b="1" dirty="0" smtClean="0">
                <a:solidFill>
                  <a:schemeClr val="accent6">
                    <a:lumMod val="50000"/>
                  </a:schemeClr>
                </a:solidFill>
              </a:rPr>
              <a:t>Satisfaction</a:t>
            </a:r>
            <a:r>
              <a:rPr lang="en-US" sz="3200" dirty="0" smtClean="0">
                <a:solidFill>
                  <a:schemeClr val="accent6">
                    <a:lumMod val="50000"/>
                  </a:schemeClr>
                </a:solidFill>
              </a:rPr>
              <a:t>- fulfillment or gratification of need, desire or appetite.</a:t>
            </a:r>
          </a:p>
          <a:p>
            <a:r>
              <a:rPr lang="en-US" sz="3200" b="1" dirty="0" smtClean="0">
                <a:solidFill>
                  <a:srgbClr val="FF0000"/>
                </a:solidFill>
              </a:rPr>
              <a:t>Customer satisfaction or dissatisfaction is the feeling derived by the consumer when he compares the product’s actual performance with the performance that he expects of it.</a:t>
            </a:r>
          </a:p>
          <a:p>
            <a:r>
              <a:rPr lang="en-US" sz="3200" dirty="0" smtClean="0">
                <a:solidFill>
                  <a:srgbClr val="002060"/>
                </a:solidFill>
              </a:rPr>
              <a:t>Customer satisfaction is achieved by understanding customer requirements and delivering superior quality goods and services.</a:t>
            </a:r>
            <a:endParaRPr lang="en-US" sz="3200" dirty="0">
              <a:solidFill>
                <a:srgbClr val="002060"/>
              </a:solidFill>
            </a:endParaRPr>
          </a:p>
        </p:txBody>
      </p:sp>
      <p:sp>
        <p:nvSpPr>
          <p:cNvPr id="4" name="Slide Number Placeholder 3"/>
          <p:cNvSpPr>
            <a:spLocks noGrp="1"/>
          </p:cNvSpPr>
          <p:nvPr>
            <p:ph type="sldNum" sz="quarter" idx="15"/>
          </p:nvPr>
        </p:nvSpPr>
        <p:spPr/>
        <p:txBody>
          <a:bodyPr/>
          <a:lstStyle/>
          <a:p>
            <a:fld id="{8286AF3C-55E5-4DE9-838A-6E3F593DCB9E}" type="slidenum">
              <a:rPr lang="en-US" smtClean="0"/>
              <a:pPr/>
              <a:t>4</a:t>
            </a:fld>
            <a:endParaRPr lang="en-US"/>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MODEL</a:t>
            </a:r>
            <a:endParaRPr lang="en-US" dirty="0"/>
          </a:p>
        </p:txBody>
      </p:sp>
      <p:sp>
        <p:nvSpPr>
          <p:cNvPr id="3" name="Content Placeholder 2"/>
          <p:cNvSpPr>
            <a:spLocks noGrp="1"/>
          </p:cNvSpPr>
          <p:nvPr>
            <p:ph sz="quarter" idx="1"/>
          </p:nvPr>
        </p:nvSpPr>
        <p:spPr/>
        <p:txBody>
          <a:bodyPr/>
          <a:lstStyle/>
          <a:p>
            <a:endParaRPr lang="en-US" dirty="0" smtClean="0"/>
          </a:p>
          <a:p>
            <a:pPr>
              <a:buFont typeface="Wingdings" pitchFamily="2" charset="2"/>
              <a:buChar char="Ø"/>
            </a:pPr>
            <a:r>
              <a:rPr lang="en-US" sz="2000" dirty="0" smtClean="0">
                <a:solidFill>
                  <a:srgbClr val="FF0000"/>
                </a:solidFill>
              </a:rPr>
              <a:t>OUT PUT STAGE</a:t>
            </a:r>
          </a:p>
          <a:p>
            <a:pPr>
              <a:buNone/>
            </a:pPr>
            <a:r>
              <a:rPr lang="en-US" sz="2000" dirty="0" smtClean="0"/>
              <a:t>CLOSELY RELATED TO POST-DECISION ACTIVITIES</a:t>
            </a:r>
          </a:p>
          <a:p>
            <a:pPr>
              <a:buFont typeface="Wingdings" pitchFamily="2" charset="2"/>
              <a:buChar char="Ø"/>
            </a:pPr>
            <a:r>
              <a:rPr lang="en-US" sz="2000" dirty="0" smtClean="0"/>
              <a:t> 1. PURCHASE BAHAVIOUR</a:t>
            </a:r>
          </a:p>
          <a:p>
            <a:pPr>
              <a:buFont typeface="Wingdings" pitchFamily="2" charset="2"/>
              <a:buChar char="Ø"/>
            </a:pPr>
            <a:r>
              <a:rPr lang="en-US" sz="2000" dirty="0" smtClean="0"/>
              <a:t> 2. POST-PURCHASE BAHAVIOUR</a:t>
            </a:r>
            <a:endParaRPr lang="en-US"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MODELS OF DECISION MAKING</a:t>
            </a:r>
            <a:endParaRPr lang="en-US" dirty="0"/>
          </a:p>
        </p:txBody>
      </p:sp>
      <p:sp>
        <p:nvSpPr>
          <p:cNvPr id="3" name="Content Placeholder 2"/>
          <p:cNvSpPr>
            <a:spLocks noGrp="1"/>
          </p:cNvSpPr>
          <p:nvPr>
            <p:ph sz="quarter" idx="1"/>
          </p:nvPr>
        </p:nvSpPr>
        <p:spPr>
          <a:xfrm>
            <a:off x="762000" y="1447800"/>
            <a:ext cx="7467600" cy="4873752"/>
          </a:xfrm>
        </p:spPr>
        <p:txBody>
          <a:bodyPr>
            <a:normAutofit/>
          </a:bodyPr>
          <a:lstStyle/>
          <a:p>
            <a:endParaRPr lang="en-US" sz="1800" dirty="0" smtClean="0"/>
          </a:p>
          <a:p>
            <a:r>
              <a:rPr lang="en-US" sz="1800" dirty="0" smtClean="0"/>
              <a:t>ALL CONSUMER DECISIONS DOES NOT REQUIRE THE SAME DEGREE OF INFORMATION RESEARCH.IF ALL PURCHASE DECISIONS REQUIRE EXTENSIVE  EFFORTS (DECISION MAKING PROCESS) THEN THE DECISION MAKING BECOME EXHAUSTIVE THE ENTIRE TIME MAY BE ENGAGED IN PURCHASES.</a:t>
            </a:r>
          </a:p>
          <a:p>
            <a:endParaRPr lang="en-US" sz="1800" dirty="0" smtClean="0"/>
          </a:p>
          <a:p>
            <a:r>
              <a:rPr lang="en-US" sz="1800" dirty="0" smtClean="0"/>
              <a:t>ON A CONTINUM, EFFORTS MAY RANGE FROM VERY HIGH TO VERY LOW. THESE ARE</a:t>
            </a:r>
          </a:p>
          <a:p>
            <a:endParaRPr lang="en-US" sz="1800" dirty="0" smtClean="0"/>
          </a:p>
          <a:p>
            <a:r>
              <a:rPr lang="en-US" sz="1800" dirty="0" smtClean="0">
                <a:solidFill>
                  <a:srgbClr val="5A436D"/>
                </a:solidFill>
              </a:rPr>
              <a:t>EPS, LPS &amp; RRB</a:t>
            </a:r>
            <a:endParaRPr lang="en-US" sz="1800" dirty="0">
              <a:solidFill>
                <a:srgbClr val="5A436D"/>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EXTENSIVE PROBLEM SOLVING (EPS)</a:t>
            </a:r>
            <a:endParaRPr lang="en-US" dirty="0"/>
          </a:p>
        </p:txBody>
      </p:sp>
      <p:sp>
        <p:nvSpPr>
          <p:cNvPr id="3" name="Content Placeholder 2"/>
          <p:cNvSpPr>
            <a:spLocks noGrp="1"/>
          </p:cNvSpPr>
          <p:nvPr>
            <p:ph sz="quarter" idx="1"/>
          </p:nvPr>
        </p:nvSpPr>
        <p:spPr/>
        <p:txBody>
          <a:bodyPr/>
          <a:lstStyle/>
          <a:p>
            <a:pPr>
              <a:buNone/>
            </a:pPr>
            <a:r>
              <a:rPr lang="en-US" dirty="0" smtClean="0"/>
              <a:t>EPS HAPPENS WHEN</a:t>
            </a:r>
          </a:p>
          <a:p>
            <a:r>
              <a:rPr lang="en-US" dirty="0" smtClean="0"/>
              <a:t>NO ESTABLISHED CRITERIA TO EVALUATE A PRODUCT CATEGORY</a:t>
            </a:r>
          </a:p>
          <a:p>
            <a:r>
              <a:rPr lang="en-US" dirty="0" smtClean="0"/>
              <a:t>CONSUMER NEEDS A GREAT DEAL OF INFORMATION</a:t>
            </a:r>
          </a:p>
          <a:p>
            <a:r>
              <a:rPr lang="en-US" dirty="0" smtClean="0"/>
              <a:t>LIMITED BRANDS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LIMITED PROBLEM SOLVING </a:t>
            </a:r>
            <a:br>
              <a:rPr lang="en-US" smtClean="0"/>
            </a:br>
            <a:r>
              <a:rPr lang="en-US" smtClean="0"/>
              <a:t>(LPS)</a:t>
            </a:r>
            <a:endParaRPr lang="en-US" dirty="0"/>
          </a:p>
        </p:txBody>
      </p:sp>
      <p:sp>
        <p:nvSpPr>
          <p:cNvPr id="3" name="Content Placeholder 2"/>
          <p:cNvSpPr>
            <a:spLocks noGrp="1"/>
          </p:cNvSpPr>
          <p:nvPr>
            <p:ph sz="quarter" idx="1"/>
          </p:nvPr>
        </p:nvSpPr>
        <p:spPr/>
        <p:txBody>
          <a:bodyPr/>
          <a:lstStyle/>
          <a:p>
            <a:r>
              <a:rPr lang="en-US" smtClean="0"/>
              <a:t>HAVE ESTABLISHED CRITERIA TO EVALUATE THE PRODUCT</a:t>
            </a:r>
          </a:p>
          <a:p>
            <a:r>
              <a:rPr lang="en-US" smtClean="0"/>
              <a:t>VARIOUS BRANDS IN THAT CATEGORY</a:t>
            </a:r>
          </a:p>
          <a:p>
            <a:r>
              <a:rPr lang="en-US" smtClean="0"/>
              <a:t>THE CONSUMER MAY HAVE FULLY ESTABLISHED PREFERENCES</a:t>
            </a:r>
          </a:p>
          <a:p>
            <a:r>
              <a:rPr lang="en-US" smtClean="0"/>
              <a:t>THEY NEED ADDITIONAL INFORMATION ONLY TO DESCRIMINATE THE PRODUCT AMONG VARIOUS BRANDS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ROUTINIZED RESPONSE BEHAVIOUR</a:t>
            </a:r>
            <a:br>
              <a:rPr lang="en-US" smtClean="0"/>
            </a:br>
            <a:r>
              <a:rPr lang="en-US" smtClean="0"/>
              <a:t> (RRB)</a:t>
            </a:r>
            <a:endParaRPr lang="en-US" dirty="0"/>
          </a:p>
        </p:txBody>
      </p:sp>
      <p:sp>
        <p:nvSpPr>
          <p:cNvPr id="3" name="Content Placeholder 2"/>
          <p:cNvSpPr>
            <a:spLocks noGrp="1"/>
          </p:cNvSpPr>
          <p:nvPr>
            <p:ph sz="quarter" idx="1"/>
          </p:nvPr>
        </p:nvSpPr>
        <p:spPr/>
        <p:txBody>
          <a:bodyPr/>
          <a:lstStyle/>
          <a:p>
            <a:r>
              <a:rPr lang="en-US" smtClean="0"/>
              <a:t>CONSUMERS HAVE  EXPERIENCE WITH PRODUCT CATEGORY</a:t>
            </a:r>
          </a:p>
          <a:p>
            <a:r>
              <a:rPr lang="en-US" smtClean="0"/>
              <a:t>HAVE WELL ESTABLISHED CRITERIA TO EVALUATE THE PRODUCT</a:t>
            </a:r>
          </a:p>
          <a:p>
            <a:r>
              <a:rPr lang="en-US" smtClean="0"/>
              <a:t>ADDITIONAL INFORMATION ONLY TO REVIEW  WHAT THEY KNOW ALREADY</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MODELS OF CONSUMER BEHAVIOUR</a:t>
            </a: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r>
              <a:rPr lang="en-US" dirty="0" smtClean="0"/>
              <a:t>VIEWS OF CONSUMER DECISION MAKING</a:t>
            </a:r>
          </a:p>
          <a:p>
            <a:pPr>
              <a:buNone/>
            </a:pPr>
            <a:r>
              <a:rPr lang="en-US" dirty="0" smtClean="0"/>
              <a:t>FOUR MODELS  OR  FOUR VIEWS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1. ECONOMIC VIEW</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ALSO CALLED ECONOMIC MAN THEORY</a:t>
            </a:r>
          </a:p>
          <a:p>
            <a:pPr>
              <a:buNone/>
            </a:pPr>
            <a:r>
              <a:rPr lang="en-US" dirty="0" smtClean="0"/>
              <a:t>BASED ON RATIONAL APPROACH TO PURCHASES</a:t>
            </a:r>
          </a:p>
          <a:p>
            <a:pPr>
              <a:buNone/>
            </a:pPr>
            <a:endParaRPr lang="en-US" dirty="0" smtClean="0"/>
          </a:p>
          <a:p>
            <a:r>
              <a:rPr lang="en-US" dirty="0" smtClean="0"/>
              <a:t>TO MAKE RATIONAL DECISIONS OR TO BEHAVE RATIONALLY THE CONSUMER SHOULD HAVE</a:t>
            </a:r>
          </a:p>
          <a:p>
            <a:pPr>
              <a:buNone/>
            </a:pPr>
            <a:r>
              <a:rPr lang="en-US" dirty="0" smtClean="0"/>
              <a:t>   1. AWARE OF ALL AVAILABLE PRODUCT ALTERNATIVES</a:t>
            </a:r>
          </a:p>
          <a:p>
            <a:endParaRPr lang="en-US" dirty="0" smtClean="0"/>
          </a:p>
          <a:p>
            <a:pPr>
              <a:buNone/>
            </a:pPr>
            <a:r>
              <a:rPr lang="en-US" dirty="0" smtClean="0"/>
              <a:t>   2. BE CAPABLE OF CORRECTLY RANKING EACH    </a:t>
            </a:r>
          </a:p>
          <a:p>
            <a:pPr>
              <a:buNone/>
            </a:pPr>
            <a:r>
              <a:rPr lang="en-US" dirty="0" smtClean="0"/>
              <a:t>    ALTERNATIVE IN TERMS OF ITS BENEFITS AND  </a:t>
            </a:r>
          </a:p>
          <a:p>
            <a:pPr>
              <a:buNone/>
            </a:pPr>
            <a:r>
              <a:rPr lang="en-US" dirty="0" smtClean="0"/>
              <a:t>      DISADVANTAGES.</a:t>
            </a:r>
          </a:p>
          <a:p>
            <a:pPr>
              <a:buNone/>
            </a:pPr>
            <a:endParaRPr lang="en-US" dirty="0" smtClean="0"/>
          </a:p>
          <a:p>
            <a:pPr>
              <a:buNone/>
            </a:pPr>
            <a:r>
              <a:rPr lang="en-US" dirty="0" smtClean="0"/>
              <a:t>   3. BE ABLE TO IDENTIFY THE BEST ALTERNATIVE</a:t>
            </a:r>
          </a:p>
          <a:p>
            <a:pPr>
              <a:buNone/>
            </a:pPr>
            <a:r>
              <a:rPr lang="en-US" dirty="0" smtClean="0"/>
              <a:t>SUCH DECISION CAN BE A ‘PERFECT DECISION’ </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A PASSIVE VIEW</a:t>
            </a:r>
            <a:endParaRPr lang="en-US" dirty="0"/>
          </a:p>
        </p:txBody>
      </p:sp>
      <p:sp>
        <p:nvSpPr>
          <p:cNvPr id="3" name="Content Placeholder 2"/>
          <p:cNvSpPr>
            <a:spLocks noGrp="1"/>
          </p:cNvSpPr>
          <p:nvPr>
            <p:ph sz="quarter" idx="1"/>
          </p:nvPr>
        </p:nvSpPr>
        <p:spPr/>
        <p:txBody>
          <a:bodyPr/>
          <a:lstStyle/>
          <a:p>
            <a:pPr>
              <a:buNone/>
            </a:pPr>
            <a:r>
              <a:rPr lang="en-US" dirty="0" smtClean="0"/>
              <a:t>OPPOSITE TO ECONOMIC VIEW</a:t>
            </a:r>
          </a:p>
          <a:p>
            <a:pPr>
              <a:buNone/>
            </a:pPr>
            <a:endParaRPr lang="en-US" dirty="0" smtClean="0"/>
          </a:p>
          <a:p>
            <a:r>
              <a:rPr lang="en-US" dirty="0" smtClean="0"/>
              <a:t>IMPULSIVE/IRRATIONAL PURCHASES</a:t>
            </a:r>
          </a:p>
          <a:p>
            <a:r>
              <a:rPr lang="en-US" dirty="0" smtClean="0"/>
              <a:t>SOMETIMES CUSTOMERS ARE PASSIVE</a:t>
            </a:r>
          </a:p>
          <a:p>
            <a:r>
              <a:rPr lang="en-US" dirty="0" smtClean="0"/>
              <a:t>SOMETIMES THEY SEARCH FOR INFORMATION</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A COGNITIVE VIEW</a:t>
            </a:r>
            <a:endParaRPr lang="en-US" dirty="0"/>
          </a:p>
        </p:txBody>
      </p:sp>
      <p:sp>
        <p:nvSpPr>
          <p:cNvPr id="3" name="Content Placeholder 2"/>
          <p:cNvSpPr>
            <a:spLocks noGrp="1"/>
          </p:cNvSpPr>
          <p:nvPr>
            <p:ph sz="quarter" idx="1"/>
          </p:nvPr>
        </p:nvSpPr>
        <p:spPr/>
        <p:txBody>
          <a:bodyPr/>
          <a:lstStyle/>
          <a:p>
            <a:r>
              <a:rPr lang="en-US" smtClean="0"/>
              <a:t>CONSUMER IS A THINKING PROBLEM SOLVER</a:t>
            </a:r>
          </a:p>
          <a:p>
            <a:r>
              <a:rPr lang="en-US" smtClean="0"/>
              <a:t>CONTINOUSLY SEARCHING FOR INFORMATION TO FULFILL THEIR NEEDS AND ENRICH THEIR LIVES</a:t>
            </a:r>
          </a:p>
          <a:p>
            <a:r>
              <a:rPr lang="en-US" smtClean="0"/>
              <a:t>CONSUMERS ARE CONSIDERED AS INFORMATION PROCESSORS AND INFORMATION PROCESSING LEADS TO FORMATION OF PREFERENCES AND ULTIMATELY TO PURCHASE INTENTIONS.</a:t>
            </a:r>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COGNITIVE VIEW</a:t>
            </a:r>
            <a:endParaRPr lang="en-US" dirty="0"/>
          </a:p>
        </p:txBody>
      </p:sp>
      <p:sp>
        <p:nvSpPr>
          <p:cNvPr id="3" name="Content Placeholder 2"/>
          <p:cNvSpPr>
            <a:spLocks noGrp="1"/>
          </p:cNvSpPr>
          <p:nvPr>
            <p:ph sz="quarter" idx="1"/>
          </p:nvPr>
        </p:nvSpPr>
        <p:spPr/>
        <p:txBody>
          <a:bodyPr/>
          <a:lstStyle/>
          <a:p>
            <a:pPr>
              <a:buNone/>
            </a:pPr>
            <a:r>
              <a:rPr lang="en-US" dirty="0" smtClean="0"/>
              <a:t>THIS MAY LEAD TO TWO CONDITIONS</a:t>
            </a:r>
          </a:p>
          <a:p>
            <a:pPr>
              <a:buNone/>
            </a:pPr>
            <a:endParaRPr lang="en-US" dirty="0" smtClean="0"/>
          </a:p>
          <a:p>
            <a:r>
              <a:rPr lang="en-US" dirty="0" smtClean="0"/>
              <a:t>THEY MAY THINK THAT THEY HAVE SUFFICIENT INFORMATION AND MAY DEVELOP  A SHORTCUT TO DECISION MAKING (TO FACILITATE DECISION MAKING) CALLED</a:t>
            </a:r>
            <a:r>
              <a:rPr lang="en-US" b="1" dirty="0" smtClean="0">
                <a:solidFill>
                  <a:srgbClr val="FF0000"/>
                </a:solidFill>
              </a:rPr>
              <a:t> HEURISTICS</a:t>
            </a:r>
          </a:p>
          <a:p>
            <a:r>
              <a:rPr lang="en-US" dirty="0" smtClean="0"/>
              <a:t>THEY MAY HAVE TOO MUCH INFORMATION AND MAY GET CONFUSED, IS CALLED INFORMATION  </a:t>
            </a:r>
            <a:r>
              <a:rPr lang="en-US" b="1" dirty="0" smtClean="0">
                <a:solidFill>
                  <a:srgbClr val="FF0000"/>
                </a:solidFill>
              </a:rPr>
              <a:t>OVERLOAD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4000" dirty="0" smtClean="0">
                <a:solidFill>
                  <a:schemeClr val="bg1"/>
                </a:solidFill>
              </a:rPr>
              <a:t>CONSUMER BEHAVIOUR</a:t>
            </a:r>
            <a:endParaRPr lang="en-US" sz="4000" dirty="0">
              <a:solidFill>
                <a:schemeClr val="bg1"/>
              </a:solidFill>
              <a:latin typeface="High Tower Text" pitchFamily="18" charset="0"/>
            </a:endParaRPr>
          </a:p>
        </p:txBody>
      </p:sp>
      <p:sp>
        <p:nvSpPr>
          <p:cNvPr id="3" name="Subtitle 2"/>
          <p:cNvSpPr>
            <a:spLocks noGrp="1"/>
          </p:cNvSpPr>
          <p:nvPr>
            <p:ph sz="quarter" idx="1"/>
          </p:nvPr>
        </p:nvSpPr>
        <p:spPr>
          <a:solidFill>
            <a:schemeClr val="accent3">
              <a:lumMod val="20000"/>
              <a:lumOff val="80000"/>
            </a:schemeClr>
          </a:solidFill>
        </p:spPr>
        <p:txBody>
          <a:bodyPr>
            <a:normAutofit fontScale="92500" lnSpcReduction="20000"/>
          </a:bodyPr>
          <a:lstStyle/>
          <a:p>
            <a:pPr>
              <a:buNone/>
            </a:pPr>
            <a:r>
              <a:rPr lang="en-US" b="1" dirty="0" smtClean="0">
                <a:solidFill>
                  <a:srgbClr val="7030A0"/>
                </a:solidFill>
              </a:rPr>
              <a:t>WHAT IS MARKETING?</a:t>
            </a:r>
          </a:p>
          <a:p>
            <a:r>
              <a:rPr lang="en-US" sz="3600" dirty="0" smtClean="0">
                <a:solidFill>
                  <a:srgbClr val="7030A0"/>
                </a:solidFill>
              </a:rPr>
              <a:t>Marketing is the business function</a:t>
            </a:r>
          </a:p>
          <a:p>
            <a:pPr>
              <a:buNone/>
            </a:pPr>
            <a:r>
              <a:rPr lang="en-US" sz="3600" dirty="0" smtClean="0">
                <a:solidFill>
                  <a:srgbClr val="7030A0"/>
                </a:solidFill>
              </a:rPr>
              <a:t>   that identifies, current unfulfilled needs and wants,</a:t>
            </a:r>
          </a:p>
          <a:p>
            <a:pPr>
              <a:buNone/>
            </a:pPr>
            <a:r>
              <a:rPr lang="en-US" sz="3600" dirty="0" smtClean="0">
                <a:solidFill>
                  <a:srgbClr val="7030A0"/>
                </a:solidFill>
              </a:rPr>
              <a:t>   defines and measures its magnitude,</a:t>
            </a:r>
          </a:p>
          <a:p>
            <a:r>
              <a:rPr lang="en-US" sz="3600" dirty="0" smtClean="0">
                <a:solidFill>
                  <a:srgbClr val="7030A0"/>
                </a:solidFill>
              </a:rPr>
              <a:t>Determines which target markets</a:t>
            </a:r>
          </a:p>
          <a:p>
            <a:pPr>
              <a:buNone/>
            </a:pPr>
            <a:r>
              <a:rPr lang="en-US" sz="3600" dirty="0" smtClean="0">
                <a:solidFill>
                  <a:srgbClr val="7030A0"/>
                </a:solidFill>
              </a:rPr>
              <a:t>  the organization can best serve and </a:t>
            </a:r>
          </a:p>
          <a:p>
            <a:pPr>
              <a:buNone/>
            </a:pPr>
            <a:r>
              <a:rPr lang="en-US" sz="3600" dirty="0" smtClean="0">
                <a:solidFill>
                  <a:srgbClr val="7030A0"/>
                </a:solidFill>
              </a:rPr>
              <a:t>  decides on appropriate products, services, </a:t>
            </a:r>
            <a:r>
              <a:rPr lang="en-US" sz="3600" dirty="0" err="1" smtClean="0">
                <a:solidFill>
                  <a:srgbClr val="7030A0"/>
                </a:solidFill>
              </a:rPr>
              <a:t>programmes</a:t>
            </a:r>
            <a:r>
              <a:rPr lang="en-US" sz="3600" dirty="0" smtClean="0">
                <a:solidFill>
                  <a:srgbClr val="7030A0"/>
                </a:solidFill>
              </a:rPr>
              <a:t> to serve their markets</a:t>
            </a:r>
            <a:endParaRPr lang="en-US" sz="3600" dirty="0">
              <a:solidFill>
                <a:srgbClr val="7030A0"/>
              </a:solidFill>
            </a:endParaRPr>
          </a:p>
        </p:txBody>
      </p:sp>
      <p:sp>
        <p:nvSpPr>
          <p:cNvPr id="4" name="Slide Number Placeholder 3"/>
          <p:cNvSpPr>
            <a:spLocks noGrp="1"/>
          </p:cNvSpPr>
          <p:nvPr>
            <p:ph type="sldNum" sz="quarter" idx="15"/>
          </p:nvPr>
        </p:nvSpPr>
        <p:spPr/>
        <p:txBody>
          <a:bodyPr/>
          <a:lstStyle/>
          <a:p>
            <a:fld id="{8286AF3C-55E5-4DE9-838A-6E3F593DCB9E}" type="slidenum">
              <a:rPr lang="en-US" smtClean="0"/>
              <a:pPr/>
              <a:t>5</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4.AN EMOTIONAL VIEW (IMPULSIVE)</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smtClean="0"/>
              <a:t>SOME FEELINGS/EMOTIONS </a:t>
            </a:r>
            <a:r>
              <a:rPr lang="en-US" b="1" dirty="0" smtClean="0">
                <a:solidFill>
                  <a:srgbClr val="FF0000"/>
                </a:solidFill>
              </a:rPr>
              <a:t>(JOY, FEAR, LOVE, HOPE, SEXUALITY, FANTASY)</a:t>
            </a:r>
            <a:r>
              <a:rPr lang="en-US" b="1" dirty="0" smtClean="0"/>
              <a:t> WITH CERTAIN PURCHASES</a:t>
            </a:r>
          </a:p>
          <a:p>
            <a:r>
              <a:rPr lang="en-US" b="1" dirty="0" smtClean="0"/>
              <a:t>THESE EMOTIONS ARE HIGHLY INVOLVING</a:t>
            </a:r>
          </a:p>
          <a:p>
            <a:r>
              <a:rPr lang="en-US" b="1" dirty="0" smtClean="0"/>
              <a:t>WHEN CONSUMER IS MAKING AN EMOTIONAL  PURCHASE DECISION, LESS EMPHASIS ON               </a:t>
            </a:r>
          </a:p>
          <a:p>
            <a:pPr>
              <a:buNone/>
            </a:pPr>
            <a:r>
              <a:rPr lang="en-US" b="1" dirty="0" smtClean="0"/>
              <a:t>     PRE-PURCHASE INFORMATION.  </a:t>
            </a:r>
          </a:p>
          <a:p>
            <a:r>
              <a:rPr lang="en-US" b="1" dirty="0" smtClean="0"/>
              <a:t>CONSUMERS MOODS ARE ALSO INFLUENCING</a:t>
            </a:r>
          </a:p>
          <a:p>
            <a:pPr>
              <a:buNone/>
            </a:pPr>
            <a:r>
              <a:rPr lang="en-US" b="1" dirty="0" smtClean="0">
                <a:solidFill>
                  <a:schemeClr val="accent6">
                    <a:lumMod val="60000"/>
                    <a:lumOff val="40000"/>
                  </a:schemeClr>
                </a:solidFill>
              </a:rPr>
              <a:t>      (</a:t>
            </a:r>
            <a:r>
              <a:rPr lang="en-US" dirty="0" smtClean="0">
                <a:solidFill>
                  <a:srgbClr val="FF0000"/>
                </a:solidFill>
              </a:rPr>
              <a:t>Mood – a feeling state/state of mind)</a:t>
            </a:r>
            <a:endParaRPr lang="en-US" b="1" dirty="0" smtClean="0">
              <a:solidFill>
                <a:srgbClr val="FF0000"/>
              </a:solidFill>
            </a:endParaRPr>
          </a:p>
          <a:p>
            <a:r>
              <a:rPr lang="en-US" b="1" dirty="0" smtClean="0"/>
              <a:t>MOOD IS IMPORANT BECAUSE IT IS HAVING AN IMPACT ON WHEN, WHERE AND WHETHER THEY SHOP ALONE OR WITH OTHERS.</a:t>
            </a:r>
          </a:p>
          <a:p>
            <a:r>
              <a:rPr lang="en-US" b="1" dirty="0" smtClean="0"/>
              <a:t>WHEN CONSUMERS ARE IN +VE MOOD THEY RECALL INFORMATION ABOUT THE PRODUCT.</a:t>
            </a:r>
            <a:endParaRPr lang="en-US"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DECISION RULES</a:t>
            </a:r>
            <a:endParaRPr lang="en-US" dirty="0"/>
          </a:p>
        </p:txBody>
      </p:sp>
      <p:sp>
        <p:nvSpPr>
          <p:cNvPr id="3" name="Content Placeholder 2"/>
          <p:cNvSpPr>
            <a:spLocks noGrp="1"/>
          </p:cNvSpPr>
          <p:nvPr>
            <p:ph sz="quarter" idx="1"/>
          </p:nvPr>
        </p:nvSpPr>
        <p:spPr/>
        <p:txBody>
          <a:bodyPr>
            <a:normAutofit/>
          </a:bodyPr>
          <a:lstStyle/>
          <a:p>
            <a:pPr>
              <a:buNone/>
            </a:pPr>
            <a:r>
              <a:rPr lang="en-US" sz="2000" dirty="0" smtClean="0">
                <a:latin typeface="Times New Roman" pitchFamily="18" charset="0"/>
                <a:cs typeface="Times New Roman" pitchFamily="18" charset="0"/>
              </a:rPr>
              <a:t>They are:</a:t>
            </a:r>
          </a:p>
          <a:p>
            <a:pPr marL="742950" indent="-742950">
              <a:buNone/>
            </a:pPr>
            <a:r>
              <a:rPr lang="en-US" sz="2200" dirty="0" smtClean="0">
                <a:latin typeface="Times New Roman" pitchFamily="18" charset="0"/>
                <a:cs typeface="Times New Roman" pitchFamily="18" charset="0"/>
              </a:rPr>
              <a:t>1.Heuristic</a:t>
            </a:r>
            <a:endParaRPr lang="en-US" sz="2200" dirty="0" smtClean="0">
              <a:solidFill>
                <a:srgbClr val="FF0000"/>
              </a:solidFill>
              <a:latin typeface="Times New Roman" pitchFamily="18" charset="0"/>
              <a:cs typeface="Times New Roman" pitchFamily="18" charset="0"/>
            </a:endParaRPr>
          </a:p>
          <a:p>
            <a:pPr marL="914400" indent="-914400">
              <a:buNone/>
            </a:pPr>
            <a:r>
              <a:rPr lang="en-US" sz="2200" dirty="0" smtClean="0">
                <a:latin typeface="Times New Roman" pitchFamily="18" charset="0"/>
                <a:cs typeface="Times New Roman" pitchFamily="18" charset="0"/>
              </a:rPr>
              <a:t>2.Decision Strategies</a:t>
            </a:r>
          </a:p>
          <a:p>
            <a:pPr marL="914400" indent="-914400">
              <a:buNone/>
            </a:pPr>
            <a:r>
              <a:rPr lang="en-US" sz="2200" dirty="0" smtClean="0">
                <a:latin typeface="Times New Roman" pitchFamily="18" charset="0"/>
                <a:cs typeface="Times New Roman" pitchFamily="18" charset="0"/>
              </a:rPr>
              <a:t>3.Information Processing </a:t>
            </a:r>
            <a:r>
              <a:rPr lang="en-US" sz="2200" dirty="0" smtClean="0">
                <a:latin typeface="Times New Roman" pitchFamily="18" charset="0"/>
                <a:cs typeface="Times New Roman" pitchFamily="18" charset="0"/>
              </a:rPr>
              <a:t>Strategies</a:t>
            </a:r>
          </a:p>
          <a:p>
            <a:pPr marL="914400" indent="-914400">
              <a:buNone/>
            </a:pPr>
            <a:endParaRPr lang="en-US" sz="2200" b="1" dirty="0">
              <a:latin typeface="Times New Roman" pitchFamily="18" charset="0"/>
              <a:cs typeface="Times New Roman" pitchFamily="18" charset="0"/>
            </a:endParaRPr>
          </a:p>
          <a:p>
            <a:pPr marL="742950" lvl="0" indent="-742950">
              <a:buClr>
                <a:srgbClr val="FE8637"/>
              </a:buClr>
              <a:buNone/>
            </a:pPr>
            <a:r>
              <a:rPr lang="en-US" sz="2200" dirty="0">
                <a:solidFill>
                  <a:prstClr val="black"/>
                </a:solidFill>
                <a:latin typeface="Times New Roman" pitchFamily="18" charset="0"/>
                <a:cs typeface="Times New Roman" pitchFamily="18" charset="0"/>
              </a:rPr>
              <a:t>(</a:t>
            </a:r>
            <a:r>
              <a:rPr lang="en-US" sz="2200" dirty="0" smtClean="0">
                <a:solidFill>
                  <a:prstClr val="black"/>
                </a:solidFill>
                <a:latin typeface="Times New Roman" pitchFamily="18" charset="0"/>
                <a:cs typeface="Times New Roman" pitchFamily="18" charset="0"/>
              </a:rPr>
              <a:t>Heuristic</a:t>
            </a:r>
            <a:r>
              <a:rPr lang="en-US" sz="2200" dirty="0">
                <a:solidFill>
                  <a:prstClr val="black"/>
                </a:solidFill>
                <a:latin typeface="Times New Roman" pitchFamily="18" charset="0"/>
                <a:cs typeface="Times New Roman" pitchFamily="18" charset="0"/>
              </a:rPr>
              <a:t>: </a:t>
            </a:r>
            <a:r>
              <a:rPr lang="en-US" sz="2200" dirty="0" smtClean="0">
                <a:solidFill>
                  <a:prstClr val="black"/>
                </a:solidFill>
                <a:latin typeface="Times New Roman" pitchFamily="18" charset="0"/>
                <a:cs typeface="Times New Roman" pitchFamily="18" charset="0"/>
              </a:rPr>
              <a:t>They may think that they have sufficient information and may develop  a shortcut to decision making (</a:t>
            </a:r>
            <a:r>
              <a:rPr lang="en-US" sz="2200" i="1" dirty="0" smtClean="0">
                <a:solidFill>
                  <a:prstClr val="black"/>
                </a:solidFill>
                <a:latin typeface="Times New Roman" pitchFamily="18" charset="0"/>
                <a:cs typeface="Times New Roman" pitchFamily="18" charset="0"/>
              </a:rPr>
              <a:t>to facilitate decision making) </a:t>
            </a:r>
            <a:r>
              <a:rPr lang="en-US" sz="2200" dirty="0" smtClean="0">
                <a:solidFill>
                  <a:prstClr val="black"/>
                </a:solidFill>
                <a:latin typeface="Times New Roman" pitchFamily="18" charset="0"/>
                <a:cs typeface="Times New Roman" pitchFamily="18" charset="0"/>
              </a:rPr>
              <a:t>called </a:t>
            </a:r>
            <a:r>
              <a:rPr lang="en-US" sz="2200" dirty="0" smtClean="0">
                <a:solidFill>
                  <a:srgbClr val="FF0000"/>
                </a:solidFill>
                <a:latin typeface="Times New Roman" pitchFamily="18" charset="0"/>
                <a:cs typeface="Times New Roman" pitchFamily="18" charset="0"/>
              </a:rPr>
              <a:t>heuristics.</a:t>
            </a:r>
            <a:endParaRPr lang="en-US" sz="2200" dirty="0">
              <a:solidFill>
                <a:srgbClr val="FF0000"/>
              </a:solidFill>
              <a:latin typeface="Times New Roman" pitchFamily="18" charset="0"/>
              <a:cs typeface="Times New Roman" pitchFamily="18" charset="0"/>
            </a:endParaRPr>
          </a:p>
          <a:p>
            <a:pPr marL="914400" indent="-914400">
              <a:buNone/>
            </a:pPr>
            <a:r>
              <a:rPr lang="en-US" sz="48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		</a:t>
            </a:r>
            <a:endParaRPr lang="en-US"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DECISION RULES</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b="1" dirty="0" smtClean="0"/>
              <a:t>Consumer Decision Rules are  categorized in two</a:t>
            </a:r>
            <a:r>
              <a:rPr lang="en-US" dirty="0" smtClean="0"/>
              <a:t>,</a:t>
            </a:r>
          </a:p>
          <a:p>
            <a:endParaRPr lang="en-US" sz="3600" dirty="0" smtClean="0"/>
          </a:p>
          <a:p>
            <a:pPr marL="0" indent="0">
              <a:buNone/>
            </a:pPr>
            <a:r>
              <a:rPr lang="en-US" sz="3600" b="1" dirty="0" smtClean="0">
                <a:solidFill>
                  <a:srgbClr val="002060"/>
                </a:solidFill>
              </a:rPr>
              <a:t>1.Compensatory</a:t>
            </a:r>
            <a:r>
              <a:rPr lang="en-US" sz="3600" dirty="0" smtClean="0">
                <a:solidFill>
                  <a:srgbClr val="002060"/>
                </a:solidFill>
              </a:rPr>
              <a:t> </a:t>
            </a:r>
            <a:r>
              <a:rPr lang="en-US" sz="3600" dirty="0" smtClean="0"/>
              <a:t>– in which a consumer evaluate the product in terms of each attribute. A decision rule designed to allow for trade-offs among the strengths and weaknesses of  alternatives being evaluated.</a:t>
            </a:r>
            <a:r>
              <a:rPr lang="en-US" dirty="0" smtClean="0"/>
              <a:t>	</a:t>
            </a:r>
          </a:p>
          <a:p>
            <a:endParaRPr lang="en-US" dirty="0" smtClean="0"/>
          </a:p>
          <a:p>
            <a:pPr marL="0" indent="0">
              <a:buNone/>
            </a:pPr>
            <a:r>
              <a:rPr lang="en-US" sz="3600" b="1" dirty="0" smtClean="0">
                <a:solidFill>
                  <a:srgbClr val="002060"/>
                </a:solidFill>
              </a:rPr>
              <a:t>2.Non-compensatory</a:t>
            </a:r>
            <a:r>
              <a:rPr lang="en-US" sz="3600" b="1" dirty="0" smtClean="0">
                <a:solidFill>
                  <a:srgbClr val="002060"/>
                </a:solidFill>
              </a:rPr>
              <a:t>	</a:t>
            </a:r>
            <a:r>
              <a:rPr lang="en-US" sz="3600" b="1" dirty="0" smtClean="0"/>
              <a:t>are</a:t>
            </a:r>
          </a:p>
          <a:p>
            <a:r>
              <a:rPr lang="en-US" sz="3000" b="1" dirty="0" smtClean="0"/>
              <a:t>Conjunctive decision rule</a:t>
            </a:r>
          </a:p>
          <a:p>
            <a:r>
              <a:rPr lang="en-US" sz="3000" b="1" dirty="0" smtClean="0"/>
              <a:t>Disjunctive decision rule</a:t>
            </a:r>
          </a:p>
          <a:p>
            <a:r>
              <a:rPr lang="en-US" sz="3000" b="1" dirty="0" smtClean="0"/>
              <a:t>Lexicographic decision rule</a:t>
            </a:r>
          </a:p>
          <a:p>
            <a:r>
              <a:rPr lang="en-US" sz="3000" b="1" dirty="0" smtClean="0"/>
              <a:t>Affect Referral decision rule</a:t>
            </a:r>
          </a:p>
          <a:p>
            <a:r>
              <a:rPr lang="en-US" sz="3000" b="1" dirty="0" smtClean="0"/>
              <a:t>Elimination-by-Aspects  rule</a:t>
            </a:r>
            <a:endParaRPr lang="en-US" sz="3000"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r>
              <a:rPr lang="en-US" smtClean="0"/>
              <a:t>A Decision Rule that does not allow for weaknesses in an alternative to be  offset by its strengths. Such a rule is used to reduce the alternatives to be  further evaluated.</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pPr>
              <a:buNone/>
            </a:pPr>
            <a:r>
              <a:rPr lang="en-US" dirty="0" smtClean="0"/>
              <a:t>Conjunctive Decision Rule</a:t>
            </a:r>
          </a:p>
          <a:p>
            <a:r>
              <a:rPr lang="en-US" dirty="0" smtClean="0"/>
              <a:t>The customer establish a separate, minimally acceptable level as a cut-off point for each attribute</a:t>
            </a:r>
          </a:p>
          <a:p>
            <a:r>
              <a:rPr lang="en-US" dirty="0" smtClean="0"/>
              <a:t>If any particular model falls below, the cut-off point is eliminated</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pPr>
              <a:buNone/>
            </a:pPr>
            <a:r>
              <a:rPr lang="en-US" dirty="0" smtClean="0"/>
              <a:t>Disjunctive Decision Rule</a:t>
            </a:r>
          </a:p>
          <a:p>
            <a:pPr>
              <a:buNone/>
            </a:pPr>
            <a:r>
              <a:rPr lang="en-US" dirty="0" smtClean="0"/>
              <a:t>( a mirror image of Conjunctive decision rule)</a:t>
            </a:r>
          </a:p>
          <a:p>
            <a:r>
              <a:rPr lang="en-US" dirty="0" smtClean="0"/>
              <a:t>The consumer establishes a separate minimally acceptable cut-off level for each attribute when option meets/excess the cut-off level is accepted</a:t>
            </a:r>
          </a:p>
          <a:p>
            <a:endParaRPr lang="en-US" dirty="0" smtClean="0"/>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pPr>
              <a:buNone/>
            </a:pPr>
            <a:r>
              <a:rPr lang="en-US" dirty="0" smtClean="0"/>
              <a:t>Lexicographic Decision Rules</a:t>
            </a:r>
          </a:p>
          <a:p>
            <a:r>
              <a:rPr lang="en-US" dirty="0" smtClean="0"/>
              <a:t>The consumer ranks the attribute in terms of perceived relevance and importance.</a:t>
            </a:r>
          </a:p>
          <a:p>
            <a:endParaRPr lang="en-US" dirty="0" smtClean="0"/>
          </a:p>
          <a:p>
            <a:r>
              <a:rPr lang="en-US" dirty="0" smtClean="0"/>
              <a:t>Then compares the various alternatives</a:t>
            </a:r>
          </a:p>
          <a:p>
            <a:endParaRPr lang="en-US" dirty="0" smtClean="0"/>
          </a:p>
          <a:p>
            <a:r>
              <a:rPr lang="en-US" dirty="0" smtClean="0"/>
              <a:t>Top ranking ones are selected</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Lexicographic Decision Rules</a:t>
            </a:r>
          </a:p>
          <a:p>
            <a:r>
              <a:rPr lang="en-US" dirty="0" smtClean="0"/>
              <a:t>With Lexicographic Decision Rules the highest ranked attribute may be connected to the consumers basic orientation,</a:t>
            </a:r>
          </a:p>
          <a:p>
            <a:pPr>
              <a:buNone/>
            </a:pPr>
            <a:r>
              <a:rPr lang="en-US" dirty="0" smtClean="0"/>
              <a:t>			1.Quality Oriented</a:t>
            </a:r>
          </a:p>
          <a:p>
            <a:pPr>
              <a:buNone/>
            </a:pPr>
            <a:r>
              <a:rPr lang="en-US" dirty="0" smtClean="0"/>
              <a:t>			2.Status Oriented</a:t>
            </a:r>
          </a:p>
          <a:p>
            <a:pPr>
              <a:buNone/>
            </a:pPr>
            <a:r>
              <a:rPr lang="en-US" dirty="0" smtClean="0"/>
              <a:t>                          3.Economy Oriented</a:t>
            </a:r>
          </a:p>
          <a:p>
            <a:r>
              <a:rPr lang="en-US" dirty="0" smtClean="0"/>
              <a:t>Infrequently purchased items have Specific Decision Rules,</a:t>
            </a:r>
          </a:p>
          <a:p>
            <a:pPr>
              <a:buNone/>
            </a:pPr>
            <a:r>
              <a:rPr lang="en-US" dirty="0" smtClean="0"/>
              <a:t>     1.Practical Loyalists – they look for the same on the brand they would buy anyway.</a:t>
            </a:r>
          </a:p>
          <a:p>
            <a:pPr>
              <a:buNone/>
            </a:pPr>
            <a:r>
              <a:rPr lang="en-US" dirty="0" smtClean="0"/>
              <a:t>    2. Bottom Line Price Shoppers – Buy the lowest priced items. No brand preference.</a:t>
            </a:r>
          </a:p>
          <a:p>
            <a:pPr>
              <a:buNone/>
            </a:pPr>
            <a:r>
              <a:rPr lang="en-US" dirty="0" smtClean="0"/>
              <a:t>    3. Opportunistic switchers – who use coupons/discount sales to decide among brands in their Evoked sets</a:t>
            </a:r>
          </a:p>
          <a:p>
            <a:pPr>
              <a:buNone/>
            </a:pPr>
            <a:r>
              <a:rPr lang="en-US" dirty="0" smtClean="0"/>
              <a:t>    4. Deal Hunters – look for best bargain, not brand loyal</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pPr>
              <a:buNone/>
            </a:pPr>
            <a:r>
              <a:rPr lang="en-US" dirty="0" smtClean="0"/>
              <a:t>Affect Referral Decision Rules</a:t>
            </a:r>
          </a:p>
          <a:p>
            <a:r>
              <a:rPr lang="en-US" dirty="0" smtClean="0"/>
              <a:t>For many decisions consumer maintain long-term memory in overall evaluations of the brands in their Evoked sets. This would make assessment by individual attributes unnecessary. Instead, consumer may simply select the Brand with highest overall ranking.</a:t>
            </a:r>
          </a:p>
          <a:p>
            <a:pPr>
              <a:buNone/>
            </a:pPr>
            <a:r>
              <a:rPr lang="en-US" dirty="0" smtClean="0"/>
              <a:t>This decision rule is known as Affect Referral Decision Rules</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Non-compensatory Decision Rules</a:t>
            </a:r>
            <a:endParaRPr lang="en-US" dirty="0"/>
          </a:p>
        </p:txBody>
      </p:sp>
      <p:sp>
        <p:nvSpPr>
          <p:cNvPr id="3" name="Content Placeholder 2"/>
          <p:cNvSpPr>
            <a:spLocks noGrp="1"/>
          </p:cNvSpPr>
          <p:nvPr>
            <p:ph sz="quarter" idx="1"/>
          </p:nvPr>
        </p:nvSpPr>
        <p:spPr/>
        <p:txBody>
          <a:bodyPr/>
          <a:lstStyle/>
          <a:p>
            <a:r>
              <a:rPr lang="en-US" smtClean="0"/>
              <a:t>The consumer ranks the evaluative criteria and also sets  minimum scores that must be met  on each of them. The each minimum on one or more  of the evaluative criteria are eliminated.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BEHAVIOUR</a:t>
            </a:r>
            <a:endParaRPr lang="en-US" dirty="0"/>
          </a:p>
        </p:txBody>
      </p:sp>
      <p:sp>
        <p:nvSpPr>
          <p:cNvPr id="3" name="Subtitle 2"/>
          <p:cNvSpPr>
            <a:spLocks noGrp="1"/>
          </p:cNvSpPr>
          <p:nvPr>
            <p:ph sz="quarter" idx="1"/>
          </p:nvPr>
        </p:nvSpPr>
        <p:spPr/>
        <p:txBody>
          <a:bodyPr/>
          <a:lstStyle/>
          <a:p>
            <a:pPr>
              <a:buNone/>
            </a:pPr>
            <a:r>
              <a:rPr lang="en-US" dirty="0" smtClean="0"/>
              <a:t>CORE CONCEPTS OF MARKETING</a:t>
            </a:r>
          </a:p>
          <a:p>
            <a:endParaRPr lang="en-US" dirty="0" smtClean="0"/>
          </a:p>
          <a:p>
            <a:r>
              <a:rPr lang="en-US" dirty="0" smtClean="0"/>
              <a:t>NEEDS</a:t>
            </a:r>
          </a:p>
          <a:p>
            <a:r>
              <a:rPr lang="en-US" dirty="0" smtClean="0"/>
              <a:t>WANTS</a:t>
            </a:r>
          </a:p>
          <a:p>
            <a:r>
              <a:rPr lang="en-US" dirty="0" smtClean="0"/>
              <a:t>DEMAND         </a:t>
            </a:r>
          </a:p>
          <a:p>
            <a:r>
              <a:rPr lang="en-US" dirty="0" smtClean="0"/>
              <a:t>PRODUCT</a:t>
            </a:r>
          </a:p>
          <a:p>
            <a:r>
              <a:rPr lang="en-US" dirty="0" smtClean="0"/>
              <a:t>VALUE &amp; SATISFACTION – COST &amp; UTILITY</a:t>
            </a:r>
          </a:p>
          <a:p>
            <a:r>
              <a:rPr lang="en-US" dirty="0" smtClean="0"/>
              <a:t>MARKET</a:t>
            </a:r>
          </a:p>
          <a:p>
            <a:r>
              <a:rPr lang="en-US" dirty="0" smtClean="0"/>
              <a:t>MARKETER- BUYER/SELLER</a:t>
            </a:r>
          </a:p>
          <a:p>
            <a:r>
              <a:rPr lang="en-US" dirty="0" smtClean="0"/>
              <a:t>MARKETING</a:t>
            </a:r>
            <a:endParaRPr lang="en-US" dirty="0"/>
          </a:p>
        </p:txBody>
      </p:sp>
      <p:sp>
        <p:nvSpPr>
          <p:cNvPr id="4" name="Slide Number Placeholder 3"/>
          <p:cNvSpPr>
            <a:spLocks noGrp="1"/>
          </p:cNvSpPr>
          <p:nvPr>
            <p:ph type="sldNum" sz="quarter" idx="15"/>
          </p:nvPr>
        </p:nvSpPr>
        <p:spPr/>
        <p:txBody>
          <a:bodyPr/>
          <a:lstStyle/>
          <a:p>
            <a:fld id="{8286AF3C-55E5-4DE9-838A-6E3F593DCB9E}"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POST-PURCHASE EVALUATION</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 </a:t>
            </a:r>
            <a:r>
              <a:rPr lang="en-US" b="1" dirty="0" smtClean="0"/>
              <a:t>THREE POSSIBLE OUTCOMES OF THIS EVALUATION</a:t>
            </a:r>
          </a:p>
          <a:p>
            <a:pPr>
              <a:buNone/>
            </a:pPr>
            <a:endParaRPr lang="en-US" b="1" dirty="0" smtClean="0"/>
          </a:p>
          <a:p>
            <a:pPr marL="514350" indent="-514350">
              <a:buNone/>
            </a:pPr>
            <a:r>
              <a:rPr lang="en-US" b="1" dirty="0" smtClean="0"/>
              <a:t>1.    ACTUAL PERFORMANCE MATCHES EXPECTATION – </a:t>
            </a:r>
          </a:p>
          <a:p>
            <a:pPr marL="514350" indent="-514350">
              <a:buNone/>
            </a:pPr>
            <a:r>
              <a:rPr lang="en-US" b="1" dirty="0" smtClean="0"/>
              <a:t>      this leads to Neutral feeling</a:t>
            </a:r>
          </a:p>
          <a:p>
            <a:pPr marL="514350" indent="-514350">
              <a:buFont typeface="+mj-lt"/>
              <a:buAutoNum type="arabicPeriod"/>
            </a:pPr>
            <a:endParaRPr lang="en-US" b="1" dirty="0" smtClean="0"/>
          </a:p>
          <a:p>
            <a:pPr marL="514350" indent="-514350">
              <a:buNone/>
            </a:pPr>
            <a:r>
              <a:rPr lang="en-US" b="1" dirty="0" smtClean="0"/>
              <a:t>2.    PERFORMANCE EXCEEDS EXPECTATION -  + </a:t>
            </a:r>
            <a:r>
              <a:rPr lang="en-US" b="1" dirty="0" err="1" smtClean="0"/>
              <a:t>ve</a:t>
            </a:r>
            <a:r>
              <a:rPr lang="en-US" b="1" dirty="0" smtClean="0"/>
              <a:t> disconfirmation of expectation - satisfaction</a:t>
            </a:r>
          </a:p>
          <a:p>
            <a:pPr marL="514350" indent="-514350">
              <a:buFont typeface="+mj-lt"/>
              <a:buAutoNum type="arabicPeriod"/>
            </a:pPr>
            <a:endParaRPr lang="en-US" b="1" dirty="0" smtClean="0"/>
          </a:p>
          <a:p>
            <a:pPr marL="514350" indent="-514350">
              <a:buNone/>
            </a:pPr>
            <a:r>
              <a:rPr lang="en-US" b="1" dirty="0" smtClean="0"/>
              <a:t>3.    PERFORMANCE BELOW EXPECTATION -  -</a:t>
            </a:r>
            <a:r>
              <a:rPr lang="en-US" b="1" dirty="0" err="1" smtClean="0"/>
              <a:t>ve</a:t>
            </a:r>
            <a:r>
              <a:rPr lang="en-US" b="1" dirty="0" smtClean="0"/>
              <a:t> disconfirmation of expectation – dissatisfaction. Post-purchase  Cognitive Dissonance.</a:t>
            </a:r>
          </a:p>
          <a:p>
            <a:pPr marL="514350" indent="-514350">
              <a:buNone/>
            </a:pPr>
            <a:r>
              <a:rPr lang="en-US" b="1" dirty="0" smtClean="0">
                <a:solidFill>
                  <a:srgbClr val="FF0000"/>
                </a:solidFill>
              </a:rPr>
              <a:t>Post-purchase evaluation is a Feed back as an experience to Consumers Psychological Field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CONSUMER BEHAVIOUR MODELS</a:t>
            </a:r>
            <a:endParaRPr lang="en-US" dirty="0"/>
          </a:p>
        </p:txBody>
      </p:sp>
      <p:sp>
        <p:nvSpPr>
          <p:cNvPr id="3" name="Content Placeholder 2"/>
          <p:cNvSpPr>
            <a:spLocks noGrp="1"/>
          </p:cNvSpPr>
          <p:nvPr>
            <p:ph sz="quarter" idx="1"/>
          </p:nvPr>
        </p:nvSpPr>
        <p:spPr/>
        <p:txBody>
          <a:bodyPr/>
          <a:lstStyle/>
          <a:p>
            <a:r>
              <a:rPr lang="en-US" dirty="0" smtClean="0"/>
              <a:t>MARKETING EXPERTS HAVE DEVELOPED DIFFERENT MODELS. THESE MODELS ANALYSE, </a:t>
            </a:r>
          </a:p>
          <a:p>
            <a:r>
              <a:rPr lang="en-US" dirty="0" smtClean="0"/>
              <a:t> STIMULI AS INPUT AND BEHAVIOUR AS OUTPUT</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 NICOSIA MODEL</a:t>
            </a:r>
            <a:endParaRPr lang="en-US" dirty="0"/>
          </a:p>
        </p:txBody>
      </p:sp>
      <p:sp>
        <p:nvSpPr>
          <p:cNvPr id="3" name="Content Placeholder 2"/>
          <p:cNvSpPr>
            <a:spLocks noGrp="1"/>
          </p:cNvSpPr>
          <p:nvPr>
            <p:ph sz="quarter" idx="1"/>
          </p:nvPr>
        </p:nvSpPr>
        <p:spPr/>
        <p:txBody>
          <a:bodyPr/>
          <a:lstStyle/>
          <a:p>
            <a:r>
              <a:rPr lang="en-US" smtClean="0"/>
              <a:t>DEVELOPED BY FRANCESCO NICOSIA IN 1966</a:t>
            </a:r>
          </a:p>
          <a:p>
            <a:r>
              <a:rPr lang="en-US" smtClean="0"/>
              <a:t>AN EXPERT IN CB</a:t>
            </a:r>
          </a:p>
          <a:p>
            <a:r>
              <a:rPr lang="en-US" smtClean="0"/>
              <a:t>IT IS USING COMPUTER FLOW CHARTING TO ILLUSTRATE ELEMENTS AND THEIR RELATIONSHIPS</a:t>
            </a:r>
          </a:p>
          <a:p>
            <a:r>
              <a:rPr lang="en-US" smtClean="0"/>
              <a:t>IT CONSISTS OF FOUR FIELDS</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smtClean="0"/>
              <a:t>I. NICOSIA MODEL</a:t>
            </a:r>
            <a:endParaRPr lang="en-US" dirty="0"/>
          </a:p>
        </p:txBody>
      </p:sp>
      <p:sp>
        <p:nvSpPr>
          <p:cNvPr id="3" name="Content Placeholder 2"/>
          <p:cNvSpPr>
            <a:spLocks noGrp="1"/>
          </p:cNvSpPr>
          <p:nvPr>
            <p:ph sz="quarter" idx="1"/>
          </p:nvPr>
        </p:nvSpPr>
        <p:spPr>
          <a:xfrm>
            <a:off x="228600" y="990600"/>
            <a:ext cx="8915400" cy="5867400"/>
          </a:xfrm>
        </p:spPr>
        <p:txBody>
          <a:bodyPr/>
          <a:lstStyle/>
          <a:p>
            <a:r>
              <a:rPr lang="en-US" sz="3200" dirty="0" smtClean="0">
                <a:solidFill>
                  <a:schemeClr val="accent2">
                    <a:lumMod val="75000"/>
                  </a:schemeClr>
                </a:solidFill>
              </a:rPr>
              <a:t>INPUT </a:t>
            </a:r>
            <a:r>
              <a:rPr lang="en-US" sz="3200" dirty="0" smtClean="0">
                <a:solidFill>
                  <a:schemeClr val="accent2">
                    <a:lumMod val="75000"/>
                  </a:schemeClr>
                </a:solidFill>
                <a:sym typeface="Wingdings" pitchFamily="2" charset="2"/>
              </a:rPr>
              <a:t>PROCESS  OUTPUT</a:t>
            </a:r>
          </a:p>
          <a:p>
            <a:pPr>
              <a:buNone/>
            </a:pPr>
            <a:r>
              <a:rPr lang="en-US" dirty="0" smtClean="0"/>
              <a:t>                      EXTERNAL INFLUENCES</a:t>
            </a:r>
          </a:p>
          <a:p>
            <a:endParaRPr lang="en-US" dirty="0" smtClean="0"/>
          </a:p>
          <a:p>
            <a:endParaRPr lang="en-US" dirty="0" smtClean="0"/>
          </a:p>
          <a:p>
            <a:endParaRPr lang="en-US" dirty="0" smtClean="0"/>
          </a:p>
          <a:p>
            <a:endParaRPr lang="en-US" dirty="0" smtClean="0"/>
          </a:p>
          <a:p>
            <a:r>
              <a:rPr lang="en-US" dirty="0" smtClean="0"/>
              <a:t>INPUT</a:t>
            </a:r>
            <a:endParaRPr lang="en-US" dirty="0"/>
          </a:p>
        </p:txBody>
      </p:sp>
      <p:sp>
        <p:nvSpPr>
          <p:cNvPr id="4" name="Rounded Rectangle 3"/>
          <p:cNvSpPr/>
          <p:nvPr/>
        </p:nvSpPr>
        <p:spPr>
          <a:xfrm>
            <a:off x="1676400" y="1981200"/>
            <a:ext cx="7467600" cy="3733800"/>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sp>
        <p:nvSpPr>
          <p:cNvPr id="5" name="Rounded Rectangle 4"/>
          <p:cNvSpPr/>
          <p:nvPr/>
        </p:nvSpPr>
        <p:spPr>
          <a:xfrm>
            <a:off x="1905000" y="2286000"/>
            <a:ext cx="3048000" cy="28956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5">
                    <a:lumMod val="75000"/>
                  </a:schemeClr>
                </a:solidFill>
              </a:rPr>
              <a:t>FIRMS MARKETING EFFORTS</a:t>
            </a:r>
          </a:p>
          <a:p>
            <a:pPr algn="ctr"/>
            <a:r>
              <a:rPr lang="en-US" b="1" dirty="0" smtClean="0"/>
              <a:t>PRODUCT</a:t>
            </a:r>
          </a:p>
          <a:p>
            <a:pPr algn="ctr"/>
            <a:r>
              <a:rPr lang="en-US" b="1" dirty="0" smtClean="0"/>
              <a:t>PRICE</a:t>
            </a:r>
          </a:p>
          <a:p>
            <a:pPr algn="ctr"/>
            <a:r>
              <a:rPr lang="en-US" b="1" dirty="0" smtClean="0"/>
              <a:t>PLACE</a:t>
            </a:r>
          </a:p>
          <a:p>
            <a:pPr algn="ctr"/>
            <a:r>
              <a:rPr lang="en-US" b="1" dirty="0" smtClean="0"/>
              <a:t>PROMOTION</a:t>
            </a:r>
            <a:endParaRPr lang="en-US" b="1" dirty="0"/>
          </a:p>
        </p:txBody>
      </p:sp>
      <p:sp>
        <p:nvSpPr>
          <p:cNvPr id="6" name="Rounded Rectangle 5"/>
          <p:cNvSpPr/>
          <p:nvPr/>
        </p:nvSpPr>
        <p:spPr>
          <a:xfrm>
            <a:off x="5105400" y="2057400"/>
            <a:ext cx="3704015" cy="3124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5">
                    <a:lumMod val="75000"/>
                  </a:schemeClr>
                </a:solidFill>
              </a:rPr>
              <a:t>SOCIO-CULTURAL ENVIRONMENT</a:t>
            </a:r>
          </a:p>
          <a:p>
            <a:pPr algn="ctr"/>
            <a:r>
              <a:rPr lang="en-US" b="1" dirty="0" smtClean="0">
                <a:solidFill>
                  <a:schemeClr val="bg1"/>
                </a:solidFill>
              </a:rPr>
              <a:t>1. FAMILY</a:t>
            </a:r>
          </a:p>
          <a:p>
            <a:pPr algn="ctr"/>
            <a:r>
              <a:rPr lang="en-US" b="1" dirty="0" smtClean="0">
                <a:solidFill>
                  <a:schemeClr val="bg1"/>
                </a:solidFill>
              </a:rPr>
              <a:t>2.INFORMAL SOURCES</a:t>
            </a:r>
          </a:p>
          <a:p>
            <a:pPr algn="ctr"/>
            <a:r>
              <a:rPr lang="en-US" b="1" dirty="0" smtClean="0">
                <a:solidFill>
                  <a:schemeClr val="bg1"/>
                </a:solidFill>
              </a:rPr>
              <a:t>3.NON-COMMERCIAL</a:t>
            </a:r>
          </a:p>
          <a:p>
            <a:pPr algn="ctr"/>
            <a:r>
              <a:rPr lang="en-US" b="1" dirty="0" smtClean="0">
                <a:solidFill>
                  <a:schemeClr val="bg1"/>
                </a:solidFill>
              </a:rPr>
              <a:t>4.SOCIAL CLASS</a:t>
            </a:r>
          </a:p>
          <a:p>
            <a:pPr algn="ctr"/>
            <a:r>
              <a:rPr lang="en-US" b="1" dirty="0" smtClean="0">
                <a:solidFill>
                  <a:schemeClr val="bg1"/>
                </a:solidFill>
              </a:rPr>
              <a:t>5.CUTURE AND SUB-CULTURE</a:t>
            </a:r>
            <a:endParaRPr lang="en-US" b="1" dirty="0">
              <a:solidFill>
                <a:schemeClr val="bg1"/>
              </a:solidFill>
            </a:endParaRPr>
          </a:p>
        </p:txBody>
      </p:sp>
      <p:sp>
        <p:nvSpPr>
          <p:cNvPr id="7" name="Up-Down Arrow 6"/>
          <p:cNvSpPr/>
          <p:nvPr/>
        </p:nvSpPr>
        <p:spPr>
          <a:xfrm>
            <a:off x="5105400" y="5715000"/>
            <a:ext cx="381000" cy="1143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838200"/>
          </a:xfrm>
        </p:spPr>
        <p:txBody>
          <a:bodyPr/>
          <a:lstStyle/>
          <a:p>
            <a:pPr algn="ctr"/>
            <a:r>
              <a:rPr lang="en-US" dirty="0" smtClean="0"/>
              <a:t>I. NICOSIA MODEL</a:t>
            </a:r>
            <a:endParaRPr lang="en-US" dirty="0"/>
          </a:p>
        </p:txBody>
      </p:sp>
      <p:sp>
        <p:nvSpPr>
          <p:cNvPr id="3" name="Content Placeholder 2"/>
          <p:cNvSpPr>
            <a:spLocks noGrp="1"/>
          </p:cNvSpPr>
          <p:nvPr>
            <p:ph sz="quarter" idx="1"/>
          </p:nvPr>
        </p:nvSpPr>
        <p:spPr>
          <a:xfrm>
            <a:off x="228600" y="990600"/>
            <a:ext cx="8915400" cy="5867400"/>
          </a:xfrm>
        </p:spPr>
        <p:txBody>
          <a:bodyPr/>
          <a:lstStyle/>
          <a:p>
            <a:pPr>
              <a:buNone/>
            </a:pPr>
            <a:r>
              <a:rPr lang="en-US" dirty="0" smtClean="0"/>
              <a:t>CONSUMER DECISION MAKING</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PROCESS</a:t>
            </a:r>
            <a:endParaRPr lang="en-US" dirty="0"/>
          </a:p>
        </p:txBody>
      </p:sp>
      <p:sp>
        <p:nvSpPr>
          <p:cNvPr id="4" name="Rounded Rectangle 3"/>
          <p:cNvSpPr/>
          <p:nvPr/>
        </p:nvSpPr>
        <p:spPr>
          <a:xfrm>
            <a:off x="1905000" y="2209800"/>
            <a:ext cx="7467600" cy="3733800"/>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sp>
        <p:nvSpPr>
          <p:cNvPr id="5" name="Rounded Rectangle 4"/>
          <p:cNvSpPr/>
          <p:nvPr/>
        </p:nvSpPr>
        <p:spPr>
          <a:xfrm>
            <a:off x="1905000" y="2743200"/>
            <a:ext cx="3048000" cy="28956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1.NEED RECOGNITION</a:t>
            </a:r>
          </a:p>
          <a:p>
            <a:pPr algn="ctr"/>
            <a:r>
              <a:rPr lang="en-US" b="1" dirty="0" smtClean="0"/>
              <a:t>2.PRE-PURCHASE SEARCH</a:t>
            </a:r>
          </a:p>
          <a:p>
            <a:pPr algn="ctr"/>
            <a:r>
              <a:rPr lang="en-US" b="1" dirty="0" smtClean="0"/>
              <a:t>3.EVALUATION OF ALTERNATIVES</a:t>
            </a:r>
            <a:endParaRPr lang="en-US" b="1" dirty="0"/>
          </a:p>
        </p:txBody>
      </p:sp>
      <p:sp>
        <p:nvSpPr>
          <p:cNvPr id="6" name="Rounded Rectangle 5"/>
          <p:cNvSpPr/>
          <p:nvPr/>
        </p:nvSpPr>
        <p:spPr>
          <a:xfrm>
            <a:off x="5334000" y="2819400"/>
            <a:ext cx="3475415"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PSYCHOLOGICAL FIELD</a:t>
            </a:r>
          </a:p>
          <a:p>
            <a:pPr algn="ctr"/>
            <a:r>
              <a:rPr lang="en-US" b="1" dirty="0" smtClean="0">
                <a:solidFill>
                  <a:schemeClr val="bg1"/>
                </a:solidFill>
              </a:rPr>
              <a:t>MOTIVATION</a:t>
            </a:r>
          </a:p>
          <a:p>
            <a:pPr algn="ctr"/>
            <a:r>
              <a:rPr lang="en-US" b="1" dirty="0" smtClean="0">
                <a:solidFill>
                  <a:schemeClr val="bg1"/>
                </a:solidFill>
              </a:rPr>
              <a:t>PERCEPTION</a:t>
            </a:r>
          </a:p>
          <a:p>
            <a:pPr algn="ctr"/>
            <a:r>
              <a:rPr lang="en-US" b="1" dirty="0" smtClean="0">
                <a:solidFill>
                  <a:schemeClr val="bg1"/>
                </a:solidFill>
              </a:rPr>
              <a:t>LEARNING</a:t>
            </a:r>
          </a:p>
          <a:p>
            <a:pPr algn="ctr"/>
            <a:r>
              <a:rPr lang="en-US" b="1" dirty="0" smtClean="0">
                <a:solidFill>
                  <a:schemeClr val="bg1"/>
                </a:solidFill>
              </a:rPr>
              <a:t>PERSONALITY</a:t>
            </a:r>
          </a:p>
          <a:p>
            <a:pPr algn="ctr"/>
            <a:r>
              <a:rPr lang="en-US" b="1" dirty="0" smtClean="0">
                <a:solidFill>
                  <a:schemeClr val="bg1"/>
                </a:solidFill>
              </a:rPr>
              <a:t>ATTITUDES</a:t>
            </a:r>
            <a:endParaRPr lang="en-US" b="1" dirty="0">
              <a:solidFill>
                <a:schemeClr val="bg1"/>
              </a:solidFill>
            </a:endParaRPr>
          </a:p>
        </p:txBody>
      </p:sp>
      <p:sp>
        <p:nvSpPr>
          <p:cNvPr id="8" name="Left-Right Arrow 7"/>
          <p:cNvSpPr/>
          <p:nvPr/>
        </p:nvSpPr>
        <p:spPr>
          <a:xfrm>
            <a:off x="4953000" y="4114801"/>
            <a:ext cx="304800"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a:off x="4953000" y="6096000"/>
            <a:ext cx="304800" cy="762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124200" y="4419600"/>
            <a:ext cx="2133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Right Arrow 7"/>
          <p:cNvSpPr/>
          <p:nvPr/>
        </p:nvSpPr>
        <p:spPr>
          <a:xfrm>
            <a:off x="4953000" y="4114801"/>
            <a:ext cx="304800"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905000" y="2743200"/>
            <a:ext cx="3048000" cy="28956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600" y="0"/>
            <a:ext cx="8458200" cy="838200"/>
          </a:xfrm>
        </p:spPr>
        <p:txBody>
          <a:bodyPr/>
          <a:lstStyle/>
          <a:p>
            <a:pPr algn="ctr"/>
            <a:r>
              <a:rPr lang="en-US" dirty="0" smtClean="0"/>
              <a:t>I. NICOSIA MODEL</a:t>
            </a:r>
            <a:endParaRPr lang="en-US" dirty="0"/>
          </a:p>
        </p:txBody>
      </p:sp>
      <p:sp>
        <p:nvSpPr>
          <p:cNvPr id="3" name="Content Placeholder 2"/>
          <p:cNvSpPr>
            <a:spLocks noGrp="1"/>
          </p:cNvSpPr>
          <p:nvPr>
            <p:ph sz="quarter" idx="1"/>
          </p:nvPr>
        </p:nvSpPr>
        <p:spPr>
          <a:xfrm>
            <a:off x="0" y="990600"/>
            <a:ext cx="9144000" cy="5867400"/>
          </a:xfrm>
        </p:spPr>
        <p:txBody>
          <a:bodyPr/>
          <a:lstStyle/>
          <a:p>
            <a:pPr>
              <a:buNone/>
            </a:pPr>
            <a:r>
              <a:rPr lang="en-US" dirty="0" smtClean="0"/>
              <a:t>POST DECISION BEHAVIOUR</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OUT PUT</a:t>
            </a:r>
            <a:endParaRPr lang="en-US" dirty="0"/>
          </a:p>
        </p:txBody>
      </p:sp>
      <p:sp>
        <p:nvSpPr>
          <p:cNvPr id="4" name="Rounded Rectangle 3"/>
          <p:cNvSpPr/>
          <p:nvPr/>
        </p:nvSpPr>
        <p:spPr>
          <a:xfrm>
            <a:off x="1905000" y="2209800"/>
            <a:ext cx="7239000" cy="3733800"/>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sp>
        <p:nvSpPr>
          <p:cNvPr id="6" name="Rounded Rectangle 5"/>
          <p:cNvSpPr/>
          <p:nvPr/>
        </p:nvSpPr>
        <p:spPr>
          <a:xfrm>
            <a:off x="2438400" y="2667000"/>
            <a:ext cx="3276600" cy="297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PURCHASE</a:t>
            </a:r>
          </a:p>
          <a:p>
            <a:pPr algn="ctr"/>
            <a:r>
              <a:rPr lang="en-US" b="1" dirty="0" smtClean="0">
                <a:solidFill>
                  <a:schemeClr val="bg1"/>
                </a:solidFill>
              </a:rPr>
              <a:t>TRIAL</a:t>
            </a:r>
          </a:p>
          <a:p>
            <a:pPr algn="ctr"/>
            <a:r>
              <a:rPr lang="en-US" b="1" dirty="0" smtClean="0">
                <a:solidFill>
                  <a:schemeClr val="bg1"/>
                </a:solidFill>
              </a:rPr>
              <a:t>REPEAT PURCHASE</a:t>
            </a:r>
          </a:p>
          <a:p>
            <a:pPr algn="ctr"/>
            <a:r>
              <a:rPr lang="en-US" b="1" dirty="0" smtClean="0">
                <a:solidFill>
                  <a:schemeClr val="accent2">
                    <a:lumMod val="75000"/>
                  </a:schemeClr>
                </a:solidFill>
              </a:rPr>
              <a:t>POST-PURCHASE EVALUATION</a:t>
            </a:r>
            <a:endParaRPr lang="en-US" b="1" dirty="0">
              <a:solidFill>
                <a:schemeClr val="accent2">
                  <a:lumMod val="75000"/>
                </a:schemeClr>
              </a:solidFill>
            </a:endParaRPr>
          </a:p>
        </p:txBody>
      </p:sp>
      <p:sp>
        <p:nvSpPr>
          <p:cNvPr id="9" name="Bent-Up Arrow 8"/>
          <p:cNvSpPr/>
          <p:nvPr/>
        </p:nvSpPr>
        <p:spPr>
          <a:xfrm>
            <a:off x="5105400" y="3962400"/>
            <a:ext cx="2514600" cy="838200"/>
          </a:xfrm>
          <a:prstGeom prst="ben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248400" y="2667000"/>
            <a:ext cx="22860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EXPERIENCE</a:t>
            </a:r>
            <a:endParaRPr lang="en-US"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NICOSIA MODEL</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INPUT</a:t>
            </a:r>
          </a:p>
          <a:p>
            <a:pPr>
              <a:buNone/>
            </a:pPr>
            <a:r>
              <a:rPr lang="en-US" dirty="0" smtClean="0"/>
              <a:t> Inputs are external influences that serves as sources of information about a  particular product and influence consumer’s product related  values, attitudes and </a:t>
            </a:r>
            <a:r>
              <a:rPr lang="en-US" dirty="0" err="1" smtClean="0"/>
              <a:t>behaviour</a:t>
            </a:r>
            <a:r>
              <a:rPr lang="en-US" dirty="0" smtClean="0"/>
              <a:t>.</a:t>
            </a:r>
          </a:p>
          <a:p>
            <a:pPr>
              <a:buNone/>
            </a:pPr>
            <a:r>
              <a:rPr lang="en-US" dirty="0" smtClean="0"/>
              <a:t>These are  </a:t>
            </a:r>
          </a:p>
          <a:p>
            <a:pPr>
              <a:buNone/>
            </a:pPr>
            <a:r>
              <a:rPr lang="en-US" dirty="0" smtClean="0"/>
              <a:t>                   1. </a:t>
            </a:r>
            <a:r>
              <a:rPr lang="en-US" sz="2800" b="1" dirty="0" smtClean="0"/>
              <a:t>Marketing Mix </a:t>
            </a:r>
            <a:r>
              <a:rPr lang="en-US" dirty="0" smtClean="0"/>
              <a:t>– Product,(Package, Size and Guarantees) Mass Media Ads., Direct Marketing, Personal Selling, Pricing Policies, Distribution Channels</a:t>
            </a:r>
          </a:p>
          <a:p>
            <a:pPr>
              <a:buNone/>
            </a:pPr>
            <a:r>
              <a:rPr lang="en-US" dirty="0" smtClean="0"/>
              <a:t>                   2. </a:t>
            </a:r>
            <a:r>
              <a:rPr lang="en-US" sz="2800" b="1" dirty="0" smtClean="0"/>
              <a:t>Socio-cultural Influences – </a:t>
            </a:r>
          </a:p>
          <a:p>
            <a:pPr>
              <a:buNone/>
            </a:pPr>
            <a:r>
              <a:rPr lang="en-US" sz="2800" dirty="0" smtClean="0"/>
              <a:t>Non-commercial Influences, Friends, News, Family members, Consumer Magazines, experienced consumers.</a:t>
            </a:r>
            <a:endParaRPr lang="en-US" sz="2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smtClean="0"/>
              <a:t>NICOSIA MODEL</a:t>
            </a:r>
            <a:endParaRPr lang="en-US" dirty="0"/>
          </a:p>
        </p:txBody>
      </p:sp>
      <p:sp>
        <p:nvSpPr>
          <p:cNvPr id="3" name="Content Placeholder 2"/>
          <p:cNvSpPr>
            <a:spLocks noGrp="1"/>
          </p:cNvSpPr>
          <p:nvPr>
            <p:ph sz="quarter" idx="1"/>
          </p:nvPr>
        </p:nvSpPr>
        <p:spPr>
          <a:xfrm>
            <a:off x="228600" y="990600"/>
            <a:ext cx="8915400" cy="5867400"/>
          </a:xfrm>
        </p:spPr>
        <p:txBody>
          <a:bodyPr/>
          <a:lstStyle/>
          <a:p>
            <a:endParaRPr lang="en-US" dirty="0" smtClean="0"/>
          </a:p>
          <a:p>
            <a:endParaRPr lang="en-US" dirty="0" smtClean="0"/>
          </a:p>
          <a:p>
            <a:r>
              <a:rPr lang="en-US" dirty="0" smtClean="0"/>
              <a:t>Social class, culture, sub-culture, etc.</a:t>
            </a:r>
          </a:p>
          <a:p>
            <a:endParaRPr lang="en-US" dirty="0" smtClean="0"/>
          </a:p>
          <a:p>
            <a:endParaRPr lang="en-US" dirty="0" smtClean="0"/>
          </a:p>
          <a:p>
            <a:r>
              <a:rPr lang="en-US" dirty="0" smtClean="0"/>
              <a:t>These factors affect how consumers evaluate and ultimately adopt (or reject) the products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NICOSIA MODEL</a:t>
            </a:r>
            <a:endParaRPr lang="en-US" dirty="0"/>
          </a:p>
        </p:txBody>
      </p:sp>
      <p:sp>
        <p:nvSpPr>
          <p:cNvPr id="3" name="Content Placeholder 2"/>
          <p:cNvSpPr>
            <a:spLocks noGrp="1"/>
          </p:cNvSpPr>
          <p:nvPr>
            <p:ph sz="quarter" idx="1"/>
          </p:nvPr>
        </p:nvSpPr>
        <p:spPr/>
        <p:txBody>
          <a:bodyPr/>
          <a:lstStyle/>
          <a:p>
            <a:pPr>
              <a:buNone/>
            </a:pPr>
            <a:r>
              <a:rPr lang="en-US" dirty="0" smtClean="0"/>
              <a:t>PROCES  : How consumers make decisions?</a:t>
            </a:r>
          </a:p>
          <a:p>
            <a:r>
              <a:rPr lang="en-US" dirty="0" smtClean="0"/>
              <a:t>Psychological concepts (motivation, perception, learning, personality, attitudes) affect consumer’s decision making processes (what they need, awareness  of various product choices, information gathering, and evaluation of alternatives).</a:t>
            </a:r>
          </a:p>
          <a:p>
            <a:r>
              <a:rPr lang="en-US" dirty="0" smtClean="0"/>
              <a:t>The  act of Decision Making consists of Three Stages</a:t>
            </a:r>
          </a:p>
          <a:p>
            <a:r>
              <a:rPr lang="en-US" dirty="0" smtClean="0"/>
              <a:t>      1. Need recognition</a:t>
            </a:r>
          </a:p>
          <a:p>
            <a:r>
              <a:rPr lang="en-US" dirty="0" smtClean="0"/>
              <a:t>      2. Pre-purchase Search</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NICOSIA MODEL</a:t>
            </a:r>
            <a:endParaRPr lang="en-US" dirty="0"/>
          </a:p>
        </p:txBody>
      </p:sp>
      <p:sp>
        <p:nvSpPr>
          <p:cNvPr id="3" name="Content Placeholder 2"/>
          <p:cNvSpPr>
            <a:spLocks noGrp="1"/>
          </p:cNvSpPr>
          <p:nvPr>
            <p:ph sz="quarter" idx="1"/>
          </p:nvPr>
        </p:nvSpPr>
        <p:spPr/>
        <p:txBody>
          <a:bodyPr>
            <a:normAutofit fontScale="70000" lnSpcReduction="20000"/>
          </a:bodyPr>
          <a:lstStyle/>
          <a:p>
            <a:r>
              <a:rPr lang="en-US" b="1" dirty="0" smtClean="0"/>
              <a:t>Need Recognition</a:t>
            </a:r>
          </a:p>
          <a:p>
            <a:pPr>
              <a:buNone/>
            </a:pPr>
            <a:r>
              <a:rPr lang="en-US" b="1" dirty="0" smtClean="0"/>
              <a:t>When a consumer is faced with a problem, two different need/problem recognition styles</a:t>
            </a:r>
          </a:p>
          <a:p>
            <a:pPr>
              <a:buNone/>
            </a:pPr>
            <a:r>
              <a:rPr lang="en-US" b="1" dirty="0" smtClean="0"/>
              <a:t>		1. Actual State – who perceive that  they have a problem </a:t>
            </a:r>
          </a:p>
          <a:p>
            <a:pPr>
              <a:buNone/>
            </a:pPr>
            <a:r>
              <a:rPr lang="en-US" b="1" dirty="0" smtClean="0"/>
              <a:t>                                        when a product fails to perform.</a:t>
            </a:r>
          </a:p>
          <a:p>
            <a:pPr>
              <a:buNone/>
            </a:pPr>
            <a:endParaRPr lang="en-US" b="1" dirty="0" smtClean="0"/>
          </a:p>
          <a:p>
            <a:pPr>
              <a:buNone/>
            </a:pPr>
            <a:r>
              <a:rPr lang="en-US" b="1" dirty="0" smtClean="0"/>
              <a:t>		2.Desired state – Desire for something new.</a:t>
            </a:r>
          </a:p>
          <a:p>
            <a:r>
              <a:rPr lang="en-US" b="1" dirty="0" smtClean="0"/>
              <a:t>Pre-purchase Search</a:t>
            </a:r>
          </a:p>
          <a:p>
            <a:pPr>
              <a:buNone/>
            </a:pPr>
            <a:r>
              <a:rPr lang="en-US" b="1" dirty="0" smtClean="0"/>
              <a:t>  Pre-purchase search begin when a consumer perceives a need that might be satisfied by the purchase and consumption of product.</a:t>
            </a:r>
          </a:p>
          <a:p>
            <a:pPr>
              <a:buNone/>
            </a:pPr>
            <a:r>
              <a:rPr lang="en-US" b="1" dirty="0" smtClean="0"/>
              <a:t>  Prior experience may provide adequate information   OR</a:t>
            </a:r>
          </a:p>
          <a:p>
            <a:pPr>
              <a:buNone/>
            </a:pPr>
            <a:r>
              <a:rPr lang="en-US" b="1" dirty="0" smtClean="0"/>
              <a:t>  engage in extensive search for information.</a:t>
            </a:r>
          </a:p>
          <a:p>
            <a:pPr>
              <a:buNone/>
            </a:pPr>
            <a:r>
              <a:rPr lang="en-US" b="1" dirty="0" smtClean="0"/>
              <a:t>Past Experience- is an internal source for information.</a:t>
            </a:r>
          </a:p>
          <a:p>
            <a:pPr>
              <a:buNone/>
            </a:pPr>
            <a:r>
              <a:rPr lang="en-US" b="1" dirty="0" smtClean="0"/>
              <a:t>Many purchases are based on internal and external sources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 based on -</a:t>
            </a:r>
            <a:endParaRPr lang="en-IN" dirty="0"/>
          </a:p>
        </p:txBody>
      </p:sp>
      <p:sp>
        <p:nvSpPr>
          <p:cNvPr id="3" name="Content Placeholder 2"/>
          <p:cNvSpPr>
            <a:spLocks noGrp="1"/>
          </p:cNvSpPr>
          <p:nvPr>
            <p:ph sz="quarter" idx="1"/>
          </p:nvPr>
        </p:nvSpPr>
        <p:spPr/>
        <p:txBody>
          <a:bodyPr/>
          <a:lstStyle/>
          <a:p>
            <a:r>
              <a:rPr lang="en-US" dirty="0" smtClean="0"/>
              <a:t>Psychology</a:t>
            </a:r>
          </a:p>
          <a:p>
            <a:r>
              <a:rPr lang="en-US" dirty="0" smtClean="0"/>
              <a:t>Sociology</a:t>
            </a:r>
          </a:p>
          <a:p>
            <a:r>
              <a:rPr lang="en-US" dirty="0" smtClean="0"/>
              <a:t>Anthropology</a:t>
            </a:r>
          </a:p>
          <a:p>
            <a:r>
              <a:rPr lang="en-US" dirty="0" smtClean="0"/>
              <a:t>Marketing</a:t>
            </a:r>
          </a:p>
          <a:p>
            <a:r>
              <a:rPr lang="en-US" dirty="0" smtClean="0"/>
              <a:t>Economics</a:t>
            </a: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NICOSIA MODEL</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sz="3200" b="1" dirty="0" smtClean="0"/>
              <a:t>Evaluation of Alternatives</a:t>
            </a:r>
          </a:p>
          <a:p>
            <a:endParaRPr lang="en-US" sz="2800" b="1" dirty="0" smtClean="0"/>
          </a:p>
          <a:p>
            <a:r>
              <a:rPr lang="en-US" sz="2800" b="1" dirty="0" smtClean="0"/>
              <a:t>Evoked Set</a:t>
            </a:r>
            <a:r>
              <a:rPr lang="en-US" sz="2800" dirty="0" smtClean="0"/>
              <a:t>-Specific Brands a consumer considers in making purchases, Also called </a:t>
            </a:r>
            <a:r>
              <a:rPr lang="en-US" sz="2800" b="1" dirty="0" smtClean="0"/>
              <a:t>Consideration Set.</a:t>
            </a:r>
          </a:p>
          <a:p>
            <a:r>
              <a:rPr lang="en-US" sz="2800" b="1" dirty="0" smtClean="0"/>
              <a:t>Evoked set </a:t>
            </a:r>
            <a:r>
              <a:rPr lang="en-US" sz="2800" dirty="0" smtClean="0"/>
              <a:t>consists of a small number of brands which the consumer is aware of.</a:t>
            </a:r>
            <a:endParaRPr lang="en-US" sz="2800" b="1" dirty="0" smtClean="0"/>
          </a:p>
          <a:p>
            <a:r>
              <a:rPr lang="en-US" sz="2800" b="1" dirty="0" smtClean="0"/>
              <a:t>Inept set – </a:t>
            </a:r>
            <a:r>
              <a:rPr lang="en-US" sz="2800" dirty="0" smtClean="0"/>
              <a:t>consists of brands the consumer excludes from the purchase because they are unacceptable.</a:t>
            </a:r>
          </a:p>
          <a:p>
            <a:r>
              <a:rPr lang="en-US" sz="2800" b="1" dirty="0" smtClean="0"/>
              <a:t>Inert set</a:t>
            </a:r>
            <a:r>
              <a:rPr lang="en-US" sz="2800" dirty="0" smtClean="0"/>
              <a:t> – the brands consumer is indifferent, because of perception that they may not serve the need.</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NICOSIA MODEL</a:t>
            </a:r>
            <a:endParaRPr lang="en-US" dirty="0"/>
          </a:p>
        </p:txBody>
      </p:sp>
      <p:sp>
        <p:nvSpPr>
          <p:cNvPr id="3" name="Content Placeholder 2"/>
          <p:cNvSpPr>
            <a:spLocks noGrp="1"/>
          </p:cNvSpPr>
          <p:nvPr>
            <p:ph sz="quarter" idx="1"/>
          </p:nvPr>
        </p:nvSpPr>
        <p:spPr/>
        <p:txBody>
          <a:bodyPr>
            <a:normAutofit fontScale="85000" lnSpcReduction="10000"/>
          </a:bodyPr>
          <a:lstStyle/>
          <a:p>
            <a:pPr marL="514350" indent="-514350">
              <a:buFont typeface="+mj-lt"/>
              <a:buAutoNum type="arabicPeriod"/>
            </a:pPr>
            <a:r>
              <a:rPr lang="en-US" sz="3200" dirty="0" smtClean="0"/>
              <a:t>Brands may be </a:t>
            </a:r>
            <a:r>
              <a:rPr lang="en-US" sz="3200" b="1" dirty="0" smtClean="0">
                <a:solidFill>
                  <a:srgbClr val="002060"/>
                </a:solidFill>
              </a:rPr>
              <a:t>unknown</a:t>
            </a:r>
            <a:r>
              <a:rPr lang="en-US" sz="3200" dirty="0" smtClean="0"/>
              <a:t> because of selective exposure and selective perception of ads.</a:t>
            </a:r>
          </a:p>
          <a:p>
            <a:pPr marL="514350" indent="-514350">
              <a:buFont typeface="+mj-lt"/>
              <a:buAutoNum type="arabicPeriod"/>
            </a:pPr>
            <a:r>
              <a:rPr lang="en-US" sz="3200" dirty="0" smtClean="0"/>
              <a:t>Brands may be </a:t>
            </a:r>
            <a:r>
              <a:rPr lang="en-US" sz="3200" b="1" dirty="0" smtClean="0">
                <a:solidFill>
                  <a:srgbClr val="002060"/>
                </a:solidFill>
              </a:rPr>
              <a:t>unacceptable</a:t>
            </a:r>
            <a:r>
              <a:rPr lang="en-US" sz="3200" dirty="0" smtClean="0"/>
              <a:t> because of poor qualities and attributes.</a:t>
            </a:r>
          </a:p>
          <a:p>
            <a:pPr marL="514350" indent="-514350">
              <a:buFont typeface="+mj-lt"/>
              <a:buAutoNum type="arabicPeriod"/>
            </a:pPr>
            <a:r>
              <a:rPr lang="en-US" sz="3200" dirty="0" smtClean="0"/>
              <a:t>Brands may be perceived having no special benefits regarded as </a:t>
            </a:r>
            <a:r>
              <a:rPr lang="en-US" sz="3200" b="1" dirty="0" smtClean="0">
                <a:solidFill>
                  <a:srgbClr val="002060"/>
                </a:solidFill>
              </a:rPr>
              <a:t>indifferently.</a:t>
            </a:r>
          </a:p>
          <a:p>
            <a:pPr marL="514350" indent="-514350">
              <a:buFont typeface="+mj-lt"/>
              <a:buAutoNum type="arabicPeriod"/>
            </a:pPr>
            <a:r>
              <a:rPr lang="en-US" sz="3200" dirty="0" smtClean="0"/>
              <a:t>Brands may be </a:t>
            </a:r>
            <a:r>
              <a:rPr lang="en-US" sz="3200" b="1" dirty="0" smtClean="0">
                <a:solidFill>
                  <a:srgbClr val="002060"/>
                </a:solidFill>
              </a:rPr>
              <a:t>overlooked</a:t>
            </a:r>
            <a:r>
              <a:rPr lang="en-US" sz="3200" dirty="0" smtClean="0"/>
              <a:t> because of vague positioning.</a:t>
            </a:r>
          </a:p>
          <a:p>
            <a:pPr marL="514350" indent="-514350">
              <a:buFont typeface="+mj-lt"/>
              <a:buAutoNum type="arabicPeriod"/>
            </a:pPr>
            <a:r>
              <a:rPr lang="en-US" sz="3200" dirty="0" smtClean="0"/>
              <a:t>Brands that are perceived as </a:t>
            </a:r>
            <a:r>
              <a:rPr lang="en-US" sz="3200" b="1" dirty="0" smtClean="0">
                <a:solidFill>
                  <a:srgbClr val="002060"/>
                </a:solidFill>
              </a:rPr>
              <a:t>unable to satisfy </a:t>
            </a:r>
            <a:r>
              <a:rPr lang="en-US" sz="3200" dirty="0" smtClean="0"/>
              <a:t>the needs</a:t>
            </a:r>
          </a:p>
          <a:p>
            <a:pPr marL="514350" indent="-514350">
              <a:buFont typeface="+mj-lt"/>
              <a:buAutoNum type="arabicPeriod"/>
            </a:pPr>
            <a:endParaRPr lang="en-US" sz="32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NICOSIA MODEL</a:t>
            </a:r>
            <a:endParaRPr lang="en-US" dirty="0"/>
          </a:p>
        </p:txBody>
      </p:sp>
      <p:sp>
        <p:nvSpPr>
          <p:cNvPr id="3" name="Content Placeholder 2"/>
          <p:cNvSpPr>
            <a:spLocks noGrp="1"/>
          </p:cNvSpPr>
          <p:nvPr>
            <p:ph sz="quarter" idx="1"/>
          </p:nvPr>
        </p:nvSpPr>
        <p:spPr/>
        <p:txBody>
          <a:bodyPr/>
          <a:lstStyle/>
          <a:p>
            <a:r>
              <a:rPr lang="en-US" dirty="0" smtClean="0"/>
              <a:t>Criteria to Evaluate Brands</a:t>
            </a:r>
          </a:p>
          <a:p>
            <a:endParaRPr lang="en-US" dirty="0" smtClean="0"/>
          </a:p>
          <a:p>
            <a:r>
              <a:rPr lang="en-US" dirty="0" smtClean="0"/>
              <a:t>Product attributes</a:t>
            </a:r>
          </a:p>
          <a:p>
            <a:r>
              <a:rPr lang="en-US" dirty="0" smtClean="0"/>
              <a:t>Price</a:t>
            </a:r>
          </a:p>
          <a:p>
            <a:r>
              <a:rPr lang="en-US" dirty="0" smtClean="0"/>
              <a:t>Service</a:t>
            </a:r>
          </a:p>
          <a:p>
            <a:r>
              <a:rPr lang="en-US" dirty="0" smtClean="0"/>
              <a:t>Positioning</a:t>
            </a:r>
          </a:p>
          <a:p>
            <a:r>
              <a:rPr lang="en-US" dirty="0" smtClean="0"/>
              <a:t>Promotion</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rPr>
              <a:t> </a:t>
            </a:r>
            <a:r>
              <a:rPr lang="en-US" b="1" dirty="0" smtClean="0">
                <a:solidFill>
                  <a:schemeClr val="accent6">
                    <a:lumMod val="50000"/>
                  </a:schemeClr>
                </a:solidFill>
              </a:rPr>
              <a:t>NICOSIA MODEL</a:t>
            </a:r>
            <a:endParaRPr lang="en-US" b="1" dirty="0">
              <a:solidFill>
                <a:schemeClr val="accent6">
                  <a:lumMod val="50000"/>
                </a:schemeClr>
              </a:solidFill>
            </a:endParaRPr>
          </a:p>
        </p:txBody>
      </p:sp>
      <p:sp>
        <p:nvSpPr>
          <p:cNvPr id="3" name="Content Placeholder 2"/>
          <p:cNvSpPr>
            <a:spLocks noGrp="1"/>
          </p:cNvSpPr>
          <p:nvPr>
            <p:ph sz="quarter" idx="1"/>
          </p:nvPr>
        </p:nvSpPr>
        <p:spPr/>
        <p:txBody>
          <a:bodyPr>
            <a:normAutofit/>
          </a:bodyPr>
          <a:lstStyle/>
          <a:p>
            <a:pPr>
              <a:buNone/>
            </a:pPr>
            <a:r>
              <a:rPr lang="en-US" sz="1400" b="1" u="sng" dirty="0" smtClean="0">
                <a:solidFill>
                  <a:srgbClr val="C00000"/>
                </a:solidFill>
              </a:rPr>
              <a:t>FIELD NO. 1</a:t>
            </a:r>
          </a:p>
          <a:p>
            <a:pPr>
              <a:buNone/>
            </a:pPr>
            <a:r>
              <a:rPr lang="en-US" sz="2100" b="1" u="sng" dirty="0" smtClean="0">
                <a:solidFill>
                  <a:schemeClr val="accent6">
                    <a:lumMod val="50000"/>
                  </a:schemeClr>
                </a:solidFill>
              </a:rPr>
              <a:t>ATTRIBUTES OF THE FIRM &amp; CONSUMER</a:t>
            </a:r>
          </a:p>
          <a:p>
            <a:pPr>
              <a:buNone/>
            </a:pPr>
            <a:r>
              <a:rPr lang="en-US" b="1" u="sng" dirty="0" smtClean="0">
                <a:solidFill>
                  <a:schemeClr val="accent6">
                    <a:lumMod val="50000"/>
                  </a:schemeClr>
                </a:solidFill>
              </a:rPr>
              <a:t>Has two Sub-fields</a:t>
            </a:r>
          </a:p>
          <a:p>
            <a:pPr>
              <a:buNone/>
            </a:pPr>
            <a:r>
              <a:rPr lang="en-US" sz="2400" b="1" dirty="0" smtClean="0">
                <a:solidFill>
                  <a:schemeClr val="accent6">
                    <a:lumMod val="50000"/>
                  </a:schemeClr>
                </a:solidFill>
              </a:rPr>
              <a:t>              </a:t>
            </a:r>
            <a:r>
              <a:rPr lang="en-US" sz="2200" u="sng" dirty="0" smtClean="0">
                <a:solidFill>
                  <a:schemeClr val="accent6">
                    <a:lumMod val="50000"/>
                  </a:schemeClr>
                </a:solidFill>
              </a:rPr>
              <a:t>1. FIRMS ATTRIBUTES</a:t>
            </a:r>
          </a:p>
          <a:p>
            <a:pPr>
              <a:buNone/>
            </a:pPr>
            <a:r>
              <a:rPr lang="en-US" sz="2200" dirty="0" smtClean="0">
                <a:solidFill>
                  <a:schemeClr val="accent6">
                    <a:lumMod val="50000"/>
                  </a:schemeClr>
                </a:solidFill>
              </a:rPr>
              <a:t>              </a:t>
            </a:r>
            <a:r>
              <a:rPr lang="en-US" sz="2200" u="sng" dirty="0" smtClean="0">
                <a:solidFill>
                  <a:schemeClr val="accent6">
                    <a:lumMod val="50000"/>
                  </a:schemeClr>
                </a:solidFill>
              </a:rPr>
              <a:t>2. CONSUMER ATTRIBUTES</a:t>
            </a:r>
          </a:p>
          <a:p>
            <a:pPr>
              <a:buNone/>
            </a:pPr>
            <a:r>
              <a:rPr lang="en-US" sz="2200" dirty="0" smtClean="0">
                <a:solidFill>
                  <a:schemeClr val="accent6">
                    <a:lumMod val="50000"/>
                  </a:schemeClr>
                </a:solidFill>
              </a:rPr>
              <a:t>  The communication flow from the marketer to consumer is  interpreted by the consumer on the basis of various Socio-environmental factors like,  awareness, motivation, attention, and perception.</a:t>
            </a:r>
          </a:p>
          <a:p>
            <a:pPr>
              <a:buNone/>
            </a:pPr>
            <a:r>
              <a:rPr lang="en-US" sz="2200" dirty="0" smtClean="0">
                <a:solidFill>
                  <a:schemeClr val="accent6">
                    <a:lumMod val="50000"/>
                  </a:schemeClr>
                </a:solidFill>
              </a:rPr>
              <a:t> This becomes an input for Field Two </a:t>
            </a:r>
            <a:endParaRPr lang="en-US" sz="2200" dirty="0">
              <a:solidFill>
                <a:schemeClr val="accent6">
                  <a:lumMod val="50000"/>
                </a:schemeClr>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rPr>
              <a:t> NICOSIA MODEL</a:t>
            </a:r>
            <a:endParaRPr lang="en-US" dirty="0"/>
          </a:p>
        </p:txBody>
      </p:sp>
      <p:sp>
        <p:nvSpPr>
          <p:cNvPr id="3" name="Content Placeholder 2"/>
          <p:cNvSpPr>
            <a:spLocks noGrp="1"/>
          </p:cNvSpPr>
          <p:nvPr>
            <p:ph sz="quarter" idx="1"/>
          </p:nvPr>
        </p:nvSpPr>
        <p:spPr/>
        <p:txBody>
          <a:bodyPr>
            <a:normAutofit/>
          </a:bodyPr>
          <a:lstStyle/>
          <a:p>
            <a:pPr>
              <a:buNone/>
            </a:pPr>
            <a:r>
              <a:rPr lang="en-US" sz="2000" b="1" u="sng" dirty="0" smtClean="0">
                <a:solidFill>
                  <a:srgbClr val="C00000"/>
                </a:solidFill>
              </a:rPr>
              <a:t>FIELD TWO</a:t>
            </a:r>
          </a:p>
          <a:p>
            <a:pPr>
              <a:buNone/>
            </a:pPr>
            <a:r>
              <a:rPr lang="en-US" sz="2000" b="1" u="sng" dirty="0" smtClean="0">
                <a:solidFill>
                  <a:srgbClr val="5A436D"/>
                </a:solidFill>
              </a:rPr>
              <a:t>SEARCH AND EVALUATION</a:t>
            </a:r>
          </a:p>
          <a:p>
            <a:endParaRPr lang="en-US" sz="2000" b="1" u="sng" dirty="0" smtClean="0">
              <a:solidFill>
                <a:srgbClr val="5A436D"/>
              </a:solidFill>
            </a:endParaRPr>
          </a:p>
          <a:p>
            <a:r>
              <a:rPr lang="en-US" sz="2000" b="1" dirty="0" smtClean="0">
                <a:solidFill>
                  <a:srgbClr val="5A436D"/>
                </a:solidFill>
              </a:rPr>
              <a:t>The consumer will search and evaluate the product/brand, especially if other alternatives are available.</a:t>
            </a:r>
          </a:p>
          <a:p>
            <a:endParaRPr lang="en-US" sz="2000" b="1" dirty="0" smtClean="0">
              <a:solidFill>
                <a:srgbClr val="5A436D"/>
              </a:solidFill>
            </a:endParaRPr>
          </a:p>
          <a:p>
            <a:r>
              <a:rPr lang="en-US" sz="2000" b="1" dirty="0" smtClean="0">
                <a:solidFill>
                  <a:srgbClr val="5A436D"/>
                </a:solidFill>
              </a:rPr>
              <a:t>This evaluation can lead to motivation to make purchase decision</a:t>
            </a:r>
            <a:endParaRPr lang="en-US" sz="2000" b="1" dirty="0">
              <a:solidFill>
                <a:srgbClr val="5A436D"/>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NICOSIA MODEL</a:t>
            </a:r>
            <a:endParaRPr lang="en-US" dirty="0"/>
          </a:p>
        </p:txBody>
      </p:sp>
      <p:sp>
        <p:nvSpPr>
          <p:cNvPr id="3" name="Content Placeholder 2"/>
          <p:cNvSpPr>
            <a:spLocks noGrp="1"/>
          </p:cNvSpPr>
          <p:nvPr>
            <p:ph sz="quarter" idx="1"/>
          </p:nvPr>
        </p:nvSpPr>
        <p:spPr/>
        <p:txBody>
          <a:bodyPr/>
          <a:lstStyle/>
          <a:p>
            <a:endParaRPr lang="en-US" dirty="0" smtClean="0"/>
          </a:p>
          <a:p>
            <a:pPr>
              <a:buNone/>
            </a:pPr>
            <a:r>
              <a:rPr lang="en-US" sz="2000" dirty="0" smtClean="0"/>
              <a:t>FIELD  THREE                  PURCHASE DECISION</a:t>
            </a:r>
          </a:p>
          <a:p>
            <a:endParaRPr lang="en-US" sz="2000" dirty="0" smtClean="0"/>
          </a:p>
          <a:p>
            <a:r>
              <a:rPr lang="en-US" sz="2000" dirty="0" smtClean="0"/>
              <a:t>Consumer’s purchase intention leads  to final purchase decision with respect to the particular product/brand</a:t>
            </a:r>
            <a:endParaRPr lang="en-US" sz="20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NICOSIA MODEL</a:t>
            </a:r>
            <a:endParaRPr lang="en-US" dirty="0"/>
          </a:p>
        </p:txBody>
      </p:sp>
      <p:sp>
        <p:nvSpPr>
          <p:cNvPr id="3" name="Content Placeholder 2"/>
          <p:cNvSpPr>
            <a:spLocks noGrp="1"/>
          </p:cNvSpPr>
          <p:nvPr>
            <p:ph sz="quarter" idx="1"/>
          </p:nvPr>
        </p:nvSpPr>
        <p:spPr/>
        <p:txBody>
          <a:bodyPr>
            <a:normAutofit fontScale="92500"/>
          </a:bodyPr>
          <a:lstStyle/>
          <a:p>
            <a:endParaRPr lang="en-US" dirty="0" smtClean="0"/>
          </a:p>
          <a:p>
            <a:r>
              <a:rPr lang="en-US" sz="2200" dirty="0" smtClean="0"/>
              <a:t>FIELD FOUR         CONSUMPTION AND FEED BACK</a:t>
            </a:r>
          </a:p>
          <a:p>
            <a:endParaRPr lang="en-US" sz="2200" dirty="0" smtClean="0"/>
          </a:p>
          <a:p>
            <a:r>
              <a:rPr lang="en-US" sz="2200" dirty="0" smtClean="0"/>
              <a:t>THE CONSUMPTION WHICH WILL GENERATE CONSUMER FEED BACK</a:t>
            </a:r>
          </a:p>
          <a:p>
            <a:endParaRPr lang="en-US" sz="2200" dirty="0" smtClean="0"/>
          </a:p>
          <a:p>
            <a:r>
              <a:rPr lang="en-US" sz="2200" dirty="0" smtClean="0"/>
              <a:t>THE USAGE AND STORAGE OF THE PRODUCT</a:t>
            </a:r>
          </a:p>
          <a:p>
            <a:r>
              <a:rPr lang="en-US" sz="2200" dirty="0" smtClean="0"/>
              <a:t>THE CONSUMPTION WILL ADD TO HIS OWN EXPERIENCE</a:t>
            </a:r>
          </a:p>
          <a:p>
            <a:endParaRPr lang="en-US" sz="2200" dirty="0" smtClean="0"/>
          </a:p>
          <a:p>
            <a:r>
              <a:rPr lang="en-US" sz="2200" dirty="0" smtClean="0"/>
              <a:t>THIS MODEL SUGGESTS THAT PURCHASE IS NOT THE ONLY ASPECT OF CONSUMER DECISION MAKING AND THERE IS MORE TO IT</a:t>
            </a:r>
            <a:endParaRPr lang="en-US" sz="22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HOWARD – SHETH MODEL</a:t>
            </a:r>
            <a:endParaRPr lang="en-US" b="1" dirty="0"/>
          </a:p>
        </p:txBody>
      </p:sp>
      <p:sp>
        <p:nvSpPr>
          <p:cNvPr id="3" name="Content Placeholder 2"/>
          <p:cNvSpPr>
            <a:spLocks noGrp="1"/>
          </p:cNvSpPr>
          <p:nvPr>
            <p:ph sz="quarter" idx="1"/>
          </p:nvPr>
        </p:nvSpPr>
        <p:spPr/>
        <p:txBody>
          <a:bodyPr>
            <a:normAutofit fontScale="92500" lnSpcReduction="20000"/>
          </a:bodyPr>
          <a:lstStyle/>
          <a:p>
            <a:pPr>
              <a:buNone/>
            </a:pPr>
            <a:r>
              <a:rPr lang="en-US" b="1" dirty="0" smtClean="0"/>
              <a:t> by JOHN HOWARD &amp; JAGADISH SETH in 1969</a:t>
            </a:r>
          </a:p>
          <a:p>
            <a:pPr>
              <a:buNone/>
            </a:pPr>
            <a:r>
              <a:rPr lang="en-US" dirty="0" smtClean="0"/>
              <a:t>More comprehensive than Nicosia Model</a:t>
            </a:r>
          </a:p>
          <a:p>
            <a:pPr>
              <a:buNone/>
            </a:pPr>
            <a:r>
              <a:rPr lang="en-US" dirty="0" smtClean="0"/>
              <a:t>Based on the following assumptions:-</a:t>
            </a:r>
          </a:p>
          <a:p>
            <a:r>
              <a:rPr lang="en-US" b="1" dirty="0" smtClean="0"/>
              <a:t>Consumer </a:t>
            </a:r>
            <a:r>
              <a:rPr lang="en-US" b="1" dirty="0" err="1" smtClean="0"/>
              <a:t>Behaviour</a:t>
            </a:r>
            <a:r>
              <a:rPr lang="en-US" b="1" dirty="0" smtClean="0"/>
              <a:t> is a rational exercise in purchase problem solving </a:t>
            </a:r>
            <a:r>
              <a:rPr lang="en-US" dirty="0" smtClean="0"/>
              <a:t>.</a:t>
            </a:r>
          </a:p>
          <a:p>
            <a:r>
              <a:rPr lang="en-US" b="1" dirty="0" smtClean="0"/>
              <a:t>CB (output) is a systematic and orderly approach caused by inputs </a:t>
            </a:r>
            <a:r>
              <a:rPr lang="en-US" b="1" dirty="0" err="1" smtClean="0"/>
              <a:t>ie</a:t>
            </a:r>
            <a:r>
              <a:rPr lang="en-US" b="1" dirty="0" smtClean="0"/>
              <a:t>., </a:t>
            </a:r>
            <a:r>
              <a:rPr lang="en-US" b="1" dirty="0" err="1" smtClean="0"/>
              <a:t>stimulational</a:t>
            </a:r>
            <a:r>
              <a:rPr lang="en-US" b="1" dirty="0" smtClean="0"/>
              <a:t> results.</a:t>
            </a:r>
          </a:p>
          <a:p>
            <a:r>
              <a:rPr lang="en-US" b="1" dirty="0" smtClean="0"/>
              <a:t>Satisfaction leads to brand loyalty</a:t>
            </a:r>
          </a:p>
          <a:p>
            <a:r>
              <a:rPr lang="en-US" b="1" dirty="0" smtClean="0"/>
              <a:t>Dissatisfaction leads to switching to other brands</a:t>
            </a:r>
          </a:p>
          <a:p>
            <a:r>
              <a:rPr lang="en-US" dirty="0" smtClean="0"/>
              <a:t>This model is based on</a:t>
            </a:r>
          </a:p>
          <a:p>
            <a:pPr>
              <a:buNone/>
            </a:pPr>
            <a:r>
              <a:rPr lang="en-US" dirty="0" smtClean="0"/>
              <a:t>    - what happens between the receipt of  stimuli </a:t>
            </a:r>
            <a:r>
              <a:rPr lang="en-US" dirty="0" err="1" smtClean="0"/>
              <a:t>ie</a:t>
            </a:r>
            <a:r>
              <a:rPr lang="en-US" dirty="0" smtClean="0"/>
              <a:t>., input and its action, which is buyer  </a:t>
            </a:r>
            <a:r>
              <a:rPr lang="en-US" dirty="0" err="1" smtClean="0"/>
              <a:t>behaviour,ie</a:t>
            </a:r>
            <a:r>
              <a:rPr lang="en-US" dirty="0" smtClean="0"/>
              <a:t>., output.</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HOWARD – SHETH MODEL</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b="1" dirty="0" smtClean="0"/>
              <a:t>INPUT</a:t>
            </a:r>
          </a:p>
          <a:p>
            <a:pPr>
              <a:buNone/>
            </a:pPr>
            <a:r>
              <a:rPr lang="en-US" dirty="0" smtClean="0"/>
              <a:t>  The stimuli which attend  the potential customers</a:t>
            </a:r>
          </a:p>
          <a:p>
            <a:pPr>
              <a:buNone/>
            </a:pPr>
            <a:r>
              <a:rPr lang="en-US" dirty="0" smtClean="0"/>
              <a:t>   these are information cues.</a:t>
            </a:r>
          </a:p>
          <a:p>
            <a:pPr>
              <a:buNone/>
            </a:pPr>
            <a:r>
              <a:rPr lang="en-US" dirty="0" smtClean="0"/>
              <a:t>3 types of cues which affect consumer decision making process:-</a:t>
            </a:r>
          </a:p>
          <a:p>
            <a:pPr>
              <a:buNone/>
            </a:pPr>
            <a:r>
              <a:rPr lang="en-US" dirty="0" smtClean="0"/>
              <a:t>      1. Cues related to physical appearance of the product</a:t>
            </a:r>
          </a:p>
          <a:p>
            <a:pPr>
              <a:buNone/>
            </a:pPr>
            <a:r>
              <a:rPr lang="en-US" dirty="0" smtClean="0"/>
              <a:t>          (</a:t>
            </a:r>
            <a:r>
              <a:rPr lang="en-US" dirty="0" err="1" smtClean="0"/>
              <a:t>Significative</a:t>
            </a:r>
            <a:r>
              <a:rPr lang="en-US" dirty="0" smtClean="0"/>
              <a:t> Cues)</a:t>
            </a:r>
          </a:p>
          <a:p>
            <a:pPr>
              <a:buNone/>
            </a:pPr>
            <a:r>
              <a:rPr lang="en-US" dirty="0" smtClean="0"/>
              <a:t>	   2. Verbal and Non – verbal elements of product/brand                </a:t>
            </a:r>
          </a:p>
          <a:p>
            <a:pPr>
              <a:buNone/>
            </a:pPr>
            <a:r>
              <a:rPr lang="en-US" dirty="0" smtClean="0"/>
              <a:t>           marketing messages (Symbolic Cues)</a:t>
            </a:r>
          </a:p>
          <a:p>
            <a:pPr>
              <a:buNone/>
            </a:pPr>
            <a:r>
              <a:rPr lang="en-US" dirty="0" smtClean="0"/>
              <a:t>       3. The information provided by the consumers social </a:t>
            </a:r>
          </a:p>
          <a:p>
            <a:pPr>
              <a:buNone/>
            </a:pPr>
            <a:r>
              <a:rPr lang="en-US" dirty="0" smtClean="0"/>
              <a:t>            circle (Social Cues)</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t>HOWARD – SHETH MODEL</a:t>
            </a:r>
            <a:endParaRPr lang="en-US" dirty="0"/>
          </a:p>
        </p:txBody>
      </p:sp>
      <p:sp>
        <p:nvSpPr>
          <p:cNvPr id="3" name="Content Placeholder 2"/>
          <p:cNvSpPr>
            <a:spLocks noGrp="1"/>
          </p:cNvSpPr>
          <p:nvPr>
            <p:ph sz="quarter" idx="1"/>
          </p:nvPr>
        </p:nvSpPr>
        <p:spPr>
          <a:xfrm>
            <a:off x="228600" y="990600"/>
            <a:ext cx="8915400" cy="5867400"/>
          </a:xfrm>
        </p:spPr>
        <p:txBody>
          <a:bodyPr/>
          <a:lstStyle/>
          <a:p>
            <a:r>
              <a:rPr lang="en-US" u="sng" dirty="0" smtClean="0"/>
              <a:t>Perceptual Constraints</a:t>
            </a:r>
          </a:p>
          <a:p>
            <a:pPr>
              <a:buNone/>
            </a:pPr>
            <a:r>
              <a:rPr lang="en-US" dirty="0" smtClean="0"/>
              <a:t>    These variables are concerned with processing done by the potential consumers with respect to all the information available to them.</a:t>
            </a:r>
          </a:p>
          <a:p>
            <a:pPr>
              <a:buNone/>
            </a:pPr>
            <a:r>
              <a:rPr lang="en-US" dirty="0" smtClean="0"/>
              <a:t>     - they mentally register all information available </a:t>
            </a:r>
          </a:p>
          <a:p>
            <a:pPr>
              <a:buNone/>
            </a:pPr>
            <a:r>
              <a:rPr lang="en-US" dirty="0" smtClean="0"/>
              <a:t>      (Attention)</a:t>
            </a:r>
          </a:p>
          <a:p>
            <a:pPr>
              <a:buNone/>
            </a:pPr>
            <a:r>
              <a:rPr lang="en-US" dirty="0" smtClean="0"/>
              <a:t>    - Consumers may actively search for information (Overt </a:t>
            </a:r>
          </a:p>
          <a:p>
            <a:pPr>
              <a:buNone/>
            </a:pPr>
            <a:r>
              <a:rPr lang="en-US" dirty="0" smtClean="0"/>
              <a:t>       Search)</a:t>
            </a:r>
          </a:p>
          <a:p>
            <a:pPr>
              <a:buNone/>
            </a:pPr>
            <a:r>
              <a:rPr lang="en-US" dirty="0" smtClean="0"/>
              <a:t>   - All information may not be clear to them (Stimulus  </a:t>
            </a:r>
          </a:p>
          <a:p>
            <a:pPr>
              <a:buNone/>
            </a:pPr>
            <a:r>
              <a:rPr lang="en-US" dirty="0" smtClean="0"/>
              <a:t>     Ambiguity)</a:t>
            </a:r>
          </a:p>
          <a:p>
            <a:pPr>
              <a:buNone/>
            </a:pPr>
            <a:r>
              <a:rPr lang="en-US" dirty="0" smtClean="0"/>
              <a:t>   - consumers may process the information with their own reference point leading to bias (Perceptual Bias)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a:t>
            </a:r>
            <a:endParaRPr lang="en-IN" dirty="0"/>
          </a:p>
        </p:txBody>
      </p:sp>
      <p:sp>
        <p:nvSpPr>
          <p:cNvPr id="3" name="Content Placeholder 2"/>
          <p:cNvSpPr>
            <a:spLocks noGrp="1"/>
          </p:cNvSpPr>
          <p:nvPr>
            <p:ph sz="quarter" idx="1"/>
          </p:nvPr>
        </p:nvSpPr>
        <p:spPr/>
        <p:txBody>
          <a:bodyPr/>
          <a:lstStyle/>
          <a:p>
            <a:r>
              <a:rPr lang="en-US" dirty="0" smtClean="0"/>
              <a:t>Can Marketing  be Standardized ?</a:t>
            </a:r>
          </a:p>
          <a:p>
            <a:endParaRPr lang="en-US" dirty="0" smtClean="0"/>
          </a:p>
          <a:p>
            <a:pPr>
              <a:buNone/>
            </a:pPr>
            <a:r>
              <a:rPr lang="en-US" dirty="0" smtClean="0"/>
              <a:t>                      “NO”</a:t>
            </a:r>
          </a:p>
          <a:p>
            <a:pPr>
              <a:buNone/>
            </a:pPr>
            <a:endParaRPr lang="en-US" dirty="0" smtClean="0"/>
          </a:p>
          <a:p>
            <a:pPr>
              <a:buNone/>
            </a:pPr>
            <a:r>
              <a:rPr lang="en-US" dirty="0" err="1" smtClean="0"/>
              <a:t>Bcos</a:t>
            </a:r>
            <a:r>
              <a:rPr lang="en-US" dirty="0" smtClean="0"/>
              <a:t> cross cultural styles, habit, tastes, prevents such Standardization.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HOWARD – SHETH MODEL</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Learning Constraints</a:t>
            </a:r>
          </a:p>
          <a:p>
            <a:pPr>
              <a:buNone/>
            </a:pPr>
            <a:r>
              <a:rPr lang="en-US" b="1" dirty="0" smtClean="0"/>
              <a:t>    - </a:t>
            </a:r>
            <a:r>
              <a:rPr lang="en-US" dirty="0" smtClean="0"/>
              <a:t>the perceptual constraints may influence learning constraints</a:t>
            </a:r>
          </a:p>
          <a:p>
            <a:pPr>
              <a:buNone/>
            </a:pPr>
            <a:r>
              <a:rPr lang="en-US" dirty="0" smtClean="0"/>
              <a:t> learning constraints are,</a:t>
            </a:r>
          </a:p>
          <a:p>
            <a:pPr>
              <a:buNone/>
            </a:pPr>
            <a:r>
              <a:rPr lang="en-US" b="1" dirty="0" smtClean="0"/>
              <a:t>   1. Objectives of purchase (Motives)</a:t>
            </a:r>
          </a:p>
          <a:p>
            <a:pPr>
              <a:buNone/>
            </a:pPr>
            <a:r>
              <a:rPr lang="en-US" b="1" dirty="0" smtClean="0"/>
              <a:t>   2. Criteria for evaluation of product/brand (Choice </a:t>
            </a:r>
          </a:p>
          <a:p>
            <a:pPr>
              <a:buNone/>
            </a:pPr>
            <a:r>
              <a:rPr lang="en-US" b="1" dirty="0" smtClean="0"/>
              <a:t>        Criteria)</a:t>
            </a:r>
          </a:p>
          <a:p>
            <a:pPr>
              <a:buNone/>
            </a:pPr>
            <a:r>
              <a:rPr lang="en-US" b="1" dirty="0" smtClean="0"/>
              <a:t>   3. awareness of product/brand attributes (brand </a:t>
            </a:r>
          </a:p>
          <a:p>
            <a:pPr>
              <a:buNone/>
            </a:pPr>
            <a:r>
              <a:rPr lang="en-US" b="1" dirty="0" smtClean="0"/>
              <a:t>        apprehension)</a:t>
            </a:r>
          </a:p>
          <a:p>
            <a:pPr>
              <a:buNone/>
            </a:pPr>
            <a:r>
              <a:rPr lang="en-US" b="1" dirty="0" smtClean="0"/>
              <a:t>   4. Attitude towards product/brand</a:t>
            </a:r>
          </a:p>
          <a:p>
            <a:pPr>
              <a:buNone/>
            </a:pPr>
            <a:r>
              <a:rPr lang="en-US" b="1" dirty="0" smtClean="0"/>
              <a:t>   5. consumers confidence in his ability to make a choice</a:t>
            </a:r>
          </a:p>
          <a:p>
            <a:pPr>
              <a:buNone/>
            </a:pPr>
            <a:r>
              <a:rPr lang="en-US" b="1" dirty="0" smtClean="0"/>
              <a:t>  6. consumers buying intention</a:t>
            </a:r>
          </a:p>
          <a:p>
            <a:pPr>
              <a:buNone/>
            </a:pPr>
            <a:r>
              <a:rPr lang="en-US" b="1" dirty="0" smtClean="0"/>
              <a:t>  7. purchase</a:t>
            </a:r>
          </a:p>
          <a:p>
            <a:pPr>
              <a:buNone/>
            </a:pPr>
            <a:r>
              <a:rPr lang="en-US" b="1" dirty="0" smtClean="0"/>
              <a:t>  8. post-purchase feed back (satisfaction)</a:t>
            </a:r>
            <a:endParaRPr lang="en-US" b="1"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HOWARD – SHETH MODEL</a:t>
            </a:r>
            <a:endParaRPr lang="en-US" dirty="0"/>
          </a:p>
        </p:txBody>
      </p:sp>
      <p:sp>
        <p:nvSpPr>
          <p:cNvPr id="3" name="Content Placeholder 2"/>
          <p:cNvSpPr>
            <a:spLocks noGrp="1"/>
          </p:cNvSpPr>
          <p:nvPr>
            <p:ph sz="quarter" idx="1"/>
          </p:nvPr>
        </p:nvSpPr>
        <p:spPr/>
        <p:txBody>
          <a:bodyPr/>
          <a:lstStyle/>
          <a:p>
            <a:pPr>
              <a:buNone/>
            </a:pPr>
            <a:r>
              <a:rPr lang="en-US" dirty="0" smtClean="0"/>
              <a:t>OUT PUT</a:t>
            </a:r>
          </a:p>
          <a:p>
            <a:r>
              <a:rPr lang="en-US" dirty="0" smtClean="0"/>
              <a:t>FINAL DECISION MAKING FOLLOWED BY THE PROCESSING OF INFORMATION</a:t>
            </a:r>
          </a:p>
          <a:p>
            <a:r>
              <a:rPr lang="en-US" dirty="0" smtClean="0"/>
              <a:t>Howard-</a:t>
            </a:r>
            <a:r>
              <a:rPr lang="en-US" dirty="0" err="1" smtClean="0"/>
              <a:t>Sheth</a:t>
            </a:r>
            <a:r>
              <a:rPr lang="en-US" dirty="0" smtClean="0"/>
              <a:t> Model is helpful in understanding CB but it fails to explain all aspects of CB</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The Engel, </a:t>
            </a:r>
            <a:r>
              <a:rPr lang="en-US" dirty="0" err="1" smtClean="0"/>
              <a:t>Kollat</a:t>
            </a:r>
            <a:r>
              <a:rPr lang="en-US" dirty="0" smtClean="0"/>
              <a:t> and Blackwell Model, also referred to as the EKB model was proposed to organize and describe the growing body of knowledge concerning consumer behavior.</a:t>
            </a:r>
          </a:p>
          <a:p>
            <a:endParaRPr lang="en-US" dirty="0" smtClean="0"/>
          </a:p>
          <a:p>
            <a:r>
              <a:rPr lang="en-US" dirty="0" smtClean="0"/>
              <a:t> A comprehensive model, it shows the various components of consumer decision making and the relationships/interactions among them. </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Engel, Blackwell and </a:t>
            </a:r>
            <a:r>
              <a:rPr lang="en-US" b="1" dirty="0" err="1" smtClean="0"/>
              <a:t>Kollat’s</a:t>
            </a:r>
            <a:r>
              <a:rPr lang="en-US" b="1" dirty="0" smtClean="0"/>
              <a:t> Model </a:t>
            </a:r>
            <a:endParaRPr lang="en-US" dirty="0"/>
          </a:p>
        </p:txBody>
      </p:sp>
      <p:sp>
        <p:nvSpPr>
          <p:cNvPr id="3" name="Content Placeholder 2"/>
          <p:cNvSpPr>
            <a:spLocks noGrp="1"/>
          </p:cNvSpPr>
          <p:nvPr>
            <p:ph sz="quarter" idx="1"/>
          </p:nvPr>
        </p:nvSpPr>
        <p:spPr/>
        <p:txBody>
          <a:bodyPr>
            <a:normAutofit/>
          </a:bodyPr>
          <a:lstStyle/>
          <a:p>
            <a:r>
              <a:rPr lang="en-US" sz="2800" dirty="0" smtClean="0">
                <a:latin typeface="Times New Roman" pitchFamily="18" charset="0"/>
                <a:cs typeface="Times New Roman" pitchFamily="18" charset="0"/>
              </a:rPr>
              <a:t>The model went through many revisions and modifications, with attempts to elaborate upon the interrelationship between the various components and sub-components; and, finally another model was proposed in the 1990s which came to be known as the Engel, Blackwell and </a:t>
            </a:r>
            <a:r>
              <a:rPr lang="en-US" sz="2800" dirty="0" err="1" smtClean="0">
                <a:latin typeface="Times New Roman" pitchFamily="18" charset="0"/>
                <a:cs typeface="Times New Roman" pitchFamily="18" charset="0"/>
              </a:rPr>
              <a:t>Miniard</a:t>
            </a:r>
            <a:r>
              <a:rPr lang="en-US" sz="2800" dirty="0" smtClean="0">
                <a:latin typeface="Times New Roman" pitchFamily="18" charset="0"/>
                <a:cs typeface="Times New Roman" pitchFamily="18" charset="0"/>
              </a:rPr>
              <a:t> Model (EBM). </a:t>
            </a:r>
            <a:endParaRPr lang="en-US" sz="2800" dirty="0">
              <a:latin typeface="Times New Roman" pitchFamily="18" charset="0"/>
              <a:cs typeface="Times New Roman"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Engel, Blackwell and </a:t>
            </a:r>
            <a:r>
              <a:rPr lang="en-US" b="1" dirty="0" err="1" smtClean="0"/>
              <a:t>Kollat’s</a:t>
            </a:r>
            <a:r>
              <a:rPr lang="en-US" b="1" dirty="0" smtClean="0"/>
              <a:t> Model </a:t>
            </a:r>
            <a:endParaRPr lang="en-US" dirty="0"/>
          </a:p>
        </p:txBody>
      </p:sp>
      <p:sp>
        <p:nvSpPr>
          <p:cNvPr id="3" name="Content Placeholder 2"/>
          <p:cNvSpPr>
            <a:spLocks noGrp="1"/>
          </p:cNvSpPr>
          <p:nvPr>
            <p:ph sz="quarter" idx="1"/>
          </p:nvPr>
        </p:nvSpPr>
        <p:spPr/>
        <p:txBody>
          <a:bodyPr>
            <a:normAutofit fontScale="85000" lnSpcReduction="20000"/>
          </a:bodyPr>
          <a:lstStyle/>
          <a:p>
            <a:r>
              <a:rPr lang="en-US" sz="3200" dirty="0" smtClean="0"/>
              <a:t>The EKM model went through many revisions and modifications, with attempts to elaborate upon the interrelationship between the various components and sub-components; and, finally another model was proposed in the 1990s which came to be known as the Engel, Blackwell and </a:t>
            </a:r>
            <a:r>
              <a:rPr lang="en-US" sz="3200" dirty="0" err="1" smtClean="0"/>
              <a:t>Miniard</a:t>
            </a:r>
            <a:r>
              <a:rPr lang="en-US" sz="3200" dirty="0" smtClean="0"/>
              <a:t> Model (EBM). </a:t>
            </a:r>
            <a:endParaRPr lang="en-US" dirty="0" smtClean="0"/>
          </a:p>
          <a:p>
            <a:r>
              <a:rPr lang="en-US" sz="3200" dirty="0" smtClean="0"/>
              <a:t>The model consists of five parts</a:t>
            </a:r>
            <a:r>
              <a:rPr lang="en-US" sz="3200" b="1" dirty="0" smtClean="0"/>
              <a:t>, information input, information processing, decision process stage, decision process variables, and external influences. </a:t>
            </a:r>
            <a:endParaRPr lang="en-US" sz="3200" b="1"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Engel, Blackwell and </a:t>
            </a:r>
            <a:r>
              <a:rPr lang="en-US" b="1" dirty="0" err="1" smtClean="0"/>
              <a:t>Kollat’s</a:t>
            </a:r>
            <a:r>
              <a:rPr lang="en-US" b="1" dirty="0" smtClean="0"/>
              <a:t> Model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solidFill>
                  <a:schemeClr val="accent6">
                    <a:lumMod val="75000"/>
                  </a:schemeClr>
                </a:solidFill>
              </a:rPr>
              <a:t> </a:t>
            </a:r>
            <a:r>
              <a:rPr lang="en-US" sz="3200" b="1" dirty="0" smtClean="0">
                <a:solidFill>
                  <a:schemeClr val="accent6">
                    <a:lumMod val="75000"/>
                  </a:schemeClr>
                </a:solidFill>
              </a:rPr>
              <a:t>Information input: </a:t>
            </a:r>
            <a:r>
              <a:rPr lang="en-US" sz="3200" b="1" dirty="0" smtClean="0"/>
              <a:t>The information input includes all kinds of stimuli that a consumer is exposed to and triggers a kind of behavior. The consumer is exposed to a large number of stimuli both marketing (advertising, publicity, personal selling, demonstrations, store display, point of purchase stimuli) as well as non-marketing sources (family, friends, peers); thus the various stimuli compete for consumer’s attention. These stimuli provide information to the consumer and trigger off the decision making process</a:t>
            </a:r>
            <a:r>
              <a:rPr lang="en-US" b="1" dirty="0" smtClean="0"/>
              <a: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r>
              <a:rPr lang="en-US" smtClean="0"/>
              <a:t>Information processing: Stimuli received in the first stage provide information; the information is processed into meaningful information.</a:t>
            </a:r>
          </a:p>
          <a:p>
            <a:r>
              <a:rPr lang="en-US" smtClean="0"/>
              <a:t> The stage comprises consumer’s exposure,  attention, perception/comprehension, acceptance, and retention of information. The consumer is exposed to stimuli ; attention determines which of the stimuli he will focus upon; thereafter he would interpret and comprehend it, accepts it in his short term memory and retains it by transferring the input to long-term memory.</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r>
              <a:rPr lang="en-US" smtClean="0"/>
              <a:t>Decision-process stage: At any time during the information processing, the consumer could enter into this stage. The model focuses on the five basic decision-process stages, viz., problem recognition, search, alternative evaluation, choice, and outcomes (post-purchase evaluation and behavior).</a:t>
            </a:r>
          </a:p>
          <a:p>
            <a:r>
              <a:rPr lang="en-US" smtClean="0"/>
              <a:t>EKB proposed that it is not necessary for every consumer to go through all the five stages; it would depend on whether the problem is an extensive or a routine problem-solving behavior.</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r>
              <a:rPr lang="en-US" smtClean="0"/>
              <a:t>Decision process variables: The model proposes individual influences that affect the various stages of the decision making process. Individual characteristics include constructs like demographics, motives, beliefs, attitude, personality, values, lifestyle, normative compliance, etc.</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r>
              <a:rPr lang="en-US" smtClean="0"/>
              <a:t>External influences: The model also proposes certain environmental and situational influences that affect the decision making process. The environmental influences include “Circles of Social Influence,” like culture, sub-culture, social class, reference groups, family and other normative influences; situational influences include consumer’s financial condition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Problem</a:t>
            </a:r>
            <a:endParaRPr lang="en-IN" dirty="0"/>
          </a:p>
        </p:txBody>
      </p:sp>
      <p:sp>
        <p:nvSpPr>
          <p:cNvPr id="3" name="Content Placeholder 2"/>
          <p:cNvSpPr>
            <a:spLocks noGrp="1"/>
          </p:cNvSpPr>
          <p:nvPr>
            <p:ph sz="quarter" idx="1"/>
          </p:nvPr>
        </p:nvSpPr>
        <p:spPr/>
        <p:txBody>
          <a:bodyPr/>
          <a:lstStyle/>
          <a:p>
            <a:r>
              <a:rPr lang="en-US" dirty="0" smtClean="0"/>
              <a:t>“Please leave your values at the desk”.(Paris-hotel)</a:t>
            </a:r>
          </a:p>
          <a:p>
            <a:r>
              <a:rPr lang="en-US" dirty="0" smtClean="0"/>
              <a:t>“Drop your trousers here for the best results”(Bangkok laundry)</a:t>
            </a:r>
          </a:p>
          <a:p>
            <a:r>
              <a:rPr lang="en-US" dirty="0" smtClean="0"/>
              <a:t>“The Manager has personally passed all water served here” .( Acapulco  restaurant )</a:t>
            </a:r>
          </a:p>
          <a:p>
            <a:r>
              <a:rPr lang="en-US" dirty="0" smtClean="0"/>
              <a:t>“Because of the impropriety of entertaining guests of the opposite sex in the bed room ,it is  suggested  that the lobby be used for the purpose”.(Zurich Hotel).</a:t>
            </a:r>
          </a:p>
          <a:p>
            <a:r>
              <a:rPr lang="en-US" dirty="0" smtClean="0"/>
              <a:t>“Ladies are requested not to have children in the bar”.(Norway Hotel).</a:t>
            </a: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Engel, Blackwell and Kollat’s Model </a:t>
            </a:r>
            <a:endParaRPr lang="en-US" dirty="0"/>
          </a:p>
        </p:txBody>
      </p:sp>
      <p:pic>
        <p:nvPicPr>
          <p:cNvPr id="1026" name="Picture 2"/>
          <p:cNvPicPr>
            <a:picLocks noGrp="1" noChangeAspect="1" noChangeArrowheads="1"/>
          </p:cNvPicPr>
          <p:nvPr>
            <p:ph sz="quarter" idx="1"/>
          </p:nvPr>
        </p:nvPicPr>
        <p:blipFill>
          <a:blip r:embed="rId2"/>
          <a:stretch>
            <a:fillRect/>
          </a:stretch>
        </p:blipFill>
        <p:spPr bwMode="auto">
          <a:xfrm>
            <a:off x="1428750" y="1970087"/>
            <a:ext cx="5524500" cy="4133850"/>
          </a:xfrm>
          <a:prstGeom prst="rect">
            <a:avLst/>
          </a:prstGeom>
          <a:noFill/>
          <a:ln w="9525">
            <a:noFill/>
            <a:miter lim="800000"/>
            <a:headEnd/>
            <a:tailEnd/>
          </a:ln>
          <a:effectLst/>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 Blackwell and Kollat’s Model </a:t>
            </a:r>
            <a:endParaRPr lang="en-US" dirty="0"/>
          </a:p>
        </p:txBody>
      </p:sp>
      <p:sp>
        <p:nvSpPr>
          <p:cNvPr id="3" name="Content Placeholder 2"/>
          <p:cNvSpPr>
            <a:spLocks noGrp="1"/>
          </p:cNvSpPr>
          <p:nvPr>
            <p:ph sz="quarter" idx="1"/>
          </p:nvPr>
        </p:nvSpPr>
        <p:spPr/>
        <p:txBody>
          <a:bodyPr/>
          <a:lstStyle/>
          <a:p>
            <a:r>
              <a:rPr lang="en-US" smtClean="0"/>
              <a:t>The model incorporates many constructs that impact consumer decision making. It tries to explain clearly the interrelationships between stages in the decision process and the various variables. The model fails to adequately explain as to how each of these influences consumer decision making. The model was revised in the 1990s and proposed again as the Engel, Blackwell and Miniard (EBM) model </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ENGEL-BLACKWELL-MINIARD MODEL</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The model consists of four sections information input; information processing; decision process and variables influencing the decision process. </a:t>
            </a:r>
          </a:p>
          <a:p>
            <a:endParaRPr lang="en-US" dirty="0" smtClean="0"/>
          </a:p>
          <a:p>
            <a:r>
              <a:rPr lang="en-US" dirty="0" smtClean="0"/>
              <a:t>Information received from marketing and non-marketing stimuli feeds into the information-processing section of the model. The information section of the model comprises various stages like exposure, attention, comprehension, acceptance and retention. </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ENGEL-BLACKWELL-MINIARD MODEL (EBM)</a:t>
            </a:r>
            <a:endParaRPr lang="en-US" dirty="0"/>
          </a:p>
        </p:txBody>
      </p:sp>
      <p:sp>
        <p:nvSpPr>
          <p:cNvPr id="3" name="Content Placeholder 2"/>
          <p:cNvSpPr>
            <a:spLocks noGrp="1"/>
          </p:cNvSpPr>
          <p:nvPr>
            <p:ph sz="quarter" idx="1"/>
          </p:nvPr>
        </p:nvSpPr>
        <p:spPr/>
        <p:txBody>
          <a:bodyPr/>
          <a:lstStyle/>
          <a:p>
            <a:r>
              <a:rPr lang="en-US" smtClean="0"/>
              <a:t>THIS PROBLEM SUGGESTS THAT CONSUMERS TAKE A PROBLEM SOLVING APPROACH.THE PROCESS STARTS WITH CONSUMERS NEED/PROBLEM</a:t>
            </a:r>
          </a:p>
          <a:p>
            <a:r>
              <a:rPr lang="en-US" smtClean="0"/>
              <a:t>EBM MODEL HAS 4 SECTIONS.</a:t>
            </a:r>
          </a:p>
          <a:p>
            <a:r>
              <a:rPr lang="en-US" smtClean="0"/>
              <a:t>INPUT – the information received by consumer  from internal source (memory, experience) and external source (family, Ads., internet, etc.).</a:t>
            </a:r>
          </a:p>
          <a:p>
            <a:r>
              <a:rPr lang="en-US" smtClean="0"/>
              <a:t>INFORMATION PROCESSING – the input information from various sources are processed for pre-purchase evaluation.</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ENGEL-BLACKWELL-MINIARD MODEL</a:t>
            </a:r>
            <a:endParaRPr lang="en-US" dirty="0"/>
          </a:p>
        </p:txBody>
      </p:sp>
      <p:sp>
        <p:nvSpPr>
          <p:cNvPr id="3" name="Content Placeholder 2"/>
          <p:cNvSpPr>
            <a:spLocks noGrp="1"/>
          </p:cNvSpPr>
          <p:nvPr>
            <p:ph sz="quarter" idx="1"/>
          </p:nvPr>
        </p:nvSpPr>
        <p:spPr/>
        <p:txBody>
          <a:bodyPr/>
          <a:lstStyle/>
          <a:p>
            <a:pPr>
              <a:buNone/>
            </a:pPr>
            <a:r>
              <a:rPr lang="en-US" dirty="0" smtClean="0"/>
              <a:t>DECISION PROCESS –</a:t>
            </a:r>
          </a:p>
          <a:p>
            <a:pPr>
              <a:buNone/>
            </a:pPr>
            <a:r>
              <a:rPr lang="en-US" dirty="0" smtClean="0"/>
              <a:t>Decision process has 7 steps</a:t>
            </a:r>
          </a:p>
          <a:p>
            <a:pPr>
              <a:buNone/>
            </a:pPr>
            <a:endParaRPr lang="en-US" dirty="0" smtClean="0"/>
          </a:p>
          <a:p>
            <a:pPr lvl="5"/>
            <a:r>
              <a:rPr lang="en-US" dirty="0" smtClean="0"/>
              <a:t>Need Recognition    </a:t>
            </a:r>
          </a:p>
          <a:p>
            <a:pPr lvl="5"/>
            <a:r>
              <a:rPr lang="en-US" dirty="0" smtClean="0"/>
              <a:t>Information search (processing)</a:t>
            </a:r>
          </a:p>
          <a:p>
            <a:pPr lvl="5"/>
            <a:r>
              <a:rPr lang="en-US" dirty="0" smtClean="0"/>
              <a:t>Pre-purchase  Evaluation of Alternatives   </a:t>
            </a:r>
          </a:p>
          <a:p>
            <a:pPr lvl="5"/>
            <a:r>
              <a:rPr lang="en-US" dirty="0" smtClean="0"/>
              <a:t>Purchase</a:t>
            </a:r>
          </a:p>
          <a:p>
            <a:pPr lvl="5"/>
            <a:r>
              <a:rPr lang="en-US" dirty="0" smtClean="0"/>
              <a:t>Consumption</a:t>
            </a:r>
          </a:p>
          <a:p>
            <a:pPr lvl="5"/>
            <a:r>
              <a:rPr lang="en-US" dirty="0" smtClean="0"/>
              <a:t>Post-consumption evaluation</a:t>
            </a:r>
          </a:p>
          <a:p>
            <a:pPr lvl="5"/>
            <a:r>
              <a:rPr lang="en-US" dirty="0" smtClean="0"/>
              <a:t>Divestment             </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ENGEL-BLACKWELL-MINIARD MODEL</a:t>
            </a:r>
            <a:endParaRPr lang="en-US" dirty="0"/>
          </a:p>
        </p:txBody>
      </p:sp>
      <p:sp>
        <p:nvSpPr>
          <p:cNvPr id="3" name="Content Placeholder 2"/>
          <p:cNvSpPr>
            <a:spLocks noGrp="1"/>
          </p:cNvSpPr>
          <p:nvPr>
            <p:ph sz="quarter" idx="1"/>
          </p:nvPr>
        </p:nvSpPr>
        <p:spPr/>
        <p:txBody>
          <a:bodyPr>
            <a:normAutofit fontScale="92500"/>
          </a:bodyPr>
          <a:lstStyle/>
          <a:p>
            <a:pPr>
              <a:buNone/>
            </a:pPr>
            <a:r>
              <a:rPr lang="en-US" b="1" u="sng" dirty="0" smtClean="0"/>
              <a:t>VARIABLES INFLUENCING DECISION PROCESS</a:t>
            </a:r>
          </a:p>
          <a:p>
            <a:endParaRPr lang="en-US" b="1" u="sng" dirty="0" smtClean="0"/>
          </a:p>
          <a:p>
            <a:r>
              <a:rPr lang="en-US" b="1" dirty="0" smtClean="0"/>
              <a:t>PERSONAL – </a:t>
            </a:r>
            <a:r>
              <a:rPr lang="en-US" dirty="0" smtClean="0"/>
              <a:t>Resources, motivation, product </a:t>
            </a:r>
          </a:p>
          <a:p>
            <a:pPr>
              <a:buNone/>
            </a:pPr>
            <a:r>
              <a:rPr lang="en-US" dirty="0" smtClean="0"/>
              <a:t>                             Involvement, knowledge, attitude, </a:t>
            </a:r>
          </a:p>
          <a:p>
            <a:pPr>
              <a:buNone/>
            </a:pPr>
            <a:r>
              <a:rPr lang="en-US" dirty="0" smtClean="0"/>
              <a:t>                             personality, values and life style.</a:t>
            </a:r>
          </a:p>
          <a:p>
            <a:pPr>
              <a:buNone/>
            </a:pPr>
            <a:endParaRPr lang="en-US" b="1" dirty="0" smtClean="0"/>
          </a:p>
          <a:p>
            <a:r>
              <a:rPr lang="en-US" b="1" dirty="0" smtClean="0"/>
              <a:t>ENVIRONMENTAL – </a:t>
            </a:r>
            <a:r>
              <a:rPr lang="en-US" dirty="0" smtClean="0"/>
              <a:t>Culture, Social Class, Personal  Influences, family and situation.</a:t>
            </a:r>
          </a:p>
          <a:p>
            <a:pPr>
              <a:buNone/>
            </a:pPr>
            <a:r>
              <a:rPr lang="en-US" sz="3200" b="1" dirty="0" smtClean="0">
                <a:solidFill>
                  <a:srgbClr val="C00000"/>
                </a:solidFill>
              </a:rPr>
              <a:t>This Model  takes many factors but it is criticized for  lack of clarity</a:t>
            </a:r>
            <a:r>
              <a:rPr lang="en-US" sz="3200" b="1" dirty="0" smtClean="0">
                <a:solidFill>
                  <a:srgbClr val="FF0000"/>
                </a:solidFill>
              </a:rPr>
              <a:t>.</a:t>
            </a:r>
            <a:endParaRPr lang="en-US" sz="3200" b="1" dirty="0">
              <a:solidFill>
                <a:srgbClr val="FF0000"/>
              </a:solidFil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2463</TotalTime>
  <Words>4315</Words>
  <Application>Microsoft Office PowerPoint</Application>
  <PresentationFormat>On-screen Show (4:3)</PresentationFormat>
  <Paragraphs>634</Paragraphs>
  <Slides>96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96</vt:i4>
      </vt:variant>
    </vt:vector>
  </HeadingPairs>
  <TitlesOfParts>
    <vt:vector size="104" baseType="lpstr">
      <vt:lpstr>Arial</vt:lpstr>
      <vt:lpstr>Calibri</vt:lpstr>
      <vt:lpstr>Century Schoolbook</vt:lpstr>
      <vt:lpstr>High Tower Text</vt:lpstr>
      <vt:lpstr>Times New Roman</vt:lpstr>
      <vt:lpstr>Wingdings</vt:lpstr>
      <vt:lpstr>Wingdings 2</vt:lpstr>
      <vt:lpstr>Oriel</vt:lpstr>
      <vt:lpstr>  CONSUMER BEHAVIOUR</vt:lpstr>
      <vt:lpstr>Why do we need study CB</vt:lpstr>
      <vt:lpstr>CONSUMER BEHAVIOUR</vt:lpstr>
      <vt:lpstr>CONSUMER BEHAVIOUR</vt:lpstr>
      <vt:lpstr>CONSUMER BEHAVIOUR</vt:lpstr>
      <vt:lpstr>CONSUMER BEHAVIOUR</vt:lpstr>
      <vt:lpstr>CB based on -</vt:lpstr>
      <vt:lpstr>CB</vt:lpstr>
      <vt:lpstr>Language Problem</vt:lpstr>
      <vt:lpstr>CONSUMER BEHAVIOUR</vt:lpstr>
      <vt:lpstr>CONSUMER BEHAVIOUR</vt:lpstr>
      <vt:lpstr>CONSUMER BEHAVIOUR</vt:lpstr>
      <vt:lpstr>CONSUMER BEHAVIOUR</vt:lpstr>
      <vt:lpstr>CONSUMER BEHAVIOUR</vt:lpstr>
      <vt:lpstr>CONSUMER BEHAVIOUR</vt:lpstr>
      <vt:lpstr>CONSUMER BEHAVIOUR</vt:lpstr>
      <vt:lpstr>CONSUMER BEHAVIOUR</vt:lpstr>
      <vt:lpstr>CONSUMER BEHAVIOUR</vt:lpstr>
      <vt:lpstr>CONSUMER BEHAVIOUR</vt:lpstr>
      <vt:lpstr>CONSUMER DECISION MAKING</vt:lpstr>
      <vt:lpstr>CB denotes two kind of consumers</vt:lpstr>
      <vt:lpstr>PowerPoint Presentation</vt:lpstr>
      <vt:lpstr>MARKETING CONCEPT</vt:lpstr>
      <vt:lpstr>Consumer Buying Process</vt:lpstr>
      <vt:lpstr>PowerPoint Presentation</vt:lpstr>
      <vt:lpstr>Situations Leading to Problem Recognition </vt:lpstr>
      <vt:lpstr> A SUCCESSFUL CUSTOMER RELATIONSHIP IS :</vt:lpstr>
      <vt:lpstr>CUSTOMER VALUE</vt:lpstr>
      <vt:lpstr>CUSTOMER SATISFACTION</vt:lpstr>
      <vt:lpstr>CUSTOMER SATISFACTION</vt:lpstr>
      <vt:lpstr>CUSTOMER RETENTION</vt:lpstr>
      <vt:lpstr>CUSTOMER RETENTION</vt:lpstr>
      <vt:lpstr>CUSTOMER RETENTION</vt:lpstr>
      <vt:lpstr>CUSTOMER CLASSIFICATIONS</vt:lpstr>
      <vt:lpstr>CATEGORIES</vt:lpstr>
      <vt:lpstr>MARKETING CONCEPT</vt:lpstr>
      <vt:lpstr>CONSUMER DECISION MAKING</vt:lpstr>
      <vt:lpstr>SIMPLIFIED MODEL</vt:lpstr>
      <vt:lpstr>SIMPLIFIED MODEL</vt:lpstr>
      <vt:lpstr>SIMPLIFIED MODEL</vt:lpstr>
      <vt:lpstr>MODELS OF DECISION MAKING</vt:lpstr>
      <vt:lpstr>EXTENSIVE PROBLEM SOLVING (EPS)</vt:lpstr>
      <vt:lpstr>LIMITED PROBLEM SOLVING  (LPS)</vt:lpstr>
      <vt:lpstr>ROUTINIZED RESPONSE BEHAVIOUR  (RRB)</vt:lpstr>
      <vt:lpstr> MODELS OF CONSUMER BEHAVIOUR</vt:lpstr>
      <vt:lpstr> 1. ECONOMIC VIEW</vt:lpstr>
      <vt:lpstr>2. A PASSIVE VIEW</vt:lpstr>
      <vt:lpstr>3. A COGNITIVE VIEW</vt:lpstr>
      <vt:lpstr>COGNITIVE VIEW</vt:lpstr>
      <vt:lpstr>4.AN EMOTIONAL VIEW (IMPULSIVE)</vt:lpstr>
      <vt:lpstr>CONSUMER DECISION RULES</vt:lpstr>
      <vt:lpstr>CONSUMER DECISION RULES</vt:lpstr>
      <vt:lpstr>Non-compensatory Decision Rules</vt:lpstr>
      <vt:lpstr>Non-compensatory Decision Rules</vt:lpstr>
      <vt:lpstr>Non-compensatory Decision Rules</vt:lpstr>
      <vt:lpstr>Non-compensatory Decision Rules</vt:lpstr>
      <vt:lpstr>Non-compensatory Decision Rules</vt:lpstr>
      <vt:lpstr>Non-compensatory Decision Rules</vt:lpstr>
      <vt:lpstr>Non-compensatory Decision Rules</vt:lpstr>
      <vt:lpstr>POST-PURCHASE EVALUATION</vt:lpstr>
      <vt:lpstr>CONSUMER BEHAVIOUR MODELS</vt:lpstr>
      <vt:lpstr>I. NICOSIA MODEL</vt:lpstr>
      <vt:lpstr>I. NICOSIA MODEL</vt:lpstr>
      <vt:lpstr>I. NICOSIA MODEL</vt:lpstr>
      <vt:lpstr>I. NICOSIA MODEL</vt:lpstr>
      <vt:lpstr>.              NICOSIA MODEL</vt:lpstr>
      <vt:lpstr>NICOSIA MODEL</vt:lpstr>
      <vt:lpstr>NICOSIA MODEL</vt:lpstr>
      <vt:lpstr>NICOSIA MODEL</vt:lpstr>
      <vt:lpstr>NICOSIA MODEL</vt:lpstr>
      <vt:lpstr>NICOSIA MODEL</vt:lpstr>
      <vt:lpstr>NICOSIA MODEL</vt:lpstr>
      <vt:lpstr> NICOSIA MODEL</vt:lpstr>
      <vt:lpstr> NICOSIA MODEL</vt:lpstr>
      <vt:lpstr> NICOSIA MODEL</vt:lpstr>
      <vt:lpstr> NICOSIA MODEL</vt:lpstr>
      <vt:lpstr>HOWARD – SHETH MODEL</vt:lpstr>
      <vt:lpstr>HOWARD – SHETH MODEL</vt:lpstr>
      <vt:lpstr>HOWARD – SHETH MODEL</vt:lpstr>
      <vt:lpstr>HOWARD – SHETH MODEL</vt:lpstr>
      <vt:lpstr>HOWARD – SHETH MODEL</vt:lpstr>
      <vt:lpstr>Engel, Blackwell and Kollat’s Model </vt:lpstr>
      <vt:lpstr>Engel, Blackwell and Kollat’s Model </vt:lpstr>
      <vt:lpstr>Engel, Blackwell and Kollat’s Model </vt:lpstr>
      <vt:lpstr>Engel, Blackwell and Kollat’s Model </vt:lpstr>
      <vt:lpstr>Engel, Blackwell and Kollat’s Model </vt:lpstr>
      <vt:lpstr>Engel, Blackwell and Kollat’s Model </vt:lpstr>
      <vt:lpstr>Engel, Blackwell and Kollat’s Model </vt:lpstr>
      <vt:lpstr>Engel, Blackwell and Kollat’s Model </vt:lpstr>
      <vt:lpstr>Engel, Blackwell and Kollat’s Model </vt:lpstr>
      <vt:lpstr>Engel, Blackwell and Kollat’s Model </vt:lpstr>
      <vt:lpstr>ENGEL-BLACKWELL-MINIARD MODEL</vt:lpstr>
      <vt:lpstr>      ENGEL-BLACKWELL-MINIARD MODEL (EBM)</vt:lpstr>
      <vt:lpstr>ENGEL-BLACKWELL-MINIARD MODEL</vt:lpstr>
      <vt:lpstr>ENGEL-BLACKWELL-MINIARD MODEL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BEHAVIOUR</dc:title>
  <dc:creator>aaa</dc:creator>
  <cp:lastModifiedBy>user</cp:lastModifiedBy>
  <cp:revision>244</cp:revision>
  <dcterms:created xsi:type="dcterms:W3CDTF">2011-04-26T16:39:58Z</dcterms:created>
  <dcterms:modified xsi:type="dcterms:W3CDTF">2022-09-29T04:06:19Z</dcterms:modified>
</cp:coreProperties>
</file>