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66" r:id="rId3"/>
    <p:sldId id="371" r:id="rId4"/>
    <p:sldId id="367" r:id="rId5"/>
    <p:sldId id="368" r:id="rId6"/>
    <p:sldId id="343" r:id="rId7"/>
    <p:sldId id="369" r:id="rId8"/>
    <p:sldId id="345" r:id="rId9"/>
    <p:sldId id="346" r:id="rId10"/>
    <p:sldId id="347" r:id="rId11"/>
    <p:sldId id="348" r:id="rId12"/>
    <p:sldId id="349" r:id="rId13"/>
    <p:sldId id="350" r:id="rId14"/>
    <p:sldId id="351" r:id="rId15"/>
    <p:sldId id="352" r:id="rId16"/>
    <p:sldId id="354" r:id="rId17"/>
    <p:sldId id="355" r:id="rId18"/>
    <p:sldId id="362" r:id="rId19"/>
    <p:sldId id="364" r:id="rId20"/>
    <p:sldId id="365" r:id="rId21"/>
    <p:sldId id="296" r:id="rId22"/>
    <p:sldId id="297" r:id="rId23"/>
    <p:sldId id="372" r:id="rId24"/>
    <p:sldId id="370" r:id="rId25"/>
    <p:sldId id="304" r:id="rId26"/>
    <p:sldId id="338" r:id="rId27"/>
    <p:sldId id="341" r:id="rId28"/>
    <p:sldId id="373" r:id="rId29"/>
    <p:sldId id="374" r:id="rId30"/>
    <p:sldId id="375" r:id="rId31"/>
    <p:sldId id="378" r:id="rId32"/>
    <p:sldId id="377" r:id="rId33"/>
    <p:sldId id="376"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30" y="4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3780" y="322579"/>
            <a:ext cx="7076439"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33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3300"/>
                </a:solidFill>
                <a:latin typeface="Arial"/>
                <a:cs typeface="Arial"/>
              </a:defRPr>
            </a:lvl1pPr>
          </a:lstStyle>
          <a:p>
            <a:endParaRPr/>
          </a:p>
        </p:txBody>
      </p:sp>
      <p:sp>
        <p:nvSpPr>
          <p:cNvPr id="3" name="Holder 3"/>
          <p:cNvSpPr>
            <a:spLocks noGrp="1"/>
          </p:cNvSpPr>
          <p:nvPr>
            <p:ph sz="half" idx="2"/>
          </p:nvPr>
        </p:nvSpPr>
        <p:spPr>
          <a:xfrm>
            <a:off x="878839" y="1634489"/>
            <a:ext cx="3362960" cy="4277360"/>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FF33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1088389"/>
          </a:xfrm>
          <a:prstGeom prst="rect">
            <a:avLst/>
          </a:prstGeom>
        </p:spPr>
      </p:pic>
      <p:pic>
        <p:nvPicPr>
          <p:cNvPr id="17" name="bg object 17"/>
          <p:cNvPicPr/>
          <p:nvPr/>
        </p:nvPicPr>
        <p:blipFill>
          <a:blip r:embed="rId8" cstate="print"/>
          <a:stretch>
            <a:fillRect/>
          </a:stretch>
        </p:blipFill>
        <p:spPr>
          <a:xfrm>
            <a:off x="0" y="1087119"/>
            <a:ext cx="9144000" cy="1560829"/>
          </a:xfrm>
          <a:prstGeom prst="rect">
            <a:avLst/>
          </a:prstGeom>
        </p:spPr>
      </p:pic>
      <p:pic>
        <p:nvPicPr>
          <p:cNvPr id="18" name="bg object 18"/>
          <p:cNvPicPr/>
          <p:nvPr/>
        </p:nvPicPr>
        <p:blipFill>
          <a:blip r:embed="rId8" cstate="print"/>
          <a:stretch>
            <a:fillRect/>
          </a:stretch>
        </p:blipFill>
        <p:spPr>
          <a:xfrm>
            <a:off x="0" y="2647950"/>
            <a:ext cx="9144000" cy="1560830"/>
          </a:xfrm>
          <a:prstGeom prst="rect">
            <a:avLst/>
          </a:prstGeom>
        </p:spPr>
      </p:pic>
      <p:pic>
        <p:nvPicPr>
          <p:cNvPr id="19" name="bg object 19"/>
          <p:cNvPicPr/>
          <p:nvPr/>
        </p:nvPicPr>
        <p:blipFill>
          <a:blip r:embed="rId8" cstate="print"/>
          <a:stretch>
            <a:fillRect/>
          </a:stretch>
        </p:blipFill>
        <p:spPr>
          <a:xfrm>
            <a:off x="0" y="4208779"/>
            <a:ext cx="9144000" cy="1560830"/>
          </a:xfrm>
          <a:prstGeom prst="rect">
            <a:avLst/>
          </a:prstGeom>
        </p:spPr>
      </p:pic>
      <p:pic>
        <p:nvPicPr>
          <p:cNvPr id="20" name="bg object 20"/>
          <p:cNvPicPr/>
          <p:nvPr/>
        </p:nvPicPr>
        <p:blipFill>
          <a:blip r:embed="rId9" cstate="print"/>
          <a:stretch>
            <a:fillRect/>
          </a:stretch>
        </p:blipFill>
        <p:spPr>
          <a:xfrm>
            <a:off x="0" y="5769609"/>
            <a:ext cx="9144000" cy="1088390"/>
          </a:xfrm>
          <a:prstGeom prst="rect">
            <a:avLst/>
          </a:prstGeom>
        </p:spPr>
      </p:pic>
      <p:sp>
        <p:nvSpPr>
          <p:cNvPr id="2" name="Holder 2"/>
          <p:cNvSpPr>
            <a:spLocks noGrp="1"/>
          </p:cNvSpPr>
          <p:nvPr>
            <p:ph type="title"/>
          </p:nvPr>
        </p:nvSpPr>
        <p:spPr>
          <a:xfrm>
            <a:off x="3606799" y="345440"/>
            <a:ext cx="1930400" cy="574040"/>
          </a:xfrm>
          <a:prstGeom prst="rect">
            <a:avLst/>
          </a:prstGeom>
        </p:spPr>
        <p:txBody>
          <a:bodyPr wrap="square" lIns="0" tIns="0" rIns="0" bIns="0">
            <a:spAutoFit/>
          </a:bodyPr>
          <a:lstStyle>
            <a:lvl1pPr>
              <a:defRPr sz="3600" b="1" i="0">
                <a:solidFill>
                  <a:srgbClr val="FF3300"/>
                </a:solidFill>
                <a:latin typeface="Arial"/>
                <a:cs typeface="Arial"/>
              </a:defRPr>
            </a:lvl1pPr>
          </a:lstStyle>
          <a:p>
            <a:endParaRPr/>
          </a:p>
        </p:txBody>
      </p:sp>
      <p:sp>
        <p:nvSpPr>
          <p:cNvPr id="3" name="Holder 3"/>
          <p:cNvSpPr>
            <a:spLocks noGrp="1"/>
          </p:cNvSpPr>
          <p:nvPr>
            <p:ph type="body" idx="1"/>
          </p:nvPr>
        </p:nvSpPr>
        <p:spPr>
          <a:xfrm>
            <a:off x="688340" y="1897379"/>
            <a:ext cx="7610475" cy="422148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6/8/2022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theofficepass.com/toppings/common-problems-entrepreneurs-face-starting-startup-india.html#7" TargetMode="External"/><Relationship Id="rId3" Type="http://schemas.openxmlformats.org/officeDocument/2006/relationships/hyperlink" Target="https://www.theofficepass.com/toppings/common-problems-entrepreneurs-face-starting-startup-india.html#2" TargetMode="External"/><Relationship Id="rId7" Type="http://schemas.openxmlformats.org/officeDocument/2006/relationships/hyperlink" Target="https://www.theofficepass.com/toppings/common-problems-entrepreneurs-face-starting-startup-india.html#6" TargetMode="External"/><Relationship Id="rId2" Type="http://schemas.openxmlformats.org/officeDocument/2006/relationships/hyperlink" Target="https://www.theofficepass.com/toppings/common-problems-entrepreneurs-face-starting-startup-india.html#1" TargetMode="External"/><Relationship Id="rId1" Type="http://schemas.openxmlformats.org/officeDocument/2006/relationships/slideLayout" Target="../slideLayouts/slideLayout2.xml"/><Relationship Id="rId6" Type="http://schemas.openxmlformats.org/officeDocument/2006/relationships/hyperlink" Target="https://www.theofficepass.com/toppings/common-problems-entrepreneurs-face-starting-startup-india.html#5" TargetMode="External"/><Relationship Id="rId11" Type="http://schemas.openxmlformats.org/officeDocument/2006/relationships/hyperlink" Target="https://www.theofficepass.com/toppings/common-problems-entrepreneurs-face-starting-startup-india.html#10" TargetMode="External"/><Relationship Id="rId5" Type="http://schemas.openxmlformats.org/officeDocument/2006/relationships/hyperlink" Target="https://www.theofficepass.com/toppings/common-problems-entrepreneurs-face-starting-startup-india.html#4" TargetMode="External"/><Relationship Id="rId10" Type="http://schemas.openxmlformats.org/officeDocument/2006/relationships/hyperlink" Target="https://www.theofficepass.com/toppings/common-problems-entrepreneurs-face-starting-startup-india.html#9" TargetMode="External"/><Relationship Id="rId4" Type="http://schemas.openxmlformats.org/officeDocument/2006/relationships/hyperlink" Target="https://www.theofficepass.com/toppings/common-problems-entrepreneurs-face-starting-startup-india.html#3" TargetMode="External"/><Relationship Id="rId9" Type="http://schemas.openxmlformats.org/officeDocument/2006/relationships/hyperlink" Target="https://www.theofficepass.com/toppings/common-problems-entrepreneurs-face-starting-startup-india.html#8"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image.slidesharecdn.com/entrpreneurs-131101103003-phpapp01/95/top-20-entrpreneurs-in-india-14-638.jpg?cb=1383301875" TargetMode="External"/><Relationship Id="rId7" Type="http://schemas.openxmlformats.org/officeDocument/2006/relationships/hyperlink" Target="https://image.slidesharecdn.com/entrpreneurs-131101103003-phpapp01/95/top-20-entrpreneurs-in-india-19-638.jpg?cb=1383301875" TargetMode="External"/><Relationship Id="rId2" Type="http://schemas.openxmlformats.org/officeDocument/2006/relationships/hyperlink" Target="https://image.slidesharecdn.com/entrpreneurs-131101103003-phpapp01/95/top-20-entrpreneurs-in-india-13-638.jpg?cb=1383301875" TargetMode="External"/><Relationship Id="rId1" Type="http://schemas.openxmlformats.org/officeDocument/2006/relationships/slideLayout" Target="../slideLayouts/slideLayout5.xml"/><Relationship Id="rId6" Type="http://schemas.openxmlformats.org/officeDocument/2006/relationships/hyperlink" Target="https://image.slidesharecdn.com/entrpreneurs-131101103003-phpapp01/95/top-20-entrpreneurs-in-india-17-638.jpg?cb=1383301875" TargetMode="External"/><Relationship Id="rId5" Type="http://schemas.openxmlformats.org/officeDocument/2006/relationships/hyperlink" Target="https://image.slidesharecdn.com/entrpreneurs-131101103003-phpapp01/95/top-20-entrpreneurs-in-india-16-638.jpg?cb=1383301875" TargetMode="External"/><Relationship Id="rId4" Type="http://schemas.openxmlformats.org/officeDocument/2006/relationships/hyperlink" Target="https://image.slidesharecdn.com/entrpreneurs-131101103003-phpapp01/95/top-20-entrpreneurs-in-india-15-638.jpg?cb=1383301875"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2909" y="939800"/>
            <a:ext cx="8290559" cy="2707640"/>
          </a:xfrm>
          <a:prstGeom prst="rect">
            <a:avLst/>
          </a:prstGeom>
        </p:spPr>
        <p:txBody>
          <a:bodyPr vert="horz" wrap="square" lIns="0" tIns="12700" rIns="0" bIns="0" rtlCol="0">
            <a:spAutoFit/>
          </a:bodyPr>
          <a:lstStyle/>
          <a:p>
            <a:pPr marL="12700" marR="5080" indent="2832100">
              <a:lnSpc>
                <a:spcPct val="100000"/>
              </a:lnSpc>
              <a:spcBef>
                <a:spcPts val="100"/>
              </a:spcBef>
            </a:pPr>
            <a:r>
              <a:rPr sz="8800" b="0" spc="-5" dirty="0">
                <a:latin typeface="Bauhaus 93"/>
                <a:cs typeface="Bauhaus 93"/>
              </a:rPr>
              <a:t>Rural </a:t>
            </a:r>
            <a:r>
              <a:rPr sz="8800" b="0" dirty="0">
                <a:latin typeface="Bauhaus 93"/>
                <a:cs typeface="Bauhaus 93"/>
              </a:rPr>
              <a:t> </a:t>
            </a:r>
            <a:r>
              <a:rPr sz="8800" b="0" spc="-10" dirty="0">
                <a:latin typeface="Bauhaus 93"/>
                <a:cs typeface="Bauhaus 93"/>
              </a:rPr>
              <a:t>Entr</a:t>
            </a:r>
            <a:r>
              <a:rPr sz="8800" b="0" spc="-20" dirty="0">
                <a:latin typeface="Bauhaus 93"/>
                <a:cs typeface="Bauhaus 93"/>
              </a:rPr>
              <a:t>e</a:t>
            </a:r>
            <a:r>
              <a:rPr sz="8800" b="0" spc="-15" dirty="0">
                <a:latin typeface="Bauhaus 93"/>
                <a:cs typeface="Bauhaus 93"/>
              </a:rPr>
              <a:t>p</a:t>
            </a:r>
            <a:r>
              <a:rPr sz="8800" b="0" spc="-10" dirty="0">
                <a:latin typeface="Bauhaus 93"/>
                <a:cs typeface="Bauhaus 93"/>
              </a:rPr>
              <a:t>ren</a:t>
            </a:r>
            <a:r>
              <a:rPr sz="8800" b="0" spc="-20" dirty="0">
                <a:latin typeface="Bauhaus 93"/>
                <a:cs typeface="Bauhaus 93"/>
              </a:rPr>
              <a:t>e</a:t>
            </a:r>
            <a:r>
              <a:rPr sz="8800" b="0" spc="-5" dirty="0">
                <a:latin typeface="Bauhaus 93"/>
                <a:cs typeface="Bauhaus 93"/>
              </a:rPr>
              <a:t>urship</a:t>
            </a:r>
            <a:endParaRPr sz="8800" dirty="0">
              <a:latin typeface="Bauhaus 93"/>
              <a:cs typeface="Bauhaus 9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8969" y="345440"/>
            <a:ext cx="7840980" cy="574040"/>
          </a:xfrm>
          <a:prstGeom prst="rect">
            <a:avLst/>
          </a:prstGeom>
        </p:spPr>
        <p:txBody>
          <a:bodyPr vert="horz" wrap="square" lIns="0" tIns="12700" rIns="0" bIns="0" rtlCol="0">
            <a:spAutoFit/>
          </a:bodyPr>
          <a:lstStyle/>
          <a:p>
            <a:pPr marL="12700">
              <a:lnSpc>
                <a:spcPct val="100000"/>
              </a:lnSpc>
              <a:spcBef>
                <a:spcPts val="100"/>
              </a:spcBef>
            </a:pPr>
            <a:r>
              <a:rPr spc="-10" dirty="0"/>
              <a:t>Opportunities </a:t>
            </a:r>
            <a:r>
              <a:rPr spc="-5" dirty="0"/>
              <a:t>for</a:t>
            </a:r>
            <a:r>
              <a:rPr spc="-10" dirty="0"/>
              <a:t> </a:t>
            </a:r>
            <a:r>
              <a:rPr spc="-5" dirty="0"/>
              <a:t>rural</a:t>
            </a:r>
            <a:r>
              <a:rPr spc="-20" dirty="0"/>
              <a:t> </a:t>
            </a:r>
            <a:r>
              <a:rPr spc="-5" dirty="0"/>
              <a:t>entrepreneur</a:t>
            </a:r>
          </a:p>
        </p:txBody>
      </p:sp>
      <p:sp>
        <p:nvSpPr>
          <p:cNvPr id="3" name="object 3"/>
          <p:cNvSpPr txBox="1"/>
          <p:nvPr/>
        </p:nvSpPr>
        <p:spPr>
          <a:xfrm>
            <a:off x="764540" y="1328420"/>
            <a:ext cx="7489825" cy="2705869"/>
          </a:xfrm>
          <a:prstGeom prst="rect">
            <a:avLst/>
          </a:prstGeom>
        </p:spPr>
        <p:txBody>
          <a:bodyPr vert="horz" wrap="square" lIns="0" tIns="12700" rIns="0" bIns="0" rtlCol="0">
            <a:spAutoFit/>
          </a:bodyPr>
          <a:lstStyle/>
          <a:p>
            <a:pPr marL="355600" marR="5080" indent="-342900">
              <a:lnSpc>
                <a:spcPct val="100000"/>
              </a:lnSpc>
              <a:spcBef>
                <a:spcPts val="100"/>
              </a:spcBef>
              <a:buChar char="•"/>
              <a:tabLst>
                <a:tab pos="354965" algn="l"/>
                <a:tab pos="355600" algn="l"/>
                <a:tab pos="4445635" algn="l"/>
                <a:tab pos="5670550" algn="l"/>
              </a:tabLst>
            </a:pPr>
            <a:r>
              <a:rPr sz="3200" spc="-5" dirty="0">
                <a:latin typeface="Arial"/>
                <a:cs typeface="Arial"/>
              </a:rPr>
              <a:t>The</a:t>
            </a:r>
            <a:r>
              <a:rPr sz="3200" dirty="0">
                <a:latin typeface="Arial"/>
                <a:cs typeface="Arial"/>
              </a:rPr>
              <a:t> </a:t>
            </a:r>
            <a:r>
              <a:rPr sz="3200" spc="5" dirty="0">
                <a:latin typeface="Arial"/>
                <a:cs typeface="Arial"/>
              </a:rPr>
              <a:t>number</a:t>
            </a:r>
            <a:r>
              <a:rPr sz="3200" spc="-5" dirty="0">
                <a:latin typeface="Arial"/>
                <a:cs typeface="Arial"/>
              </a:rPr>
              <a:t> </a:t>
            </a:r>
            <a:r>
              <a:rPr sz="3200" dirty="0">
                <a:latin typeface="Arial"/>
                <a:cs typeface="Arial"/>
              </a:rPr>
              <a:t>of</a:t>
            </a:r>
            <a:r>
              <a:rPr sz="3200" spc="-5" dirty="0">
                <a:latin typeface="Arial"/>
                <a:cs typeface="Arial"/>
              </a:rPr>
              <a:t> </a:t>
            </a:r>
            <a:r>
              <a:rPr sz="3200" dirty="0">
                <a:latin typeface="Arial"/>
                <a:cs typeface="Arial"/>
              </a:rPr>
              <a:t>opportunities	</a:t>
            </a:r>
            <a:r>
              <a:rPr sz="3200" spc="-5" dirty="0">
                <a:latin typeface="Arial"/>
                <a:cs typeface="Arial"/>
              </a:rPr>
              <a:t>existing</a:t>
            </a:r>
            <a:r>
              <a:rPr sz="3200" spc="-80" dirty="0">
                <a:latin typeface="Arial"/>
                <a:cs typeface="Arial"/>
              </a:rPr>
              <a:t> </a:t>
            </a:r>
            <a:r>
              <a:rPr sz="3200" spc="-5" dirty="0">
                <a:latin typeface="Arial"/>
                <a:cs typeface="Arial"/>
              </a:rPr>
              <a:t>in </a:t>
            </a:r>
            <a:r>
              <a:rPr sz="3200" spc="-875" dirty="0">
                <a:latin typeface="Arial"/>
                <a:cs typeface="Arial"/>
              </a:rPr>
              <a:t> </a:t>
            </a:r>
            <a:r>
              <a:rPr sz="3200" dirty="0">
                <a:latin typeface="Arial"/>
                <a:cs typeface="Arial"/>
              </a:rPr>
              <a:t>rural </a:t>
            </a:r>
            <a:r>
              <a:rPr sz="3200" spc="-5" dirty="0">
                <a:latin typeface="Arial"/>
                <a:cs typeface="Arial"/>
              </a:rPr>
              <a:t>area are </a:t>
            </a:r>
            <a:r>
              <a:rPr sz="3200" dirty="0">
                <a:latin typeface="Arial"/>
                <a:cs typeface="Arial"/>
              </a:rPr>
              <a:t>unlimited, considering </a:t>
            </a:r>
            <a:r>
              <a:rPr sz="3200" spc="-5" dirty="0">
                <a:latin typeface="Arial"/>
                <a:cs typeface="Arial"/>
              </a:rPr>
              <a:t>its </a:t>
            </a:r>
            <a:r>
              <a:rPr sz="3200" dirty="0">
                <a:latin typeface="Arial"/>
                <a:cs typeface="Arial"/>
              </a:rPr>
              <a:t> area, population, bio </a:t>
            </a:r>
            <a:r>
              <a:rPr sz="3200" spc="-5" dirty="0">
                <a:latin typeface="Arial"/>
                <a:cs typeface="Arial"/>
              </a:rPr>
              <a:t>diversity </a:t>
            </a:r>
            <a:r>
              <a:rPr sz="3200" dirty="0">
                <a:latin typeface="Arial"/>
                <a:cs typeface="Arial"/>
              </a:rPr>
              <a:t>and </a:t>
            </a:r>
            <a:r>
              <a:rPr sz="3200" spc="5" dirty="0">
                <a:latin typeface="Arial"/>
                <a:cs typeface="Arial"/>
              </a:rPr>
              <a:t> </a:t>
            </a:r>
            <a:r>
              <a:rPr sz="3200" spc="-5" dirty="0">
                <a:latin typeface="Arial"/>
                <a:cs typeface="Arial"/>
              </a:rPr>
              <a:t>different</a:t>
            </a:r>
            <a:r>
              <a:rPr sz="3200" spc="5" dirty="0">
                <a:latin typeface="Arial"/>
                <a:cs typeface="Arial"/>
              </a:rPr>
              <a:t> </a:t>
            </a:r>
            <a:r>
              <a:rPr sz="3200" spc="-5" dirty="0">
                <a:latin typeface="Arial"/>
                <a:cs typeface="Arial"/>
              </a:rPr>
              <a:t>agro</a:t>
            </a:r>
            <a:r>
              <a:rPr sz="3200" spc="20" dirty="0">
                <a:latin typeface="Arial"/>
                <a:cs typeface="Arial"/>
              </a:rPr>
              <a:t> </a:t>
            </a:r>
            <a:r>
              <a:rPr sz="3200" spc="-5" dirty="0">
                <a:latin typeface="Arial"/>
                <a:cs typeface="Arial"/>
              </a:rPr>
              <a:t>climatic	</a:t>
            </a:r>
            <a:r>
              <a:rPr sz="3200" dirty="0">
                <a:latin typeface="Arial"/>
                <a:cs typeface="Arial"/>
              </a:rPr>
              <a:t>zones.</a:t>
            </a:r>
          </a:p>
          <a:p>
            <a:pPr>
              <a:lnSpc>
                <a:spcPct val="100000"/>
              </a:lnSpc>
              <a:spcBef>
                <a:spcPts val="25"/>
              </a:spcBef>
              <a:buFont typeface="Arial"/>
              <a:buChar char="•"/>
            </a:pPr>
            <a:endParaRPr sz="4700" dirty="0">
              <a:latin typeface="Arial"/>
              <a:cs typeface="Arial"/>
            </a:endParaRPr>
          </a:p>
        </p:txBody>
      </p:sp>
    </p:spTree>
    <p:extLst>
      <p:ext uri="{BB962C8B-B14F-4D97-AF65-F5344CB8AC3E}">
        <p14:creationId xmlns:p14="http://schemas.microsoft.com/office/powerpoint/2010/main" val="350204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8960" y="276859"/>
            <a:ext cx="5463540" cy="635000"/>
          </a:xfrm>
          <a:prstGeom prst="rect">
            <a:avLst/>
          </a:prstGeom>
        </p:spPr>
        <p:txBody>
          <a:bodyPr vert="horz" wrap="square" lIns="0" tIns="12700" rIns="0" bIns="0" rtlCol="0">
            <a:spAutoFit/>
          </a:bodyPr>
          <a:lstStyle/>
          <a:p>
            <a:pPr marL="12700">
              <a:lnSpc>
                <a:spcPct val="100000"/>
              </a:lnSpc>
              <a:spcBef>
                <a:spcPts val="100"/>
              </a:spcBef>
            </a:pPr>
            <a:r>
              <a:rPr sz="4000" spc="-10" dirty="0"/>
              <a:t>Farm</a:t>
            </a:r>
            <a:r>
              <a:rPr sz="4000" spc="-20" dirty="0"/>
              <a:t> </a:t>
            </a:r>
            <a:r>
              <a:rPr sz="4000" spc="-10" dirty="0"/>
              <a:t>based</a:t>
            </a:r>
            <a:r>
              <a:rPr sz="4000" spc="-30" dirty="0"/>
              <a:t> </a:t>
            </a:r>
            <a:r>
              <a:rPr sz="4000" spc="-10" dirty="0"/>
              <a:t>enterprise</a:t>
            </a:r>
            <a:endParaRPr sz="4000"/>
          </a:p>
        </p:txBody>
      </p:sp>
      <p:sp>
        <p:nvSpPr>
          <p:cNvPr id="3" name="object 3"/>
          <p:cNvSpPr txBox="1"/>
          <p:nvPr/>
        </p:nvSpPr>
        <p:spPr>
          <a:xfrm>
            <a:off x="535940" y="1253490"/>
            <a:ext cx="8023859" cy="4980940"/>
          </a:xfrm>
          <a:prstGeom prst="rect">
            <a:avLst/>
          </a:prstGeom>
        </p:spPr>
        <p:txBody>
          <a:bodyPr vert="horz" wrap="square" lIns="0" tIns="12700" rIns="0" bIns="0" rtlCol="0">
            <a:spAutoFit/>
          </a:bodyPr>
          <a:lstStyle/>
          <a:p>
            <a:pPr marL="355600" marR="1058545" indent="-342900">
              <a:lnSpc>
                <a:spcPct val="109800"/>
              </a:lnSpc>
              <a:spcBef>
                <a:spcPts val="100"/>
              </a:spcBef>
              <a:buFont typeface="Arial"/>
              <a:buChar char="•"/>
              <a:tabLst>
                <a:tab pos="354965" algn="l"/>
                <a:tab pos="355600" algn="l"/>
              </a:tabLst>
            </a:pPr>
            <a:r>
              <a:rPr sz="2800" b="1" spc="-5" dirty="0">
                <a:latin typeface="Arial"/>
                <a:cs typeface="Arial"/>
              </a:rPr>
              <a:t>Organic farming</a:t>
            </a:r>
            <a:r>
              <a:rPr sz="2800" spc="-5" dirty="0">
                <a:latin typeface="Arial"/>
                <a:cs typeface="Arial"/>
              </a:rPr>
              <a:t>: the demand for organic </a:t>
            </a:r>
            <a:r>
              <a:rPr sz="2800" spc="-765" dirty="0">
                <a:latin typeface="Arial"/>
                <a:cs typeface="Arial"/>
              </a:rPr>
              <a:t> </a:t>
            </a:r>
            <a:r>
              <a:rPr sz="2800" spc="-5" dirty="0">
                <a:latin typeface="Arial"/>
                <a:cs typeface="Arial"/>
              </a:rPr>
              <a:t>products</a:t>
            </a:r>
            <a:r>
              <a:rPr sz="2800" dirty="0">
                <a:latin typeface="Arial"/>
                <a:cs typeface="Arial"/>
              </a:rPr>
              <a:t> is </a:t>
            </a:r>
            <a:r>
              <a:rPr sz="2800" spc="-5" dirty="0">
                <a:latin typeface="Arial"/>
                <a:cs typeface="Arial"/>
              </a:rPr>
              <a:t>increasing day</a:t>
            </a:r>
            <a:r>
              <a:rPr sz="2800" spc="-10" dirty="0">
                <a:latin typeface="Arial"/>
                <a:cs typeface="Arial"/>
              </a:rPr>
              <a:t> </a:t>
            </a:r>
            <a:r>
              <a:rPr sz="2800" spc="-5" dirty="0">
                <a:latin typeface="Arial"/>
                <a:cs typeface="Arial"/>
              </a:rPr>
              <a:t>by </a:t>
            </a:r>
            <a:r>
              <a:rPr sz="2800" spc="-10" dirty="0">
                <a:latin typeface="Arial"/>
                <a:cs typeface="Arial"/>
              </a:rPr>
              <a:t>day.</a:t>
            </a:r>
            <a:endParaRPr sz="2800">
              <a:latin typeface="Arial"/>
              <a:cs typeface="Arial"/>
            </a:endParaRPr>
          </a:p>
          <a:p>
            <a:pPr marL="355600" marR="130175" indent="-342900">
              <a:lnSpc>
                <a:spcPct val="109800"/>
              </a:lnSpc>
              <a:spcBef>
                <a:spcPts val="700"/>
              </a:spcBef>
              <a:buChar char="•"/>
              <a:tabLst>
                <a:tab pos="354965" algn="l"/>
                <a:tab pos="355600" algn="l"/>
              </a:tabLst>
            </a:pPr>
            <a:r>
              <a:rPr sz="2800" spc="-10" dirty="0">
                <a:latin typeface="Arial"/>
                <a:cs typeface="Arial"/>
              </a:rPr>
              <a:t>The </a:t>
            </a:r>
            <a:r>
              <a:rPr sz="2800" spc="-5" dirty="0">
                <a:latin typeface="Arial"/>
                <a:cs typeface="Arial"/>
              </a:rPr>
              <a:t>certified organic</a:t>
            </a:r>
            <a:r>
              <a:rPr sz="2800" dirty="0">
                <a:latin typeface="Arial"/>
                <a:cs typeface="Arial"/>
              </a:rPr>
              <a:t> </a:t>
            </a:r>
            <a:r>
              <a:rPr sz="2800" spc="-5" dirty="0">
                <a:latin typeface="Arial"/>
                <a:cs typeface="Arial"/>
              </a:rPr>
              <a:t>products</a:t>
            </a:r>
            <a:r>
              <a:rPr sz="2800" spc="5" dirty="0">
                <a:latin typeface="Arial"/>
                <a:cs typeface="Arial"/>
              </a:rPr>
              <a:t> </a:t>
            </a:r>
            <a:r>
              <a:rPr sz="2800" spc="-5" dirty="0">
                <a:latin typeface="Arial"/>
                <a:cs typeface="Arial"/>
              </a:rPr>
              <a:t>have good export </a:t>
            </a:r>
            <a:r>
              <a:rPr sz="2800" spc="-765" dirty="0">
                <a:latin typeface="Arial"/>
                <a:cs typeface="Arial"/>
              </a:rPr>
              <a:t> </a:t>
            </a:r>
            <a:r>
              <a:rPr sz="2800" spc="-5" dirty="0">
                <a:latin typeface="Arial"/>
                <a:cs typeface="Arial"/>
              </a:rPr>
              <a:t>potential.</a:t>
            </a:r>
            <a:endParaRPr sz="2800">
              <a:latin typeface="Arial"/>
              <a:cs typeface="Arial"/>
            </a:endParaRPr>
          </a:p>
          <a:p>
            <a:pPr marL="355600" marR="5080" indent="-342900">
              <a:lnSpc>
                <a:spcPct val="110000"/>
              </a:lnSpc>
              <a:spcBef>
                <a:spcPts val="695"/>
              </a:spcBef>
              <a:buChar char="•"/>
              <a:tabLst>
                <a:tab pos="354965" algn="l"/>
                <a:tab pos="355600" algn="l"/>
              </a:tabLst>
            </a:pPr>
            <a:r>
              <a:rPr sz="2800" spc="-5" dirty="0">
                <a:latin typeface="Arial"/>
                <a:cs typeface="Arial"/>
              </a:rPr>
              <a:t>All</a:t>
            </a:r>
            <a:r>
              <a:rPr sz="2800" dirty="0">
                <a:latin typeface="Arial"/>
                <a:cs typeface="Arial"/>
              </a:rPr>
              <a:t> </a:t>
            </a:r>
            <a:r>
              <a:rPr sz="2800" spc="-5" dirty="0">
                <a:latin typeface="Arial"/>
                <a:cs typeface="Arial"/>
              </a:rPr>
              <a:t>inputs</a:t>
            </a:r>
            <a:r>
              <a:rPr sz="2800" dirty="0">
                <a:latin typeface="Arial"/>
                <a:cs typeface="Arial"/>
              </a:rPr>
              <a:t> are</a:t>
            </a:r>
            <a:r>
              <a:rPr sz="2800" spc="-5" dirty="0">
                <a:latin typeface="Arial"/>
                <a:cs typeface="Arial"/>
              </a:rPr>
              <a:t> available in rural</a:t>
            </a:r>
            <a:r>
              <a:rPr sz="2800" dirty="0">
                <a:latin typeface="Arial"/>
                <a:cs typeface="Arial"/>
              </a:rPr>
              <a:t> </a:t>
            </a:r>
            <a:r>
              <a:rPr sz="2800" spc="-5" dirty="0">
                <a:latin typeface="Arial"/>
                <a:cs typeface="Arial"/>
              </a:rPr>
              <a:t>areas</a:t>
            </a:r>
            <a:r>
              <a:rPr sz="2800" spc="5" dirty="0">
                <a:latin typeface="Arial"/>
                <a:cs typeface="Arial"/>
              </a:rPr>
              <a:t> </a:t>
            </a:r>
            <a:r>
              <a:rPr sz="2800" spc="-5" dirty="0">
                <a:latin typeface="Arial"/>
                <a:cs typeface="Arial"/>
              </a:rPr>
              <a:t>,if</a:t>
            </a:r>
            <a:r>
              <a:rPr sz="2800" dirty="0">
                <a:latin typeface="Arial"/>
                <a:cs typeface="Arial"/>
              </a:rPr>
              <a:t> </a:t>
            </a:r>
            <a:r>
              <a:rPr sz="2800" spc="-5" dirty="0">
                <a:latin typeface="Arial"/>
                <a:cs typeface="Arial"/>
              </a:rPr>
              <a:t>number </a:t>
            </a:r>
            <a:r>
              <a:rPr sz="2800" dirty="0">
                <a:latin typeface="Arial"/>
                <a:cs typeface="Arial"/>
              </a:rPr>
              <a:t> </a:t>
            </a:r>
            <a:r>
              <a:rPr sz="2800" spc="-5" dirty="0">
                <a:latin typeface="Arial"/>
                <a:cs typeface="Arial"/>
              </a:rPr>
              <a:t>of </a:t>
            </a:r>
            <a:r>
              <a:rPr sz="2800" dirty="0">
                <a:latin typeface="Arial"/>
                <a:cs typeface="Arial"/>
              </a:rPr>
              <a:t>farmers</a:t>
            </a:r>
            <a:r>
              <a:rPr sz="2800" spc="5" dirty="0">
                <a:latin typeface="Arial"/>
                <a:cs typeface="Arial"/>
              </a:rPr>
              <a:t> </a:t>
            </a:r>
            <a:r>
              <a:rPr sz="2800" spc="-5" dirty="0">
                <a:latin typeface="Arial"/>
                <a:cs typeface="Arial"/>
              </a:rPr>
              <a:t>take up this</a:t>
            </a:r>
            <a:r>
              <a:rPr sz="2800" spc="5" dirty="0">
                <a:latin typeface="Arial"/>
                <a:cs typeface="Arial"/>
              </a:rPr>
              <a:t> </a:t>
            </a:r>
            <a:r>
              <a:rPr sz="2800" spc="-5" dirty="0">
                <a:latin typeface="Arial"/>
                <a:cs typeface="Arial"/>
              </a:rPr>
              <a:t>activity</a:t>
            </a:r>
            <a:r>
              <a:rPr sz="2800" dirty="0">
                <a:latin typeface="Arial"/>
                <a:cs typeface="Arial"/>
              </a:rPr>
              <a:t> </a:t>
            </a:r>
            <a:r>
              <a:rPr sz="2800" spc="-5" dirty="0">
                <a:latin typeface="Arial"/>
                <a:cs typeface="Arial"/>
              </a:rPr>
              <a:t>,trading is</a:t>
            </a:r>
            <a:r>
              <a:rPr sz="2800" dirty="0">
                <a:latin typeface="Arial"/>
                <a:cs typeface="Arial"/>
              </a:rPr>
              <a:t> another </a:t>
            </a:r>
            <a:r>
              <a:rPr sz="2800" spc="-765" dirty="0">
                <a:latin typeface="Arial"/>
                <a:cs typeface="Arial"/>
              </a:rPr>
              <a:t> </a:t>
            </a:r>
            <a:r>
              <a:rPr sz="2800" spc="-5" dirty="0">
                <a:latin typeface="Arial"/>
                <a:cs typeface="Arial"/>
              </a:rPr>
              <a:t>option</a:t>
            </a:r>
            <a:r>
              <a:rPr sz="2800" spc="-10" dirty="0">
                <a:latin typeface="Arial"/>
                <a:cs typeface="Arial"/>
              </a:rPr>
              <a:t> </a:t>
            </a:r>
            <a:r>
              <a:rPr sz="2800" spc="-5" dirty="0">
                <a:latin typeface="Arial"/>
                <a:cs typeface="Arial"/>
              </a:rPr>
              <a:t>for</a:t>
            </a:r>
            <a:r>
              <a:rPr sz="2800" spc="5" dirty="0">
                <a:latin typeface="Arial"/>
                <a:cs typeface="Arial"/>
              </a:rPr>
              <a:t> </a:t>
            </a:r>
            <a:r>
              <a:rPr sz="2800" spc="-5" dirty="0">
                <a:latin typeface="Arial"/>
                <a:cs typeface="Arial"/>
              </a:rPr>
              <a:t>entrepreneurs.</a:t>
            </a:r>
            <a:endParaRPr sz="2800">
              <a:latin typeface="Arial"/>
              <a:cs typeface="Arial"/>
            </a:endParaRPr>
          </a:p>
          <a:p>
            <a:pPr marL="355600" marR="31115" indent="-342900" algn="just">
              <a:lnSpc>
                <a:spcPct val="110000"/>
              </a:lnSpc>
              <a:spcBef>
                <a:spcPts val="695"/>
              </a:spcBef>
              <a:buFont typeface="Arial"/>
              <a:buChar char="•"/>
              <a:tabLst>
                <a:tab pos="355600" algn="l"/>
              </a:tabLst>
            </a:pPr>
            <a:r>
              <a:rPr sz="2800" b="1" spc="-5" dirty="0">
                <a:latin typeface="Arial"/>
                <a:cs typeface="Arial"/>
              </a:rPr>
              <a:t>Floriculture</a:t>
            </a:r>
            <a:r>
              <a:rPr sz="2800" spc="-5" dirty="0">
                <a:latin typeface="Arial"/>
                <a:cs typeface="Arial"/>
              </a:rPr>
              <a:t>: good </a:t>
            </a:r>
            <a:r>
              <a:rPr sz="2800" dirty="0">
                <a:latin typeface="Arial"/>
                <a:cs typeface="Arial"/>
              </a:rPr>
              <a:t>demand </a:t>
            </a:r>
            <a:r>
              <a:rPr sz="2800" spc="-5" dirty="0">
                <a:latin typeface="Arial"/>
                <a:cs typeface="Arial"/>
              </a:rPr>
              <a:t>exist </a:t>
            </a:r>
            <a:r>
              <a:rPr sz="2800" dirty="0">
                <a:latin typeface="Arial"/>
                <a:cs typeface="Arial"/>
              </a:rPr>
              <a:t>in </a:t>
            </a:r>
            <a:r>
              <a:rPr sz="2800" spc="-5" dirty="0">
                <a:latin typeface="Arial"/>
                <a:cs typeface="Arial"/>
              </a:rPr>
              <a:t>urban areas. </a:t>
            </a:r>
            <a:r>
              <a:rPr sz="2800" spc="-765" dirty="0">
                <a:latin typeface="Arial"/>
                <a:cs typeface="Arial"/>
              </a:rPr>
              <a:t> </a:t>
            </a:r>
            <a:r>
              <a:rPr sz="2800" dirty="0">
                <a:latin typeface="Arial"/>
                <a:cs typeface="Arial"/>
              </a:rPr>
              <a:t>If </a:t>
            </a:r>
            <a:r>
              <a:rPr sz="2800" spc="-5" dirty="0">
                <a:latin typeface="Arial"/>
                <a:cs typeface="Arial"/>
              </a:rPr>
              <a:t>the village </a:t>
            </a:r>
            <a:r>
              <a:rPr sz="2800" dirty="0">
                <a:latin typeface="Arial"/>
                <a:cs typeface="Arial"/>
              </a:rPr>
              <a:t>is </a:t>
            </a:r>
            <a:r>
              <a:rPr sz="2800" spc="-5" dirty="0">
                <a:latin typeface="Arial"/>
                <a:cs typeface="Arial"/>
              </a:rPr>
              <a:t>located near </a:t>
            </a:r>
            <a:r>
              <a:rPr sz="2800" dirty="0">
                <a:latin typeface="Arial"/>
                <a:cs typeface="Arial"/>
              </a:rPr>
              <a:t>to </a:t>
            </a:r>
            <a:r>
              <a:rPr sz="2800" spc="-5" dirty="0">
                <a:latin typeface="Arial"/>
                <a:cs typeface="Arial"/>
              </a:rPr>
              <a:t>urban areas ,cost </a:t>
            </a:r>
            <a:r>
              <a:rPr sz="2800" spc="-765" dirty="0">
                <a:latin typeface="Arial"/>
                <a:cs typeface="Arial"/>
              </a:rPr>
              <a:t> </a:t>
            </a:r>
            <a:r>
              <a:rPr sz="2800" spc="-5" dirty="0">
                <a:latin typeface="Arial"/>
                <a:cs typeface="Arial"/>
              </a:rPr>
              <a:t>of</a:t>
            </a:r>
            <a:r>
              <a:rPr sz="2800" dirty="0">
                <a:latin typeface="Arial"/>
                <a:cs typeface="Arial"/>
              </a:rPr>
              <a:t> </a:t>
            </a:r>
            <a:r>
              <a:rPr sz="2800" spc="-5" dirty="0">
                <a:latin typeface="Arial"/>
                <a:cs typeface="Arial"/>
              </a:rPr>
              <a:t>transportation </a:t>
            </a:r>
            <a:r>
              <a:rPr sz="2800" spc="-10" dirty="0">
                <a:latin typeface="Arial"/>
                <a:cs typeface="Arial"/>
              </a:rPr>
              <a:t>will</a:t>
            </a:r>
            <a:r>
              <a:rPr sz="2800" spc="-5" dirty="0">
                <a:latin typeface="Arial"/>
                <a:cs typeface="Arial"/>
              </a:rPr>
              <a:t> be</a:t>
            </a:r>
            <a:r>
              <a:rPr sz="2800" dirty="0">
                <a:latin typeface="Arial"/>
                <a:cs typeface="Arial"/>
              </a:rPr>
              <a:t> </a:t>
            </a:r>
            <a:r>
              <a:rPr sz="2800" spc="-10" dirty="0">
                <a:latin typeface="Arial"/>
                <a:cs typeface="Arial"/>
              </a:rPr>
              <a:t>low.</a:t>
            </a:r>
            <a:endParaRPr sz="2800">
              <a:latin typeface="Arial"/>
              <a:cs typeface="Arial"/>
            </a:endParaRPr>
          </a:p>
        </p:txBody>
      </p:sp>
    </p:spTree>
    <p:extLst>
      <p:ext uri="{BB962C8B-B14F-4D97-AF65-F5344CB8AC3E}">
        <p14:creationId xmlns:p14="http://schemas.microsoft.com/office/powerpoint/2010/main" val="94416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339" y="421640"/>
            <a:ext cx="6999605" cy="574040"/>
          </a:xfrm>
          <a:prstGeom prst="rect">
            <a:avLst/>
          </a:prstGeom>
        </p:spPr>
        <p:txBody>
          <a:bodyPr vert="horz" wrap="square" lIns="0" tIns="12700" rIns="0" bIns="0" rtlCol="0">
            <a:spAutoFit/>
          </a:bodyPr>
          <a:lstStyle/>
          <a:p>
            <a:pPr marL="12700">
              <a:lnSpc>
                <a:spcPct val="100000"/>
              </a:lnSpc>
              <a:spcBef>
                <a:spcPts val="100"/>
              </a:spcBef>
            </a:pPr>
            <a:r>
              <a:rPr spc="-10" dirty="0"/>
              <a:t>Organic</a:t>
            </a:r>
            <a:r>
              <a:rPr spc="-20" dirty="0"/>
              <a:t> </a:t>
            </a:r>
            <a:r>
              <a:rPr spc="-5" dirty="0"/>
              <a:t>farming</a:t>
            </a:r>
            <a:r>
              <a:rPr spc="-35" dirty="0"/>
              <a:t> </a:t>
            </a:r>
            <a:r>
              <a:rPr spc="-5" dirty="0"/>
              <a:t>and</a:t>
            </a:r>
            <a:r>
              <a:rPr spc="-20" dirty="0"/>
              <a:t> </a:t>
            </a:r>
            <a:r>
              <a:rPr spc="-5" dirty="0"/>
              <a:t>floriculture</a:t>
            </a:r>
          </a:p>
        </p:txBody>
      </p:sp>
      <p:grpSp>
        <p:nvGrpSpPr>
          <p:cNvPr id="3" name="object 3"/>
          <p:cNvGrpSpPr/>
          <p:nvPr/>
        </p:nvGrpSpPr>
        <p:grpSpPr>
          <a:xfrm>
            <a:off x="0" y="1371600"/>
            <a:ext cx="9144000" cy="5486400"/>
            <a:chOff x="0" y="1371600"/>
            <a:chExt cx="9144000" cy="5486400"/>
          </a:xfrm>
        </p:grpSpPr>
        <p:pic>
          <p:nvPicPr>
            <p:cNvPr id="4" name="object 4"/>
            <p:cNvPicPr/>
            <p:nvPr/>
          </p:nvPicPr>
          <p:blipFill>
            <a:blip r:embed="rId2" cstate="print"/>
            <a:stretch>
              <a:fillRect/>
            </a:stretch>
          </p:blipFill>
          <p:spPr>
            <a:xfrm>
              <a:off x="0" y="1371600"/>
              <a:ext cx="4191000" cy="5486400"/>
            </a:xfrm>
            <a:prstGeom prst="rect">
              <a:avLst/>
            </a:prstGeom>
          </p:spPr>
        </p:pic>
        <p:pic>
          <p:nvPicPr>
            <p:cNvPr id="5" name="object 5"/>
            <p:cNvPicPr/>
            <p:nvPr/>
          </p:nvPicPr>
          <p:blipFill>
            <a:blip r:embed="rId3" cstate="print"/>
            <a:stretch>
              <a:fillRect/>
            </a:stretch>
          </p:blipFill>
          <p:spPr>
            <a:xfrm>
              <a:off x="4114800" y="1371600"/>
              <a:ext cx="5029200" cy="5486400"/>
            </a:xfrm>
            <a:prstGeom prst="rect">
              <a:avLst/>
            </a:prstGeom>
          </p:spPr>
        </p:pic>
      </p:grpSp>
    </p:spTree>
    <p:extLst>
      <p:ext uri="{BB962C8B-B14F-4D97-AF65-F5344CB8AC3E}">
        <p14:creationId xmlns:p14="http://schemas.microsoft.com/office/powerpoint/2010/main" val="216372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2140" y="1252220"/>
            <a:ext cx="7940040" cy="4956810"/>
          </a:xfrm>
          <a:prstGeom prst="rect">
            <a:avLst/>
          </a:prstGeom>
        </p:spPr>
        <p:txBody>
          <a:bodyPr vert="horz" wrap="square" lIns="0" tIns="12700" rIns="0" bIns="0" rtlCol="0">
            <a:spAutoFit/>
          </a:bodyPr>
          <a:lstStyle/>
          <a:p>
            <a:pPr marL="355600" marR="22860" indent="-342900">
              <a:lnSpc>
                <a:spcPct val="100000"/>
              </a:lnSpc>
              <a:spcBef>
                <a:spcPts val="100"/>
              </a:spcBef>
              <a:buFont typeface="Arial"/>
              <a:buChar char="•"/>
              <a:tabLst>
                <a:tab pos="354965" algn="l"/>
                <a:tab pos="355600" algn="l"/>
              </a:tabLst>
            </a:pPr>
            <a:r>
              <a:rPr sz="2800" b="1" spc="-5" dirty="0">
                <a:latin typeface="Arial"/>
                <a:cs typeface="Arial"/>
              </a:rPr>
              <a:t>High tech agriculture</a:t>
            </a:r>
            <a:r>
              <a:rPr sz="2800" spc="-5" dirty="0">
                <a:latin typeface="Arial"/>
                <a:cs typeface="Arial"/>
              </a:rPr>
              <a:t>: Production of </a:t>
            </a:r>
            <a:r>
              <a:rPr sz="2800" spc="-10" dirty="0">
                <a:latin typeface="Arial"/>
                <a:cs typeface="Arial"/>
              </a:rPr>
              <a:t>exotic </a:t>
            </a:r>
            <a:r>
              <a:rPr sz="2800" spc="-5" dirty="0">
                <a:latin typeface="Arial"/>
                <a:cs typeface="Arial"/>
              </a:rPr>
              <a:t> vegetables, </a:t>
            </a:r>
            <a:r>
              <a:rPr sz="2800" dirty="0">
                <a:latin typeface="Arial"/>
                <a:cs typeface="Arial"/>
              </a:rPr>
              <a:t>off-season </a:t>
            </a:r>
            <a:r>
              <a:rPr sz="2800" spc="-5" dirty="0">
                <a:latin typeface="Arial"/>
                <a:cs typeface="Arial"/>
              </a:rPr>
              <a:t>vegetables, </a:t>
            </a:r>
            <a:r>
              <a:rPr sz="2800" dirty="0">
                <a:latin typeface="Arial"/>
                <a:cs typeface="Arial"/>
              </a:rPr>
              <a:t>mushrooms </a:t>
            </a:r>
            <a:r>
              <a:rPr sz="2800" spc="5" dirty="0">
                <a:latin typeface="Arial"/>
                <a:cs typeface="Arial"/>
              </a:rPr>
              <a:t> </a:t>
            </a:r>
            <a:r>
              <a:rPr sz="2800" spc="-5" dirty="0">
                <a:latin typeface="Arial"/>
                <a:cs typeface="Arial"/>
              </a:rPr>
              <a:t>etc</a:t>
            </a:r>
            <a:r>
              <a:rPr sz="2800" dirty="0">
                <a:latin typeface="Arial"/>
                <a:cs typeface="Arial"/>
              </a:rPr>
              <a:t> are</a:t>
            </a:r>
            <a:r>
              <a:rPr sz="2800" spc="-5" dirty="0">
                <a:latin typeface="Arial"/>
                <a:cs typeface="Arial"/>
              </a:rPr>
              <a:t> covered under</a:t>
            </a:r>
            <a:r>
              <a:rPr sz="2800" spc="5" dirty="0">
                <a:latin typeface="Arial"/>
                <a:cs typeface="Arial"/>
              </a:rPr>
              <a:t> </a:t>
            </a:r>
            <a:r>
              <a:rPr sz="2800" spc="-5" dirty="0">
                <a:latin typeface="Arial"/>
                <a:cs typeface="Arial"/>
              </a:rPr>
              <a:t>this.</a:t>
            </a:r>
            <a:r>
              <a:rPr sz="2800" dirty="0">
                <a:latin typeface="Arial"/>
                <a:cs typeface="Arial"/>
              </a:rPr>
              <a:t> </a:t>
            </a:r>
            <a:r>
              <a:rPr sz="2800" spc="-10" dirty="0">
                <a:latin typeface="Arial"/>
                <a:cs typeface="Arial"/>
              </a:rPr>
              <a:t>The</a:t>
            </a:r>
            <a:r>
              <a:rPr sz="2800" spc="-5" dirty="0">
                <a:latin typeface="Arial"/>
                <a:cs typeface="Arial"/>
              </a:rPr>
              <a:t> demand for</a:t>
            </a:r>
            <a:r>
              <a:rPr sz="2800" spc="5" dirty="0">
                <a:latin typeface="Arial"/>
                <a:cs typeface="Arial"/>
              </a:rPr>
              <a:t> </a:t>
            </a:r>
            <a:r>
              <a:rPr sz="2800" spc="-5" dirty="0">
                <a:latin typeface="Arial"/>
                <a:cs typeface="Arial"/>
              </a:rPr>
              <a:t>the </a:t>
            </a:r>
            <a:r>
              <a:rPr sz="2800" dirty="0">
                <a:latin typeface="Arial"/>
                <a:cs typeface="Arial"/>
              </a:rPr>
              <a:t> </a:t>
            </a:r>
            <a:r>
              <a:rPr sz="2800" spc="-5" dirty="0">
                <a:latin typeface="Arial"/>
                <a:cs typeface="Arial"/>
              </a:rPr>
              <a:t>produce is</a:t>
            </a:r>
            <a:r>
              <a:rPr sz="2800" spc="5" dirty="0">
                <a:latin typeface="Arial"/>
                <a:cs typeface="Arial"/>
              </a:rPr>
              <a:t> </a:t>
            </a:r>
            <a:r>
              <a:rPr sz="2800" spc="-5" dirty="0">
                <a:latin typeface="Arial"/>
                <a:cs typeface="Arial"/>
              </a:rPr>
              <a:t>increasing with</a:t>
            </a:r>
            <a:r>
              <a:rPr sz="2800" spc="-10" dirty="0">
                <a:latin typeface="Arial"/>
                <a:cs typeface="Arial"/>
              </a:rPr>
              <a:t> </a:t>
            </a:r>
            <a:r>
              <a:rPr sz="2800" spc="-5" dirty="0">
                <a:latin typeface="Arial"/>
                <a:cs typeface="Arial"/>
              </a:rPr>
              <a:t>increase in </a:t>
            </a:r>
            <a:r>
              <a:rPr sz="2800" dirty="0">
                <a:latin typeface="Arial"/>
                <a:cs typeface="Arial"/>
              </a:rPr>
              <a:t>income</a:t>
            </a:r>
            <a:r>
              <a:rPr sz="2800" spc="-5" dirty="0">
                <a:latin typeface="Arial"/>
                <a:cs typeface="Arial"/>
              </a:rPr>
              <a:t> of </a:t>
            </a:r>
            <a:r>
              <a:rPr sz="2800" spc="-765" dirty="0">
                <a:latin typeface="Arial"/>
                <a:cs typeface="Arial"/>
              </a:rPr>
              <a:t> </a:t>
            </a:r>
            <a:r>
              <a:rPr sz="2800" dirty="0">
                <a:latin typeface="Arial"/>
                <a:cs typeface="Arial"/>
              </a:rPr>
              <a:t>middle</a:t>
            </a:r>
            <a:r>
              <a:rPr sz="2800" spc="-10" dirty="0">
                <a:latin typeface="Arial"/>
                <a:cs typeface="Arial"/>
              </a:rPr>
              <a:t> </a:t>
            </a:r>
            <a:r>
              <a:rPr sz="2800" dirty="0">
                <a:latin typeface="Arial"/>
                <a:cs typeface="Arial"/>
              </a:rPr>
              <a:t>class</a:t>
            </a:r>
            <a:r>
              <a:rPr sz="3200" dirty="0">
                <a:latin typeface="Arial"/>
                <a:cs typeface="Arial"/>
              </a:rPr>
              <a:t>.</a:t>
            </a:r>
            <a:endParaRPr sz="3200">
              <a:latin typeface="Arial"/>
              <a:cs typeface="Arial"/>
            </a:endParaRPr>
          </a:p>
          <a:p>
            <a:pPr marL="355600" marR="473709" indent="-342900">
              <a:lnSpc>
                <a:spcPct val="100000"/>
              </a:lnSpc>
              <a:spcBef>
                <a:spcPts val="690"/>
              </a:spcBef>
              <a:buFont typeface="Arial"/>
              <a:buChar char="•"/>
              <a:tabLst>
                <a:tab pos="354965" algn="l"/>
                <a:tab pos="355600" algn="l"/>
                <a:tab pos="2196465" algn="l"/>
              </a:tabLst>
            </a:pPr>
            <a:r>
              <a:rPr sz="2800" b="1" spc="-5" dirty="0">
                <a:latin typeface="Arial"/>
                <a:cs typeface="Arial"/>
              </a:rPr>
              <a:t>Medicinal</a:t>
            </a:r>
            <a:r>
              <a:rPr sz="2800" b="1" spc="-15" dirty="0">
                <a:latin typeface="Arial"/>
                <a:cs typeface="Arial"/>
              </a:rPr>
              <a:t> </a:t>
            </a:r>
            <a:r>
              <a:rPr sz="2800" b="1" spc="-5" dirty="0">
                <a:latin typeface="Arial"/>
                <a:cs typeface="Arial"/>
              </a:rPr>
              <a:t>plants:</a:t>
            </a:r>
            <a:r>
              <a:rPr sz="2800" b="1" spc="30" dirty="0">
                <a:latin typeface="Arial"/>
                <a:cs typeface="Arial"/>
              </a:rPr>
              <a:t> </a:t>
            </a:r>
            <a:r>
              <a:rPr sz="2800" spc="-5" dirty="0">
                <a:latin typeface="Arial"/>
                <a:cs typeface="Arial"/>
              </a:rPr>
              <a:t>demand for</a:t>
            </a:r>
            <a:r>
              <a:rPr sz="2800" spc="5" dirty="0">
                <a:latin typeface="Arial"/>
                <a:cs typeface="Arial"/>
              </a:rPr>
              <a:t> </a:t>
            </a:r>
            <a:r>
              <a:rPr sz="2800" spc="-5" dirty="0">
                <a:latin typeface="Arial"/>
                <a:cs typeface="Arial"/>
              </a:rPr>
              <a:t>cultivated </a:t>
            </a:r>
            <a:r>
              <a:rPr sz="2800" dirty="0">
                <a:latin typeface="Arial"/>
                <a:cs typeface="Arial"/>
              </a:rPr>
              <a:t> </a:t>
            </a:r>
            <a:r>
              <a:rPr sz="2800" spc="-5" dirty="0">
                <a:latin typeface="Arial"/>
                <a:cs typeface="Arial"/>
              </a:rPr>
              <a:t>medicinal</a:t>
            </a:r>
            <a:r>
              <a:rPr sz="2800" spc="5" dirty="0">
                <a:latin typeface="Arial"/>
                <a:cs typeface="Arial"/>
              </a:rPr>
              <a:t> </a:t>
            </a:r>
            <a:r>
              <a:rPr sz="2800" spc="-5" dirty="0">
                <a:latin typeface="Arial"/>
                <a:cs typeface="Arial"/>
              </a:rPr>
              <a:t>plants</a:t>
            </a:r>
            <a:r>
              <a:rPr sz="2800" spc="5" dirty="0">
                <a:latin typeface="Arial"/>
                <a:cs typeface="Arial"/>
              </a:rPr>
              <a:t> </a:t>
            </a:r>
            <a:r>
              <a:rPr sz="2800" spc="-5" dirty="0">
                <a:latin typeface="Arial"/>
                <a:cs typeface="Arial"/>
              </a:rPr>
              <a:t>is</a:t>
            </a:r>
            <a:r>
              <a:rPr sz="2800" dirty="0">
                <a:latin typeface="Arial"/>
                <a:cs typeface="Arial"/>
              </a:rPr>
              <a:t> </a:t>
            </a:r>
            <a:r>
              <a:rPr sz="2800" spc="-5" dirty="0">
                <a:latin typeface="Arial"/>
                <a:cs typeface="Arial"/>
              </a:rPr>
              <a:t>increasing </a:t>
            </a:r>
            <a:r>
              <a:rPr sz="2800" dirty="0">
                <a:latin typeface="Arial"/>
                <a:cs typeface="Arial"/>
              </a:rPr>
              <a:t>due</a:t>
            </a:r>
            <a:r>
              <a:rPr sz="2800" spc="-10" dirty="0">
                <a:latin typeface="Arial"/>
                <a:cs typeface="Arial"/>
              </a:rPr>
              <a:t> </a:t>
            </a:r>
            <a:r>
              <a:rPr sz="2800" dirty="0">
                <a:latin typeface="Arial"/>
                <a:cs typeface="Arial"/>
              </a:rPr>
              <a:t>to</a:t>
            </a:r>
            <a:r>
              <a:rPr sz="2800" spc="-5" dirty="0">
                <a:latin typeface="Arial"/>
                <a:cs typeface="Arial"/>
              </a:rPr>
              <a:t> reduced </a:t>
            </a:r>
            <a:r>
              <a:rPr sz="2800" spc="-760" dirty="0">
                <a:latin typeface="Arial"/>
                <a:cs typeface="Arial"/>
              </a:rPr>
              <a:t> </a:t>
            </a:r>
            <a:r>
              <a:rPr sz="2800" spc="-5" dirty="0">
                <a:latin typeface="Arial"/>
                <a:cs typeface="Arial"/>
              </a:rPr>
              <a:t>availability	of</a:t>
            </a:r>
            <a:r>
              <a:rPr sz="2800" dirty="0">
                <a:latin typeface="Arial"/>
                <a:cs typeface="Arial"/>
              </a:rPr>
              <a:t> </a:t>
            </a:r>
            <a:r>
              <a:rPr sz="2800" spc="-5" dirty="0">
                <a:latin typeface="Arial"/>
                <a:cs typeface="Arial"/>
              </a:rPr>
              <a:t>medicinal</a:t>
            </a:r>
            <a:r>
              <a:rPr sz="2800" dirty="0">
                <a:latin typeface="Arial"/>
                <a:cs typeface="Arial"/>
              </a:rPr>
              <a:t> </a:t>
            </a:r>
            <a:r>
              <a:rPr sz="2800" spc="-5" dirty="0">
                <a:latin typeface="Arial"/>
                <a:cs typeface="Arial"/>
              </a:rPr>
              <a:t>plants </a:t>
            </a:r>
            <a:r>
              <a:rPr sz="2800" dirty="0">
                <a:latin typeface="Arial"/>
                <a:cs typeface="Arial"/>
              </a:rPr>
              <a:t>from</a:t>
            </a:r>
            <a:r>
              <a:rPr sz="2800" spc="10" dirty="0">
                <a:latin typeface="Arial"/>
                <a:cs typeface="Arial"/>
              </a:rPr>
              <a:t> </a:t>
            </a:r>
            <a:r>
              <a:rPr sz="2800" spc="-5" dirty="0">
                <a:latin typeface="Arial"/>
                <a:cs typeface="Arial"/>
              </a:rPr>
              <a:t>forest.</a:t>
            </a:r>
            <a:endParaRPr sz="2800">
              <a:latin typeface="Arial"/>
              <a:cs typeface="Arial"/>
            </a:endParaRPr>
          </a:p>
          <a:p>
            <a:pPr marL="355600" marR="5080" indent="-342900">
              <a:lnSpc>
                <a:spcPct val="100000"/>
              </a:lnSpc>
              <a:spcBef>
                <a:spcPts val="700"/>
              </a:spcBef>
              <a:buFont typeface="Arial"/>
              <a:buChar char="•"/>
              <a:tabLst>
                <a:tab pos="354965" algn="l"/>
                <a:tab pos="355600" algn="l"/>
              </a:tabLst>
            </a:pPr>
            <a:r>
              <a:rPr sz="2800" b="1" spc="-10" dirty="0">
                <a:latin typeface="Arial"/>
                <a:cs typeface="Arial"/>
              </a:rPr>
              <a:t>Ayurvedic drug</a:t>
            </a:r>
            <a:r>
              <a:rPr sz="2800" b="1" dirty="0">
                <a:latin typeface="Arial"/>
                <a:cs typeface="Arial"/>
              </a:rPr>
              <a:t> </a:t>
            </a:r>
            <a:r>
              <a:rPr sz="2800" dirty="0">
                <a:latin typeface="Arial"/>
                <a:cs typeface="Arial"/>
              </a:rPr>
              <a:t>manufacturers are</a:t>
            </a:r>
            <a:r>
              <a:rPr sz="2800" spc="-10" dirty="0">
                <a:latin typeface="Arial"/>
                <a:cs typeface="Arial"/>
              </a:rPr>
              <a:t> </a:t>
            </a:r>
            <a:r>
              <a:rPr sz="2800" spc="-5" dirty="0">
                <a:latin typeface="Arial"/>
                <a:cs typeface="Arial"/>
              </a:rPr>
              <a:t>also </a:t>
            </a:r>
            <a:r>
              <a:rPr sz="2800" dirty="0">
                <a:latin typeface="Arial"/>
                <a:cs typeface="Arial"/>
              </a:rPr>
              <a:t> </a:t>
            </a:r>
            <a:r>
              <a:rPr sz="2800" spc="-5" dirty="0">
                <a:latin typeface="Arial"/>
                <a:cs typeface="Arial"/>
              </a:rPr>
              <a:t>entering into contracts with </a:t>
            </a:r>
            <a:r>
              <a:rPr sz="2800" dirty="0">
                <a:latin typeface="Arial"/>
                <a:cs typeface="Arial"/>
              </a:rPr>
              <a:t>farmers </a:t>
            </a:r>
            <a:r>
              <a:rPr sz="2800" spc="-5" dirty="0">
                <a:latin typeface="Arial"/>
                <a:cs typeface="Arial"/>
              </a:rPr>
              <a:t>for supply of </a:t>
            </a:r>
            <a:r>
              <a:rPr sz="2800" spc="-765" dirty="0">
                <a:latin typeface="Arial"/>
                <a:cs typeface="Arial"/>
              </a:rPr>
              <a:t> </a:t>
            </a:r>
            <a:r>
              <a:rPr sz="2800" spc="-5" dirty="0">
                <a:latin typeface="Arial"/>
                <a:cs typeface="Arial"/>
              </a:rPr>
              <a:t>medicinal</a:t>
            </a:r>
            <a:r>
              <a:rPr sz="2800" dirty="0">
                <a:latin typeface="Arial"/>
                <a:cs typeface="Arial"/>
              </a:rPr>
              <a:t> </a:t>
            </a:r>
            <a:r>
              <a:rPr sz="2800" spc="-5" dirty="0">
                <a:latin typeface="Arial"/>
                <a:cs typeface="Arial"/>
              </a:rPr>
              <a:t>plants.</a:t>
            </a:r>
            <a:endParaRPr sz="2800">
              <a:latin typeface="Arial"/>
              <a:cs typeface="Arial"/>
            </a:endParaRPr>
          </a:p>
        </p:txBody>
      </p:sp>
    </p:spTree>
    <p:extLst>
      <p:ext uri="{BB962C8B-B14F-4D97-AF65-F5344CB8AC3E}">
        <p14:creationId xmlns:p14="http://schemas.microsoft.com/office/powerpoint/2010/main" val="330480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132840"/>
            <a:ext cx="7927340" cy="4850130"/>
          </a:xfrm>
          <a:prstGeom prst="rect">
            <a:avLst/>
          </a:prstGeom>
        </p:spPr>
        <p:txBody>
          <a:bodyPr vert="horz" wrap="square" lIns="0" tIns="55244" rIns="0" bIns="0" rtlCol="0">
            <a:spAutoFit/>
          </a:bodyPr>
          <a:lstStyle/>
          <a:p>
            <a:pPr marL="355600" marR="107314" indent="-342900">
              <a:lnSpc>
                <a:spcPct val="90000"/>
              </a:lnSpc>
              <a:spcBef>
                <a:spcPts val="434"/>
              </a:spcBef>
              <a:buFont typeface="Arial"/>
              <a:buChar char="•"/>
              <a:tabLst>
                <a:tab pos="354965" algn="l"/>
                <a:tab pos="355600" algn="l"/>
              </a:tabLst>
            </a:pPr>
            <a:r>
              <a:rPr sz="2800" b="1" spc="-5" dirty="0">
                <a:latin typeface="Arial"/>
                <a:cs typeface="Arial"/>
              </a:rPr>
              <a:t>Aromatic plants</a:t>
            </a:r>
            <a:r>
              <a:rPr sz="2800" spc="-5" dirty="0">
                <a:latin typeface="Arial"/>
                <a:cs typeface="Arial"/>
              </a:rPr>
              <a:t>:</a:t>
            </a:r>
            <a:r>
              <a:rPr sz="2800" spc="5" dirty="0">
                <a:latin typeface="Arial"/>
                <a:cs typeface="Arial"/>
              </a:rPr>
              <a:t> </a:t>
            </a:r>
            <a:r>
              <a:rPr sz="2800" spc="-5" dirty="0">
                <a:latin typeface="Arial"/>
                <a:cs typeface="Arial"/>
              </a:rPr>
              <a:t>demand</a:t>
            </a:r>
            <a:r>
              <a:rPr sz="2800" spc="10" dirty="0">
                <a:latin typeface="Arial"/>
                <a:cs typeface="Arial"/>
              </a:rPr>
              <a:t> </a:t>
            </a:r>
            <a:r>
              <a:rPr sz="2800" spc="-5" dirty="0">
                <a:latin typeface="Arial"/>
                <a:cs typeface="Arial"/>
              </a:rPr>
              <a:t>for</a:t>
            </a:r>
            <a:r>
              <a:rPr sz="2800" spc="10" dirty="0">
                <a:latin typeface="Arial"/>
                <a:cs typeface="Arial"/>
              </a:rPr>
              <a:t> </a:t>
            </a:r>
            <a:r>
              <a:rPr sz="2800" spc="-5" dirty="0">
                <a:latin typeface="Arial"/>
                <a:cs typeface="Arial"/>
              </a:rPr>
              <a:t>natural perfumes </a:t>
            </a:r>
            <a:r>
              <a:rPr sz="2800" spc="-760" dirty="0">
                <a:latin typeface="Arial"/>
                <a:cs typeface="Arial"/>
              </a:rPr>
              <a:t> </a:t>
            </a:r>
            <a:r>
              <a:rPr sz="2800" spc="-5" dirty="0">
                <a:latin typeface="Arial"/>
                <a:cs typeface="Arial"/>
              </a:rPr>
              <a:t>is increasing due </a:t>
            </a:r>
            <a:r>
              <a:rPr sz="2800" dirty="0">
                <a:latin typeface="Arial"/>
                <a:cs typeface="Arial"/>
              </a:rPr>
              <a:t>to </a:t>
            </a:r>
            <a:r>
              <a:rPr sz="2800" spc="-5" dirty="0">
                <a:latin typeface="Arial"/>
                <a:cs typeface="Arial"/>
              </a:rPr>
              <a:t>health </a:t>
            </a:r>
            <a:r>
              <a:rPr sz="2800" dirty="0">
                <a:latin typeface="Arial"/>
                <a:cs typeface="Arial"/>
              </a:rPr>
              <a:t>issues </a:t>
            </a:r>
            <a:r>
              <a:rPr sz="2800" spc="-5" dirty="0">
                <a:latin typeface="Arial"/>
                <a:cs typeface="Arial"/>
              </a:rPr>
              <a:t>related </a:t>
            </a:r>
            <a:r>
              <a:rPr sz="2800" dirty="0">
                <a:latin typeface="Arial"/>
                <a:cs typeface="Arial"/>
              </a:rPr>
              <a:t>to </a:t>
            </a:r>
            <a:r>
              <a:rPr sz="2800" spc="5" dirty="0">
                <a:latin typeface="Arial"/>
                <a:cs typeface="Arial"/>
              </a:rPr>
              <a:t> </a:t>
            </a:r>
            <a:r>
              <a:rPr sz="2800" dirty="0">
                <a:latin typeface="Arial"/>
                <a:cs typeface="Arial"/>
              </a:rPr>
              <a:t>chemical </a:t>
            </a:r>
            <a:r>
              <a:rPr sz="2800" spc="-5" dirty="0">
                <a:latin typeface="Arial"/>
                <a:cs typeface="Arial"/>
              </a:rPr>
              <a:t>products.</a:t>
            </a:r>
            <a:r>
              <a:rPr sz="2800" dirty="0">
                <a:latin typeface="Arial"/>
                <a:cs typeface="Arial"/>
              </a:rPr>
              <a:t> </a:t>
            </a:r>
            <a:r>
              <a:rPr sz="2800" spc="-5" dirty="0">
                <a:latin typeface="Arial"/>
                <a:cs typeface="Arial"/>
              </a:rPr>
              <a:t>This</a:t>
            </a:r>
            <a:r>
              <a:rPr sz="2800" dirty="0">
                <a:latin typeface="Arial"/>
                <a:cs typeface="Arial"/>
              </a:rPr>
              <a:t> </a:t>
            </a:r>
            <a:r>
              <a:rPr sz="2800" spc="-5" dirty="0">
                <a:latin typeface="Arial"/>
                <a:cs typeface="Arial"/>
              </a:rPr>
              <a:t>has</a:t>
            </a:r>
            <a:r>
              <a:rPr sz="2800" dirty="0">
                <a:latin typeface="Arial"/>
                <a:cs typeface="Arial"/>
              </a:rPr>
              <a:t> </a:t>
            </a:r>
            <a:r>
              <a:rPr sz="2800" spc="-5" dirty="0">
                <a:latin typeface="Arial"/>
                <a:cs typeface="Arial"/>
              </a:rPr>
              <a:t>open gate for </a:t>
            </a:r>
            <a:r>
              <a:rPr sz="2800" dirty="0">
                <a:latin typeface="Arial"/>
                <a:cs typeface="Arial"/>
              </a:rPr>
              <a:t> commercial</a:t>
            </a:r>
            <a:r>
              <a:rPr sz="2800" spc="5" dirty="0">
                <a:latin typeface="Arial"/>
                <a:cs typeface="Arial"/>
              </a:rPr>
              <a:t> </a:t>
            </a:r>
            <a:r>
              <a:rPr sz="2800" spc="-5" dirty="0">
                <a:latin typeface="Arial"/>
                <a:cs typeface="Arial"/>
              </a:rPr>
              <a:t>production of</a:t>
            </a:r>
            <a:r>
              <a:rPr sz="2800" dirty="0">
                <a:latin typeface="Arial"/>
                <a:cs typeface="Arial"/>
              </a:rPr>
              <a:t> </a:t>
            </a:r>
            <a:r>
              <a:rPr sz="2800" spc="-5" dirty="0">
                <a:latin typeface="Arial"/>
                <a:cs typeface="Arial"/>
              </a:rPr>
              <a:t>aromatic</a:t>
            </a:r>
            <a:r>
              <a:rPr sz="2800" dirty="0">
                <a:latin typeface="Arial"/>
                <a:cs typeface="Arial"/>
              </a:rPr>
              <a:t> </a:t>
            </a:r>
            <a:r>
              <a:rPr sz="2800" spc="-5" dirty="0">
                <a:latin typeface="Arial"/>
                <a:cs typeface="Arial"/>
              </a:rPr>
              <a:t>plants.</a:t>
            </a:r>
            <a:endParaRPr sz="2800">
              <a:latin typeface="Arial"/>
              <a:cs typeface="Arial"/>
            </a:endParaRPr>
          </a:p>
          <a:p>
            <a:pPr>
              <a:lnSpc>
                <a:spcPct val="100000"/>
              </a:lnSpc>
              <a:spcBef>
                <a:spcPts val="40"/>
              </a:spcBef>
              <a:buFont typeface="Arial"/>
              <a:buChar char="•"/>
            </a:pPr>
            <a:endParaRPr sz="3800">
              <a:latin typeface="Arial"/>
              <a:cs typeface="Arial"/>
            </a:endParaRPr>
          </a:p>
          <a:p>
            <a:pPr marL="355600" marR="5080" indent="-342900">
              <a:lnSpc>
                <a:spcPct val="89900"/>
              </a:lnSpc>
              <a:buFont typeface="Arial"/>
              <a:buChar char="•"/>
              <a:tabLst>
                <a:tab pos="354965" algn="l"/>
                <a:tab pos="355600" algn="l"/>
                <a:tab pos="5257165" algn="l"/>
              </a:tabLst>
            </a:pPr>
            <a:r>
              <a:rPr sz="2800" b="1" spc="-10" dirty="0">
                <a:latin typeface="Arial"/>
                <a:cs typeface="Arial"/>
              </a:rPr>
              <a:t>Commercial</a:t>
            </a:r>
            <a:r>
              <a:rPr sz="2800" b="1" spc="-5" dirty="0">
                <a:latin typeface="Arial"/>
                <a:cs typeface="Arial"/>
              </a:rPr>
              <a:t> </a:t>
            </a:r>
            <a:r>
              <a:rPr sz="2800" b="1" spc="-10" dirty="0">
                <a:latin typeface="Arial"/>
                <a:cs typeface="Arial"/>
              </a:rPr>
              <a:t>forestry:</a:t>
            </a:r>
            <a:r>
              <a:rPr sz="2800" b="1" spc="40" dirty="0">
                <a:latin typeface="Arial"/>
                <a:cs typeface="Arial"/>
              </a:rPr>
              <a:t> </a:t>
            </a:r>
            <a:r>
              <a:rPr sz="2800" spc="-5" dirty="0">
                <a:latin typeface="Arial"/>
                <a:cs typeface="Arial"/>
              </a:rPr>
              <a:t>waste</a:t>
            </a:r>
            <a:r>
              <a:rPr sz="2800" spc="-10" dirty="0">
                <a:latin typeface="Arial"/>
                <a:cs typeface="Arial"/>
              </a:rPr>
              <a:t> </a:t>
            </a:r>
            <a:r>
              <a:rPr sz="2800" spc="-5" dirty="0">
                <a:latin typeface="Arial"/>
                <a:cs typeface="Arial"/>
              </a:rPr>
              <a:t>lands not</a:t>
            </a:r>
            <a:r>
              <a:rPr sz="2800" dirty="0">
                <a:latin typeface="Arial"/>
                <a:cs typeface="Arial"/>
              </a:rPr>
              <a:t> fit</a:t>
            </a:r>
            <a:r>
              <a:rPr sz="2800" spc="-5" dirty="0">
                <a:latin typeface="Arial"/>
                <a:cs typeface="Arial"/>
              </a:rPr>
              <a:t> for </a:t>
            </a:r>
            <a:r>
              <a:rPr sz="2800" dirty="0">
                <a:latin typeface="Arial"/>
                <a:cs typeface="Arial"/>
              </a:rPr>
              <a:t> </a:t>
            </a:r>
            <a:r>
              <a:rPr sz="2800" spc="-5" dirty="0">
                <a:latin typeface="Arial"/>
                <a:cs typeface="Arial"/>
              </a:rPr>
              <a:t>agriculture </a:t>
            </a:r>
            <a:r>
              <a:rPr sz="2800" dirty="0">
                <a:latin typeface="Arial"/>
                <a:cs typeface="Arial"/>
              </a:rPr>
              <a:t>can</a:t>
            </a:r>
            <a:r>
              <a:rPr sz="2800" spc="-5" dirty="0">
                <a:latin typeface="Arial"/>
                <a:cs typeface="Arial"/>
              </a:rPr>
              <a:t> be used</a:t>
            </a:r>
            <a:r>
              <a:rPr sz="2800" dirty="0">
                <a:latin typeface="Arial"/>
                <a:cs typeface="Arial"/>
              </a:rPr>
              <a:t> </a:t>
            </a:r>
            <a:r>
              <a:rPr sz="2800" spc="-5" dirty="0">
                <a:latin typeface="Arial"/>
                <a:cs typeface="Arial"/>
              </a:rPr>
              <a:t>for</a:t>
            </a:r>
            <a:r>
              <a:rPr sz="2800" spc="5" dirty="0">
                <a:latin typeface="Arial"/>
                <a:cs typeface="Arial"/>
              </a:rPr>
              <a:t> </a:t>
            </a:r>
            <a:r>
              <a:rPr sz="2800" dirty="0">
                <a:latin typeface="Arial"/>
                <a:cs typeface="Arial"/>
              </a:rPr>
              <a:t>commercial</a:t>
            </a:r>
            <a:r>
              <a:rPr sz="2800" spc="-5" dirty="0">
                <a:latin typeface="Arial"/>
                <a:cs typeface="Arial"/>
              </a:rPr>
              <a:t> forestry. </a:t>
            </a:r>
            <a:r>
              <a:rPr sz="2800" spc="-760" dirty="0">
                <a:latin typeface="Arial"/>
                <a:cs typeface="Arial"/>
              </a:rPr>
              <a:t> </a:t>
            </a:r>
            <a:r>
              <a:rPr sz="2800" spc="-5" dirty="0">
                <a:latin typeface="Arial"/>
                <a:cs typeface="Arial"/>
              </a:rPr>
              <a:t>Plants</a:t>
            </a:r>
            <a:r>
              <a:rPr sz="2800" spc="10" dirty="0">
                <a:latin typeface="Arial"/>
                <a:cs typeface="Arial"/>
              </a:rPr>
              <a:t> </a:t>
            </a:r>
            <a:r>
              <a:rPr sz="2800" spc="-5" dirty="0">
                <a:latin typeface="Arial"/>
                <a:cs typeface="Arial"/>
              </a:rPr>
              <a:t>like</a:t>
            </a:r>
            <a:r>
              <a:rPr sz="2800" spc="5" dirty="0">
                <a:latin typeface="Arial"/>
                <a:cs typeface="Arial"/>
              </a:rPr>
              <a:t> </a:t>
            </a:r>
            <a:r>
              <a:rPr sz="2800" spc="-5" dirty="0">
                <a:latin typeface="Arial"/>
                <a:cs typeface="Arial"/>
              </a:rPr>
              <a:t>eucalyptus,</a:t>
            </a:r>
            <a:r>
              <a:rPr sz="2800" spc="10" dirty="0">
                <a:latin typeface="Arial"/>
                <a:cs typeface="Arial"/>
              </a:rPr>
              <a:t> </a:t>
            </a:r>
            <a:r>
              <a:rPr sz="2800" spc="-5" dirty="0">
                <a:latin typeface="Arial"/>
                <a:cs typeface="Arial"/>
              </a:rPr>
              <a:t>poplar,	</a:t>
            </a:r>
            <a:r>
              <a:rPr sz="2800" dirty="0">
                <a:latin typeface="Arial"/>
                <a:cs typeface="Arial"/>
              </a:rPr>
              <a:t>bamboo etc can </a:t>
            </a:r>
            <a:r>
              <a:rPr sz="2800" spc="5" dirty="0">
                <a:latin typeface="Arial"/>
                <a:cs typeface="Arial"/>
              </a:rPr>
              <a:t> </a:t>
            </a:r>
            <a:r>
              <a:rPr sz="2800" spc="-5" dirty="0">
                <a:latin typeface="Arial"/>
                <a:cs typeface="Arial"/>
              </a:rPr>
              <a:t>be</a:t>
            </a:r>
            <a:r>
              <a:rPr sz="2800" spc="-10" dirty="0">
                <a:latin typeface="Arial"/>
                <a:cs typeface="Arial"/>
              </a:rPr>
              <a:t> </a:t>
            </a:r>
            <a:r>
              <a:rPr sz="2800" spc="-5" dirty="0">
                <a:latin typeface="Arial"/>
                <a:cs typeface="Arial"/>
              </a:rPr>
              <a:t>raised. Paper</a:t>
            </a:r>
            <a:r>
              <a:rPr sz="2800" spc="5" dirty="0">
                <a:latin typeface="Arial"/>
                <a:cs typeface="Arial"/>
              </a:rPr>
              <a:t> </a:t>
            </a:r>
            <a:r>
              <a:rPr sz="2800" dirty="0">
                <a:latin typeface="Arial"/>
                <a:cs typeface="Arial"/>
              </a:rPr>
              <a:t>mills,</a:t>
            </a:r>
            <a:r>
              <a:rPr sz="2800" spc="-5" dirty="0">
                <a:latin typeface="Arial"/>
                <a:cs typeface="Arial"/>
              </a:rPr>
              <a:t> </a:t>
            </a:r>
            <a:r>
              <a:rPr sz="2800" dirty="0">
                <a:latin typeface="Arial"/>
                <a:cs typeface="Arial"/>
              </a:rPr>
              <a:t>matchstick</a:t>
            </a:r>
            <a:r>
              <a:rPr sz="2800" spc="5" dirty="0">
                <a:latin typeface="Arial"/>
                <a:cs typeface="Arial"/>
              </a:rPr>
              <a:t> </a:t>
            </a:r>
            <a:r>
              <a:rPr sz="2800" spc="-5" dirty="0">
                <a:latin typeface="Arial"/>
                <a:cs typeface="Arial"/>
              </a:rPr>
              <a:t>manufactures </a:t>
            </a:r>
            <a:r>
              <a:rPr sz="2800" spc="-765" dirty="0">
                <a:latin typeface="Arial"/>
                <a:cs typeface="Arial"/>
              </a:rPr>
              <a:t> </a:t>
            </a:r>
            <a:r>
              <a:rPr sz="2800" spc="-5" dirty="0">
                <a:latin typeface="Arial"/>
                <a:cs typeface="Arial"/>
              </a:rPr>
              <a:t>and furniture </a:t>
            </a:r>
            <a:r>
              <a:rPr sz="2800" dirty="0">
                <a:latin typeface="Arial"/>
                <a:cs typeface="Arial"/>
              </a:rPr>
              <a:t>makers are </a:t>
            </a:r>
            <a:r>
              <a:rPr sz="2800" spc="-10" dirty="0">
                <a:latin typeface="Arial"/>
                <a:cs typeface="Arial"/>
              </a:rPr>
              <a:t>buying </a:t>
            </a:r>
            <a:r>
              <a:rPr sz="2800" spc="-5" dirty="0">
                <a:latin typeface="Arial"/>
                <a:cs typeface="Arial"/>
              </a:rPr>
              <a:t>these </a:t>
            </a:r>
            <a:r>
              <a:rPr sz="2800" dirty="0">
                <a:latin typeface="Arial"/>
                <a:cs typeface="Arial"/>
              </a:rPr>
              <a:t>items. </a:t>
            </a:r>
            <a:r>
              <a:rPr sz="2800" spc="5" dirty="0">
                <a:latin typeface="Arial"/>
                <a:cs typeface="Arial"/>
              </a:rPr>
              <a:t> </a:t>
            </a:r>
            <a:r>
              <a:rPr sz="2800" spc="-10" dirty="0">
                <a:latin typeface="Arial"/>
                <a:cs typeface="Arial"/>
              </a:rPr>
              <a:t>The </a:t>
            </a:r>
            <a:r>
              <a:rPr sz="2800" dirty="0">
                <a:latin typeface="Arial"/>
                <a:cs typeface="Arial"/>
              </a:rPr>
              <a:t>bamboo</a:t>
            </a:r>
            <a:r>
              <a:rPr sz="2800" spc="5" dirty="0">
                <a:latin typeface="Arial"/>
                <a:cs typeface="Arial"/>
              </a:rPr>
              <a:t> </a:t>
            </a:r>
            <a:r>
              <a:rPr sz="2800" spc="-5" dirty="0">
                <a:latin typeface="Arial"/>
                <a:cs typeface="Arial"/>
              </a:rPr>
              <a:t>tree</a:t>
            </a:r>
            <a:r>
              <a:rPr sz="2800" spc="-10" dirty="0">
                <a:latin typeface="Arial"/>
                <a:cs typeface="Arial"/>
              </a:rPr>
              <a:t> </a:t>
            </a:r>
            <a:r>
              <a:rPr sz="2800" dirty="0">
                <a:latin typeface="Arial"/>
                <a:cs typeface="Arial"/>
              </a:rPr>
              <a:t>can </a:t>
            </a:r>
            <a:r>
              <a:rPr sz="2800" spc="-5" dirty="0">
                <a:latin typeface="Arial"/>
                <a:cs typeface="Arial"/>
              </a:rPr>
              <a:t>be</a:t>
            </a:r>
            <a:r>
              <a:rPr sz="2800" spc="5" dirty="0">
                <a:latin typeface="Arial"/>
                <a:cs typeface="Arial"/>
              </a:rPr>
              <a:t> </a:t>
            </a:r>
            <a:r>
              <a:rPr sz="2800" spc="-5" dirty="0">
                <a:latin typeface="Arial"/>
                <a:cs typeface="Arial"/>
              </a:rPr>
              <a:t>utilized</a:t>
            </a:r>
            <a:r>
              <a:rPr sz="2800" dirty="0">
                <a:latin typeface="Arial"/>
                <a:cs typeface="Arial"/>
              </a:rPr>
              <a:t> </a:t>
            </a:r>
            <a:r>
              <a:rPr sz="2800" spc="-5" dirty="0">
                <a:latin typeface="Arial"/>
                <a:cs typeface="Arial"/>
              </a:rPr>
              <a:t>for</a:t>
            </a:r>
            <a:r>
              <a:rPr sz="2800" dirty="0">
                <a:latin typeface="Arial"/>
                <a:cs typeface="Arial"/>
              </a:rPr>
              <a:t> more</a:t>
            </a:r>
            <a:r>
              <a:rPr sz="2800" spc="-5" dirty="0">
                <a:latin typeface="Arial"/>
                <a:cs typeface="Arial"/>
              </a:rPr>
              <a:t> than </a:t>
            </a:r>
            <a:r>
              <a:rPr sz="2800" dirty="0">
                <a:latin typeface="Arial"/>
                <a:cs typeface="Arial"/>
              </a:rPr>
              <a:t> </a:t>
            </a:r>
            <a:r>
              <a:rPr sz="2800" spc="-5" dirty="0">
                <a:latin typeface="Arial"/>
                <a:cs typeface="Arial"/>
              </a:rPr>
              <a:t>30</a:t>
            </a:r>
            <a:r>
              <a:rPr sz="2800" spc="-10" dirty="0">
                <a:latin typeface="Arial"/>
                <a:cs typeface="Arial"/>
              </a:rPr>
              <a:t> </a:t>
            </a:r>
            <a:r>
              <a:rPr sz="2800" spc="-5" dirty="0">
                <a:latin typeface="Arial"/>
                <a:cs typeface="Arial"/>
              </a:rPr>
              <a:t>products.</a:t>
            </a:r>
            <a:endParaRPr sz="2800">
              <a:latin typeface="Arial"/>
              <a:cs typeface="Arial"/>
            </a:endParaRPr>
          </a:p>
        </p:txBody>
      </p:sp>
    </p:spTree>
    <p:extLst>
      <p:ext uri="{BB962C8B-B14F-4D97-AF65-F5344CB8AC3E}">
        <p14:creationId xmlns:p14="http://schemas.microsoft.com/office/powerpoint/2010/main" val="651008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9239" y="421640"/>
            <a:ext cx="6057900" cy="574040"/>
          </a:xfrm>
          <a:prstGeom prst="rect">
            <a:avLst/>
          </a:prstGeom>
        </p:spPr>
        <p:txBody>
          <a:bodyPr vert="horz" wrap="square" lIns="0" tIns="12700" rIns="0" bIns="0" rtlCol="0">
            <a:spAutoFit/>
          </a:bodyPr>
          <a:lstStyle/>
          <a:p>
            <a:pPr marL="12700">
              <a:lnSpc>
                <a:spcPct val="100000"/>
              </a:lnSpc>
              <a:spcBef>
                <a:spcPts val="100"/>
              </a:spcBef>
            </a:pPr>
            <a:r>
              <a:rPr spc="-10" dirty="0"/>
              <a:t>Medicinal</a:t>
            </a:r>
            <a:r>
              <a:rPr spc="-35" dirty="0"/>
              <a:t> </a:t>
            </a:r>
            <a:r>
              <a:rPr spc="-10" dirty="0"/>
              <a:t>plants</a:t>
            </a:r>
            <a:r>
              <a:rPr spc="-30" dirty="0"/>
              <a:t> </a:t>
            </a:r>
            <a:r>
              <a:rPr spc="-5" dirty="0"/>
              <a:t>and</a:t>
            </a:r>
            <a:r>
              <a:rPr spc="-35" dirty="0"/>
              <a:t> </a:t>
            </a:r>
            <a:r>
              <a:rPr spc="-5" dirty="0"/>
              <a:t>spices</a:t>
            </a:r>
          </a:p>
        </p:txBody>
      </p:sp>
      <p:pic>
        <p:nvPicPr>
          <p:cNvPr id="3" name="object 3"/>
          <p:cNvPicPr/>
          <p:nvPr/>
        </p:nvPicPr>
        <p:blipFill>
          <a:blip r:embed="rId2" cstate="print"/>
          <a:stretch>
            <a:fillRect/>
          </a:stretch>
        </p:blipFill>
        <p:spPr>
          <a:xfrm>
            <a:off x="0" y="1447800"/>
            <a:ext cx="9144000" cy="5410200"/>
          </a:xfrm>
          <a:prstGeom prst="rect">
            <a:avLst/>
          </a:prstGeom>
        </p:spPr>
      </p:pic>
    </p:spTree>
    <p:extLst>
      <p:ext uri="{BB962C8B-B14F-4D97-AF65-F5344CB8AC3E}">
        <p14:creationId xmlns:p14="http://schemas.microsoft.com/office/powerpoint/2010/main" val="1171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689" y="322579"/>
            <a:ext cx="7236459" cy="1000760"/>
          </a:xfrm>
          <a:prstGeom prst="rect">
            <a:avLst/>
          </a:prstGeom>
        </p:spPr>
        <p:txBody>
          <a:bodyPr vert="horz" wrap="square" lIns="0" tIns="12700" rIns="0" bIns="0" rtlCol="0">
            <a:spAutoFit/>
          </a:bodyPr>
          <a:lstStyle/>
          <a:p>
            <a:pPr marL="2740660" marR="5080" indent="-2727960">
              <a:lnSpc>
                <a:spcPct val="100000"/>
              </a:lnSpc>
              <a:spcBef>
                <a:spcPts val="100"/>
              </a:spcBef>
            </a:pPr>
            <a:r>
              <a:rPr sz="3200" spc="-5" dirty="0"/>
              <a:t>Food processing </a:t>
            </a:r>
            <a:r>
              <a:rPr sz="3200" dirty="0"/>
              <a:t>&amp; </a:t>
            </a:r>
            <a:r>
              <a:rPr sz="3200" spc="-5" dirty="0"/>
              <a:t>agro </a:t>
            </a:r>
            <a:r>
              <a:rPr sz="3200" dirty="0"/>
              <a:t>waste based </a:t>
            </a:r>
            <a:r>
              <a:rPr sz="3200" spc="-875" dirty="0"/>
              <a:t> </a:t>
            </a:r>
            <a:r>
              <a:rPr sz="3200" spc="-5" dirty="0"/>
              <a:t>business</a:t>
            </a:r>
            <a:endParaRPr sz="3200"/>
          </a:p>
        </p:txBody>
      </p:sp>
      <p:sp>
        <p:nvSpPr>
          <p:cNvPr id="3" name="object 3"/>
          <p:cNvSpPr txBox="1"/>
          <p:nvPr/>
        </p:nvSpPr>
        <p:spPr>
          <a:xfrm>
            <a:off x="535940" y="1404620"/>
            <a:ext cx="7644765" cy="2777683"/>
          </a:xfrm>
          <a:prstGeom prst="rect">
            <a:avLst/>
          </a:prstGeom>
        </p:spPr>
        <p:txBody>
          <a:bodyPr vert="horz" wrap="square" lIns="0" tIns="12700" rIns="0" bIns="0" rtlCol="0">
            <a:spAutoFit/>
          </a:bodyPr>
          <a:lstStyle/>
          <a:p>
            <a:pPr marL="355600" marR="179705" indent="-342900">
              <a:lnSpc>
                <a:spcPct val="100000"/>
              </a:lnSpc>
              <a:spcBef>
                <a:spcPts val="100"/>
              </a:spcBef>
              <a:buChar char="•"/>
              <a:tabLst>
                <a:tab pos="354965" algn="l"/>
                <a:tab pos="355600" algn="l"/>
              </a:tabLst>
            </a:pPr>
            <a:r>
              <a:rPr sz="2800" spc="-10" dirty="0">
                <a:latin typeface="Arial"/>
                <a:cs typeface="Arial"/>
              </a:rPr>
              <a:t>Food</a:t>
            </a:r>
            <a:r>
              <a:rPr sz="2800" spc="-5" dirty="0">
                <a:latin typeface="Arial"/>
                <a:cs typeface="Arial"/>
              </a:rPr>
              <a:t> processing</a:t>
            </a:r>
            <a:r>
              <a:rPr sz="2800" dirty="0">
                <a:latin typeface="Arial"/>
                <a:cs typeface="Arial"/>
              </a:rPr>
              <a:t> is</a:t>
            </a:r>
            <a:r>
              <a:rPr sz="2800" spc="5" dirty="0">
                <a:latin typeface="Arial"/>
                <a:cs typeface="Arial"/>
              </a:rPr>
              <a:t> most </a:t>
            </a:r>
            <a:r>
              <a:rPr sz="2800" spc="-5" dirty="0">
                <a:latin typeface="Arial"/>
                <a:cs typeface="Arial"/>
              </a:rPr>
              <a:t>preferred</a:t>
            </a:r>
            <a:r>
              <a:rPr sz="2800" dirty="0">
                <a:latin typeface="Arial"/>
                <a:cs typeface="Arial"/>
              </a:rPr>
              <a:t> </a:t>
            </a:r>
            <a:r>
              <a:rPr sz="2800" spc="-5" dirty="0">
                <a:latin typeface="Arial"/>
                <a:cs typeface="Arial"/>
              </a:rPr>
              <a:t>activity</a:t>
            </a:r>
            <a:r>
              <a:rPr sz="2800" spc="-10" dirty="0">
                <a:latin typeface="Arial"/>
                <a:cs typeface="Arial"/>
              </a:rPr>
              <a:t> </a:t>
            </a:r>
            <a:r>
              <a:rPr sz="2800" dirty="0">
                <a:latin typeface="Arial"/>
                <a:cs typeface="Arial"/>
              </a:rPr>
              <a:t>for </a:t>
            </a:r>
            <a:r>
              <a:rPr sz="2800" spc="-760" dirty="0">
                <a:latin typeface="Arial"/>
                <a:cs typeface="Arial"/>
              </a:rPr>
              <a:t> </a:t>
            </a:r>
            <a:r>
              <a:rPr sz="2800" spc="-5" dirty="0">
                <a:latin typeface="Arial"/>
                <a:cs typeface="Arial"/>
              </a:rPr>
              <a:t>rural</a:t>
            </a:r>
            <a:r>
              <a:rPr sz="2800" spc="-10" dirty="0">
                <a:latin typeface="Arial"/>
                <a:cs typeface="Arial"/>
              </a:rPr>
              <a:t> </a:t>
            </a:r>
            <a:r>
              <a:rPr sz="2800" spc="-5" dirty="0">
                <a:latin typeface="Arial"/>
                <a:cs typeface="Arial"/>
              </a:rPr>
              <a:t>entrepreneurs.</a:t>
            </a:r>
            <a:endParaRPr sz="2800" dirty="0">
              <a:latin typeface="Arial"/>
              <a:cs typeface="Arial"/>
            </a:endParaRPr>
          </a:p>
          <a:p>
            <a:pPr marL="355600" marR="519430" indent="-342900">
              <a:lnSpc>
                <a:spcPct val="100000"/>
              </a:lnSpc>
              <a:spcBef>
                <a:spcPts val="700"/>
              </a:spcBef>
              <a:buChar char="•"/>
              <a:tabLst>
                <a:tab pos="354965" algn="l"/>
                <a:tab pos="355600" algn="l"/>
                <a:tab pos="5930265" algn="l"/>
              </a:tabLst>
            </a:pPr>
            <a:r>
              <a:rPr sz="2800" spc="-10" dirty="0">
                <a:latin typeface="Arial"/>
                <a:cs typeface="Arial"/>
              </a:rPr>
              <a:t>The</a:t>
            </a:r>
            <a:r>
              <a:rPr sz="2800" spc="10" dirty="0">
                <a:latin typeface="Arial"/>
                <a:cs typeface="Arial"/>
              </a:rPr>
              <a:t> </a:t>
            </a:r>
            <a:r>
              <a:rPr sz="2800" spc="-5" dirty="0">
                <a:latin typeface="Arial"/>
                <a:cs typeface="Arial"/>
              </a:rPr>
              <a:t>value</a:t>
            </a:r>
            <a:r>
              <a:rPr sz="2800" spc="10" dirty="0">
                <a:latin typeface="Arial"/>
                <a:cs typeface="Arial"/>
              </a:rPr>
              <a:t> </a:t>
            </a:r>
            <a:r>
              <a:rPr sz="2800" spc="-5" dirty="0">
                <a:latin typeface="Arial"/>
                <a:cs typeface="Arial"/>
              </a:rPr>
              <a:t>addition</a:t>
            </a:r>
            <a:r>
              <a:rPr sz="2800" spc="10" dirty="0">
                <a:latin typeface="Arial"/>
                <a:cs typeface="Arial"/>
              </a:rPr>
              <a:t> </a:t>
            </a:r>
            <a:r>
              <a:rPr sz="2800" spc="-5" dirty="0">
                <a:latin typeface="Arial"/>
                <a:cs typeface="Arial"/>
              </a:rPr>
              <a:t>is</a:t>
            </a:r>
            <a:r>
              <a:rPr sz="2800" spc="20" dirty="0">
                <a:latin typeface="Arial"/>
                <a:cs typeface="Arial"/>
              </a:rPr>
              <a:t> </a:t>
            </a:r>
            <a:r>
              <a:rPr sz="2800" spc="-5" dirty="0">
                <a:latin typeface="Arial"/>
                <a:cs typeface="Arial"/>
              </a:rPr>
              <a:t>considerable	and</a:t>
            </a:r>
            <a:r>
              <a:rPr sz="2800" spc="-90" dirty="0">
                <a:latin typeface="Arial"/>
                <a:cs typeface="Arial"/>
              </a:rPr>
              <a:t> </a:t>
            </a:r>
            <a:r>
              <a:rPr sz="2800" spc="-5" dirty="0">
                <a:latin typeface="Arial"/>
                <a:cs typeface="Arial"/>
              </a:rPr>
              <a:t>the </a:t>
            </a:r>
            <a:r>
              <a:rPr sz="2800" spc="-765" dirty="0">
                <a:latin typeface="Arial"/>
                <a:cs typeface="Arial"/>
              </a:rPr>
              <a:t> </a:t>
            </a:r>
            <a:r>
              <a:rPr sz="2800" dirty="0">
                <a:latin typeface="Arial"/>
                <a:cs typeface="Arial"/>
              </a:rPr>
              <a:t>market</a:t>
            </a:r>
            <a:r>
              <a:rPr sz="2800" spc="-5" dirty="0">
                <a:latin typeface="Arial"/>
                <a:cs typeface="Arial"/>
              </a:rPr>
              <a:t> is</a:t>
            </a:r>
            <a:r>
              <a:rPr sz="2800" spc="5" dirty="0">
                <a:latin typeface="Arial"/>
                <a:cs typeface="Arial"/>
              </a:rPr>
              <a:t> </a:t>
            </a:r>
            <a:r>
              <a:rPr sz="2800" spc="-5" dirty="0">
                <a:latin typeface="Arial"/>
                <a:cs typeface="Arial"/>
              </a:rPr>
              <a:t>open</a:t>
            </a:r>
            <a:r>
              <a:rPr sz="2800" spc="-10" dirty="0">
                <a:latin typeface="Arial"/>
                <a:cs typeface="Arial"/>
              </a:rPr>
              <a:t> </a:t>
            </a:r>
            <a:r>
              <a:rPr sz="2800" spc="-5" dirty="0">
                <a:latin typeface="Arial"/>
                <a:cs typeface="Arial"/>
              </a:rPr>
              <a:t>and </a:t>
            </a:r>
            <a:r>
              <a:rPr sz="2800" spc="-10" dirty="0">
                <a:latin typeface="Arial"/>
                <a:cs typeface="Arial"/>
              </a:rPr>
              <a:t>expanding</a:t>
            </a:r>
            <a:r>
              <a:rPr sz="2800" spc="-10" dirty="0" smtClean="0">
                <a:latin typeface="Arial"/>
                <a:cs typeface="Arial"/>
              </a:rPr>
              <a:t>.</a:t>
            </a:r>
            <a:endParaRPr sz="2800" dirty="0">
              <a:latin typeface="Arial"/>
              <a:cs typeface="Arial"/>
            </a:endParaRPr>
          </a:p>
          <a:p>
            <a:pPr marL="355600" marR="461645" indent="-342900">
              <a:lnSpc>
                <a:spcPct val="100000"/>
              </a:lnSpc>
              <a:spcBef>
                <a:spcPts val="700"/>
              </a:spcBef>
              <a:buChar char="•"/>
              <a:tabLst>
                <a:tab pos="354965" algn="l"/>
                <a:tab pos="355600" algn="l"/>
              </a:tabLst>
            </a:pPr>
            <a:r>
              <a:rPr sz="2800" spc="-5" dirty="0">
                <a:latin typeface="Arial"/>
                <a:cs typeface="Arial"/>
              </a:rPr>
              <a:t>Millions</a:t>
            </a:r>
            <a:r>
              <a:rPr sz="2800" dirty="0">
                <a:latin typeface="Arial"/>
                <a:cs typeface="Arial"/>
              </a:rPr>
              <a:t> </a:t>
            </a:r>
            <a:r>
              <a:rPr sz="2800" spc="-5" dirty="0">
                <a:latin typeface="Arial"/>
                <a:cs typeface="Arial"/>
              </a:rPr>
              <a:t>of</a:t>
            </a:r>
            <a:r>
              <a:rPr sz="2800" dirty="0">
                <a:latin typeface="Arial"/>
                <a:cs typeface="Arial"/>
              </a:rPr>
              <a:t> </a:t>
            </a:r>
            <a:r>
              <a:rPr sz="2800" spc="-5" dirty="0">
                <a:latin typeface="Arial"/>
                <a:cs typeface="Arial"/>
              </a:rPr>
              <a:t>tons</a:t>
            </a:r>
            <a:r>
              <a:rPr sz="2800" spc="-10" dirty="0">
                <a:latin typeface="Arial"/>
                <a:cs typeface="Arial"/>
              </a:rPr>
              <a:t> </a:t>
            </a:r>
            <a:r>
              <a:rPr sz="2800" spc="-5" dirty="0">
                <a:latin typeface="Arial"/>
                <a:cs typeface="Arial"/>
              </a:rPr>
              <a:t>of</a:t>
            </a:r>
            <a:r>
              <a:rPr sz="2800" dirty="0">
                <a:latin typeface="Arial"/>
                <a:cs typeface="Arial"/>
              </a:rPr>
              <a:t> </a:t>
            </a:r>
            <a:r>
              <a:rPr sz="2800" spc="-5" dirty="0">
                <a:latin typeface="Arial"/>
                <a:cs typeface="Arial"/>
              </a:rPr>
              <a:t>agro waste</a:t>
            </a:r>
            <a:r>
              <a:rPr sz="2800" spc="-15" dirty="0">
                <a:latin typeface="Arial"/>
                <a:cs typeface="Arial"/>
              </a:rPr>
              <a:t> </a:t>
            </a:r>
            <a:r>
              <a:rPr sz="2800" dirty="0">
                <a:latin typeface="Arial"/>
                <a:cs typeface="Arial"/>
              </a:rPr>
              <a:t>is </a:t>
            </a:r>
            <a:r>
              <a:rPr sz="2800" spc="-5" dirty="0">
                <a:latin typeface="Arial"/>
                <a:cs typeface="Arial"/>
              </a:rPr>
              <a:t>burnt</a:t>
            </a:r>
            <a:r>
              <a:rPr sz="2800" dirty="0">
                <a:latin typeface="Arial"/>
                <a:cs typeface="Arial"/>
              </a:rPr>
              <a:t> </a:t>
            </a:r>
            <a:r>
              <a:rPr sz="2800" spc="-5" dirty="0">
                <a:latin typeface="Arial"/>
                <a:cs typeface="Arial"/>
              </a:rPr>
              <a:t>every </a:t>
            </a:r>
            <a:r>
              <a:rPr sz="2800" spc="-765" dirty="0">
                <a:latin typeface="Arial"/>
                <a:cs typeface="Arial"/>
              </a:rPr>
              <a:t> </a:t>
            </a:r>
            <a:r>
              <a:rPr sz="2800" spc="-5" dirty="0">
                <a:latin typeface="Arial"/>
                <a:cs typeface="Arial"/>
              </a:rPr>
              <a:t>year</a:t>
            </a:r>
            <a:r>
              <a:rPr sz="2800" spc="-5" dirty="0" smtClean="0">
                <a:latin typeface="Arial"/>
                <a:cs typeface="Arial"/>
              </a:rPr>
              <a:t>.</a:t>
            </a:r>
            <a:endParaRPr sz="2800" dirty="0">
              <a:latin typeface="Arial"/>
              <a:cs typeface="Arial"/>
            </a:endParaRPr>
          </a:p>
        </p:txBody>
      </p:sp>
    </p:spTree>
    <p:extLst>
      <p:ext uri="{BB962C8B-B14F-4D97-AF65-F5344CB8AC3E}">
        <p14:creationId xmlns:p14="http://schemas.microsoft.com/office/powerpoint/2010/main" val="43935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7139" y="269240"/>
            <a:ext cx="4108450" cy="635000"/>
          </a:xfrm>
          <a:prstGeom prst="rect">
            <a:avLst/>
          </a:prstGeom>
        </p:spPr>
        <p:txBody>
          <a:bodyPr vert="horz" wrap="square" lIns="0" tIns="12700" rIns="0" bIns="0" rtlCol="0">
            <a:spAutoFit/>
          </a:bodyPr>
          <a:lstStyle/>
          <a:p>
            <a:pPr marL="12700">
              <a:lnSpc>
                <a:spcPct val="100000"/>
              </a:lnSpc>
              <a:spcBef>
                <a:spcPts val="100"/>
              </a:spcBef>
            </a:pPr>
            <a:r>
              <a:rPr sz="4000" spc="-10" dirty="0"/>
              <a:t>Food</a:t>
            </a:r>
            <a:r>
              <a:rPr sz="4000" spc="-65" dirty="0"/>
              <a:t> </a:t>
            </a:r>
            <a:r>
              <a:rPr sz="4000" spc="-10" dirty="0"/>
              <a:t>processing</a:t>
            </a:r>
            <a:endParaRPr sz="4000"/>
          </a:p>
        </p:txBody>
      </p:sp>
      <p:pic>
        <p:nvPicPr>
          <p:cNvPr id="3" name="object 3"/>
          <p:cNvPicPr/>
          <p:nvPr/>
        </p:nvPicPr>
        <p:blipFill>
          <a:blip r:embed="rId2" cstate="print"/>
          <a:stretch>
            <a:fillRect/>
          </a:stretch>
        </p:blipFill>
        <p:spPr>
          <a:xfrm>
            <a:off x="0" y="1066800"/>
            <a:ext cx="9144000" cy="5791200"/>
          </a:xfrm>
          <a:prstGeom prst="rect">
            <a:avLst/>
          </a:prstGeom>
        </p:spPr>
      </p:pic>
    </p:spTree>
    <p:extLst>
      <p:ext uri="{BB962C8B-B14F-4D97-AF65-F5344CB8AC3E}">
        <p14:creationId xmlns:p14="http://schemas.microsoft.com/office/powerpoint/2010/main" val="876229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353059"/>
            <a:ext cx="6701790" cy="635000"/>
          </a:xfrm>
          <a:prstGeom prst="rect">
            <a:avLst/>
          </a:prstGeom>
        </p:spPr>
        <p:txBody>
          <a:bodyPr vert="horz" wrap="square" lIns="0" tIns="12700" rIns="0" bIns="0" rtlCol="0">
            <a:spAutoFit/>
          </a:bodyPr>
          <a:lstStyle/>
          <a:p>
            <a:pPr marL="12700">
              <a:lnSpc>
                <a:spcPct val="100000"/>
              </a:lnSpc>
              <a:spcBef>
                <a:spcPts val="100"/>
              </a:spcBef>
              <a:tabLst>
                <a:tab pos="1083945" algn="l"/>
              </a:tabLst>
            </a:pPr>
            <a:r>
              <a:rPr sz="4000" spc="-5" dirty="0"/>
              <a:t>Bee	keeping</a:t>
            </a:r>
            <a:r>
              <a:rPr sz="4000" spc="-40" dirty="0"/>
              <a:t> </a:t>
            </a:r>
            <a:r>
              <a:rPr sz="4000" spc="-5" dirty="0"/>
              <a:t>and</a:t>
            </a:r>
            <a:r>
              <a:rPr sz="4000" spc="-35" dirty="0"/>
              <a:t> </a:t>
            </a:r>
            <a:r>
              <a:rPr sz="4000" spc="-5" dirty="0"/>
              <a:t>Dairy</a:t>
            </a:r>
            <a:r>
              <a:rPr sz="4000" spc="-60" dirty="0"/>
              <a:t> </a:t>
            </a:r>
            <a:r>
              <a:rPr sz="4000" spc="-5" dirty="0"/>
              <a:t>farm</a:t>
            </a:r>
            <a:endParaRPr sz="4000"/>
          </a:p>
        </p:txBody>
      </p:sp>
      <p:pic>
        <p:nvPicPr>
          <p:cNvPr id="3" name="object 3"/>
          <p:cNvPicPr/>
          <p:nvPr/>
        </p:nvPicPr>
        <p:blipFill>
          <a:blip r:embed="rId2" cstate="print"/>
          <a:stretch>
            <a:fillRect/>
          </a:stretch>
        </p:blipFill>
        <p:spPr>
          <a:xfrm>
            <a:off x="0" y="2133600"/>
            <a:ext cx="3992879" cy="4724400"/>
          </a:xfrm>
          <a:prstGeom prst="rect">
            <a:avLst/>
          </a:prstGeom>
        </p:spPr>
      </p:pic>
      <p:pic>
        <p:nvPicPr>
          <p:cNvPr id="4" name="object 4"/>
          <p:cNvPicPr/>
          <p:nvPr/>
        </p:nvPicPr>
        <p:blipFill>
          <a:blip r:embed="rId3" cstate="print"/>
          <a:stretch>
            <a:fillRect/>
          </a:stretch>
        </p:blipFill>
        <p:spPr>
          <a:xfrm>
            <a:off x="4038600" y="2133600"/>
            <a:ext cx="5105400" cy="4724400"/>
          </a:xfrm>
          <a:prstGeom prst="rect">
            <a:avLst/>
          </a:prstGeom>
        </p:spPr>
      </p:pic>
    </p:spTree>
    <p:extLst>
      <p:ext uri="{BB962C8B-B14F-4D97-AF65-F5344CB8AC3E}">
        <p14:creationId xmlns:p14="http://schemas.microsoft.com/office/powerpoint/2010/main" val="4087929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6570" y="429259"/>
            <a:ext cx="3068320" cy="635000"/>
          </a:xfrm>
          <a:prstGeom prst="rect">
            <a:avLst/>
          </a:prstGeom>
        </p:spPr>
        <p:txBody>
          <a:bodyPr vert="horz" wrap="square" lIns="0" tIns="12700" rIns="0" bIns="0" rtlCol="0">
            <a:spAutoFit/>
          </a:bodyPr>
          <a:lstStyle/>
          <a:p>
            <a:pPr marL="12700">
              <a:lnSpc>
                <a:spcPct val="100000"/>
              </a:lnSpc>
              <a:spcBef>
                <a:spcPts val="100"/>
              </a:spcBef>
            </a:pPr>
            <a:r>
              <a:rPr sz="4000" spc="-5" dirty="0"/>
              <a:t>Fish</a:t>
            </a:r>
            <a:r>
              <a:rPr sz="4000" spc="-70" dirty="0"/>
              <a:t> </a:t>
            </a:r>
            <a:r>
              <a:rPr sz="4000" spc="-10" dirty="0"/>
              <a:t>farming</a:t>
            </a:r>
            <a:endParaRPr sz="4000"/>
          </a:p>
        </p:txBody>
      </p:sp>
      <p:pic>
        <p:nvPicPr>
          <p:cNvPr id="3" name="object 3"/>
          <p:cNvPicPr/>
          <p:nvPr/>
        </p:nvPicPr>
        <p:blipFill>
          <a:blip r:embed="rId2" cstate="print"/>
          <a:stretch>
            <a:fillRect/>
          </a:stretch>
        </p:blipFill>
        <p:spPr>
          <a:xfrm>
            <a:off x="0" y="1447800"/>
            <a:ext cx="9144000" cy="5410200"/>
          </a:xfrm>
          <a:prstGeom prst="rect">
            <a:avLst/>
          </a:prstGeom>
        </p:spPr>
      </p:pic>
    </p:spTree>
    <p:extLst>
      <p:ext uri="{BB962C8B-B14F-4D97-AF65-F5344CB8AC3E}">
        <p14:creationId xmlns:p14="http://schemas.microsoft.com/office/powerpoint/2010/main" val="91564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520700"/>
            <a:ext cx="2536190" cy="1671320"/>
          </a:xfrm>
          <a:prstGeom prst="rect">
            <a:avLst/>
          </a:prstGeom>
        </p:spPr>
        <p:txBody>
          <a:bodyPr vert="horz" wrap="square" lIns="0" tIns="12700" rIns="0" bIns="0" rtlCol="0">
            <a:spAutoFit/>
          </a:bodyPr>
          <a:lstStyle/>
          <a:p>
            <a:pPr marL="114300" marR="5080" indent="-101600" algn="just">
              <a:lnSpc>
                <a:spcPct val="100000"/>
              </a:lnSpc>
              <a:spcBef>
                <a:spcPts val="100"/>
              </a:spcBef>
            </a:pPr>
            <a:r>
              <a:rPr spc="-5" dirty="0"/>
              <a:t>Small</a:t>
            </a:r>
            <a:r>
              <a:rPr spc="-100" dirty="0"/>
              <a:t> </a:t>
            </a:r>
            <a:r>
              <a:rPr spc="-10" dirty="0"/>
              <a:t>ideas </a:t>
            </a:r>
            <a:r>
              <a:rPr spc="-985" dirty="0"/>
              <a:t> </a:t>
            </a:r>
            <a:r>
              <a:rPr spc="-5" dirty="0"/>
              <a:t>grow to </a:t>
            </a:r>
            <a:r>
              <a:rPr dirty="0"/>
              <a:t>an </a:t>
            </a:r>
            <a:r>
              <a:rPr spc="-990" dirty="0"/>
              <a:t> </a:t>
            </a:r>
            <a:r>
              <a:rPr spc="-5" dirty="0"/>
              <a:t>enterprise</a:t>
            </a:r>
          </a:p>
        </p:txBody>
      </p:sp>
      <p:pic>
        <p:nvPicPr>
          <p:cNvPr id="3" name="object 3"/>
          <p:cNvPicPr/>
          <p:nvPr/>
        </p:nvPicPr>
        <p:blipFill>
          <a:blip r:embed="rId2" cstate="print"/>
          <a:stretch>
            <a:fillRect/>
          </a:stretch>
        </p:blipFill>
        <p:spPr>
          <a:xfrm>
            <a:off x="0" y="2971800"/>
            <a:ext cx="3346450" cy="3886200"/>
          </a:xfrm>
          <a:prstGeom prst="rect">
            <a:avLst/>
          </a:prstGeom>
        </p:spPr>
      </p:pic>
      <p:pic>
        <p:nvPicPr>
          <p:cNvPr id="4" name="object 4"/>
          <p:cNvPicPr/>
          <p:nvPr/>
        </p:nvPicPr>
        <p:blipFill>
          <a:blip r:embed="rId3" cstate="print"/>
          <a:stretch>
            <a:fillRect/>
          </a:stretch>
        </p:blipFill>
        <p:spPr>
          <a:xfrm>
            <a:off x="3657600" y="0"/>
            <a:ext cx="5486400" cy="6858000"/>
          </a:xfrm>
          <a:prstGeom prst="rect">
            <a:avLst/>
          </a:prstGeom>
        </p:spPr>
      </p:pic>
    </p:spTree>
    <p:extLst>
      <p:ext uri="{BB962C8B-B14F-4D97-AF65-F5344CB8AC3E}">
        <p14:creationId xmlns:p14="http://schemas.microsoft.com/office/powerpoint/2010/main" val="3630184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1839" y="360679"/>
            <a:ext cx="4942205" cy="574040"/>
          </a:xfrm>
          <a:prstGeom prst="rect">
            <a:avLst/>
          </a:prstGeom>
        </p:spPr>
        <p:txBody>
          <a:bodyPr vert="horz" wrap="square" lIns="0" tIns="12700" rIns="0" bIns="0" rtlCol="0">
            <a:spAutoFit/>
          </a:bodyPr>
          <a:lstStyle/>
          <a:p>
            <a:pPr marL="12700">
              <a:lnSpc>
                <a:spcPct val="100000"/>
              </a:lnSpc>
              <a:spcBef>
                <a:spcPts val="100"/>
              </a:spcBef>
            </a:pPr>
            <a:r>
              <a:rPr spc="-10" dirty="0"/>
              <a:t>Traditional</a:t>
            </a:r>
            <a:r>
              <a:rPr spc="-80" dirty="0"/>
              <a:t> </a:t>
            </a:r>
            <a:r>
              <a:rPr spc="-5" dirty="0"/>
              <a:t>handicrafts</a:t>
            </a:r>
          </a:p>
        </p:txBody>
      </p:sp>
      <p:sp>
        <p:nvSpPr>
          <p:cNvPr id="3" name="object 3"/>
          <p:cNvSpPr txBox="1"/>
          <p:nvPr/>
        </p:nvSpPr>
        <p:spPr>
          <a:xfrm>
            <a:off x="535940" y="1252220"/>
            <a:ext cx="8017509" cy="5204460"/>
          </a:xfrm>
          <a:prstGeom prst="rect">
            <a:avLst/>
          </a:prstGeom>
        </p:spPr>
        <p:txBody>
          <a:bodyPr vert="horz" wrap="square" lIns="0" tIns="12700" rIns="0" bIns="0" rtlCol="0">
            <a:spAutoFit/>
          </a:bodyPr>
          <a:lstStyle/>
          <a:p>
            <a:pPr marL="355600" marR="127635" indent="-342900">
              <a:lnSpc>
                <a:spcPct val="100000"/>
              </a:lnSpc>
              <a:spcBef>
                <a:spcPts val="100"/>
              </a:spcBef>
              <a:buChar char="•"/>
              <a:tabLst>
                <a:tab pos="354965" algn="l"/>
                <a:tab pos="355600" algn="l"/>
              </a:tabLst>
            </a:pPr>
            <a:r>
              <a:rPr sz="3200" spc="-5" dirty="0">
                <a:latin typeface="Arial"/>
                <a:cs typeface="Arial"/>
              </a:rPr>
              <a:t>India</a:t>
            </a:r>
            <a:r>
              <a:rPr sz="3200" dirty="0">
                <a:latin typeface="Arial"/>
                <a:cs typeface="Arial"/>
              </a:rPr>
              <a:t> </a:t>
            </a:r>
            <a:r>
              <a:rPr sz="3200" spc="-10" dirty="0">
                <a:latin typeface="Arial"/>
                <a:cs typeface="Arial"/>
              </a:rPr>
              <a:t>is</a:t>
            </a:r>
            <a:r>
              <a:rPr sz="3200" dirty="0">
                <a:latin typeface="Arial"/>
                <a:cs typeface="Arial"/>
              </a:rPr>
              <a:t> famous </a:t>
            </a:r>
            <a:r>
              <a:rPr sz="3200" spc="-10" dirty="0">
                <a:latin typeface="Arial"/>
                <a:cs typeface="Arial"/>
              </a:rPr>
              <a:t>for</a:t>
            </a:r>
            <a:r>
              <a:rPr sz="3200" spc="-5" dirty="0">
                <a:latin typeface="Arial"/>
                <a:cs typeface="Arial"/>
              </a:rPr>
              <a:t> traditional</a:t>
            </a:r>
            <a:r>
              <a:rPr sz="3200" spc="-15" dirty="0">
                <a:latin typeface="Arial"/>
                <a:cs typeface="Arial"/>
              </a:rPr>
              <a:t> </a:t>
            </a:r>
            <a:r>
              <a:rPr sz="3200" spc="-5" dirty="0">
                <a:latin typeface="Arial"/>
                <a:cs typeface="Arial"/>
              </a:rPr>
              <a:t>crafts</a:t>
            </a:r>
            <a:r>
              <a:rPr sz="3200" dirty="0">
                <a:latin typeface="Arial"/>
                <a:cs typeface="Arial"/>
              </a:rPr>
              <a:t> based </a:t>
            </a:r>
            <a:r>
              <a:rPr sz="3200" spc="-869" dirty="0">
                <a:latin typeface="Arial"/>
                <a:cs typeface="Arial"/>
              </a:rPr>
              <a:t> </a:t>
            </a:r>
            <a:r>
              <a:rPr sz="3200" dirty="0">
                <a:latin typeface="Arial"/>
                <a:cs typeface="Arial"/>
              </a:rPr>
              <a:t>on</a:t>
            </a:r>
            <a:r>
              <a:rPr sz="3200" spc="-10" dirty="0">
                <a:latin typeface="Arial"/>
                <a:cs typeface="Arial"/>
              </a:rPr>
              <a:t> </a:t>
            </a:r>
            <a:r>
              <a:rPr sz="3200" spc="-5" dirty="0">
                <a:latin typeface="Arial"/>
                <a:cs typeface="Arial"/>
              </a:rPr>
              <a:t>skills</a:t>
            </a:r>
            <a:r>
              <a:rPr sz="3200" dirty="0">
                <a:latin typeface="Arial"/>
                <a:cs typeface="Arial"/>
              </a:rPr>
              <a:t> and</a:t>
            </a:r>
            <a:r>
              <a:rPr sz="3200" spc="-10" dirty="0">
                <a:latin typeface="Arial"/>
                <a:cs typeface="Arial"/>
              </a:rPr>
              <a:t> </a:t>
            </a:r>
            <a:r>
              <a:rPr sz="3200" dirty="0">
                <a:latin typeface="Arial"/>
                <a:cs typeface="Arial"/>
              </a:rPr>
              <a:t>local</a:t>
            </a:r>
            <a:r>
              <a:rPr sz="3200" spc="-5" dirty="0">
                <a:latin typeface="Arial"/>
                <a:cs typeface="Arial"/>
              </a:rPr>
              <a:t> </a:t>
            </a:r>
            <a:r>
              <a:rPr sz="3200" dirty="0">
                <a:latin typeface="Arial"/>
                <a:cs typeface="Arial"/>
              </a:rPr>
              <a:t>materials.</a:t>
            </a:r>
            <a:endParaRPr sz="3200">
              <a:latin typeface="Arial"/>
              <a:cs typeface="Arial"/>
            </a:endParaRPr>
          </a:p>
          <a:p>
            <a:pPr marL="355600" marR="82550" indent="-342900">
              <a:lnSpc>
                <a:spcPct val="100000"/>
              </a:lnSpc>
              <a:spcBef>
                <a:spcPts val="800"/>
              </a:spcBef>
              <a:buChar char="•"/>
              <a:tabLst>
                <a:tab pos="354965" algn="l"/>
                <a:tab pos="355600" algn="l"/>
              </a:tabLst>
            </a:pPr>
            <a:r>
              <a:rPr sz="3200" dirty="0">
                <a:latin typeface="Arial"/>
                <a:cs typeface="Arial"/>
              </a:rPr>
              <a:t>There </a:t>
            </a:r>
            <a:r>
              <a:rPr sz="3200" spc="-5" dirty="0">
                <a:latin typeface="Arial"/>
                <a:cs typeface="Arial"/>
              </a:rPr>
              <a:t>is </a:t>
            </a:r>
            <a:r>
              <a:rPr sz="3200" dirty="0">
                <a:latin typeface="Arial"/>
                <a:cs typeface="Arial"/>
              </a:rPr>
              <a:t>huge </a:t>
            </a:r>
            <a:r>
              <a:rPr sz="3200" spc="-5" dirty="0">
                <a:latin typeface="Arial"/>
                <a:cs typeface="Arial"/>
              </a:rPr>
              <a:t>export </a:t>
            </a:r>
            <a:r>
              <a:rPr sz="3200" dirty="0">
                <a:latin typeface="Arial"/>
                <a:cs typeface="Arial"/>
              </a:rPr>
              <a:t>market </a:t>
            </a:r>
            <a:r>
              <a:rPr sz="3200" spc="-5" dirty="0">
                <a:latin typeface="Arial"/>
                <a:cs typeface="Arial"/>
              </a:rPr>
              <a:t>for crafts </a:t>
            </a:r>
            <a:r>
              <a:rPr sz="3200" dirty="0">
                <a:latin typeface="Arial"/>
                <a:cs typeface="Arial"/>
              </a:rPr>
              <a:t>and </a:t>
            </a:r>
            <a:r>
              <a:rPr sz="3200" spc="-875" dirty="0">
                <a:latin typeface="Arial"/>
                <a:cs typeface="Arial"/>
              </a:rPr>
              <a:t> </a:t>
            </a:r>
            <a:r>
              <a:rPr sz="3200" spc="-5" dirty="0">
                <a:latin typeface="Arial"/>
                <a:cs typeface="Arial"/>
              </a:rPr>
              <a:t>traditional</a:t>
            </a:r>
            <a:r>
              <a:rPr sz="3200" spc="-10" dirty="0">
                <a:latin typeface="Arial"/>
                <a:cs typeface="Arial"/>
              </a:rPr>
              <a:t> </a:t>
            </a:r>
            <a:r>
              <a:rPr sz="3200" dirty="0">
                <a:latin typeface="Arial"/>
                <a:cs typeface="Arial"/>
              </a:rPr>
              <a:t>products.</a:t>
            </a:r>
            <a:endParaRPr sz="3200">
              <a:latin typeface="Arial"/>
              <a:cs typeface="Arial"/>
            </a:endParaRPr>
          </a:p>
          <a:p>
            <a:pPr marL="355600" marR="5080" indent="-342900">
              <a:lnSpc>
                <a:spcPct val="100000"/>
              </a:lnSpc>
              <a:spcBef>
                <a:spcPts val="790"/>
              </a:spcBef>
              <a:buChar char="•"/>
              <a:tabLst>
                <a:tab pos="354965" algn="l"/>
                <a:tab pos="355600" algn="l"/>
              </a:tabLst>
            </a:pPr>
            <a:r>
              <a:rPr sz="3200" dirty="0">
                <a:latin typeface="Arial"/>
                <a:cs typeface="Arial"/>
              </a:rPr>
              <a:t>Those </a:t>
            </a:r>
            <a:r>
              <a:rPr sz="3200" spc="-5" dirty="0">
                <a:latin typeface="Arial"/>
                <a:cs typeface="Arial"/>
              </a:rPr>
              <a:t>interested in trading </a:t>
            </a:r>
            <a:r>
              <a:rPr sz="3200" dirty="0">
                <a:latin typeface="Arial"/>
                <a:cs typeface="Arial"/>
              </a:rPr>
              <a:t>can buy </a:t>
            </a:r>
            <a:r>
              <a:rPr sz="3200" spc="-5" dirty="0">
                <a:latin typeface="Arial"/>
                <a:cs typeface="Arial"/>
              </a:rPr>
              <a:t>the </a:t>
            </a:r>
            <a:r>
              <a:rPr sz="3200" dirty="0">
                <a:latin typeface="Arial"/>
                <a:cs typeface="Arial"/>
              </a:rPr>
              <a:t> products </a:t>
            </a:r>
            <a:r>
              <a:rPr sz="3200" spc="-5" dirty="0">
                <a:latin typeface="Arial"/>
                <a:cs typeface="Arial"/>
              </a:rPr>
              <a:t>from </a:t>
            </a:r>
            <a:r>
              <a:rPr sz="3200" dirty="0">
                <a:latin typeface="Arial"/>
                <a:cs typeface="Arial"/>
              </a:rPr>
              <a:t>small manufactures and sell </a:t>
            </a:r>
            <a:r>
              <a:rPr sz="3200" spc="-875" dirty="0">
                <a:latin typeface="Arial"/>
                <a:cs typeface="Arial"/>
              </a:rPr>
              <a:t> </a:t>
            </a:r>
            <a:r>
              <a:rPr sz="3200" spc="-5" dirty="0">
                <a:latin typeface="Arial"/>
                <a:cs typeface="Arial"/>
              </a:rPr>
              <a:t>it</a:t>
            </a:r>
            <a:r>
              <a:rPr sz="3200" spc="-15" dirty="0">
                <a:latin typeface="Arial"/>
                <a:cs typeface="Arial"/>
              </a:rPr>
              <a:t> </a:t>
            </a:r>
            <a:r>
              <a:rPr sz="3200" spc="-5" dirty="0">
                <a:latin typeface="Arial"/>
                <a:cs typeface="Arial"/>
              </a:rPr>
              <a:t>in</a:t>
            </a:r>
            <a:r>
              <a:rPr sz="3200" dirty="0">
                <a:latin typeface="Arial"/>
                <a:cs typeface="Arial"/>
              </a:rPr>
              <a:t> urban</a:t>
            </a:r>
            <a:r>
              <a:rPr sz="3200" spc="-5" dirty="0">
                <a:latin typeface="Arial"/>
                <a:cs typeface="Arial"/>
              </a:rPr>
              <a:t> </a:t>
            </a:r>
            <a:r>
              <a:rPr sz="3200" dirty="0">
                <a:latin typeface="Arial"/>
                <a:cs typeface="Arial"/>
              </a:rPr>
              <a:t>markets.</a:t>
            </a:r>
            <a:endParaRPr sz="3200">
              <a:latin typeface="Arial"/>
              <a:cs typeface="Arial"/>
            </a:endParaRPr>
          </a:p>
          <a:p>
            <a:pPr marL="355600" marR="620395" indent="-342900">
              <a:lnSpc>
                <a:spcPct val="99900"/>
              </a:lnSpc>
              <a:spcBef>
                <a:spcPts val="800"/>
              </a:spcBef>
              <a:buChar char="•"/>
              <a:tabLst>
                <a:tab pos="354965" algn="l"/>
                <a:tab pos="355600" algn="l"/>
              </a:tabLst>
            </a:pPr>
            <a:r>
              <a:rPr sz="3200" spc="-5" dirty="0">
                <a:latin typeface="Arial"/>
                <a:cs typeface="Arial"/>
              </a:rPr>
              <a:t>The </a:t>
            </a:r>
            <a:r>
              <a:rPr sz="3200" dirty="0">
                <a:latin typeface="Arial"/>
                <a:cs typeface="Arial"/>
              </a:rPr>
              <a:t>cooperatives or self help </a:t>
            </a:r>
            <a:r>
              <a:rPr sz="3200" spc="-5" dirty="0">
                <a:latin typeface="Arial"/>
                <a:cs typeface="Arial"/>
              </a:rPr>
              <a:t>groups </a:t>
            </a:r>
            <a:r>
              <a:rPr sz="3200" dirty="0">
                <a:latin typeface="Arial"/>
                <a:cs typeface="Arial"/>
              </a:rPr>
              <a:t>of </a:t>
            </a:r>
            <a:r>
              <a:rPr sz="3200" spc="-875" dirty="0">
                <a:latin typeface="Arial"/>
                <a:cs typeface="Arial"/>
              </a:rPr>
              <a:t> </a:t>
            </a:r>
            <a:r>
              <a:rPr sz="3200" dirty="0">
                <a:latin typeface="Arial"/>
                <a:cs typeface="Arial"/>
              </a:rPr>
              <a:t>producers can </a:t>
            </a:r>
            <a:r>
              <a:rPr sz="3200" spc="-5" dirty="0">
                <a:latin typeface="Arial"/>
                <a:cs typeface="Arial"/>
              </a:rPr>
              <a:t>also take </a:t>
            </a:r>
            <a:r>
              <a:rPr sz="3200" dirty="0">
                <a:latin typeface="Arial"/>
                <a:cs typeface="Arial"/>
              </a:rPr>
              <a:t>up </a:t>
            </a:r>
            <a:r>
              <a:rPr sz="3200" spc="-5" dirty="0">
                <a:latin typeface="Arial"/>
                <a:cs typeface="Arial"/>
              </a:rPr>
              <a:t>trading </a:t>
            </a:r>
            <a:r>
              <a:rPr sz="3200" dirty="0">
                <a:latin typeface="Arial"/>
                <a:cs typeface="Arial"/>
              </a:rPr>
              <a:t> </a:t>
            </a:r>
            <a:r>
              <a:rPr sz="3200" spc="-5" dirty="0">
                <a:latin typeface="Arial"/>
                <a:cs typeface="Arial"/>
              </a:rPr>
              <a:t>activity.</a:t>
            </a:r>
            <a:endParaRPr sz="3200">
              <a:latin typeface="Arial"/>
              <a:cs typeface="Arial"/>
            </a:endParaRPr>
          </a:p>
        </p:txBody>
      </p:sp>
    </p:spTree>
    <p:extLst>
      <p:ext uri="{BB962C8B-B14F-4D97-AF65-F5344CB8AC3E}">
        <p14:creationId xmlns:p14="http://schemas.microsoft.com/office/powerpoint/2010/main" val="335391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20060" y="238759"/>
            <a:ext cx="3099435" cy="513080"/>
          </a:xfrm>
          <a:prstGeom prst="rect">
            <a:avLst/>
          </a:prstGeom>
        </p:spPr>
        <p:txBody>
          <a:bodyPr vert="horz" wrap="square" lIns="0" tIns="12700" rIns="0" bIns="0" rtlCol="0">
            <a:spAutoFit/>
          </a:bodyPr>
          <a:lstStyle/>
          <a:p>
            <a:pPr marL="12700">
              <a:lnSpc>
                <a:spcPct val="100000"/>
              </a:lnSpc>
              <a:spcBef>
                <a:spcPts val="100"/>
              </a:spcBef>
            </a:pPr>
            <a:r>
              <a:rPr sz="3200" spc="-5" dirty="0"/>
              <a:t>Gathering</a:t>
            </a:r>
            <a:r>
              <a:rPr sz="3200" spc="-60" dirty="0"/>
              <a:t> </a:t>
            </a:r>
            <a:r>
              <a:rPr sz="3200" dirty="0"/>
              <a:t>ideas</a:t>
            </a:r>
            <a:endParaRPr sz="3200"/>
          </a:p>
        </p:txBody>
      </p:sp>
      <p:sp>
        <p:nvSpPr>
          <p:cNvPr id="3" name="object 3"/>
          <p:cNvSpPr txBox="1"/>
          <p:nvPr/>
        </p:nvSpPr>
        <p:spPr>
          <a:xfrm>
            <a:off x="535940" y="765809"/>
            <a:ext cx="150495"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a:t>
            </a:r>
            <a:endParaRPr sz="2800">
              <a:latin typeface="Arial"/>
              <a:cs typeface="Arial"/>
            </a:endParaRPr>
          </a:p>
        </p:txBody>
      </p:sp>
      <p:sp>
        <p:nvSpPr>
          <p:cNvPr id="4" name="object 4"/>
          <p:cNvSpPr txBox="1"/>
          <p:nvPr/>
        </p:nvSpPr>
        <p:spPr>
          <a:xfrm>
            <a:off x="535940" y="1878329"/>
            <a:ext cx="150495"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a:t>
            </a:r>
            <a:endParaRPr sz="2800">
              <a:latin typeface="Arial"/>
              <a:cs typeface="Arial"/>
            </a:endParaRPr>
          </a:p>
        </p:txBody>
      </p:sp>
      <p:sp>
        <p:nvSpPr>
          <p:cNvPr id="5" name="object 5"/>
          <p:cNvSpPr txBox="1"/>
          <p:nvPr/>
        </p:nvSpPr>
        <p:spPr>
          <a:xfrm>
            <a:off x="1145539" y="786129"/>
            <a:ext cx="7264400" cy="1905000"/>
          </a:xfrm>
          <a:prstGeom prst="rect">
            <a:avLst/>
          </a:prstGeom>
        </p:spPr>
        <p:txBody>
          <a:bodyPr vert="horz" wrap="square" lIns="0" tIns="98425" rIns="0" bIns="0" rtlCol="0">
            <a:spAutoFit/>
          </a:bodyPr>
          <a:lstStyle/>
          <a:p>
            <a:pPr marL="12700" marR="5080">
              <a:lnSpc>
                <a:spcPct val="79900"/>
              </a:lnSpc>
              <a:spcBef>
                <a:spcPts val="775"/>
              </a:spcBef>
            </a:pPr>
            <a:r>
              <a:rPr sz="2800" spc="-5" dirty="0">
                <a:latin typeface="Arial"/>
                <a:cs typeface="Arial"/>
              </a:rPr>
              <a:t>Either</a:t>
            </a:r>
            <a:r>
              <a:rPr sz="2800" dirty="0">
                <a:latin typeface="Arial"/>
                <a:cs typeface="Arial"/>
              </a:rPr>
              <a:t> </a:t>
            </a:r>
            <a:r>
              <a:rPr sz="2800" spc="-5" dirty="0">
                <a:latin typeface="Arial"/>
                <a:cs typeface="Arial"/>
              </a:rPr>
              <a:t>the entrepreneur</a:t>
            </a:r>
            <a:r>
              <a:rPr sz="2800" spc="5" dirty="0">
                <a:latin typeface="Arial"/>
                <a:cs typeface="Arial"/>
              </a:rPr>
              <a:t> </a:t>
            </a:r>
            <a:r>
              <a:rPr sz="2800" spc="-5" dirty="0">
                <a:latin typeface="Arial"/>
                <a:cs typeface="Arial"/>
              </a:rPr>
              <a:t>himself</a:t>
            </a:r>
            <a:r>
              <a:rPr sz="2800" dirty="0">
                <a:latin typeface="Arial"/>
                <a:cs typeface="Arial"/>
              </a:rPr>
              <a:t> </a:t>
            </a:r>
            <a:r>
              <a:rPr sz="2800" spc="-5" dirty="0">
                <a:latin typeface="Arial"/>
                <a:cs typeface="Arial"/>
              </a:rPr>
              <a:t>acts</a:t>
            </a:r>
            <a:r>
              <a:rPr sz="2800" dirty="0">
                <a:latin typeface="Arial"/>
                <a:cs typeface="Arial"/>
              </a:rPr>
              <a:t> </a:t>
            </a:r>
            <a:r>
              <a:rPr sz="2800" spc="-5" dirty="0">
                <a:latin typeface="Arial"/>
                <a:cs typeface="Arial"/>
              </a:rPr>
              <a:t>as </a:t>
            </a:r>
            <a:r>
              <a:rPr sz="2800" dirty="0">
                <a:latin typeface="Arial"/>
                <a:cs typeface="Arial"/>
              </a:rPr>
              <a:t> </a:t>
            </a:r>
            <a:r>
              <a:rPr sz="2800" spc="-5" dirty="0">
                <a:latin typeface="Arial"/>
                <a:cs typeface="Arial"/>
              </a:rPr>
              <a:t>innovator or he </a:t>
            </a:r>
            <a:r>
              <a:rPr sz="2800" dirty="0">
                <a:latin typeface="Arial"/>
                <a:cs typeface="Arial"/>
              </a:rPr>
              <a:t>can </a:t>
            </a:r>
            <a:r>
              <a:rPr sz="2800" spc="-5" dirty="0">
                <a:latin typeface="Arial"/>
                <a:cs typeface="Arial"/>
              </a:rPr>
              <a:t>contact </a:t>
            </a:r>
            <a:r>
              <a:rPr sz="2800" dirty="0">
                <a:latin typeface="Arial"/>
                <a:cs typeface="Arial"/>
              </a:rPr>
              <a:t>certain </a:t>
            </a:r>
            <a:r>
              <a:rPr sz="2800" spc="-5" dirty="0">
                <a:latin typeface="Arial"/>
                <a:cs typeface="Arial"/>
              </a:rPr>
              <a:t>institutions </a:t>
            </a:r>
            <a:r>
              <a:rPr sz="2800" spc="-765" dirty="0">
                <a:latin typeface="Arial"/>
                <a:cs typeface="Arial"/>
              </a:rPr>
              <a:t> </a:t>
            </a:r>
            <a:r>
              <a:rPr sz="2800" dirty="0">
                <a:latin typeface="Arial"/>
                <a:cs typeface="Arial"/>
              </a:rPr>
              <a:t>to</a:t>
            </a:r>
            <a:r>
              <a:rPr sz="2800" spc="-5" dirty="0">
                <a:latin typeface="Arial"/>
                <a:cs typeface="Arial"/>
              </a:rPr>
              <a:t> get</a:t>
            </a:r>
            <a:r>
              <a:rPr sz="2800" dirty="0">
                <a:latin typeface="Arial"/>
                <a:cs typeface="Arial"/>
              </a:rPr>
              <a:t> </a:t>
            </a:r>
            <a:r>
              <a:rPr sz="2800" spc="-5" dirty="0">
                <a:latin typeface="Arial"/>
                <a:cs typeface="Arial"/>
              </a:rPr>
              <a:t>business ideas suitable</a:t>
            </a:r>
            <a:r>
              <a:rPr sz="2800" spc="-10" dirty="0">
                <a:latin typeface="Arial"/>
                <a:cs typeface="Arial"/>
              </a:rPr>
              <a:t> </a:t>
            </a:r>
            <a:r>
              <a:rPr sz="2800" dirty="0">
                <a:latin typeface="Arial"/>
                <a:cs typeface="Arial"/>
              </a:rPr>
              <a:t>for</a:t>
            </a:r>
            <a:r>
              <a:rPr sz="2800" spc="-5" dirty="0">
                <a:latin typeface="Arial"/>
                <a:cs typeface="Arial"/>
              </a:rPr>
              <a:t> rural</a:t>
            </a:r>
            <a:r>
              <a:rPr sz="2800" spc="5" dirty="0">
                <a:latin typeface="Arial"/>
                <a:cs typeface="Arial"/>
              </a:rPr>
              <a:t> </a:t>
            </a:r>
            <a:r>
              <a:rPr sz="2800" spc="-5" dirty="0">
                <a:latin typeface="Arial"/>
                <a:cs typeface="Arial"/>
              </a:rPr>
              <a:t>areas.</a:t>
            </a:r>
            <a:endParaRPr sz="2800">
              <a:latin typeface="Arial"/>
              <a:cs typeface="Arial"/>
            </a:endParaRPr>
          </a:p>
          <a:p>
            <a:pPr marL="12700" marR="485140">
              <a:lnSpc>
                <a:spcPts val="2690"/>
              </a:lnSpc>
              <a:spcBef>
                <a:spcPts val="665"/>
              </a:spcBef>
            </a:pPr>
            <a:r>
              <a:rPr sz="2800" spc="-10" dirty="0">
                <a:latin typeface="Arial"/>
                <a:cs typeface="Arial"/>
              </a:rPr>
              <a:t>The</a:t>
            </a:r>
            <a:r>
              <a:rPr sz="2800" spc="-5" dirty="0">
                <a:latin typeface="Arial"/>
                <a:cs typeface="Arial"/>
              </a:rPr>
              <a:t> following institutions</a:t>
            </a:r>
            <a:r>
              <a:rPr sz="2800" dirty="0">
                <a:latin typeface="Arial"/>
                <a:cs typeface="Arial"/>
              </a:rPr>
              <a:t> are</a:t>
            </a:r>
            <a:r>
              <a:rPr sz="2800" spc="-5" dirty="0">
                <a:latin typeface="Arial"/>
                <a:cs typeface="Arial"/>
              </a:rPr>
              <a:t> dealing </a:t>
            </a:r>
            <a:r>
              <a:rPr sz="2800" dirty="0">
                <a:latin typeface="Arial"/>
                <a:cs typeface="Arial"/>
              </a:rPr>
              <a:t>in</a:t>
            </a:r>
            <a:r>
              <a:rPr sz="2800" spc="-5" dirty="0">
                <a:latin typeface="Arial"/>
                <a:cs typeface="Arial"/>
              </a:rPr>
              <a:t> this </a:t>
            </a:r>
            <a:r>
              <a:rPr sz="2800" spc="-760" dirty="0">
                <a:latin typeface="Arial"/>
                <a:cs typeface="Arial"/>
              </a:rPr>
              <a:t> </a:t>
            </a:r>
            <a:r>
              <a:rPr sz="2800" spc="-5" dirty="0">
                <a:latin typeface="Arial"/>
                <a:cs typeface="Arial"/>
              </a:rPr>
              <a:t>area:</a:t>
            </a:r>
            <a:endParaRPr sz="2800">
              <a:latin typeface="Arial"/>
              <a:cs typeface="Arial"/>
            </a:endParaRPr>
          </a:p>
        </p:txBody>
      </p:sp>
      <p:sp>
        <p:nvSpPr>
          <p:cNvPr id="6" name="object 6"/>
          <p:cNvSpPr txBox="1"/>
          <p:nvPr/>
        </p:nvSpPr>
        <p:spPr>
          <a:xfrm>
            <a:off x="993139" y="2668270"/>
            <a:ext cx="6892925" cy="3845560"/>
          </a:xfrm>
          <a:prstGeom prst="rect">
            <a:avLst/>
          </a:prstGeom>
        </p:spPr>
        <p:txBody>
          <a:bodyPr vert="horz" wrap="square" lIns="0" tIns="12700" rIns="0" bIns="0" rtlCol="0">
            <a:spAutoFit/>
          </a:bodyPr>
          <a:lstStyle/>
          <a:p>
            <a:pPr marL="546100" indent="-533400">
              <a:lnSpc>
                <a:spcPct val="100000"/>
              </a:lnSpc>
              <a:spcBef>
                <a:spcPts val="100"/>
              </a:spcBef>
              <a:buAutoNum type="arabicPeriod"/>
              <a:tabLst>
                <a:tab pos="545465" algn="l"/>
                <a:tab pos="546100" algn="l"/>
              </a:tabLst>
            </a:pPr>
            <a:r>
              <a:rPr sz="2400" b="1" spc="-5" dirty="0">
                <a:latin typeface="Arial"/>
                <a:cs typeface="Arial"/>
              </a:rPr>
              <a:t>KVIC</a:t>
            </a:r>
            <a:endParaRPr sz="2400">
              <a:latin typeface="Arial"/>
              <a:cs typeface="Arial"/>
            </a:endParaRPr>
          </a:p>
          <a:p>
            <a:pPr marL="546100" indent="-533400">
              <a:lnSpc>
                <a:spcPct val="100000"/>
              </a:lnSpc>
              <a:spcBef>
                <a:spcPts val="20"/>
              </a:spcBef>
              <a:buAutoNum type="arabicPeriod"/>
              <a:tabLst>
                <a:tab pos="545465" algn="l"/>
                <a:tab pos="546100" algn="l"/>
              </a:tabLst>
            </a:pPr>
            <a:r>
              <a:rPr sz="2400" b="1" spc="-5" dirty="0">
                <a:latin typeface="Arial"/>
                <a:cs typeface="Arial"/>
              </a:rPr>
              <a:t>NABARD</a:t>
            </a:r>
            <a:endParaRPr sz="2400">
              <a:latin typeface="Arial"/>
              <a:cs typeface="Arial"/>
            </a:endParaRPr>
          </a:p>
          <a:p>
            <a:pPr marL="546100" indent="-533400">
              <a:lnSpc>
                <a:spcPct val="100000"/>
              </a:lnSpc>
              <a:spcBef>
                <a:spcPts val="20"/>
              </a:spcBef>
              <a:buAutoNum type="arabicPeriod"/>
              <a:tabLst>
                <a:tab pos="545465" algn="l"/>
                <a:tab pos="546100" algn="l"/>
              </a:tabLst>
            </a:pPr>
            <a:r>
              <a:rPr sz="2400" b="1" spc="-5" dirty="0">
                <a:latin typeface="Arial"/>
                <a:cs typeface="Arial"/>
              </a:rPr>
              <a:t>SIDBI</a:t>
            </a:r>
            <a:endParaRPr sz="2400">
              <a:latin typeface="Arial"/>
              <a:cs typeface="Arial"/>
            </a:endParaRPr>
          </a:p>
          <a:p>
            <a:pPr marL="546100" indent="-533400">
              <a:lnSpc>
                <a:spcPct val="100000"/>
              </a:lnSpc>
              <a:spcBef>
                <a:spcPts val="20"/>
              </a:spcBef>
              <a:buAutoNum type="arabicPeriod"/>
              <a:tabLst>
                <a:tab pos="545465" algn="l"/>
                <a:tab pos="546100" algn="l"/>
              </a:tabLst>
            </a:pPr>
            <a:r>
              <a:rPr sz="2400" b="1" spc="-10" dirty="0">
                <a:latin typeface="Arial"/>
                <a:cs typeface="Arial"/>
              </a:rPr>
              <a:t>EXTEN.</a:t>
            </a:r>
            <a:r>
              <a:rPr sz="2400" b="1" spc="-20" dirty="0">
                <a:latin typeface="Arial"/>
                <a:cs typeface="Arial"/>
              </a:rPr>
              <a:t> </a:t>
            </a:r>
            <a:r>
              <a:rPr sz="2400" b="1" spc="-10" dirty="0">
                <a:latin typeface="Arial"/>
                <a:cs typeface="Arial"/>
              </a:rPr>
              <a:t>CENTERS</a:t>
            </a:r>
            <a:r>
              <a:rPr sz="2400" b="1" spc="-20" dirty="0">
                <a:latin typeface="Arial"/>
                <a:cs typeface="Arial"/>
              </a:rPr>
              <a:t> </a:t>
            </a:r>
            <a:r>
              <a:rPr sz="2400" b="1" dirty="0">
                <a:latin typeface="Arial"/>
                <a:cs typeface="Arial"/>
              </a:rPr>
              <a:t>OF</a:t>
            </a:r>
            <a:r>
              <a:rPr sz="2400" b="1" spc="-25" dirty="0">
                <a:latin typeface="Arial"/>
                <a:cs typeface="Arial"/>
              </a:rPr>
              <a:t> </a:t>
            </a:r>
            <a:r>
              <a:rPr sz="2400" b="1" spc="-5" dirty="0">
                <a:latin typeface="Arial"/>
                <a:cs typeface="Arial"/>
              </a:rPr>
              <a:t>AGRICULTURE</a:t>
            </a:r>
            <a:r>
              <a:rPr sz="2400" b="1" spc="-25" dirty="0">
                <a:latin typeface="Arial"/>
                <a:cs typeface="Arial"/>
              </a:rPr>
              <a:t> </a:t>
            </a:r>
            <a:r>
              <a:rPr sz="2400" b="1" spc="-5" dirty="0">
                <a:latin typeface="Arial"/>
                <a:cs typeface="Arial"/>
              </a:rPr>
              <a:t>UNIV.</a:t>
            </a:r>
            <a:endParaRPr sz="2400">
              <a:latin typeface="Arial"/>
              <a:cs typeface="Arial"/>
            </a:endParaRPr>
          </a:p>
          <a:p>
            <a:pPr marL="546100" indent="-533400">
              <a:lnSpc>
                <a:spcPct val="100000"/>
              </a:lnSpc>
              <a:spcBef>
                <a:spcPts val="20"/>
              </a:spcBef>
              <a:buAutoNum type="arabicPeriod"/>
              <a:tabLst>
                <a:tab pos="545465" algn="l"/>
                <a:tab pos="546100" algn="l"/>
              </a:tabLst>
            </a:pPr>
            <a:r>
              <a:rPr sz="2400" b="1" spc="-5" dirty="0">
                <a:latin typeface="Arial"/>
                <a:cs typeface="Arial"/>
              </a:rPr>
              <a:t>NIDC,NIESBUD</a:t>
            </a:r>
            <a:endParaRPr sz="2400">
              <a:latin typeface="Arial"/>
              <a:cs typeface="Arial"/>
            </a:endParaRPr>
          </a:p>
          <a:p>
            <a:pPr marL="546100" marR="50800" indent="-533400">
              <a:lnSpc>
                <a:spcPct val="79900"/>
              </a:lnSpc>
              <a:spcBef>
                <a:spcPts val="595"/>
              </a:spcBef>
              <a:buAutoNum type="arabicPeriod"/>
              <a:tabLst>
                <a:tab pos="545465" algn="l"/>
                <a:tab pos="546100" algn="l"/>
              </a:tabLst>
            </a:pPr>
            <a:r>
              <a:rPr sz="2400" b="1" spc="-10" dirty="0">
                <a:latin typeface="Arial"/>
                <a:cs typeface="Arial"/>
              </a:rPr>
              <a:t>TECHNICAL</a:t>
            </a:r>
            <a:r>
              <a:rPr sz="2400" b="1" spc="-5" dirty="0">
                <a:latin typeface="Arial"/>
                <a:cs typeface="Arial"/>
              </a:rPr>
              <a:t> </a:t>
            </a:r>
            <a:r>
              <a:rPr sz="2400" b="1" spc="-10" dirty="0">
                <a:latin typeface="Arial"/>
                <a:cs typeface="Arial"/>
              </a:rPr>
              <a:t>CONSULTANCY</a:t>
            </a:r>
            <a:r>
              <a:rPr sz="2400" b="1" spc="-5" dirty="0">
                <a:latin typeface="Arial"/>
                <a:cs typeface="Arial"/>
              </a:rPr>
              <a:t> ORG</a:t>
            </a:r>
            <a:r>
              <a:rPr sz="2400" b="1" dirty="0">
                <a:latin typeface="Arial"/>
                <a:cs typeface="Arial"/>
              </a:rPr>
              <a:t> IN</a:t>
            </a:r>
            <a:r>
              <a:rPr sz="2400" b="1" spc="-5" dirty="0">
                <a:latin typeface="Arial"/>
                <a:cs typeface="Arial"/>
              </a:rPr>
              <a:t> EACH </a:t>
            </a:r>
            <a:r>
              <a:rPr sz="2400" b="1" spc="-655" dirty="0">
                <a:latin typeface="Arial"/>
                <a:cs typeface="Arial"/>
              </a:rPr>
              <a:t> </a:t>
            </a:r>
            <a:r>
              <a:rPr sz="2400" b="1" spc="-10" dirty="0">
                <a:latin typeface="Arial"/>
                <a:cs typeface="Arial"/>
              </a:rPr>
              <a:t>STATE</a:t>
            </a:r>
            <a:endParaRPr sz="2400">
              <a:latin typeface="Arial"/>
              <a:cs typeface="Arial"/>
            </a:endParaRPr>
          </a:p>
          <a:p>
            <a:pPr marL="546100" marR="853440" indent="-533400">
              <a:lnSpc>
                <a:spcPct val="79900"/>
              </a:lnSpc>
              <a:spcBef>
                <a:spcPts val="600"/>
              </a:spcBef>
              <a:buAutoNum type="arabicPeriod"/>
              <a:tabLst>
                <a:tab pos="545465" algn="l"/>
                <a:tab pos="546100" algn="l"/>
              </a:tabLst>
            </a:pPr>
            <a:r>
              <a:rPr sz="2400" b="1" spc="-10" dirty="0">
                <a:latin typeface="Arial"/>
                <a:cs typeface="Arial"/>
              </a:rPr>
              <a:t>CENTERS</a:t>
            </a:r>
            <a:r>
              <a:rPr sz="2400" b="1" spc="-40" dirty="0">
                <a:latin typeface="Arial"/>
                <a:cs typeface="Arial"/>
              </a:rPr>
              <a:t> </a:t>
            </a:r>
            <a:r>
              <a:rPr sz="2400" b="1" dirty="0">
                <a:latin typeface="Arial"/>
                <a:cs typeface="Arial"/>
              </a:rPr>
              <a:t>FOR</a:t>
            </a:r>
            <a:r>
              <a:rPr sz="2400" b="1" spc="-30" dirty="0">
                <a:latin typeface="Arial"/>
                <a:cs typeface="Arial"/>
              </a:rPr>
              <a:t> </a:t>
            </a:r>
            <a:r>
              <a:rPr sz="2400" b="1" spc="-10" dirty="0">
                <a:latin typeface="Arial"/>
                <a:cs typeface="Arial"/>
              </a:rPr>
              <a:t>ENTREPRENEURSHIP </a:t>
            </a:r>
            <a:r>
              <a:rPr sz="2400" b="1" spc="-650" dirty="0">
                <a:latin typeface="Arial"/>
                <a:cs typeface="Arial"/>
              </a:rPr>
              <a:t> </a:t>
            </a:r>
            <a:r>
              <a:rPr sz="2400" b="1" spc="-10" dirty="0">
                <a:latin typeface="Arial"/>
                <a:cs typeface="Arial"/>
              </a:rPr>
              <a:t>DEVELOPMENT</a:t>
            </a:r>
            <a:endParaRPr sz="2400">
              <a:latin typeface="Arial"/>
              <a:cs typeface="Arial"/>
            </a:endParaRPr>
          </a:p>
          <a:p>
            <a:pPr marL="546100" marR="560705" indent="-533400">
              <a:lnSpc>
                <a:spcPct val="79900"/>
              </a:lnSpc>
              <a:spcBef>
                <a:spcPts val="600"/>
              </a:spcBef>
              <a:buAutoNum type="arabicPeriod"/>
              <a:tabLst>
                <a:tab pos="545465" algn="l"/>
                <a:tab pos="546100" algn="l"/>
              </a:tabLst>
            </a:pPr>
            <a:r>
              <a:rPr sz="2400" b="1" spc="-10" dirty="0">
                <a:latin typeface="Arial"/>
                <a:cs typeface="Arial"/>
              </a:rPr>
              <a:t>DEVELOPMENT </a:t>
            </a:r>
            <a:r>
              <a:rPr sz="2400" b="1" spc="-5" dirty="0">
                <a:latin typeface="Arial"/>
                <a:cs typeface="Arial"/>
              </a:rPr>
              <a:t>COMMISSIONER </a:t>
            </a:r>
            <a:r>
              <a:rPr sz="2400" b="1" dirty="0">
                <a:latin typeface="Arial"/>
                <a:cs typeface="Arial"/>
              </a:rPr>
              <a:t> </a:t>
            </a:r>
            <a:r>
              <a:rPr sz="2400" b="1" spc="-10" dirty="0">
                <a:latin typeface="Arial"/>
                <a:cs typeface="Arial"/>
              </a:rPr>
              <a:t>HANDICRAFTS/</a:t>
            </a:r>
            <a:r>
              <a:rPr sz="2400" b="1" spc="15" dirty="0">
                <a:latin typeface="Arial"/>
                <a:cs typeface="Arial"/>
              </a:rPr>
              <a:t> </a:t>
            </a:r>
            <a:r>
              <a:rPr sz="2400" b="1" spc="-10" dirty="0">
                <a:latin typeface="Arial"/>
                <a:cs typeface="Arial"/>
              </a:rPr>
              <a:t>COTTAGE</a:t>
            </a:r>
            <a:r>
              <a:rPr sz="2400" b="1" dirty="0">
                <a:latin typeface="Arial"/>
                <a:cs typeface="Arial"/>
              </a:rPr>
              <a:t> </a:t>
            </a:r>
            <a:r>
              <a:rPr sz="2400" b="1" spc="-10" dirty="0">
                <a:latin typeface="Arial"/>
                <a:cs typeface="Arial"/>
              </a:rPr>
              <a:t>INDUSTRIES</a:t>
            </a:r>
            <a:endParaRPr sz="2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4570" y="345440"/>
            <a:ext cx="2054225" cy="574040"/>
          </a:xfrm>
          <a:prstGeom prst="rect">
            <a:avLst/>
          </a:prstGeom>
        </p:spPr>
        <p:txBody>
          <a:bodyPr vert="horz" wrap="square" lIns="0" tIns="12700" rIns="0" bIns="0" rtlCol="0">
            <a:spAutoFit/>
          </a:bodyPr>
          <a:lstStyle/>
          <a:p>
            <a:pPr marL="12700">
              <a:lnSpc>
                <a:spcPct val="100000"/>
              </a:lnSpc>
              <a:spcBef>
                <a:spcPts val="100"/>
              </a:spcBef>
            </a:pPr>
            <a:r>
              <a:rPr spc="-10" dirty="0"/>
              <a:t>Contd…..</a:t>
            </a:r>
          </a:p>
        </p:txBody>
      </p:sp>
      <p:sp>
        <p:nvSpPr>
          <p:cNvPr id="3" name="object 3"/>
          <p:cNvSpPr txBox="1"/>
          <p:nvPr/>
        </p:nvSpPr>
        <p:spPr>
          <a:xfrm>
            <a:off x="688340" y="1113790"/>
            <a:ext cx="150495" cy="452120"/>
          </a:xfrm>
          <a:prstGeom prst="rect">
            <a:avLst/>
          </a:prstGeom>
        </p:spPr>
        <p:txBody>
          <a:bodyPr vert="horz" wrap="square" lIns="0" tIns="12700" rIns="0" bIns="0" rtlCol="0">
            <a:spAutoFit/>
          </a:bodyPr>
          <a:lstStyle/>
          <a:p>
            <a:pPr marL="12700">
              <a:lnSpc>
                <a:spcPct val="100000"/>
              </a:lnSpc>
              <a:spcBef>
                <a:spcPts val="100"/>
              </a:spcBef>
            </a:pPr>
            <a:r>
              <a:rPr sz="2800" dirty="0">
                <a:latin typeface="Arial"/>
                <a:cs typeface="Arial"/>
              </a:rPr>
              <a:t>•</a:t>
            </a:r>
            <a:endParaRPr sz="2800">
              <a:latin typeface="Arial"/>
              <a:cs typeface="Arial"/>
            </a:endParaRPr>
          </a:p>
        </p:txBody>
      </p:sp>
      <p:sp>
        <p:nvSpPr>
          <p:cNvPr id="4" name="object 4"/>
          <p:cNvSpPr txBox="1"/>
          <p:nvPr/>
        </p:nvSpPr>
        <p:spPr>
          <a:xfrm>
            <a:off x="688340" y="1132840"/>
            <a:ext cx="7814309" cy="4810760"/>
          </a:xfrm>
          <a:prstGeom prst="rect">
            <a:avLst/>
          </a:prstGeom>
        </p:spPr>
        <p:txBody>
          <a:bodyPr vert="horz" wrap="square" lIns="0" tIns="60325" rIns="0" bIns="0" rtlCol="0">
            <a:spAutoFit/>
          </a:bodyPr>
          <a:lstStyle/>
          <a:p>
            <a:pPr marL="622300" marR="5080">
              <a:lnSpc>
                <a:spcPts val="3030"/>
              </a:lnSpc>
              <a:spcBef>
                <a:spcPts val="475"/>
              </a:spcBef>
            </a:pPr>
            <a:r>
              <a:rPr sz="2800" spc="-5" dirty="0">
                <a:latin typeface="Arial"/>
                <a:cs typeface="Arial"/>
              </a:rPr>
              <a:t>Some institutions </a:t>
            </a:r>
            <a:r>
              <a:rPr sz="2800" dirty="0">
                <a:latin typeface="Arial"/>
                <a:cs typeface="Arial"/>
              </a:rPr>
              <a:t>are </a:t>
            </a:r>
            <a:r>
              <a:rPr sz="2800" spc="-5" dirty="0">
                <a:latin typeface="Arial"/>
                <a:cs typeface="Arial"/>
              </a:rPr>
              <a:t>dealing purely </a:t>
            </a:r>
            <a:r>
              <a:rPr sz="2800" dirty="0">
                <a:latin typeface="Arial"/>
                <a:cs typeface="Arial"/>
              </a:rPr>
              <a:t>in </a:t>
            </a:r>
            <a:r>
              <a:rPr sz="2800" spc="5" dirty="0">
                <a:latin typeface="Arial"/>
                <a:cs typeface="Arial"/>
              </a:rPr>
              <a:t> </a:t>
            </a:r>
            <a:r>
              <a:rPr sz="2800" spc="-5" dirty="0">
                <a:latin typeface="Arial"/>
                <a:cs typeface="Arial"/>
              </a:rPr>
              <a:t>business</a:t>
            </a:r>
            <a:r>
              <a:rPr sz="2800" spc="5" dirty="0">
                <a:latin typeface="Arial"/>
                <a:cs typeface="Arial"/>
              </a:rPr>
              <a:t> </a:t>
            </a:r>
            <a:r>
              <a:rPr sz="2800" spc="-5" dirty="0">
                <a:latin typeface="Arial"/>
                <a:cs typeface="Arial"/>
              </a:rPr>
              <a:t>ideas related</a:t>
            </a:r>
            <a:r>
              <a:rPr sz="2800" dirty="0">
                <a:latin typeface="Arial"/>
                <a:cs typeface="Arial"/>
              </a:rPr>
              <a:t> to</a:t>
            </a:r>
            <a:r>
              <a:rPr sz="2800" spc="-5" dirty="0">
                <a:latin typeface="Arial"/>
                <a:cs typeface="Arial"/>
              </a:rPr>
              <a:t> agriculture produce:</a:t>
            </a:r>
            <a:endParaRPr sz="2800">
              <a:latin typeface="Arial"/>
              <a:cs typeface="Arial"/>
            </a:endParaRPr>
          </a:p>
          <a:p>
            <a:pPr marL="622300" indent="-609600">
              <a:lnSpc>
                <a:spcPct val="100000"/>
              </a:lnSpc>
              <a:spcBef>
                <a:spcPts val="254"/>
              </a:spcBef>
              <a:buAutoNum type="arabicPeriod"/>
              <a:tabLst>
                <a:tab pos="621665" algn="l"/>
                <a:tab pos="622300" algn="l"/>
              </a:tabLst>
            </a:pPr>
            <a:r>
              <a:rPr sz="2400" b="1" spc="-5" dirty="0">
                <a:latin typeface="Arial"/>
                <a:cs typeface="Arial"/>
              </a:rPr>
              <a:t>ICAR</a:t>
            </a:r>
            <a:r>
              <a:rPr sz="2400" b="1" spc="-15" dirty="0">
                <a:latin typeface="Arial"/>
                <a:cs typeface="Arial"/>
              </a:rPr>
              <a:t> </a:t>
            </a:r>
            <a:r>
              <a:rPr sz="2400" b="1" dirty="0">
                <a:latin typeface="Arial"/>
                <a:cs typeface="Arial"/>
              </a:rPr>
              <a:t>&amp;</a:t>
            </a:r>
            <a:r>
              <a:rPr sz="2400" b="1" spc="-10" dirty="0">
                <a:latin typeface="Arial"/>
                <a:cs typeface="Arial"/>
              </a:rPr>
              <a:t> ITS</a:t>
            </a:r>
            <a:r>
              <a:rPr sz="2400" b="1" spc="-15" dirty="0">
                <a:latin typeface="Arial"/>
                <a:cs typeface="Arial"/>
              </a:rPr>
              <a:t> </a:t>
            </a:r>
            <a:r>
              <a:rPr sz="2400" b="1" spc="-10" dirty="0">
                <a:latin typeface="Arial"/>
                <a:cs typeface="Arial"/>
              </a:rPr>
              <a:t>EXTENSION CENTERS</a:t>
            </a:r>
            <a:endParaRPr sz="2400">
              <a:latin typeface="Arial"/>
              <a:cs typeface="Arial"/>
            </a:endParaRPr>
          </a:p>
          <a:p>
            <a:pPr marL="622300" indent="-609600">
              <a:lnSpc>
                <a:spcPct val="100000"/>
              </a:lnSpc>
              <a:spcBef>
                <a:spcPts val="309"/>
              </a:spcBef>
              <a:buAutoNum type="arabicPeriod"/>
              <a:tabLst>
                <a:tab pos="621665" algn="l"/>
                <a:tab pos="622300" algn="l"/>
              </a:tabLst>
            </a:pPr>
            <a:r>
              <a:rPr sz="2400" b="1" spc="-10" dirty="0">
                <a:latin typeface="Arial"/>
                <a:cs typeface="Arial"/>
              </a:rPr>
              <a:t>CFTRI</a:t>
            </a:r>
            <a:endParaRPr sz="2400">
              <a:latin typeface="Arial"/>
              <a:cs typeface="Arial"/>
            </a:endParaRPr>
          </a:p>
          <a:p>
            <a:pPr marL="622300" indent="-609600">
              <a:lnSpc>
                <a:spcPct val="100000"/>
              </a:lnSpc>
              <a:spcBef>
                <a:spcPts val="309"/>
              </a:spcBef>
              <a:buAutoNum type="arabicPeriod"/>
              <a:tabLst>
                <a:tab pos="621665" algn="l"/>
                <a:tab pos="622300" algn="l"/>
              </a:tabLst>
            </a:pPr>
            <a:r>
              <a:rPr sz="2400" b="1" spc="-10" dirty="0">
                <a:latin typeface="Arial"/>
                <a:cs typeface="Arial"/>
              </a:rPr>
              <a:t>NHB</a:t>
            </a:r>
            <a:endParaRPr sz="2400">
              <a:latin typeface="Arial"/>
              <a:cs typeface="Arial"/>
            </a:endParaRPr>
          </a:p>
          <a:p>
            <a:pPr marL="622300" indent="-609600">
              <a:lnSpc>
                <a:spcPct val="100000"/>
              </a:lnSpc>
              <a:spcBef>
                <a:spcPts val="309"/>
              </a:spcBef>
              <a:buAutoNum type="arabicPeriod"/>
              <a:tabLst>
                <a:tab pos="621665" algn="l"/>
                <a:tab pos="622300" algn="l"/>
              </a:tabLst>
            </a:pPr>
            <a:r>
              <a:rPr sz="2400" b="1" spc="-5" dirty="0">
                <a:latin typeface="Arial"/>
                <a:cs typeface="Arial"/>
              </a:rPr>
              <a:t>NATIONAL</a:t>
            </a:r>
            <a:r>
              <a:rPr sz="2400" b="1" spc="-15" dirty="0">
                <a:latin typeface="Arial"/>
                <a:cs typeface="Arial"/>
              </a:rPr>
              <a:t> </a:t>
            </a:r>
            <a:r>
              <a:rPr sz="2400" b="1" spc="-5" dirty="0">
                <a:latin typeface="Arial"/>
                <a:cs typeface="Arial"/>
              </a:rPr>
              <a:t>MEDICINAL</a:t>
            </a:r>
            <a:r>
              <a:rPr sz="2400" b="1" spc="-10" dirty="0">
                <a:latin typeface="Arial"/>
                <a:cs typeface="Arial"/>
              </a:rPr>
              <a:t> </a:t>
            </a:r>
            <a:r>
              <a:rPr sz="2400" b="1" spc="-5" dirty="0">
                <a:latin typeface="Arial"/>
                <a:cs typeface="Arial"/>
              </a:rPr>
              <a:t>PLANT</a:t>
            </a:r>
            <a:r>
              <a:rPr sz="2400" b="1" spc="-30" dirty="0">
                <a:latin typeface="Arial"/>
                <a:cs typeface="Arial"/>
              </a:rPr>
              <a:t> </a:t>
            </a:r>
            <a:r>
              <a:rPr sz="2400" b="1" spc="-5" dirty="0">
                <a:latin typeface="Arial"/>
                <a:cs typeface="Arial"/>
              </a:rPr>
              <a:t>BOARD</a:t>
            </a:r>
            <a:endParaRPr sz="2400">
              <a:latin typeface="Arial"/>
              <a:cs typeface="Arial"/>
            </a:endParaRPr>
          </a:p>
          <a:p>
            <a:pPr marL="622300" indent="-609600">
              <a:lnSpc>
                <a:spcPct val="100000"/>
              </a:lnSpc>
              <a:spcBef>
                <a:spcPts val="309"/>
              </a:spcBef>
              <a:buAutoNum type="arabicPeriod"/>
              <a:tabLst>
                <a:tab pos="621665" algn="l"/>
                <a:tab pos="622300" algn="l"/>
              </a:tabLst>
            </a:pPr>
            <a:r>
              <a:rPr sz="2400" b="1" spc="-5" dirty="0">
                <a:latin typeface="Arial"/>
                <a:cs typeface="Arial"/>
              </a:rPr>
              <a:t>APEDA</a:t>
            </a:r>
            <a:endParaRPr sz="2400">
              <a:latin typeface="Arial"/>
              <a:cs typeface="Arial"/>
            </a:endParaRPr>
          </a:p>
          <a:p>
            <a:pPr marL="622300" indent="-609600">
              <a:lnSpc>
                <a:spcPct val="100000"/>
              </a:lnSpc>
              <a:spcBef>
                <a:spcPts val="309"/>
              </a:spcBef>
              <a:buAutoNum type="arabicPeriod"/>
              <a:tabLst>
                <a:tab pos="621665" algn="l"/>
                <a:tab pos="622300" algn="l"/>
              </a:tabLst>
            </a:pPr>
            <a:r>
              <a:rPr sz="2400" b="1" spc="-5" dirty="0">
                <a:latin typeface="Arial"/>
                <a:cs typeface="Arial"/>
              </a:rPr>
              <a:t>NATIONAL </a:t>
            </a:r>
            <a:r>
              <a:rPr sz="2400" b="1" spc="-10" dirty="0">
                <a:latin typeface="Arial"/>
                <a:cs typeface="Arial"/>
              </a:rPr>
              <a:t>INSTITUTE </a:t>
            </a:r>
            <a:r>
              <a:rPr sz="2400" b="1" spc="-5" dirty="0">
                <a:latin typeface="Arial"/>
                <a:cs typeface="Arial"/>
              </a:rPr>
              <a:t>FOR ORGANIC</a:t>
            </a:r>
            <a:r>
              <a:rPr sz="2400" b="1" spc="-10" dirty="0">
                <a:latin typeface="Arial"/>
                <a:cs typeface="Arial"/>
              </a:rPr>
              <a:t> </a:t>
            </a:r>
            <a:r>
              <a:rPr sz="2400" b="1" spc="-5" dirty="0">
                <a:latin typeface="Arial"/>
                <a:cs typeface="Arial"/>
              </a:rPr>
              <a:t>FARMING</a:t>
            </a:r>
            <a:endParaRPr sz="2400">
              <a:latin typeface="Arial"/>
              <a:cs typeface="Arial"/>
            </a:endParaRPr>
          </a:p>
          <a:p>
            <a:pPr marL="622300" indent="-609600">
              <a:lnSpc>
                <a:spcPct val="100000"/>
              </a:lnSpc>
              <a:spcBef>
                <a:spcPts val="309"/>
              </a:spcBef>
              <a:buAutoNum type="arabicPeriod"/>
              <a:tabLst>
                <a:tab pos="621665" algn="l"/>
                <a:tab pos="622300" algn="l"/>
              </a:tabLst>
            </a:pPr>
            <a:r>
              <a:rPr sz="2400" b="1" spc="-10" dirty="0">
                <a:latin typeface="Arial"/>
                <a:cs typeface="Arial"/>
              </a:rPr>
              <a:t>NBRI</a:t>
            </a:r>
            <a:endParaRPr sz="2400">
              <a:latin typeface="Arial"/>
              <a:cs typeface="Arial"/>
            </a:endParaRPr>
          </a:p>
          <a:p>
            <a:pPr marL="622300" indent="-609600">
              <a:lnSpc>
                <a:spcPct val="100000"/>
              </a:lnSpc>
              <a:spcBef>
                <a:spcPts val="309"/>
              </a:spcBef>
              <a:buAutoNum type="arabicPeriod"/>
              <a:tabLst>
                <a:tab pos="621665" algn="l"/>
                <a:tab pos="622300" algn="l"/>
              </a:tabLst>
            </a:pPr>
            <a:r>
              <a:rPr sz="2400" b="1" spc="-5" dirty="0">
                <a:latin typeface="Arial"/>
                <a:cs typeface="Arial"/>
              </a:rPr>
              <a:t>CIMAP</a:t>
            </a:r>
            <a:endParaRPr sz="2400">
              <a:latin typeface="Arial"/>
              <a:cs typeface="Arial"/>
            </a:endParaRPr>
          </a:p>
          <a:p>
            <a:pPr marL="622300" marR="574675" indent="-609600">
              <a:lnSpc>
                <a:spcPts val="2590"/>
              </a:lnSpc>
              <a:spcBef>
                <a:spcPts val="635"/>
              </a:spcBef>
              <a:buAutoNum type="arabicPeriod"/>
              <a:tabLst>
                <a:tab pos="621665" algn="l"/>
                <a:tab pos="622300" algn="l"/>
              </a:tabLst>
            </a:pPr>
            <a:r>
              <a:rPr sz="2400" b="1" spc="-5" dirty="0">
                <a:latin typeface="Arial"/>
                <a:cs typeface="Arial"/>
              </a:rPr>
              <a:t>FLAVOURS </a:t>
            </a:r>
            <a:r>
              <a:rPr sz="2400" b="1" dirty="0">
                <a:latin typeface="Arial"/>
                <a:cs typeface="Arial"/>
              </a:rPr>
              <a:t>&amp; </a:t>
            </a:r>
            <a:r>
              <a:rPr sz="2400" b="1" spc="-5" dirty="0">
                <a:latin typeface="Arial"/>
                <a:cs typeface="Arial"/>
              </a:rPr>
              <a:t>FRAGRANCES </a:t>
            </a:r>
            <a:r>
              <a:rPr sz="2400" b="1" spc="-10" dirty="0">
                <a:latin typeface="Arial"/>
                <a:cs typeface="Arial"/>
              </a:rPr>
              <a:t>DEVELOPMENT </a:t>
            </a:r>
            <a:r>
              <a:rPr sz="2400" b="1" spc="-655" dirty="0">
                <a:latin typeface="Arial"/>
                <a:cs typeface="Arial"/>
              </a:rPr>
              <a:t> </a:t>
            </a:r>
            <a:r>
              <a:rPr sz="2400" b="1" spc="-10" dirty="0">
                <a:latin typeface="Arial"/>
                <a:cs typeface="Arial"/>
              </a:rPr>
              <a:t>INSTITUTE ETC.</a:t>
            </a:r>
            <a:endParaRPr sz="2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2629" y="162559"/>
            <a:ext cx="5149850" cy="513080"/>
          </a:xfrm>
          <a:prstGeom prst="rect">
            <a:avLst/>
          </a:prstGeom>
        </p:spPr>
        <p:txBody>
          <a:bodyPr vert="horz" wrap="square" lIns="0" tIns="12700" rIns="0" bIns="0" rtlCol="0">
            <a:spAutoFit/>
          </a:bodyPr>
          <a:lstStyle/>
          <a:p>
            <a:pPr marL="12700">
              <a:lnSpc>
                <a:spcPct val="100000"/>
              </a:lnSpc>
              <a:spcBef>
                <a:spcPts val="100"/>
              </a:spcBef>
            </a:pPr>
            <a:r>
              <a:rPr sz="3200" spc="-5" dirty="0"/>
              <a:t>Training/skill</a:t>
            </a:r>
            <a:r>
              <a:rPr sz="3200" spc="-45" dirty="0"/>
              <a:t> </a:t>
            </a:r>
            <a:r>
              <a:rPr sz="3200" spc="-5" dirty="0"/>
              <a:t>development</a:t>
            </a:r>
            <a:endParaRPr sz="3200"/>
          </a:p>
        </p:txBody>
      </p:sp>
      <p:sp>
        <p:nvSpPr>
          <p:cNvPr id="3" name="object 3"/>
          <p:cNvSpPr txBox="1"/>
          <p:nvPr/>
        </p:nvSpPr>
        <p:spPr>
          <a:xfrm>
            <a:off x="688340" y="81660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1297939" y="834390"/>
            <a:ext cx="7001509" cy="1049020"/>
          </a:xfrm>
          <a:prstGeom prst="rect">
            <a:avLst/>
          </a:prstGeom>
        </p:spPr>
        <p:txBody>
          <a:bodyPr vert="horz" wrap="square" lIns="0" tIns="53975" rIns="0" bIns="0" rtlCol="0">
            <a:spAutoFit/>
          </a:bodyPr>
          <a:lstStyle/>
          <a:p>
            <a:pPr marL="12700" marR="5080" algn="just">
              <a:lnSpc>
                <a:spcPts val="2590"/>
              </a:lnSpc>
              <a:spcBef>
                <a:spcPts val="425"/>
              </a:spcBef>
            </a:pPr>
            <a:r>
              <a:rPr sz="2400" spc="-10" dirty="0">
                <a:latin typeface="Arial"/>
                <a:cs typeface="Arial"/>
              </a:rPr>
              <a:t>Every</a:t>
            </a:r>
            <a:r>
              <a:rPr sz="2400" spc="-5" dirty="0">
                <a:latin typeface="Arial"/>
                <a:cs typeface="Arial"/>
              </a:rPr>
              <a:t> entrepreneur</a:t>
            </a:r>
            <a:r>
              <a:rPr sz="2400" dirty="0">
                <a:latin typeface="Arial"/>
                <a:cs typeface="Arial"/>
              </a:rPr>
              <a:t> </a:t>
            </a:r>
            <a:r>
              <a:rPr sz="2400" spc="-5" dirty="0">
                <a:latin typeface="Arial"/>
                <a:cs typeface="Arial"/>
              </a:rPr>
              <a:t>should</a:t>
            </a:r>
            <a:r>
              <a:rPr sz="2400" dirty="0">
                <a:latin typeface="Arial"/>
                <a:cs typeface="Arial"/>
              </a:rPr>
              <a:t> </a:t>
            </a:r>
            <a:r>
              <a:rPr sz="2400" spc="-5" dirty="0">
                <a:latin typeface="Arial"/>
                <a:cs typeface="Arial"/>
              </a:rPr>
              <a:t>undergo</a:t>
            </a:r>
            <a:r>
              <a:rPr sz="2400" dirty="0">
                <a:latin typeface="Arial"/>
                <a:cs typeface="Arial"/>
              </a:rPr>
              <a:t> </a:t>
            </a:r>
            <a:r>
              <a:rPr sz="2400" spc="-5" dirty="0">
                <a:latin typeface="Arial"/>
                <a:cs typeface="Arial"/>
              </a:rPr>
              <a:t>specialized </a:t>
            </a:r>
            <a:r>
              <a:rPr sz="2400" dirty="0">
                <a:latin typeface="Arial"/>
                <a:cs typeface="Arial"/>
              </a:rPr>
              <a:t> </a:t>
            </a:r>
            <a:r>
              <a:rPr sz="2400" spc="-5" dirty="0">
                <a:latin typeface="Arial"/>
                <a:cs typeface="Arial"/>
              </a:rPr>
              <a:t>training</a:t>
            </a:r>
            <a:r>
              <a:rPr sz="2400" dirty="0">
                <a:latin typeface="Arial"/>
                <a:cs typeface="Arial"/>
              </a:rPr>
              <a:t> </a:t>
            </a:r>
            <a:r>
              <a:rPr sz="2400" spc="-5" dirty="0">
                <a:latin typeface="Arial"/>
                <a:cs typeface="Arial"/>
              </a:rPr>
              <a:t>before</a:t>
            </a:r>
            <a:r>
              <a:rPr sz="2400" dirty="0">
                <a:latin typeface="Arial"/>
                <a:cs typeface="Arial"/>
              </a:rPr>
              <a:t> </a:t>
            </a:r>
            <a:r>
              <a:rPr sz="2400" spc="-5" dirty="0">
                <a:latin typeface="Arial"/>
                <a:cs typeface="Arial"/>
              </a:rPr>
              <a:t>entering</a:t>
            </a:r>
            <a:r>
              <a:rPr sz="2400" dirty="0">
                <a:latin typeface="Arial"/>
                <a:cs typeface="Arial"/>
              </a:rPr>
              <a:t> </a:t>
            </a:r>
            <a:r>
              <a:rPr sz="2400" spc="-5" dirty="0">
                <a:latin typeface="Arial"/>
                <a:cs typeface="Arial"/>
              </a:rPr>
              <a:t>into</a:t>
            </a:r>
            <a:r>
              <a:rPr sz="2400" dirty="0">
                <a:latin typeface="Arial"/>
                <a:cs typeface="Arial"/>
              </a:rPr>
              <a:t> a</a:t>
            </a:r>
            <a:r>
              <a:rPr sz="2400" spc="5" dirty="0">
                <a:latin typeface="Arial"/>
                <a:cs typeface="Arial"/>
              </a:rPr>
              <a:t> </a:t>
            </a:r>
            <a:r>
              <a:rPr sz="2400" spc="-5" dirty="0">
                <a:latin typeface="Arial"/>
                <a:cs typeface="Arial"/>
              </a:rPr>
              <a:t>venture</a:t>
            </a:r>
            <a:r>
              <a:rPr sz="2400" dirty="0">
                <a:latin typeface="Arial"/>
                <a:cs typeface="Arial"/>
              </a:rPr>
              <a:t> </a:t>
            </a:r>
            <a:r>
              <a:rPr sz="2400" spc="-5" dirty="0">
                <a:latin typeface="Arial"/>
                <a:cs typeface="Arial"/>
              </a:rPr>
              <a:t>specially </a:t>
            </a:r>
            <a:r>
              <a:rPr sz="2400" dirty="0">
                <a:latin typeface="Arial"/>
                <a:cs typeface="Arial"/>
              </a:rPr>
              <a:t> </a:t>
            </a:r>
            <a:r>
              <a:rPr sz="2400" spc="-5" dirty="0">
                <a:latin typeface="Arial"/>
                <a:cs typeface="Arial"/>
              </a:rPr>
              <a:t>manufacturing, service</a:t>
            </a:r>
            <a:r>
              <a:rPr sz="2400" spc="5" dirty="0">
                <a:latin typeface="Arial"/>
                <a:cs typeface="Arial"/>
              </a:rPr>
              <a:t> </a:t>
            </a:r>
            <a:r>
              <a:rPr sz="2400" spc="-5" dirty="0">
                <a:latin typeface="Arial"/>
                <a:cs typeface="Arial"/>
              </a:rPr>
              <a:t>or high</a:t>
            </a:r>
            <a:r>
              <a:rPr sz="2400" dirty="0">
                <a:latin typeface="Arial"/>
                <a:cs typeface="Arial"/>
              </a:rPr>
              <a:t> </a:t>
            </a:r>
            <a:r>
              <a:rPr sz="2400" spc="-5" dirty="0">
                <a:latin typeface="Arial"/>
                <a:cs typeface="Arial"/>
              </a:rPr>
              <a:t>tech agriculture.</a:t>
            </a:r>
            <a:endParaRPr sz="2400">
              <a:latin typeface="Arial"/>
              <a:cs typeface="Arial"/>
            </a:endParaRPr>
          </a:p>
        </p:txBody>
      </p:sp>
      <p:sp>
        <p:nvSpPr>
          <p:cNvPr id="5" name="object 5"/>
          <p:cNvSpPr txBox="1"/>
          <p:nvPr/>
        </p:nvSpPr>
        <p:spPr>
          <a:xfrm>
            <a:off x="688340" y="18808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6" name="object 6"/>
          <p:cNvSpPr txBox="1"/>
          <p:nvPr/>
        </p:nvSpPr>
        <p:spPr>
          <a:xfrm>
            <a:off x="688340" y="505205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7" name="object 7"/>
          <p:cNvSpPr txBox="1">
            <a:spLocks noGrp="1"/>
          </p:cNvSpPr>
          <p:nvPr>
            <p:ph type="body" idx="1"/>
          </p:nvPr>
        </p:nvSpPr>
        <p:spPr>
          <a:prstGeom prst="rect">
            <a:avLst/>
          </a:prstGeom>
        </p:spPr>
        <p:txBody>
          <a:bodyPr vert="horz" wrap="square" lIns="0" tIns="53975" rIns="0" bIns="0" rtlCol="0">
            <a:spAutoFit/>
          </a:bodyPr>
          <a:lstStyle/>
          <a:p>
            <a:pPr marL="622300" marR="5080">
              <a:lnSpc>
                <a:spcPts val="2590"/>
              </a:lnSpc>
              <a:spcBef>
                <a:spcPts val="425"/>
              </a:spcBef>
            </a:pPr>
            <a:r>
              <a:rPr spc="-5" dirty="0"/>
              <a:t>Specific</a:t>
            </a:r>
            <a:r>
              <a:rPr spc="130" dirty="0"/>
              <a:t> </a:t>
            </a:r>
            <a:r>
              <a:rPr spc="-5" dirty="0"/>
              <a:t>skills</a:t>
            </a:r>
            <a:r>
              <a:rPr spc="130" dirty="0"/>
              <a:t> </a:t>
            </a:r>
            <a:r>
              <a:rPr spc="-5" dirty="0"/>
              <a:t>development</a:t>
            </a:r>
            <a:r>
              <a:rPr spc="130" dirty="0"/>
              <a:t> </a:t>
            </a:r>
            <a:r>
              <a:rPr spc="-5" dirty="0"/>
              <a:t>or</a:t>
            </a:r>
            <a:r>
              <a:rPr spc="140" dirty="0"/>
              <a:t> </a:t>
            </a:r>
            <a:r>
              <a:rPr spc="-5" dirty="0"/>
              <a:t>area</a:t>
            </a:r>
            <a:r>
              <a:rPr spc="125" dirty="0"/>
              <a:t> </a:t>
            </a:r>
            <a:r>
              <a:rPr spc="-5" dirty="0"/>
              <a:t>specific</a:t>
            </a:r>
            <a:r>
              <a:rPr spc="130" dirty="0"/>
              <a:t> </a:t>
            </a:r>
            <a:r>
              <a:rPr spc="-5" dirty="0"/>
              <a:t>training </a:t>
            </a:r>
            <a:r>
              <a:rPr spc="-655" dirty="0"/>
              <a:t> </a:t>
            </a:r>
            <a:r>
              <a:rPr spc="-5" dirty="0"/>
              <a:t>institutes are conducting</a:t>
            </a:r>
            <a:r>
              <a:rPr spc="-10" dirty="0"/>
              <a:t> </a:t>
            </a:r>
            <a:r>
              <a:rPr spc="-5" dirty="0"/>
              <a:t>training</a:t>
            </a:r>
            <a:r>
              <a:rPr spc="-10" dirty="0"/>
              <a:t> </a:t>
            </a:r>
            <a:r>
              <a:rPr dirty="0"/>
              <a:t>for </a:t>
            </a:r>
            <a:r>
              <a:rPr spc="-5" dirty="0"/>
              <a:t>youth,</a:t>
            </a:r>
            <a:r>
              <a:rPr spc="5" dirty="0"/>
              <a:t> </a:t>
            </a:r>
            <a:r>
              <a:rPr spc="-5" dirty="0"/>
              <a:t>such</a:t>
            </a:r>
            <a:r>
              <a:rPr spc="-10" dirty="0"/>
              <a:t> </a:t>
            </a:r>
            <a:r>
              <a:rPr spc="-5" dirty="0"/>
              <a:t>as;</a:t>
            </a:r>
          </a:p>
          <a:p>
            <a:pPr marL="622300" indent="-609600">
              <a:lnSpc>
                <a:spcPct val="100000"/>
              </a:lnSpc>
              <a:spcBef>
                <a:spcPts val="275"/>
              </a:spcBef>
              <a:buAutoNum type="arabicPeriod"/>
              <a:tabLst>
                <a:tab pos="621665" algn="l"/>
                <a:tab pos="622300" algn="l"/>
              </a:tabLst>
            </a:pPr>
            <a:r>
              <a:rPr b="1" spc="-5" dirty="0">
                <a:latin typeface="Arial"/>
                <a:cs typeface="Arial"/>
              </a:rPr>
              <a:t>CIMAP</a:t>
            </a:r>
            <a:r>
              <a:rPr b="1" spc="-20" dirty="0">
                <a:latin typeface="Arial"/>
                <a:cs typeface="Arial"/>
              </a:rPr>
              <a:t> </a:t>
            </a:r>
            <a:r>
              <a:rPr b="1" dirty="0">
                <a:latin typeface="Arial"/>
                <a:cs typeface="Arial"/>
              </a:rPr>
              <a:t>for</a:t>
            </a:r>
            <a:r>
              <a:rPr b="1" spc="-10" dirty="0">
                <a:latin typeface="Arial"/>
                <a:cs typeface="Arial"/>
              </a:rPr>
              <a:t> </a:t>
            </a:r>
            <a:r>
              <a:rPr b="1" spc="-5" dirty="0">
                <a:latin typeface="Arial"/>
                <a:cs typeface="Arial"/>
              </a:rPr>
              <a:t>medicinal</a:t>
            </a:r>
            <a:r>
              <a:rPr b="1" spc="-15" dirty="0">
                <a:latin typeface="Arial"/>
                <a:cs typeface="Arial"/>
              </a:rPr>
              <a:t> </a:t>
            </a:r>
            <a:r>
              <a:rPr b="1" spc="-5" dirty="0">
                <a:latin typeface="Arial"/>
                <a:cs typeface="Arial"/>
              </a:rPr>
              <a:t>plants</a:t>
            </a:r>
          </a:p>
          <a:p>
            <a:pPr marL="622300" indent="-609600">
              <a:lnSpc>
                <a:spcPct val="100000"/>
              </a:lnSpc>
              <a:spcBef>
                <a:spcPts val="310"/>
              </a:spcBef>
              <a:buAutoNum type="arabicPeriod"/>
              <a:tabLst>
                <a:tab pos="621665" algn="l"/>
                <a:tab pos="622300" algn="l"/>
              </a:tabLst>
            </a:pPr>
            <a:r>
              <a:rPr b="1" spc="-10" dirty="0">
                <a:latin typeface="Arial"/>
                <a:cs typeface="Arial"/>
              </a:rPr>
              <a:t>NBRI</a:t>
            </a:r>
            <a:r>
              <a:rPr b="1" spc="-5" dirty="0">
                <a:latin typeface="Arial"/>
                <a:cs typeface="Arial"/>
              </a:rPr>
              <a:t> for</a:t>
            </a:r>
            <a:r>
              <a:rPr b="1" spc="-15" dirty="0">
                <a:latin typeface="Arial"/>
                <a:cs typeface="Arial"/>
              </a:rPr>
              <a:t> </a:t>
            </a:r>
            <a:r>
              <a:rPr b="1" spc="-5" dirty="0">
                <a:latin typeface="Arial"/>
                <a:cs typeface="Arial"/>
              </a:rPr>
              <a:t>floriculture</a:t>
            </a:r>
          </a:p>
          <a:p>
            <a:pPr marL="622300" indent="-609600">
              <a:lnSpc>
                <a:spcPct val="100000"/>
              </a:lnSpc>
              <a:spcBef>
                <a:spcPts val="310"/>
              </a:spcBef>
              <a:buAutoNum type="arabicPeriod"/>
              <a:tabLst>
                <a:tab pos="621665" algn="l"/>
                <a:tab pos="622300" algn="l"/>
              </a:tabLst>
            </a:pPr>
            <a:r>
              <a:rPr b="1" spc="-10" dirty="0">
                <a:latin typeface="Arial"/>
                <a:cs typeface="Arial"/>
              </a:rPr>
              <a:t>CFTRI</a:t>
            </a:r>
            <a:r>
              <a:rPr b="1" spc="-20" dirty="0">
                <a:latin typeface="Arial"/>
                <a:cs typeface="Arial"/>
              </a:rPr>
              <a:t> </a:t>
            </a:r>
            <a:r>
              <a:rPr b="1" spc="-5" dirty="0">
                <a:latin typeface="Arial"/>
                <a:cs typeface="Arial"/>
              </a:rPr>
              <a:t>for</a:t>
            </a:r>
            <a:r>
              <a:rPr b="1" spc="-15" dirty="0">
                <a:latin typeface="Arial"/>
                <a:cs typeface="Arial"/>
              </a:rPr>
              <a:t> </a:t>
            </a:r>
            <a:r>
              <a:rPr b="1" spc="-5" dirty="0">
                <a:latin typeface="Arial"/>
                <a:cs typeface="Arial"/>
              </a:rPr>
              <a:t>food</a:t>
            </a:r>
            <a:r>
              <a:rPr b="1" spc="-15" dirty="0">
                <a:latin typeface="Arial"/>
                <a:cs typeface="Arial"/>
              </a:rPr>
              <a:t> </a:t>
            </a:r>
            <a:r>
              <a:rPr b="1" spc="-5" dirty="0">
                <a:latin typeface="Arial"/>
                <a:cs typeface="Arial"/>
              </a:rPr>
              <a:t>processing</a:t>
            </a:r>
          </a:p>
          <a:p>
            <a:pPr marL="622300" indent="-609600">
              <a:lnSpc>
                <a:spcPct val="100000"/>
              </a:lnSpc>
              <a:spcBef>
                <a:spcPts val="309"/>
              </a:spcBef>
              <a:buAutoNum type="arabicPeriod"/>
              <a:tabLst>
                <a:tab pos="621665" algn="l"/>
                <a:tab pos="622300" algn="l"/>
              </a:tabLst>
            </a:pPr>
            <a:r>
              <a:rPr b="1" spc="-5" dirty="0">
                <a:latin typeface="Arial"/>
                <a:cs typeface="Arial"/>
              </a:rPr>
              <a:t>NIRD</a:t>
            </a:r>
            <a:r>
              <a:rPr b="1" spc="-15" dirty="0">
                <a:latin typeface="Arial"/>
                <a:cs typeface="Arial"/>
              </a:rPr>
              <a:t> </a:t>
            </a:r>
            <a:r>
              <a:rPr b="1" spc="-5" dirty="0">
                <a:latin typeface="Arial"/>
                <a:cs typeface="Arial"/>
              </a:rPr>
              <a:t>for</a:t>
            </a:r>
            <a:r>
              <a:rPr b="1" spc="-10" dirty="0">
                <a:latin typeface="Arial"/>
                <a:cs typeface="Arial"/>
              </a:rPr>
              <a:t> </a:t>
            </a:r>
            <a:r>
              <a:rPr b="1" spc="-5" dirty="0">
                <a:latin typeface="Arial"/>
                <a:cs typeface="Arial"/>
              </a:rPr>
              <a:t>rural technology</a:t>
            </a:r>
            <a:r>
              <a:rPr b="1" spc="-25" dirty="0">
                <a:latin typeface="Arial"/>
                <a:cs typeface="Arial"/>
              </a:rPr>
              <a:t> </a:t>
            </a:r>
            <a:r>
              <a:rPr b="1" spc="-5" dirty="0">
                <a:latin typeface="Arial"/>
                <a:cs typeface="Arial"/>
              </a:rPr>
              <a:t>related</a:t>
            </a:r>
            <a:r>
              <a:rPr b="1" spc="-10" dirty="0">
                <a:latin typeface="Arial"/>
                <a:cs typeface="Arial"/>
              </a:rPr>
              <a:t> </a:t>
            </a:r>
            <a:r>
              <a:rPr b="1" spc="-5" dirty="0">
                <a:latin typeface="Arial"/>
                <a:cs typeface="Arial"/>
              </a:rPr>
              <a:t>projects</a:t>
            </a:r>
          </a:p>
          <a:p>
            <a:pPr marL="622300" marR="6350" indent="-609600">
              <a:lnSpc>
                <a:spcPts val="2600"/>
              </a:lnSpc>
              <a:spcBef>
                <a:spcPts val="620"/>
              </a:spcBef>
              <a:buAutoNum type="arabicPeriod"/>
              <a:tabLst>
                <a:tab pos="621665" algn="l"/>
                <a:tab pos="622300" algn="l"/>
                <a:tab pos="2131695" algn="l"/>
                <a:tab pos="2575560" algn="l"/>
                <a:tab pos="4422775" algn="l"/>
                <a:tab pos="5695315" algn="l"/>
                <a:tab pos="6477000" algn="l"/>
              </a:tabLst>
            </a:pPr>
            <a:r>
              <a:rPr b="1" spc="-5" dirty="0">
                <a:latin typeface="Arial"/>
                <a:cs typeface="Arial"/>
              </a:rPr>
              <a:t>NAB</a:t>
            </a:r>
            <a:r>
              <a:rPr b="1" dirty="0">
                <a:latin typeface="Arial"/>
                <a:cs typeface="Arial"/>
              </a:rPr>
              <a:t>A</a:t>
            </a:r>
            <a:r>
              <a:rPr b="1" spc="-5" dirty="0">
                <a:latin typeface="Arial"/>
                <a:cs typeface="Arial"/>
              </a:rPr>
              <a:t>R</a:t>
            </a:r>
            <a:r>
              <a:rPr b="1" dirty="0">
                <a:latin typeface="Arial"/>
                <a:cs typeface="Arial"/>
              </a:rPr>
              <a:t>D	is	s</a:t>
            </a:r>
            <a:r>
              <a:rPr b="1" spc="-10" dirty="0">
                <a:latin typeface="Arial"/>
                <a:cs typeface="Arial"/>
              </a:rPr>
              <a:t>po</a:t>
            </a:r>
            <a:r>
              <a:rPr b="1" dirty="0">
                <a:latin typeface="Arial"/>
                <a:cs typeface="Arial"/>
              </a:rPr>
              <a:t>n</a:t>
            </a:r>
            <a:r>
              <a:rPr b="1" spc="-10" dirty="0">
                <a:latin typeface="Arial"/>
                <a:cs typeface="Arial"/>
              </a:rPr>
              <a:t>so</a:t>
            </a:r>
            <a:r>
              <a:rPr b="1" dirty="0">
                <a:latin typeface="Arial"/>
                <a:cs typeface="Arial"/>
              </a:rPr>
              <a:t>ring	</a:t>
            </a:r>
            <a:r>
              <a:rPr b="1" spc="-10" dirty="0">
                <a:latin typeface="Arial"/>
                <a:cs typeface="Arial"/>
              </a:rPr>
              <a:t>va</a:t>
            </a:r>
            <a:r>
              <a:rPr b="1" dirty="0">
                <a:latin typeface="Arial"/>
                <a:cs typeface="Arial"/>
              </a:rPr>
              <a:t>rio</a:t>
            </a:r>
            <a:r>
              <a:rPr b="1" spc="-10" dirty="0">
                <a:latin typeface="Arial"/>
                <a:cs typeface="Arial"/>
              </a:rPr>
              <a:t>u</a:t>
            </a:r>
            <a:r>
              <a:rPr b="1" dirty="0">
                <a:latin typeface="Arial"/>
                <a:cs typeface="Arial"/>
              </a:rPr>
              <a:t>s	</a:t>
            </a:r>
            <a:r>
              <a:rPr b="1" spc="-10" dirty="0">
                <a:latin typeface="Arial"/>
                <a:cs typeface="Arial"/>
              </a:rPr>
              <a:t>sk</a:t>
            </a:r>
            <a:r>
              <a:rPr b="1" dirty="0">
                <a:latin typeface="Arial"/>
                <a:cs typeface="Arial"/>
              </a:rPr>
              <a:t>i</a:t>
            </a:r>
            <a:r>
              <a:rPr b="1" spc="10" dirty="0">
                <a:latin typeface="Arial"/>
                <a:cs typeface="Arial"/>
              </a:rPr>
              <a:t>l</a:t>
            </a:r>
            <a:r>
              <a:rPr b="1" dirty="0">
                <a:latin typeface="Arial"/>
                <a:cs typeface="Arial"/>
              </a:rPr>
              <a:t>l	</a:t>
            </a:r>
            <a:r>
              <a:rPr b="1" spc="5" dirty="0">
                <a:latin typeface="Arial"/>
                <a:cs typeface="Arial"/>
              </a:rPr>
              <a:t>t</a:t>
            </a:r>
            <a:r>
              <a:rPr b="1" dirty="0">
                <a:latin typeface="Arial"/>
                <a:cs typeface="Arial"/>
              </a:rPr>
              <a:t>r</a:t>
            </a:r>
            <a:r>
              <a:rPr b="1" spc="-10" dirty="0">
                <a:latin typeface="Arial"/>
                <a:cs typeface="Arial"/>
              </a:rPr>
              <a:t>a</a:t>
            </a:r>
            <a:r>
              <a:rPr b="1" dirty="0">
                <a:latin typeface="Arial"/>
                <a:cs typeface="Arial"/>
              </a:rPr>
              <a:t>i</a:t>
            </a:r>
            <a:r>
              <a:rPr b="1" spc="-10" dirty="0">
                <a:latin typeface="Arial"/>
                <a:cs typeface="Arial"/>
              </a:rPr>
              <a:t>n</a:t>
            </a:r>
            <a:r>
              <a:rPr b="1" dirty="0">
                <a:latin typeface="Arial"/>
                <a:cs typeface="Arial"/>
              </a:rPr>
              <a:t>ing  </a:t>
            </a:r>
            <a:r>
              <a:rPr b="1" spc="-5" dirty="0">
                <a:latin typeface="Arial"/>
                <a:cs typeface="Arial"/>
              </a:rPr>
              <a:t>pogrammes</a:t>
            </a:r>
            <a:r>
              <a:rPr b="1" spc="-10" dirty="0">
                <a:latin typeface="Arial"/>
                <a:cs typeface="Arial"/>
              </a:rPr>
              <a:t> </a:t>
            </a:r>
            <a:r>
              <a:rPr b="1" spc="-5" dirty="0">
                <a:latin typeface="Arial"/>
                <a:cs typeface="Arial"/>
              </a:rPr>
              <a:t>through</a:t>
            </a:r>
            <a:r>
              <a:rPr b="1" dirty="0">
                <a:latin typeface="Arial"/>
                <a:cs typeface="Arial"/>
              </a:rPr>
              <a:t> </a:t>
            </a:r>
            <a:r>
              <a:rPr b="1" spc="-5" dirty="0">
                <a:latin typeface="Arial"/>
                <a:cs typeface="Arial"/>
              </a:rPr>
              <a:t>NGOs.</a:t>
            </a:r>
          </a:p>
          <a:p>
            <a:pPr marL="622300" marR="5715" algn="just">
              <a:lnSpc>
                <a:spcPct val="90100"/>
              </a:lnSpc>
              <a:spcBef>
                <a:spcPts val="1205"/>
              </a:spcBef>
            </a:pPr>
            <a:r>
              <a:rPr dirty="0"/>
              <a:t>The </a:t>
            </a:r>
            <a:r>
              <a:rPr spc="-10" dirty="0"/>
              <a:t>intending </a:t>
            </a:r>
            <a:r>
              <a:rPr spc="-5" dirty="0"/>
              <a:t>youth can get </a:t>
            </a:r>
            <a:r>
              <a:rPr spc="-10" dirty="0"/>
              <a:t>details </a:t>
            </a:r>
            <a:r>
              <a:rPr spc="-5" dirty="0"/>
              <a:t>from </a:t>
            </a:r>
            <a:r>
              <a:rPr spc="-10" dirty="0"/>
              <a:t>various </a:t>
            </a:r>
            <a:r>
              <a:rPr spc="-5" dirty="0"/>
              <a:t> web sites </a:t>
            </a:r>
            <a:r>
              <a:rPr spc="-10" dirty="0"/>
              <a:t>and </a:t>
            </a:r>
            <a:r>
              <a:rPr spc="-5" dirty="0"/>
              <a:t>News Papers or contact Kisan Help </a:t>
            </a:r>
            <a:r>
              <a:rPr dirty="0"/>
              <a:t> </a:t>
            </a:r>
            <a:r>
              <a:rPr spc="-10" dirty="0"/>
              <a:t>Line</a:t>
            </a:r>
          </a:p>
        </p:txBody>
      </p:sp>
    </p:spTree>
    <p:extLst>
      <p:ext uri="{BB962C8B-B14F-4D97-AF65-F5344CB8AC3E}">
        <p14:creationId xmlns:p14="http://schemas.microsoft.com/office/powerpoint/2010/main" val="280900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5440"/>
            <a:ext cx="8763000" cy="553998"/>
          </a:xfrm>
        </p:spPr>
        <p:txBody>
          <a:bodyPr/>
          <a:lstStyle/>
          <a:p>
            <a:r>
              <a:rPr lang="en-IN" dirty="0"/>
              <a:t>Problems of Rural  </a:t>
            </a:r>
            <a:r>
              <a:rPr lang="en-IN" dirty="0" smtClean="0"/>
              <a:t> Entrepreneurship</a:t>
            </a:r>
            <a:endParaRPr lang="en-IN" dirty="0"/>
          </a:p>
        </p:txBody>
      </p:sp>
      <p:sp>
        <p:nvSpPr>
          <p:cNvPr id="3" name="Text Placeholder 2"/>
          <p:cNvSpPr>
            <a:spLocks noGrp="1"/>
          </p:cNvSpPr>
          <p:nvPr>
            <p:ph type="body" idx="1"/>
          </p:nvPr>
        </p:nvSpPr>
        <p:spPr>
          <a:xfrm>
            <a:off x="766761" y="1066800"/>
            <a:ext cx="8224839" cy="5539978"/>
          </a:xfrm>
        </p:spPr>
        <p:txBody>
          <a:bodyPr/>
          <a:lstStyle/>
          <a:p>
            <a:pPr algn="l">
              <a:buFont typeface="Arial" panose="020B0604020202020204" pitchFamily="34" charset="0"/>
              <a:buChar char="•"/>
            </a:pPr>
            <a:r>
              <a:rPr lang="en-US" dirty="0" smtClean="0">
                <a:solidFill>
                  <a:srgbClr val="222222"/>
                </a:solidFill>
                <a:latin typeface="Rubik"/>
              </a:rPr>
              <a:t>Paucity </a:t>
            </a:r>
            <a:r>
              <a:rPr lang="en-US" dirty="0">
                <a:solidFill>
                  <a:srgbClr val="222222"/>
                </a:solidFill>
                <a:latin typeface="Rubik"/>
              </a:rPr>
              <a:t>of Funds</a:t>
            </a:r>
          </a:p>
          <a:p>
            <a:pPr algn="l">
              <a:buFont typeface="Arial" panose="020B0604020202020204" pitchFamily="34" charset="0"/>
              <a:buChar char="•"/>
            </a:pPr>
            <a:r>
              <a:rPr lang="en-US" dirty="0">
                <a:solidFill>
                  <a:srgbClr val="222222"/>
                </a:solidFill>
                <a:latin typeface="Rubik"/>
              </a:rPr>
              <a:t>Lack of technical know-how</a:t>
            </a:r>
          </a:p>
          <a:p>
            <a:pPr algn="l">
              <a:buFont typeface="Arial" panose="020B0604020202020204" pitchFamily="34" charset="0"/>
              <a:buChar char="•"/>
            </a:pPr>
            <a:r>
              <a:rPr lang="en-US" dirty="0">
                <a:solidFill>
                  <a:srgbClr val="222222"/>
                </a:solidFill>
                <a:latin typeface="Rubik"/>
              </a:rPr>
              <a:t>Lack of training and development</a:t>
            </a:r>
          </a:p>
          <a:p>
            <a:pPr algn="l">
              <a:buFont typeface="Arial" panose="020B0604020202020204" pitchFamily="34" charset="0"/>
              <a:buChar char="•"/>
            </a:pPr>
            <a:r>
              <a:rPr lang="en-US" dirty="0">
                <a:solidFill>
                  <a:srgbClr val="222222"/>
                </a:solidFill>
                <a:latin typeface="Rubik"/>
              </a:rPr>
              <a:t>Non-availability of skilled </a:t>
            </a:r>
            <a:r>
              <a:rPr lang="en-US" dirty="0" smtClean="0">
                <a:solidFill>
                  <a:srgbClr val="222222"/>
                </a:solidFill>
                <a:latin typeface="Rubik"/>
              </a:rPr>
              <a:t>labors</a:t>
            </a:r>
            <a:endParaRPr lang="en-US" dirty="0">
              <a:solidFill>
                <a:srgbClr val="222222"/>
              </a:solidFill>
              <a:latin typeface="Rubik"/>
            </a:endParaRPr>
          </a:p>
          <a:p>
            <a:pPr algn="l">
              <a:buFont typeface="Arial" panose="020B0604020202020204" pitchFamily="34" charset="0"/>
              <a:buChar char="•"/>
            </a:pPr>
            <a:r>
              <a:rPr lang="en-US" dirty="0">
                <a:solidFill>
                  <a:srgbClr val="222222"/>
                </a:solidFill>
                <a:latin typeface="Rubik"/>
              </a:rPr>
              <a:t>Risk Element</a:t>
            </a:r>
          </a:p>
          <a:p>
            <a:pPr algn="l">
              <a:buFont typeface="Arial" panose="020B0604020202020204" pitchFamily="34" charset="0"/>
              <a:buChar char="•"/>
            </a:pPr>
            <a:r>
              <a:rPr lang="en-US" dirty="0">
                <a:solidFill>
                  <a:srgbClr val="222222"/>
                </a:solidFill>
                <a:latin typeface="Rubik"/>
              </a:rPr>
              <a:t>Legal Formalities</a:t>
            </a:r>
          </a:p>
          <a:p>
            <a:pPr algn="l">
              <a:buFont typeface="Arial" panose="020B0604020202020204" pitchFamily="34" charset="0"/>
              <a:buChar char="•"/>
            </a:pPr>
            <a:r>
              <a:rPr lang="en-US" dirty="0">
                <a:solidFill>
                  <a:srgbClr val="222222"/>
                </a:solidFill>
                <a:latin typeface="Rubik"/>
              </a:rPr>
              <a:t>Lack of technical knowledge</a:t>
            </a:r>
          </a:p>
          <a:p>
            <a:pPr algn="l">
              <a:buFont typeface="Arial" panose="020B0604020202020204" pitchFamily="34" charset="0"/>
              <a:buChar char="•"/>
            </a:pPr>
            <a:r>
              <a:rPr lang="en-US" dirty="0">
                <a:solidFill>
                  <a:srgbClr val="222222"/>
                </a:solidFill>
                <a:latin typeface="Rubik"/>
              </a:rPr>
              <a:t>Lack of Quality Control</a:t>
            </a:r>
          </a:p>
          <a:p>
            <a:pPr algn="l">
              <a:buFont typeface="Arial" panose="020B0604020202020204" pitchFamily="34" charset="0"/>
              <a:buChar char="•"/>
            </a:pPr>
            <a:r>
              <a:rPr lang="en-US" dirty="0">
                <a:solidFill>
                  <a:srgbClr val="222222"/>
                </a:solidFill>
                <a:latin typeface="Rubik"/>
              </a:rPr>
              <a:t>Lack of communication and market insights</a:t>
            </a:r>
          </a:p>
          <a:p>
            <a:pPr algn="l">
              <a:buFont typeface="Arial" panose="020B0604020202020204" pitchFamily="34" charset="0"/>
              <a:buChar char="•"/>
            </a:pPr>
            <a:r>
              <a:rPr lang="en-US" dirty="0">
                <a:solidFill>
                  <a:srgbClr val="222222"/>
                </a:solidFill>
                <a:latin typeface="Rubik"/>
              </a:rPr>
              <a:t>Lack of storage and transportation facilities</a:t>
            </a:r>
          </a:p>
          <a:p>
            <a:pPr algn="l">
              <a:buFont typeface="Arial" panose="020B0604020202020204" pitchFamily="34" charset="0"/>
              <a:buChar char="•"/>
            </a:pPr>
            <a:r>
              <a:rPr lang="en-US" dirty="0">
                <a:solidFill>
                  <a:srgbClr val="222222"/>
                </a:solidFill>
                <a:latin typeface="Rubik"/>
              </a:rPr>
              <a:t>Old and obsolete technology, machinery and equipment</a:t>
            </a:r>
          </a:p>
          <a:p>
            <a:pPr algn="l">
              <a:buFont typeface="Arial" panose="020B0604020202020204" pitchFamily="34" charset="0"/>
              <a:buChar char="•"/>
            </a:pPr>
            <a:r>
              <a:rPr lang="en-US" dirty="0">
                <a:solidFill>
                  <a:srgbClr val="222222"/>
                </a:solidFill>
                <a:latin typeface="Rubik"/>
              </a:rPr>
              <a:t>Lack of promotional strategy</a:t>
            </a:r>
          </a:p>
          <a:p>
            <a:pPr algn="l">
              <a:buFont typeface="Arial" panose="020B0604020202020204" pitchFamily="34" charset="0"/>
              <a:buChar char="•"/>
            </a:pPr>
            <a:r>
              <a:rPr lang="en-US" dirty="0">
                <a:solidFill>
                  <a:srgbClr val="222222"/>
                </a:solidFill>
                <a:latin typeface="Rubik"/>
              </a:rPr>
              <a:t>Lack of infrastructural facilities</a:t>
            </a:r>
          </a:p>
          <a:p>
            <a:pPr algn="l">
              <a:buFont typeface="Arial" panose="020B0604020202020204" pitchFamily="34" charset="0"/>
              <a:buChar char="•"/>
            </a:pPr>
            <a:r>
              <a:rPr lang="en-US" dirty="0">
                <a:solidFill>
                  <a:srgbClr val="222222"/>
                </a:solidFill>
                <a:latin typeface="Rubik"/>
              </a:rPr>
              <a:t>Poor quality standards</a:t>
            </a:r>
          </a:p>
          <a:p>
            <a:endParaRPr lang="en-IN" dirty="0"/>
          </a:p>
        </p:txBody>
      </p:sp>
    </p:spTree>
    <p:extLst>
      <p:ext uri="{BB962C8B-B14F-4D97-AF65-F5344CB8AC3E}">
        <p14:creationId xmlns:p14="http://schemas.microsoft.com/office/powerpoint/2010/main" val="1614962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07029" y="337820"/>
            <a:ext cx="3324860" cy="513080"/>
          </a:xfrm>
          <a:prstGeom prst="rect">
            <a:avLst/>
          </a:prstGeom>
        </p:spPr>
        <p:txBody>
          <a:bodyPr vert="horz" wrap="square" lIns="0" tIns="12700" rIns="0" bIns="0" rtlCol="0">
            <a:spAutoFit/>
          </a:bodyPr>
          <a:lstStyle/>
          <a:p>
            <a:pPr marL="12700">
              <a:lnSpc>
                <a:spcPct val="100000"/>
              </a:lnSpc>
              <a:spcBef>
                <a:spcPts val="100"/>
              </a:spcBef>
            </a:pPr>
            <a:r>
              <a:rPr sz="3200" spc="-5" dirty="0"/>
              <a:t>Marketing</a:t>
            </a:r>
            <a:r>
              <a:rPr sz="3200" spc="-45" dirty="0"/>
              <a:t> </a:t>
            </a:r>
            <a:r>
              <a:rPr sz="3200" spc="-5" dirty="0"/>
              <a:t>issues</a:t>
            </a:r>
            <a:endParaRPr sz="3200"/>
          </a:p>
        </p:txBody>
      </p:sp>
      <p:sp>
        <p:nvSpPr>
          <p:cNvPr id="3" name="object 3"/>
          <p:cNvSpPr txBox="1"/>
          <p:nvPr/>
        </p:nvSpPr>
        <p:spPr>
          <a:xfrm>
            <a:off x="612140" y="1132840"/>
            <a:ext cx="7920990" cy="5027930"/>
          </a:xfrm>
          <a:prstGeom prst="rect">
            <a:avLst/>
          </a:prstGeom>
        </p:spPr>
        <p:txBody>
          <a:bodyPr vert="horz" wrap="square" lIns="0" tIns="60325" rIns="0" bIns="0" rtlCol="0">
            <a:spAutoFit/>
          </a:bodyPr>
          <a:lstStyle/>
          <a:p>
            <a:pPr marL="355600" marR="180340" indent="-342900">
              <a:lnSpc>
                <a:spcPts val="3030"/>
              </a:lnSpc>
              <a:spcBef>
                <a:spcPts val="475"/>
              </a:spcBef>
              <a:buChar char="•"/>
              <a:tabLst>
                <a:tab pos="354965" algn="l"/>
                <a:tab pos="355600" algn="l"/>
              </a:tabLst>
            </a:pPr>
            <a:r>
              <a:rPr sz="2800" spc="-5" dirty="0">
                <a:latin typeface="Arial"/>
                <a:cs typeface="Arial"/>
              </a:rPr>
              <a:t>Marketing of</a:t>
            </a:r>
            <a:r>
              <a:rPr sz="2800" dirty="0">
                <a:latin typeface="Arial"/>
                <a:cs typeface="Arial"/>
              </a:rPr>
              <a:t> </a:t>
            </a:r>
            <a:r>
              <a:rPr sz="2800" spc="-5" dirty="0">
                <a:latin typeface="Arial"/>
                <a:cs typeface="Arial"/>
              </a:rPr>
              <a:t>rural</a:t>
            </a:r>
            <a:r>
              <a:rPr sz="2800" spc="5" dirty="0">
                <a:latin typeface="Arial"/>
                <a:cs typeface="Arial"/>
              </a:rPr>
              <a:t> </a:t>
            </a:r>
            <a:r>
              <a:rPr sz="2800" spc="-5" dirty="0">
                <a:latin typeface="Arial"/>
                <a:cs typeface="Arial"/>
              </a:rPr>
              <a:t>produce is</a:t>
            </a:r>
            <a:r>
              <a:rPr sz="2800" spc="5" dirty="0">
                <a:latin typeface="Arial"/>
                <a:cs typeface="Arial"/>
              </a:rPr>
              <a:t> </a:t>
            </a:r>
            <a:r>
              <a:rPr sz="2800" dirty="0">
                <a:latin typeface="Arial"/>
                <a:cs typeface="Arial"/>
              </a:rPr>
              <a:t>prime</a:t>
            </a:r>
            <a:r>
              <a:rPr sz="2800" spc="-5" dirty="0">
                <a:latin typeface="Arial"/>
                <a:cs typeface="Arial"/>
              </a:rPr>
              <a:t> concern for </a:t>
            </a:r>
            <a:r>
              <a:rPr sz="2800" spc="-760" dirty="0">
                <a:latin typeface="Arial"/>
                <a:cs typeface="Arial"/>
              </a:rPr>
              <a:t> </a:t>
            </a:r>
            <a:r>
              <a:rPr sz="2800" spc="-5" dirty="0">
                <a:latin typeface="Arial"/>
                <a:cs typeface="Arial"/>
              </a:rPr>
              <a:t>the</a:t>
            </a:r>
            <a:r>
              <a:rPr sz="2800" spc="-10" dirty="0">
                <a:latin typeface="Arial"/>
                <a:cs typeface="Arial"/>
              </a:rPr>
              <a:t> </a:t>
            </a:r>
            <a:r>
              <a:rPr sz="2800" spc="-5" dirty="0">
                <a:latin typeface="Arial"/>
                <a:cs typeface="Arial"/>
              </a:rPr>
              <a:t>rural entrepreneurs</a:t>
            </a:r>
            <a:r>
              <a:rPr sz="2800" spc="5" dirty="0">
                <a:latin typeface="Arial"/>
                <a:cs typeface="Arial"/>
              </a:rPr>
              <a:t> </a:t>
            </a:r>
            <a:r>
              <a:rPr sz="2800" dirty="0">
                <a:latin typeface="Arial"/>
                <a:cs typeface="Arial"/>
              </a:rPr>
              <a:t>.</a:t>
            </a:r>
            <a:endParaRPr sz="2800">
              <a:latin typeface="Arial"/>
              <a:cs typeface="Arial"/>
            </a:endParaRPr>
          </a:p>
          <a:p>
            <a:pPr marL="355600" marR="436245" indent="-342900">
              <a:lnSpc>
                <a:spcPct val="90000"/>
              </a:lnSpc>
              <a:spcBef>
                <a:spcPts val="640"/>
              </a:spcBef>
              <a:buChar char="•"/>
              <a:tabLst>
                <a:tab pos="354965" algn="l"/>
                <a:tab pos="355600" algn="l"/>
              </a:tabLst>
            </a:pPr>
            <a:r>
              <a:rPr sz="2800" spc="-10" dirty="0">
                <a:latin typeface="Arial"/>
                <a:cs typeface="Arial"/>
              </a:rPr>
              <a:t>The </a:t>
            </a:r>
            <a:r>
              <a:rPr sz="2800" dirty="0">
                <a:latin typeface="Arial"/>
                <a:cs typeface="Arial"/>
              </a:rPr>
              <a:t>rural</a:t>
            </a:r>
            <a:r>
              <a:rPr sz="2800" spc="-10" dirty="0">
                <a:latin typeface="Arial"/>
                <a:cs typeface="Arial"/>
              </a:rPr>
              <a:t> </a:t>
            </a:r>
            <a:r>
              <a:rPr sz="2800" dirty="0">
                <a:latin typeface="Arial"/>
                <a:cs typeface="Arial"/>
              </a:rPr>
              <a:t>areas </a:t>
            </a:r>
            <a:r>
              <a:rPr sz="2800" spc="-5" dirty="0">
                <a:latin typeface="Arial"/>
                <a:cs typeface="Arial"/>
              </a:rPr>
              <a:t>act as</a:t>
            </a:r>
            <a:r>
              <a:rPr sz="2800" dirty="0">
                <a:latin typeface="Arial"/>
                <a:cs typeface="Arial"/>
              </a:rPr>
              <a:t> markets </a:t>
            </a:r>
            <a:r>
              <a:rPr sz="2800" spc="-5" dirty="0">
                <a:latin typeface="Arial"/>
                <a:cs typeface="Arial"/>
              </a:rPr>
              <a:t>for</a:t>
            </a:r>
            <a:r>
              <a:rPr sz="2800" dirty="0">
                <a:latin typeface="Arial"/>
                <a:cs typeface="Arial"/>
              </a:rPr>
              <a:t> </a:t>
            </a:r>
            <a:r>
              <a:rPr sz="2800" spc="-5" dirty="0">
                <a:latin typeface="Arial"/>
                <a:cs typeface="Arial"/>
              </a:rPr>
              <a:t>the person </a:t>
            </a:r>
            <a:r>
              <a:rPr sz="2800" spc="-765" dirty="0">
                <a:latin typeface="Arial"/>
                <a:cs typeface="Arial"/>
              </a:rPr>
              <a:t> </a:t>
            </a:r>
            <a:r>
              <a:rPr sz="2800" spc="-5" dirty="0">
                <a:latin typeface="Arial"/>
                <a:cs typeface="Arial"/>
              </a:rPr>
              <a:t>choosing </a:t>
            </a:r>
            <a:r>
              <a:rPr sz="2800" dirty="0">
                <a:latin typeface="Arial"/>
                <a:cs typeface="Arial"/>
              </a:rPr>
              <a:t>service </a:t>
            </a:r>
            <a:r>
              <a:rPr sz="2800" spc="-5" dirty="0">
                <a:latin typeface="Arial"/>
                <a:cs typeface="Arial"/>
              </a:rPr>
              <a:t>industry or trading </a:t>
            </a:r>
            <a:r>
              <a:rPr sz="2800" spc="5" dirty="0">
                <a:latin typeface="Arial"/>
                <a:cs typeface="Arial"/>
              </a:rPr>
              <a:t>as </a:t>
            </a:r>
            <a:r>
              <a:rPr sz="2800" spc="10" dirty="0">
                <a:latin typeface="Arial"/>
                <a:cs typeface="Arial"/>
              </a:rPr>
              <a:t> </a:t>
            </a:r>
            <a:r>
              <a:rPr sz="2800" spc="-5" dirty="0">
                <a:latin typeface="Arial"/>
                <a:cs typeface="Arial"/>
              </a:rPr>
              <a:t>business.</a:t>
            </a:r>
            <a:endParaRPr sz="2800">
              <a:latin typeface="Arial"/>
              <a:cs typeface="Arial"/>
            </a:endParaRPr>
          </a:p>
          <a:p>
            <a:pPr marL="355600" marR="5080" indent="-342900">
              <a:lnSpc>
                <a:spcPts val="3020"/>
              </a:lnSpc>
              <a:spcBef>
                <a:spcPts val="745"/>
              </a:spcBef>
              <a:buChar char="•"/>
              <a:tabLst>
                <a:tab pos="354965" algn="l"/>
                <a:tab pos="355600" algn="l"/>
              </a:tabLst>
            </a:pPr>
            <a:r>
              <a:rPr sz="2800" spc="-5" dirty="0">
                <a:latin typeface="Arial"/>
                <a:cs typeface="Arial"/>
              </a:rPr>
              <a:t>However, the</a:t>
            </a:r>
            <a:r>
              <a:rPr sz="2800" spc="-10" dirty="0">
                <a:latin typeface="Arial"/>
                <a:cs typeface="Arial"/>
              </a:rPr>
              <a:t> </a:t>
            </a:r>
            <a:r>
              <a:rPr sz="2800" spc="-5" dirty="0">
                <a:latin typeface="Arial"/>
                <a:cs typeface="Arial"/>
              </a:rPr>
              <a:t>urban</a:t>
            </a:r>
            <a:r>
              <a:rPr sz="2800" spc="10" dirty="0">
                <a:latin typeface="Arial"/>
                <a:cs typeface="Arial"/>
              </a:rPr>
              <a:t> </a:t>
            </a:r>
            <a:r>
              <a:rPr sz="2800" spc="-5" dirty="0">
                <a:latin typeface="Arial"/>
                <a:cs typeface="Arial"/>
              </a:rPr>
              <a:t>areas</a:t>
            </a:r>
            <a:r>
              <a:rPr sz="2800" spc="-10" dirty="0">
                <a:latin typeface="Arial"/>
                <a:cs typeface="Arial"/>
              </a:rPr>
              <a:t> </a:t>
            </a:r>
            <a:r>
              <a:rPr sz="2800" dirty="0">
                <a:latin typeface="Arial"/>
                <a:cs typeface="Arial"/>
              </a:rPr>
              <a:t>and </a:t>
            </a:r>
            <a:r>
              <a:rPr sz="2800" spc="-5" dirty="0">
                <a:latin typeface="Arial"/>
                <a:cs typeface="Arial"/>
              </a:rPr>
              <a:t>other</a:t>
            </a:r>
            <a:r>
              <a:rPr sz="2800" spc="-10" dirty="0">
                <a:latin typeface="Arial"/>
                <a:cs typeface="Arial"/>
              </a:rPr>
              <a:t> </a:t>
            </a:r>
            <a:r>
              <a:rPr sz="2800" spc="-5" dirty="0">
                <a:latin typeface="Arial"/>
                <a:cs typeface="Arial"/>
              </a:rPr>
              <a:t>villages </a:t>
            </a:r>
            <a:r>
              <a:rPr sz="2800" dirty="0">
                <a:latin typeface="Arial"/>
                <a:cs typeface="Arial"/>
              </a:rPr>
              <a:t>act </a:t>
            </a:r>
            <a:r>
              <a:rPr sz="2800" spc="-765" dirty="0">
                <a:latin typeface="Arial"/>
                <a:cs typeface="Arial"/>
              </a:rPr>
              <a:t> </a:t>
            </a:r>
            <a:r>
              <a:rPr sz="2800" spc="-5" dirty="0">
                <a:latin typeface="Arial"/>
                <a:cs typeface="Arial"/>
              </a:rPr>
              <a:t>as </a:t>
            </a:r>
            <a:r>
              <a:rPr sz="2800" dirty="0">
                <a:latin typeface="Arial"/>
                <a:cs typeface="Arial"/>
              </a:rPr>
              <a:t>markets </a:t>
            </a:r>
            <a:r>
              <a:rPr sz="2800" spc="-5" dirty="0">
                <a:latin typeface="Arial"/>
                <a:cs typeface="Arial"/>
              </a:rPr>
              <a:t>for</a:t>
            </a:r>
            <a:r>
              <a:rPr sz="2800" dirty="0">
                <a:latin typeface="Arial"/>
                <a:cs typeface="Arial"/>
              </a:rPr>
              <a:t> the</a:t>
            </a:r>
            <a:r>
              <a:rPr sz="2800" spc="-10" dirty="0">
                <a:latin typeface="Arial"/>
                <a:cs typeface="Arial"/>
              </a:rPr>
              <a:t> </a:t>
            </a:r>
            <a:r>
              <a:rPr sz="2800" spc="-5" dirty="0">
                <a:latin typeface="Arial"/>
                <a:cs typeface="Arial"/>
              </a:rPr>
              <a:t>manufacturing</a:t>
            </a:r>
            <a:r>
              <a:rPr sz="2800" dirty="0">
                <a:latin typeface="Arial"/>
                <a:cs typeface="Arial"/>
              </a:rPr>
              <a:t> </a:t>
            </a:r>
            <a:r>
              <a:rPr sz="2800" spc="-5" dirty="0">
                <a:latin typeface="Arial"/>
                <a:cs typeface="Arial"/>
              </a:rPr>
              <a:t>or</a:t>
            </a:r>
            <a:r>
              <a:rPr sz="2800" spc="5" dirty="0">
                <a:latin typeface="Arial"/>
                <a:cs typeface="Arial"/>
              </a:rPr>
              <a:t> </a:t>
            </a:r>
            <a:r>
              <a:rPr sz="2800" spc="-5" dirty="0">
                <a:latin typeface="Arial"/>
                <a:cs typeface="Arial"/>
              </a:rPr>
              <a:t>producing </a:t>
            </a:r>
            <a:r>
              <a:rPr sz="2800" dirty="0">
                <a:latin typeface="Arial"/>
                <a:cs typeface="Arial"/>
              </a:rPr>
              <a:t> </a:t>
            </a:r>
            <a:r>
              <a:rPr sz="2800" spc="-5" dirty="0">
                <a:latin typeface="Arial"/>
                <a:cs typeface="Arial"/>
              </a:rPr>
              <a:t>enterprises.</a:t>
            </a:r>
            <a:endParaRPr sz="2800">
              <a:latin typeface="Arial"/>
              <a:cs typeface="Arial"/>
            </a:endParaRPr>
          </a:p>
          <a:p>
            <a:pPr marL="355600" marR="539115" indent="-342900">
              <a:lnSpc>
                <a:spcPts val="3020"/>
              </a:lnSpc>
              <a:spcBef>
                <a:spcPts val="700"/>
              </a:spcBef>
              <a:buChar char="•"/>
              <a:tabLst>
                <a:tab pos="354965" algn="l"/>
                <a:tab pos="355600" algn="l"/>
              </a:tabLst>
            </a:pPr>
            <a:r>
              <a:rPr sz="2800" spc="-5" dirty="0">
                <a:latin typeface="Arial"/>
                <a:cs typeface="Arial"/>
              </a:rPr>
              <a:t>Some of</a:t>
            </a:r>
            <a:r>
              <a:rPr sz="2800" dirty="0">
                <a:latin typeface="Arial"/>
                <a:cs typeface="Arial"/>
              </a:rPr>
              <a:t> </a:t>
            </a:r>
            <a:r>
              <a:rPr sz="2800" spc="-5" dirty="0">
                <a:latin typeface="Arial"/>
                <a:cs typeface="Arial"/>
              </a:rPr>
              <a:t>the rural</a:t>
            </a:r>
            <a:r>
              <a:rPr sz="2800" spc="5" dirty="0">
                <a:latin typeface="Arial"/>
                <a:cs typeface="Arial"/>
              </a:rPr>
              <a:t> </a:t>
            </a:r>
            <a:r>
              <a:rPr sz="2800" spc="-5" dirty="0">
                <a:latin typeface="Arial"/>
                <a:cs typeface="Arial"/>
              </a:rPr>
              <a:t>products</a:t>
            </a:r>
            <a:r>
              <a:rPr sz="2800" dirty="0">
                <a:latin typeface="Arial"/>
                <a:cs typeface="Arial"/>
              </a:rPr>
              <a:t> </a:t>
            </a:r>
            <a:r>
              <a:rPr sz="2800" spc="-5" dirty="0">
                <a:latin typeface="Arial"/>
                <a:cs typeface="Arial"/>
              </a:rPr>
              <a:t>even</a:t>
            </a:r>
            <a:r>
              <a:rPr sz="2800" spc="10" dirty="0">
                <a:latin typeface="Arial"/>
                <a:cs typeface="Arial"/>
              </a:rPr>
              <a:t> </a:t>
            </a:r>
            <a:r>
              <a:rPr sz="2800" spc="-5" dirty="0">
                <a:latin typeface="Arial"/>
                <a:cs typeface="Arial"/>
              </a:rPr>
              <a:t>have </a:t>
            </a:r>
            <a:r>
              <a:rPr sz="2800" spc="-10" dirty="0">
                <a:latin typeface="Arial"/>
                <a:cs typeface="Arial"/>
              </a:rPr>
              <a:t>export </a:t>
            </a:r>
            <a:r>
              <a:rPr sz="2800" spc="-760" dirty="0">
                <a:latin typeface="Arial"/>
                <a:cs typeface="Arial"/>
              </a:rPr>
              <a:t> </a:t>
            </a:r>
            <a:r>
              <a:rPr sz="2800" dirty="0">
                <a:latin typeface="Arial"/>
                <a:cs typeface="Arial"/>
              </a:rPr>
              <a:t>markets .</a:t>
            </a:r>
            <a:endParaRPr sz="2800">
              <a:latin typeface="Arial"/>
              <a:cs typeface="Arial"/>
            </a:endParaRPr>
          </a:p>
          <a:p>
            <a:pPr marL="355600" marR="279400" indent="-342900">
              <a:lnSpc>
                <a:spcPts val="3020"/>
              </a:lnSpc>
              <a:spcBef>
                <a:spcPts val="700"/>
              </a:spcBef>
              <a:buChar char="•"/>
              <a:tabLst>
                <a:tab pos="354965" algn="l"/>
                <a:tab pos="355600" algn="l"/>
              </a:tabLst>
            </a:pPr>
            <a:r>
              <a:rPr sz="2800" spc="-5" dirty="0">
                <a:latin typeface="Arial"/>
                <a:cs typeface="Arial"/>
              </a:rPr>
              <a:t>Depending on the type of products </a:t>
            </a:r>
            <a:r>
              <a:rPr sz="2800" dirty="0">
                <a:latin typeface="Arial"/>
                <a:cs typeface="Arial"/>
              </a:rPr>
              <a:t>market mix </a:t>
            </a:r>
            <a:r>
              <a:rPr sz="2800" spc="-765" dirty="0">
                <a:latin typeface="Arial"/>
                <a:cs typeface="Arial"/>
              </a:rPr>
              <a:t> </a:t>
            </a:r>
            <a:r>
              <a:rPr sz="2800" dirty="0">
                <a:latin typeface="Arial"/>
                <a:cs typeface="Arial"/>
              </a:rPr>
              <a:t>can</a:t>
            </a:r>
            <a:r>
              <a:rPr sz="2800" spc="-5" dirty="0">
                <a:latin typeface="Arial"/>
                <a:cs typeface="Arial"/>
              </a:rPr>
              <a:t> be planned.</a:t>
            </a:r>
            <a:endParaRPr sz="2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9439" y="383540"/>
            <a:ext cx="5401310" cy="574040"/>
          </a:xfrm>
          <a:prstGeom prst="rect">
            <a:avLst/>
          </a:prstGeom>
        </p:spPr>
        <p:txBody>
          <a:bodyPr vert="horz" wrap="square" lIns="0" tIns="12700" rIns="0" bIns="0" rtlCol="0">
            <a:spAutoFit/>
          </a:bodyPr>
          <a:lstStyle/>
          <a:p>
            <a:pPr marL="12700">
              <a:lnSpc>
                <a:spcPct val="100000"/>
              </a:lnSpc>
              <a:spcBef>
                <a:spcPts val="100"/>
              </a:spcBef>
            </a:pPr>
            <a:r>
              <a:rPr spc="-5" dirty="0"/>
              <a:t>RURAL</a:t>
            </a:r>
            <a:r>
              <a:rPr spc="-75" dirty="0"/>
              <a:t> </a:t>
            </a:r>
            <a:r>
              <a:rPr spc="-10" dirty="0"/>
              <a:t>TECHNOLOGIES</a:t>
            </a:r>
          </a:p>
        </p:txBody>
      </p:sp>
      <p:sp>
        <p:nvSpPr>
          <p:cNvPr id="3" name="object 3"/>
          <p:cNvSpPr txBox="1"/>
          <p:nvPr/>
        </p:nvSpPr>
        <p:spPr>
          <a:xfrm>
            <a:off x="535940" y="1404620"/>
            <a:ext cx="8039100" cy="4806950"/>
          </a:xfrm>
          <a:prstGeom prst="rect">
            <a:avLst/>
          </a:prstGeom>
        </p:spPr>
        <p:txBody>
          <a:bodyPr vert="horz" wrap="square" lIns="0" tIns="12700" rIns="0" bIns="0" rtlCol="0">
            <a:spAutoFit/>
          </a:bodyPr>
          <a:lstStyle/>
          <a:p>
            <a:pPr marL="355600" marR="5080" indent="-342900">
              <a:lnSpc>
                <a:spcPct val="99900"/>
              </a:lnSpc>
              <a:spcBef>
                <a:spcPts val="100"/>
              </a:spcBef>
              <a:buChar char="•"/>
              <a:tabLst>
                <a:tab pos="354965" algn="l"/>
                <a:tab pos="355600" algn="l"/>
              </a:tabLst>
            </a:pPr>
            <a:r>
              <a:rPr sz="2800" spc="-5" dirty="0">
                <a:latin typeface="Arial"/>
                <a:cs typeface="Arial"/>
              </a:rPr>
              <a:t>There are </a:t>
            </a:r>
            <a:r>
              <a:rPr sz="2800" dirty="0">
                <a:latin typeface="Arial"/>
                <a:cs typeface="Arial"/>
              </a:rPr>
              <a:t>many sources </a:t>
            </a:r>
            <a:r>
              <a:rPr sz="2800" spc="-5" dirty="0">
                <a:latin typeface="Arial"/>
                <a:cs typeface="Arial"/>
              </a:rPr>
              <a:t>for getting technology </a:t>
            </a:r>
            <a:r>
              <a:rPr sz="2800" dirty="0">
                <a:latin typeface="Arial"/>
                <a:cs typeface="Arial"/>
              </a:rPr>
              <a:t> </a:t>
            </a:r>
            <a:r>
              <a:rPr sz="2800" spc="-5" dirty="0">
                <a:latin typeface="Arial"/>
                <a:cs typeface="Arial"/>
              </a:rPr>
              <a:t>inputs</a:t>
            </a:r>
            <a:r>
              <a:rPr sz="2800" spc="5" dirty="0">
                <a:latin typeface="Arial"/>
                <a:cs typeface="Arial"/>
              </a:rPr>
              <a:t> </a:t>
            </a:r>
            <a:r>
              <a:rPr sz="2800" spc="-5" dirty="0">
                <a:latin typeface="Arial"/>
                <a:cs typeface="Arial"/>
              </a:rPr>
              <a:t>for establishing</a:t>
            </a:r>
            <a:r>
              <a:rPr sz="2800" dirty="0">
                <a:latin typeface="Arial"/>
                <a:cs typeface="Arial"/>
              </a:rPr>
              <a:t> a</a:t>
            </a:r>
            <a:r>
              <a:rPr sz="2800" spc="-5" dirty="0">
                <a:latin typeface="Arial"/>
                <a:cs typeface="Arial"/>
              </a:rPr>
              <a:t> </a:t>
            </a:r>
            <a:r>
              <a:rPr sz="2800" dirty="0">
                <a:latin typeface="Arial"/>
                <a:cs typeface="Arial"/>
              </a:rPr>
              <a:t>rural </a:t>
            </a:r>
            <a:r>
              <a:rPr sz="2800" spc="-5" dirty="0">
                <a:latin typeface="Arial"/>
                <a:cs typeface="Arial"/>
              </a:rPr>
              <a:t>enterprise </a:t>
            </a:r>
            <a:r>
              <a:rPr sz="2800" spc="-10" dirty="0">
                <a:latin typeface="Arial"/>
                <a:cs typeface="Arial"/>
              </a:rPr>
              <a:t>however </a:t>
            </a:r>
            <a:r>
              <a:rPr sz="2800" spc="-760" dirty="0">
                <a:latin typeface="Arial"/>
                <a:cs typeface="Arial"/>
              </a:rPr>
              <a:t> </a:t>
            </a:r>
            <a:r>
              <a:rPr sz="2800" spc="-5" dirty="0">
                <a:latin typeface="Arial"/>
                <a:cs typeface="Arial"/>
              </a:rPr>
              <a:t>the</a:t>
            </a:r>
            <a:r>
              <a:rPr sz="2800" spc="-10" dirty="0">
                <a:latin typeface="Arial"/>
                <a:cs typeface="Arial"/>
              </a:rPr>
              <a:t> </a:t>
            </a:r>
            <a:r>
              <a:rPr sz="2800" spc="-5" dirty="0">
                <a:latin typeface="Arial"/>
                <a:cs typeface="Arial"/>
              </a:rPr>
              <a:t>Directory</a:t>
            </a:r>
            <a:r>
              <a:rPr sz="2800" dirty="0">
                <a:latin typeface="Arial"/>
                <a:cs typeface="Arial"/>
              </a:rPr>
              <a:t> </a:t>
            </a:r>
            <a:r>
              <a:rPr sz="2800" spc="-5" dirty="0">
                <a:latin typeface="Arial"/>
                <a:cs typeface="Arial"/>
              </a:rPr>
              <a:t>of</a:t>
            </a:r>
            <a:r>
              <a:rPr sz="2800" dirty="0">
                <a:latin typeface="Arial"/>
                <a:cs typeface="Arial"/>
              </a:rPr>
              <a:t> </a:t>
            </a:r>
            <a:r>
              <a:rPr sz="2800" spc="-5" dirty="0">
                <a:latin typeface="Arial"/>
                <a:cs typeface="Arial"/>
              </a:rPr>
              <a:t>Rural</a:t>
            </a:r>
            <a:r>
              <a:rPr sz="2800" spc="-10" dirty="0">
                <a:latin typeface="Arial"/>
                <a:cs typeface="Arial"/>
              </a:rPr>
              <a:t> </a:t>
            </a:r>
            <a:r>
              <a:rPr sz="2800" spc="-5" dirty="0">
                <a:latin typeface="Arial"/>
                <a:cs typeface="Arial"/>
              </a:rPr>
              <a:t>Technologies published </a:t>
            </a:r>
            <a:r>
              <a:rPr sz="2800" spc="5" dirty="0">
                <a:latin typeface="Arial"/>
                <a:cs typeface="Arial"/>
              </a:rPr>
              <a:t>by </a:t>
            </a:r>
            <a:r>
              <a:rPr sz="2800" spc="-765" dirty="0">
                <a:latin typeface="Arial"/>
                <a:cs typeface="Arial"/>
              </a:rPr>
              <a:t> </a:t>
            </a:r>
            <a:r>
              <a:rPr sz="2800" spc="-5" dirty="0">
                <a:latin typeface="Arial"/>
                <a:cs typeface="Arial"/>
              </a:rPr>
              <a:t>NIRD, Hyderabad is</a:t>
            </a:r>
            <a:r>
              <a:rPr sz="2800" dirty="0">
                <a:latin typeface="Arial"/>
                <a:cs typeface="Arial"/>
              </a:rPr>
              <a:t> very</a:t>
            </a:r>
            <a:r>
              <a:rPr sz="2800" spc="-15" dirty="0">
                <a:latin typeface="Arial"/>
                <a:cs typeface="Arial"/>
              </a:rPr>
              <a:t> </a:t>
            </a:r>
            <a:r>
              <a:rPr sz="2800" spc="-5" dirty="0">
                <a:latin typeface="Arial"/>
                <a:cs typeface="Arial"/>
              </a:rPr>
              <a:t>useful</a:t>
            </a:r>
            <a:r>
              <a:rPr sz="2800" dirty="0">
                <a:latin typeface="Arial"/>
                <a:cs typeface="Arial"/>
              </a:rPr>
              <a:t> .</a:t>
            </a:r>
            <a:endParaRPr sz="2800">
              <a:latin typeface="Arial"/>
              <a:cs typeface="Arial"/>
            </a:endParaRPr>
          </a:p>
          <a:p>
            <a:pPr marL="355600" marR="198120" indent="-342900">
              <a:lnSpc>
                <a:spcPct val="100000"/>
              </a:lnSpc>
              <a:spcBef>
                <a:spcPts val="700"/>
              </a:spcBef>
              <a:buChar char="•"/>
              <a:tabLst>
                <a:tab pos="354965" algn="l"/>
                <a:tab pos="355600" algn="l"/>
              </a:tabLst>
            </a:pPr>
            <a:r>
              <a:rPr sz="2800" spc="-10" dirty="0">
                <a:latin typeface="Arial"/>
                <a:cs typeface="Arial"/>
              </a:rPr>
              <a:t>The</a:t>
            </a:r>
            <a:r>
              <a:rPr sz="2800" spc="-5" dirty="0">
                <a:latin typeface="Arial"/>
                <a:cs typeface="Arial"/>
              </a:rPr>
              <a:t> book</a:t>
            </a:r>
            <a:r>
              <a:rPr sz="2800" spc="5" dirty="0">
                <a:latin typeface="Arial"/>
                <a:cs typeface="Arial"/>
              </a:rPr>
              <a:t> </a:t>
            </a:r>
            <a:r>
              <a:rPr sz="2800" spc="-5" dirty="0">
                <a:latin typeface="Arial"/>
                <a:cs typeface="Arial"/>
              </a:rPr>
              <a:t>in three </a:t>
            </a:r>
            <a:r>
              <a:rPr sz="2800" dirty="0">
                <a:latin typeface="Arial"/>
                <a:cs typeface="Arial"/>
              </a:rPr>
              <a:t>volume</a:t>
            </a:r>
            <a:r>
              <a:rPr sz="2800" spc="-5" dirty="0">
                <a:latin typeface="Arial"/>
                <a:cs typeface="Arial"/>
              </a:rPr>
              <a:t> </a:t>
            </a:r>
            <a:r>
              <a:rPr sz="2800" dirty="0">
                <a:latin typeface="Arial"/>
                <a:cs typeface="Arial"/>
              </a:rPr>
              <a:t>covers </a:t>
            </a:r>
            <a:r>
              <a:rPr sz="2800" spc="-5" dirty="0">
                <a:latin typeface="Arial"/>
                <a:cs typeface="Arial"/>
              </a:rPr>
              <a:t>technological </a:t>
            </a:r>
            <a:r>
              <a:rPr sz="2800" dirty="0">
                <a:latin typeface="Arial"/>
                <a:cs typeface="Arial"/>
              </a:rPr>
              <a:t> </a:t>
            </a:r>
            <a:r>
              <a:rPr sz="2800" spc="-5" dirty="0">
                <a:latin typeface="Arial"/>
                <a:cs typeface="Arial"/>
              </a:rPr>
              <a:t>inputs</a:t>
            </a:r>
            <a:r>
              <a:rPr sz="2800" spc="5" dirty="0">
                <a:latin typeface="Arial"/>
                <a:cs typeface="Arial"/>
              </a:rPr>
              <a:t> </a:t>
            </a:r>
            <a:r>
              <a:rPr sz="2800" spc="-5" dirty="0">
                <a:latin typeface="Arial"/>
                <a:cs typeface="Arial"/>
              </a:rPr>
              <a:t>for construction,</a:t>
            </a:r>
            <a:r>
              <a:rPr sz="2800" dirty="0">
                <a:latin typeface="Arial"/>
                <a:cs typeface="Arial"/>
              </a:rPr>
              <a:t> hi-tech</a:t>
            </a:r>
            <a:r>
              <a:rPr sz="2800" spc="-5" dirty="0">
                <a:latin typeface="Arial"/>
                <a:cs typeface="Arial"/>
              </a:rPr>
              <a:t> agriculture, </a:t>
            </a:r>
            <a:r>
              <a:rPr sz="2800" dirty="0">
                <a:latin typeface="Arial"/>
                <a:cs typeface="Arial"/>
              </a:rPr>
              <a:t> fertilizers, </a:t>
            </a:r>
            <a:r>
              <a:rPr sz="2800" spc="-5" dirty="0">
                <a:latin typeface="Arial"/>
                <a:cs typeface="Arial"/>
              </a:rPr>
              <a:t>fisheries,</a:t>
            </a:r>
            <a:r>
              <a:rPr sz="2800" dirty="0">
                <a:latin typeface="Arial"/>
                <a:cs typeface="Arial"/>
              </a:rPr>
              <a:t> </a:t>
            </a:r>
            <a:r>
              <a:rPr sz="2800" spc="-5" dirty="0">
                <a:latin typeface="Arial"/>
                <a:cs typeface="Arial"/>
              </a:rPr>
              <a:t>post</a:t>
            </a:r>
            <a:r>
              <a:rPr sz="2800" dirty="0">
                <a:latin typeface="Arial"/>
                <a:cs typeface="Arial"/>
              </a:rPr>
              <a:t> </a:t>
            </a:r>
            <a:r>
              <a:rPr sz="2800" spc="-5" dirty="0">
                <a:latin typeface="Arial"/>
                <a:cs typeface="Arial"/>
              </a:rPr>
              <a:t>–harvest</a:t>
            </a:r>
            <a:r>
              <a:rPr sz="2800" dirty="0">
                <a:latin typeface="Arial"/>
                <a:cs typeface="Arial"/>
              </a:rPr>
              <a:t> </a:t>
            </a:r>
            <a:r>
              <a:rPr sz="2800" spc="-5" dirty="0">
                <a:latin typeface="Arial"/>
                <a:cs typeface="Arial"/>
              </a:rPr>
              <a:t>technologies, </a:t>
            </a:r>
            <a:r>
              <a:rPr sz="2800" spc="-765" dirty="0">
                <a:latin typeface="Arial"/>
                <a:cs typeface="Arial"/>
              </a:rPr>
              <a:t> </a:t>
            </a:r>
            <a:r>
              <a:rPr sz="2800" dirty="0">
                <a:latin typeface="Arial"/>
                <a:cs typeface="Arial"/>
              </a:rPr>
              <a:t>mechanical </a:t>
            </a:r>
            <a:r>
              <a:rPr sz="2800" spc="-5" dirty="0">
                <a:latin typeface="Arial"/>
                <a:cs typeface="Arial"/>
              </a:rPr>
              <a:t>works, leather technology, </a:t>
            </a:r>
            <a:r>
              <a:rPr sz="2800" spc="-10" dirty="0">
                <a:latin typeface="Arial"/>
                <a:cs typeface="Arial"/>
              </a:rPr>
              <a:t>water </a:t>
            </a:r>
            <a:r>
              <a:rPr sz="2800" spc="-5" dirty="0">
                <a:latin typeface="Arial"/>
                <a:cs typeface="Arial"/>
              </a:rPr>
              <a:t> conservation,</a:t>
            </a:r>
            <a:r>
              <a:rPr sz="2800" dirty="0">
                <a:latin typeface="Arial"/>
                <a:cs typeface="Arial"/>
              </a:rPr>
              <a:t> </a:t>
            </a:r>
            <a:r>
              <a:rPr sz="2800" spc="-5" dirty="0">
                <a:latin typeface="Arial"/>
                <a:cs typeface="Arial"/>
              </a:rPr>
              <a:t>natural dyes,</a:t>
            </a:r>
            <a:r>
              <a:rPr sz="2800" dirty="0">
                <a:latin typeface="Arial"/>
                <a:cs typeface="Arial"/>
              </a:rPr>
              <a:t> </a:t>
            </a:r>
            <a:r>
              <a:rPr sz="2800" spc="-5" dirty="0">
                <a:latin typeface="Arial"/>
                <a:cs typeface="Arial"/>
              </a:rPr>
              <a:t>solar</a:t>
            </a:r>
            <a:r>
              <a:rPr sz="2800" spc="5" dirty="0">
                <a:latin typeface="Arial"/>
                <a:cs typeface="Arial"/>
              </a:rPr>
              <a:t> </a:t>
            </a:r>
            <a:r>
              <a:rPr sz="2800" spc="-5" dirty="0">
                <a:latin typeface="Arial"/>
                <a:cs typeface="Arial"/>
              </a:rPr>
              <a:t>heaters</a:t>
            </a:r>
            <a:r>
              <a:rPr sz="2800" dirty="0">
                <a:latin typeface="Arial"/>
                <a:cs typeface="Arial"/>
              </a:rPr>
              <a:t> </a:t>
            </a:r>
            <a:r>
              <a:rPr sz="2800" spc="-5" dirty="0">
                <a:latin typeface="Arial"/>
                <a:cs typeface="Arial"/>
              </a:rPr>
              <a:t>and </a:t>
            </a:r>
            <a:r>
              <a:rPr sz="2800" dirty="0">
                <a:latin typeface="Arial"/>
                <a:cs typeface="Arial"/>
              </a:rPr>
              <a:t> cookers, </a:t>
            </a:r>
            <a:r>
              <a:rPr sz="2800" spc="-5" dirty="0">
                <a:latin typeface="Arial"/>
                <a:cs typeface="Arial"/>
              </a:rPr>
              <a:t>bio-gas ,food processing etc and is </a:t>
            </a:r>
            <a:r>
              <a:rPr sz="2800" dirty="0">
                <a:latin typeface="Arial"/>
                <a:cs typeface="Arial"/>
              </a:rPr>
              <a:t> very</a:t>
            </a:r>
            <a:r>
              <a:rPr sz="2800" spc="-20" dirty="0">
                <a:latin typeface="Arial"/>
                <a:cs typeface="Arial"/>
              </a:rPr>
              <a:t> </a:t>
            </a:r>
            <a:r>
              <a:rPr sz="2800" dirty="0">
                <a:latin typeface="Arial"/>
                <a:cs typeface="Arial"/>
              </a:rPr>
              <a:t>useful</a:t>
            </a:r>
            <a:r>
              <a:rPr sz="2800" spc="-5" dirty="0">
                <a:latin typeface="Arial"/>
                <a:cs typeface="Arial"/>
              </a:rPr>
              <a:t> for</a:t>
            </a:r>
            <a:r>
              <a:rPr sz="2800" spc="5" dirty="0">
                <a:latin typeface="Arial"/>
                <a:cs typeface="Arial"/>
              </a:rPr>
              <a:t> </a:t>
            </a:r>
            <a:r>
              <a:rPr sz="2800" spc="-5" dirty="0">
                <a:latin typeface="Arial"/>
                <a:cs typeface="Arial"/>
              </a:rPr>
              <a:t>prospective entrepreneurs.</a:t>
            </a:r>
            <a:endParaRPr sz="2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64540" y="975359"/>
            <a:ext cx="7558405" cy="3865161"/>
          </a:xfrm>
          <a:prstGeom prst="rect">
            <a:avLst/>
          </a:prstGeom>
        </p:spPr>
        <p:txBody>
          <a:bodyPr vert="horz" wrap="square" lIns="0" tIns="68580" rIns="0" bIns="0" rtlCol="0">
            <a:spAutoFit/>
          </a:bodyPr>
          <a:lstStyle/>
          <a:p>
            <a:pPr marL="355600" marR="819785" indent="-342900">
              <a:lnSpc>
                <a:spcPts val="3460"/>
              </a:lnSpc>
              <a:spcBef>
                <a:spcPts val="790"/>
              </a:spcBef>
              <a:buChar char="•"/>
              <a:tabLst>
                <a:tab pos="354965" algn="l"/>
                <a:tab pos="355600" algn="l"/>
              </a:tabLst>
            </a:pPr>
            <a:r>
              <a:rPr sz="3200" dirty="0" smtClean="0">
                <a:latin typeface="Arial"/>
                <a:cs typeface="Arial"/>
              </a:rPr>
              <a:t>Reason</a:t>
            </a:r>
            <a:r>
              <a:rPr sz="3200" spc="-5" dirty="0" smtClean="0">
                <a:latin typeface="Arial"/>
                <a:cs typeface="Arial"/>
              </a:rPr>
              <a:t> </a:t>
            </a:r>
            <a:r>
              <a:rPr sz="3200" spc="-5" dirty="0">
                <a:latin typeface="Arial"/>
                <a:cs typeface="Arial"/>
              </a:rPr>
              <a:t>is</a:t>
            </a:r>
            <a:r>
              <a:rPr sz="3200" dirty="0">
                <a:latin typeface="Arial"/>
                <a:cs typeface="Arial"/>
              </a:rPr>
              <a:t> </a:t>
            </a:r>
            <a:r>
              <a:rPr sz="3200" spc="-5" dirty="0">
                <a:latin typeface="Arial"/>
                <a:cs typeface="Arial"/>
              </a:rPr>
              <a:t>lack</a:t>
            </a:r>
            <a:r>
              <a:rPr sz="3200" dirty="0">
                <a:latin typeface="Arial"/>
                <a:cs typeface="Arial"/>
              </a:rPr>
              <a:t> </a:t>
            </a:r>
            <a:r>
              <a:rPr sz="3200" spc="-5" dirty="0">
                <a:latin typeface="Arial"/>
                <a:cs typeface="Arial"/>
              </a:rPr>
              <a:t>of infrastructure</a:t>
            </a:r>
            <a:r>
              <a:rPr sz="3200" dirty="0">
                <a:latin typeface="Arial"/>
                <a:cs typeface="Arial"/>
              </a:rPr>
              <a:t> and </a:t>
            </a:r>
            <a:r>
              <a:rPr sz="3200" spc="-875" dirty="0">
                <a:latin typeface="Arial"/>
                <a:cs typeface="Arial"/>
              </a:rPr>
              <a:t> </a:t>
            </a:r>
            <a:r>
              <a:rPr sz="3200" dirty="0">
                <a:latin typeface="Arial"/>
                <a:cs typeface="Arial"/>
              </a:rPr>
              <a:t>awareness.</a:t>
            </a:r>
          </a:p>
          <a:p>
            <a:pPr marL="355600" marR="271780" indent="-342900">
              <a:lnSpc>
                <a:spcPts val="3450"/>
              </a:lnSpc>
              <a:spcBef>
                <a:spcPts val="800"/>
              </a:spcBef>
              <a:buChar char="•"/>
              <a:tabLst>
                <a:tab pos="354965" algn="l"/>
                <a:tab pos="355600" algn="l"/>
              </a:tabLst>
            </a:pPr>
            <a:r>
              <a:rPr sz="3200" spc="-5" dirty="0">
                <a:latin typeface="Arial"/>
                <a:cs typeface="Arial"/>
              </a:rPr>
              <a:t>The </a:t>
            </a:r>
            <a:r>
              <a:rPr sz="3200" dirty="0">
                <a:latin typeface="Arial"/>
                <a:cs typeface="Arial"/>
              </a:rPr>
              <a:t>media has spread </a:t>
            </a:r>
            <a:r>
              <a:rPr sz="3200" spc="-5" dirty="0">
                <a:latin typeface="Arial"/>
                <a:cs typeface="Arial"/>
              </a:rPr>
              <a:t>the </a:t>
            </a:r>
            <a:r>
              <a:rPr sz="3200" dirty="0">
                <a:latin typeface="Arial"/>
                <a:cs typeface="Arial"/>
              </a:rPr>
              <a:t>glamour of </a:t>
            </a:r>
            <a:r>
              <a:rPr sz="3200" spc="5" dirty="0">
                <a:latin typeface="Arial"/>
                <a:cs typeface="Arial"/>
              </a:rPr>
              <a:t> </a:t>
            </a:r>
            <a:r>
              <a:rPr sz="3200" dirty="0">
                <a:latin typeface="Arial"/>
                <a:cs typeface="Arial"/>
              </a:rPr>
              <a:t>urban </a:t>
            </a:r>
            <a:r>
              <a:rPr sz="3200" spc="-10" dirty="0">
                <a:latin typeface="Arial"/>
                <a:cs typeface="Arial"/>
              </a:rPr>
              <a:t>life </a:t>
            </a:r>
            <a:r>
              <a:rPr sz="3200" dirty="0">
                <a:latin typeface="Arial"/>
                <a:cs typeface="Arial"/>
              </a:rPr>
              <a:t>and speeded up </a:t>
            </a:r>
            <a:r>
              <a:rPr sz="3200" spc="-5" dirty="0">
                <a:latin typeface="Arial"/>
                <a:cs typeface="Arial"/>
              </a:rPr>
              <a:t>the </a:t>
            </a:r>
            <a:r>
              <a:rPr sz="3200" dirty="0">
                <a:latin typeface="Arial"/>
                <a:cs typeface="Arial"/>
              </a:rPr>
              <a:t>process </a:t>
            </a:r>
            <a:r>
              <a:rPr sz="3200" spc="-875" dirty="0">
                <a:latin typeface="Arial"/>
                <a:cs typeface="Arial"/>
              </a:rPr>
              <a:t> </a:t>
            </a:r>
            <a:r>
              <a:rPr sz="3200" dirty="0">
                <a:latin typeface="Arial"/>
                <a:cs typeface="Arial"/>
              </a:rPr>
              <a:t>of</a:t>
            </a:r>
            <a:r>
              <a:rPr sz="3200" spc="-20" dirty="0">
                <a:latin typeface="Arial"/>
                <a:cs typeface="Arial"/>
              </a:rPr>
              <a:t> </a:t>
            </a:r>
            <a:r>
              <a:rPr sz="3200" spc="-5" dirty="0">
                <a:latin typeface="Arial"/>
                <a:cs typeface="Arial"/>
              </a:rPr>
              <a:t>migration.</a:t>
            </a:r>
            <a:endParaRPr sz="3200" dirty="0">
              <a:latin typeface="Arial"/>
              <a:cs typeface="Arial"/>
            </a:endParaRPr>
          </a:p>
          <a:p>
            <a:pPr marL="355600" marR="5080" indent="-342900" algn="just">
              <a:lnSpc>
                <a:spcPts val="3450"/>
              </a:lnSpc>
              <a:spcBef>
                <a:spcPts val="810"/>
              </a:spcBef>
              <a:buChar char="•"/>
              <a:tabLst>
                <a:tab pos="355600" algn="l"/>
              </a:tabLst>
            </a:pPr>
            <a:r>
              <a:rPr sz="3200" dirty="0">
                <a:latin typeface="Arial"/>
                <a:cs typeface="Arial"/>
              </a:rPr>
              <a:t>Coordinated</a:t>
            </a:r>
            <a:r>
              <a:rPr sz="3200" spc="860" dirty="0">
                <a:latin typeface="Arial"/>
                <a:cs typeface="Arial"/>
              </a:rPr>
              <a:t> </a:t>
            </a:r>
            <a:r>
              <a:rPr sz="3200" spc="-5" dirty="0">
                <a:latin typeface="Arial"/>
                <a:cs typeface="Arial"/>
              </a:rPr>
              <a:t>efforts</a:t>
            </a:r>
            <a:r>
              <a:rPr sz="3200" spc="-10" dirty="0">
                <a:latin typeface="Arial"/>
                <a:cs typeface="Arial"/>
              </a:rPr>
              <a:t> </a:t>
            </a:r>
            <a:r>
              <a:rPr sz="3200" dirty="0">
                <a:latin typeface="Arial"/>
                <a:cs typeface="Arial"/>
              </a:rPr>
              <a:t>of</a:t>
            </a:r>
            <a:r>
              <a:rPr sz="3200" spc="-20" dirty="0">
                <a:latin typeface="Arial"/>
                <a:cs typeface="Arial"/>
              </a:rPr>
              <a:t> </a:t>
            </a:r>
            <a:r>
              <a:rPr sz="3200" dirty="0">
                <a:latin typeface="Arial"/>
                <a:cs typeface="Arial"/>
              </a:rPr>
              <a:t>various</a:t>
            </a:r>
            <a:r>
              <a:rPr sz="3200" spc="-15" dirty="0">
                <a:latin typeface="Arial"/>
                <a:cs typeface="Arial"/>
              </a:rPr>
              <a:t> </a:t>
            </a:r>
            <a:r>
              <a:rPr sz="3200" dirty="0">
                <a:latin typeface="Arial"/>
                <a:cs typeface="Arial"/>
              </a:rPr>
              <a:t>agencies </a:t>
            </a:r>
            <a:r>
              <a:rPr sz="3200" spc="-875" dirty="0">
                <a:latin typeface="Arial"/>
                <a:cs typeface="Arial"/>
              </a:rPr>
              <a:t> </a:t>
            </a:r>
            <a:r>
              <a:rPr sz="3200" dirty="0">
                <a:latin typeface="Arial"/>
                <a:cs typeface="Arial"/>
              </a:rPr>
              <a:t>are required </a:t>
            </a:r>
            <a:r>
              <a:rPr sz="3200" spc="-5" dirty="0">
                <a:latin typeface="Arial"/>
                <a:cs typeface="Arial"/>
              </a:rPr>
              <a:t>to achieve the </a:t>
            </a:r>
            <a:r>
              <a:rPr sz="3200" dirty="0">
                <a:latin typeface="Arial"/>
                <a:cs typeface="Arial"/>
              </a:rPr>
              <a:t>goal of rural </a:t>
            </a:r>
            <a:r>
              <a:rPr sz="3200" spc="-875" dirty="0">
                <a:latin typeface="Arial"/>
                <a:cs typeface="Arial"/>
              </a:rPr>
              <a:t> </a:t>
            </a:r>
            <a:r>
              <a:rPr sz="3200" spc="-5" dirty="0">
                <a:latin typeface="Arial"/>
                <a:cs typeface="Arial"/>
              </a:rPr>
              <a:t>industrialization</a:t>
            </a:r>
            <a:r>
              <a:rPr sz="3200" spc="-10" dirty="0">
                <a:latin typeface="Arial"/>
                <a:cs typeface="Arial"/>
              </a:rPr>
              <a:t> </a:t>
            </a:r>
            <a:r>
              <a:rPr sz="3200" dirty="0">
                <a:latin typeface="Arial"/>
                <a:cs typeface="Arial"/>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599" cy="1415772"/>
          </a:xfrm>
        </p:spPr>
        <p:txBody>
          <a:bodyPr/>
          <a:lstStyle/>
          <a:p>
            <a:r>
              <a:rPr lang="en-US" sz="2800" cap="all" dirty="0"/>
              <a:t>10 PROBLEMS FACED BY ENTREPRENEURS IN INDIA WHILE STARTING THEIR BUSINESS</a:t>
            </a:r>
            <a:r>
              <a:rPr lang="en-US" cap="all" dirty="0"/>
              <a:t/>
            </a:r>
            <a:br>
              <a:rPr lang="en-US" cap="all" dirty="0"/>
            </a:br>
            <a:endParaRPr lang="en-IN" dirty="0"/>
          </a:p>
        </p:txBody>
      </p:sp>
      <p:sp>
        <p:nvSpPr>
          <p:cNvPr id="3" name="Text Placeholder 2"/>
          <p:cNvSpPr>
            <a:spLocks noGrp="1"/>
          </p:cNvSpPr>
          <p:nvPr>
            <p:ph type="body" idx="1"/>
          </p:nvPr>
        </p:nvSpPr>
        <p:spPr>
          <a:xfrm>
            <a:off x="688340" y="1371600"/>
            <a:ext cx="7610475" cy="4801314"/>
          </a:xfrm>
        </p:spPr>
        <p:txBody>
          <a:bodyPr/>
          <a:lstStyle/>
          <a:p>
            <a:r>
              <a:rPr lang="en-US" dirty="0" smtClean="0"/>
              <a:t>10 </a:t>
            </a:r>
            <a:r>
              <a:rPr lang="en-US" dirty="0"/>
              <a:t>common challenges that every entrepreneur faces while starting their </a:t>
            </a:r>
            <a:r>
              <a:rPr lang="en-US" dirty="0" smtClean="0"/>
              <a:t>business:-</a:t>
            </a:r>
            <a:endParaRPr lang="en-US" dirty="0"/>
          </a:p>
          <a:p>
            <a:pPr marL="457200" indent="-457200">
              <a:buFont typeface="+mj-lt"/>
              <a:buAutoNum type="arabicPeriod"/>
            </a:pPr>
            <a:r>
              <a:rPr lang="en-US" dirty="0">
                <a:hlinkClick r:id="rId2"/>
              </a:rPr>
              <a:t>Financing</a:t>
            </a:r>
            <a:endParaRPr lang="en-US" dirty="0"/>
          </a:p>
          <a:p>
            <a:pPr marL="457200" indent="-457200">
              <a:buFont typeface="+mj-lt"/>
              <a:buAutoNum type="arabicPeriod"/>
            </a:pPr>
            <a:r>
              <a:rPr lang="en-US" dirty="0">
                <a:hlinkClick r:id="rId3"/>
              </a:rPr>
              <a:t>Lack of Planning</a:t>
            </a:r>
            <a:endParaRPr lang="en-US" dirty="0"/>
          </a:p>
          <a:p>
            <a:pPr marL="457200" indent="-457200">
              <a:buFont typeface="+mj-lt"/>
              <a:buAutoNum type="arabicPeriod"/>
            </a:pPr>
            <a:r>
              <a:rPr lang="en-US" dirty="0">
                <a:hlinkClick r:id="rId4"/>
              </a:rPr>
              <a:t>Hiring the right talent</a:t>
            </a:r>
            <a:endParaRPr lang="en-US" dirty="0"/>
          </a:p>
          <a:p>
            <a:pPr marL="457200" indent="-457200">
              <a:buFont typeface="+mj-lt"/>
              <a:buAutoNum type="arabicPeriod"/>
            </a:pPr>
            <a:r>
              <a:rPr lang="en-US" dirty="0">
                <a:hlinkClick r:id="rId5"/>
              </a:rPr>
              <a:t>Effective marketing within a limited budget</a:t>
            </a:r>
            <a:endParaRPr lang="en-US" dirty="0"/>
          </a:p>
          <a:p>
            <a:pPr marL="457200" indent="-457200">
              <a:buFont typeface="+mj-lt"/>
              <a:buAutoNum type="arabicPeriod"/>
            </a:pPr>
            <a:r>
              <a:rPr lang="en-US" dirty="0">
                <a:hlinkClick r:id="rId6"/>
              </a:rPr>
              <a:t>Self-doubt and uncertainty</a:t>
            </a:r>
            <a:endParaRPr lang="en-US" dirty="0"/>
          </a:p>
          <a:p>
            <a:pPr marL="457200" indent="-457200">
              <a:buFont typeface="+mj-lt"/>
              <a:buAutoNum type="arabicPeriod"/>
            </a:pPr>
            <a:r>
              <a:rPr lang="en-US" dirty="0">
                <a:hlinkClick r:id="rId7"/>
              </a:rPr>
              <a:t>Dealing with criticism</a:t>
            </a:r>
            <a:endParaRPr lang="en-US" dirty="0"/>
          </a:p>
          <a:p>
            <a:pPr marL="457200" indent="-457200">
              <a:buFont typeface="+mj-lt"/>
              <a:buAutoNum type="arabicPeriod"/>
            </a:pPr>
            <a:r>
              <a:rPr lang="en-US" dirty="0">
                <a:hlinkClick r:id="rId8"/>
              </a:rPr>
              <a:t>Attractive Customers</a:t>
            </a:r>
            <a:endParaRPr lang="en-US" dirty="0"/>
          </a:p>
          <a:p>
            <a:pPr marL="457200" indent="-457200">
              <a:buFont typeface="+mj-lt"/>
              <a:buAutoNum type="arabicPeriod"/>
            </a:pPr>
            <a:r>
              <a:rPr lang="en-US" dirty="0">
                <a:hlinkClick r:id="rId9"/>
              </a:rPr>
              <a:t>Making Decisions</a:t>
            </a:r>
            <a:endParaRPr lang="en-US" dirty="0"/>
          </a:p>
          <a:p>
            <a:pPr marL="457200" indent="-457200">
              <a:buFont typeface="+mj-lt"/>
              <a:buAutoNum type="arabicPeriod"/>
            </a:pPr>
            <a:r>
              <a:rPr lang="en-US" dirty="0">
                <a:hlinkClick r:id="rId10"/>
              </a:rPr>
              <a:t>Time Management</a:t>
            </a:r>
            <a:endParaRPr lang="en-US" dirty="0"/>
          </a:p>
          <a:p>
            <a:pPr marL="457200" indent="-457200">
              <a:buFont typeface="+mj-lt"/>
              <a:buAutoNum type="arabicPeriod"/>
            </a:pPr>
            <a:r>
              <a:rPr lang="en-US" dirty="0">
                <a:hlinkClick r:id="rId11"/>
              </a:rPr>
              <a:t>Office Infrastructure</a:t>
            </a:r>
            <a:endParaRPr lang="en-US" dirty="0"/>
          </a:p>
          <a:p>
            <a:endParaRPr lang="en-IN" dirty="0"/>
          </a:p>
        </p:txBody>
      </p:sp>
    </p:spTree>
    <p:extLst>
      <p:ext uri="{BB962C8B-B14F-4D97-AF65-F5344CB8AC3E}">
        <p14:creationId xmlns:p14="http://schemas.microsoft.com/office/powerpoint/2010/main" val="3061385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8341" y="4008121"/>
            <a:ext cx="2969259" cy="1097279"/>
          </a:xfrm>
        </p:spPr>
        <p:txBody>
          <a:bodyPr/>
          <a:lstStyle/>
          <a:p>
            <a:endParaRPr lang="en-IN" dirty="0"/>
          </a:p>
        </p:txBody>
      </p:sp>
      <p:pic>
        <p:nvPicPr>
          <p:cNvPr id="1028" name="Picture 4" descr="elements , entrepreneurship, success, vision, innov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1"/>
            <a:ext cx="88392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3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45440"/>
            <a:ext cx="7239000" cy="553998"/>
          </a:xfrm>
        </p:spPr>
        <p:txBody>
          <a:bodyPr/>
          <a:lstStyle/>
          <a:p>
            <a:r>
              <a:rPr lang="en-IN" b="0" spc="-5" dirty="0">
                <a:latin typeface="Algerian" panose="04020705040A02060702" pitchFamily="82" charset="0"/>
                <a:cs typeface="Bauhaus 93"/>
              </a:rPr>
              <a:t>Rural </a:t>
            </a:r>
            <a:r>
              <a:rPr lang="en-IN" b="0" dirty="0">
                <a:latin typeface="Algerian" panose="04020705040A02060702" pitchFamily="82" charset="0"/>
                <a:cs typeface="Bauhaus 93"/>
              </a:rPr>
              <a:t> </a:t>
            </a:r>
            <a:r>
              <a:rPr lang="en-IN" b="0" spc="-10" dirty="0">
                <a:latin typeface="Algerian" panose="04020705040A02060702" pitchFamily="82" charset="0"/>
                <a:cs typeface="Bauhaus 93"/>
              </a:rPr>
              <a:t>Entr</a:t>
            </a:r>
            <a:r>
              <a:rPr lang="en-IN" b="0" spc="-20" dirty="0">
                <a:latin typeface="Algerian" panose="04020705040A02060702" pitchFamily="82" charset="0"/>
                <a:cs typeface="Bauhaus 93"/>
              </a:rPr>
              <a:t>e</a:t>
            </a:r>
            <a:r>
              <a:rPr lang="en-IN" b="0" spc="-15" dirty="0">
                <a:latin typeface="Algerian" panose="04020705040A02060702" pitchFamily="82" charset="0"/>
                <a:cs typeface="Bauhaus 93"/>
              </a:rPr>
              <a:t>p</a:t>
            </a:r>
            <a:r>
              <a:rPr lang="en-IN" b="0" spc="-10" dirty="0">
                <a:latin typeface="Algerian" panose="04020705040A02060702" pitchFamily="82" charset="0"/>
                <a:cs typeface="Bauhaus 93"/>
              </a:rPr>
              <a:t>ren</a:t>
            </a:r>
            <a:r>
              <a:rPr lang="en-IN" b="0" spc="-20" dirty="0">
                <a:latin typeface="Algerian" panose="04020705040A02060702" pitchFamily="82" charset="0"/>
                <a:cs typeface="Bauhaus 93"/>
              </a:rPr>
              <a:t>e</a:t>
            </a:r>
            <a:r>
              <a:rPr lang="en-IN" b="0" spc="-5" dirty="0">
                <a:latin typeface="Algerian" panose="04020705040A02060702" pitchFamily="82" charset="0"/>
                <a:cs typeface="Bauhaus 93"/>
              </a:rPr>
              <a:t>urship</a:t>
            </a:r>
            <a:endParaRPr lang="en-IN" dirty="0">
              <a:latin typeface="Algerian" panose="04020705040A02060702" pitchFamily="82" charset="0"/>
            </a:endParaRPr>
          </a:p>
        </p:txBody>
      </p:sp>
      <p:sp>
        <p:nvSpPr>
          <p:cNvPr id="3" name="Text Placeholder 2"/>
          <p:cNvSpPr>
            <a:spLocks noGrp="1"/>
          </p:cNvSpPr>
          <p:nvPr>
            <p:ph type="body" idx="1"/>
          </p:nvPr>
        </p:nvSpPr>
        <p:spPr>
          <a:xfrm>
            <a:off x="688340" y="1897379"/>
            <a:ext cx="7610475" cy="2954655"/>
          </a:xfrm>
        </p:spPr>
        <p:txBody>
          <a:bodyPr/>
          <a:lstStyle/>
          <a:p>
            <a:r>
              <a:rPr lang="en-US" dirty="0"/>
              <a:t>Rural entrepreneurship is defined as </a:t>
            </a:r>
            <a:r>
              <a:rPr lang="en-US" b="1" dirty="0"/>
              <a:t>entrepreneurship whose roots lie in the rural areas but has a lot of potential to drive various </a:t>
            </a:r>
            <a:r>
              <a:rPr lang="en-US" b="1" dirty="0" smtClean="0"/>
              <a:t>endeavors </a:t>
            </a:r>
            <a:r>
              <a:rPr lang="en-US" b="1" dirty="0"/>
              <a:t>in business, industry</a:t>
            </a:r>
            <a:r>
              <a:rPr lang="en-US" dirty="0"/>
              <a:t>, agriculture, etc. and contribute to the economic development of the country. ... </a:t>
            </a:r>
            <a:endParaRPr lang="en-US" dirty="0" smtClean="0"/>
          </a:p>
          <a:p>
            <a:endParaRPr lang="en-US" dirty="0" smtClean="0"/>
          </a:p>
          <a:p>
            <a:r>
              <a:rPr lang="en-US" dirty="0" smtClean="0"/>
              <a:t>This </a:t>
            </a:r>
            <a:r>
              <a:rPr lang="en-US" dirty="0"/>
              <a:t>leads to migration of people from rural to urban areas</a:t>
            </a:r>
            <a:endParaRPr lang="en-IN" dirty="0"/>
          </a:p>
        </p:txBody>
      </p:sp>
    </p:spTree>
    <p:extLst>
      <p:ext uri="{BB962C8B-B14F-4D97-AF65-F5344CB8AC3E}">
        <p14:creationId xmlns:p14="http://schemas.microsoft.com/office/powerpoint/2010/main" val="3402537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5440"/>
            <a:ext cx="8153400" cy="1107996"/>
          </a:xfrm>
        </p:spPr>
        <p:txBody>
          <a:bodyPr/>
          <a:lstStyle/>
          <a:p>
            <a:r>
              <a:rPr lang="en-IN" dirty="0"/>
              <a:t>Successful </a:t>
            </a:r>
            <a:r>
              <a:rPr lang="en-IN" dirty="0" smtClean="0"/>
              <a:t>Entrepreneur</a:t>
            </a:r>
            <a:r>
              <a:rPr lang="en-IN" dirty="0"/>
              <a:t/>
            </a:r>
            <a:br>
              <a:rPr lang="en-IN" dirty="0"/>
            </a:br>
            <a:endParaRPr lang="en-IN" dirty="0"/>
          </a:p>
        </p:txBody>
      </p:sp>
      <p:sp>
        <p:nvSpPr>
          <p:cNvPr id="3" name="Text Placeholder 2"/>
          <p:cNvSpPr>
            <a:spLocks noGrp="1"/>
          </p:cNvSpPr>
          <p:nvPr>
            <p:ph type="body" idx="1"/>
          </p:nvPr>
        </p:nvSpPr>
        <p:spPr>
          <a:xfrm>
            <a:off x="688340" y="1371600"/>
            <a:ext cx="7610475" cy="4801314"/>
          </a:xfrm>
        </p:spPr>
        <p:txBody>
          <a:bodyPr/>
          <a:lstStyle/>
          <a:p>
            <a:pPr fontAlgn="base"/>
            <a:r>
              <a:rPr lang="en-US" dirty="0"/>
              <a:t>Great entrepreneurship ventures can not be made in a single day or with sheer luck, people need elements of entrepreneurship within them which makes them excellent entrepreneurs</a:t>
            </a:r>
            <a:r>
              <a:rPr lang="en-US" dirty="0" smtClean="0"/>
              <a:t>.</a:t>
            </a:r>
          </a:p>
          <a:p>
            <a:pPr fontAlgn="base"/>
            <a:endParaRPr lang="en-US" dirty="0"/>
          </a:p>
          <a:p>
            <a:pPr fontAlgn="base"/>
            <a:r>
              <a:rPr lang="en-US" dirty="0"/>
              <a:t>The 5 Elements of Entrepreneurship </a:t>
            </a:r>
            <a:r>
              <a:rPr lang="en-US" dirty="0" smtClean="0"/>
              <a:t>are:-</a:t>
            </a:r>
          </a:p>
          <a:p>
            <a:pPr fontAlgn="base"/>
            <a:endParaRPr lang="en-US" dirty="0"/>
          </a:p>
          <a:p>
            <a:pPr marL="457200" indent="-457200">
              <a:buFont typeface="+mj-lt"/>
              <a:buAutoNum type="arabicPeriod"/>
            </a:pPr>
            <a:r>
              <a:rPr lang="en-US" dirty="0"/>
              <a:t>Innovation</a:t>
            </a:r>
          </a:p>
          <a:p>
            <a:pPr marL="457200" indent="-457200">
              <a:buFont typeface="+mj-lt"/>
              <a:buAutoNum type="arabicPeriod"/>
            </a:pPr>
            <a:r>
              <a:rPr lang="en-US" dirty="0"/>
              <a:t>Organization</a:t>
            </a:r>
          </a:p>
          <a:p>
            <a:pPr marL="457200" indent="-457200">
              <a:buFont typeface="+mj-lt"/>
              <a:buAutoNum type="arabicPeriod"/>
            </a:pPr>
            <a:r>
              <a:rPr lang="en-US" dirty="0"/>
              <a:t>Decision Making</a:t>
            </a:r>
          </a:p>
          <a:p>
            <a:pPr marL="457200" indent="-457200">
              <a:buFont typeface="+mj-lt"/>
              <a:buAutoNum type="arabicPeriod"/>
            </a:pPr>
            <a:r>
              <a:rPr lang="en-US" dirty="0"/>
              <a:t>Risk Bearer</a:t>
            </a:r>
          </a:p>
          <a:p>
            <a:pPr marL="457200" indent="-457200">
              <a:buFont typeface="+mj-lt"/>
              <a:buAutoNum type="arabicPeriod"/>
            </a:pPr>
            <a:r>
              <a:rPr lang="en-US" dirty="0"/>
              <a:t>Vision</a:t>
            </a:r>
          </a:p>
          <a:p>
            <a:endParaRPr lang="en-IN" dirty="0"/>
          </a:p>
        </p:txBody>
      </p:sp>
    </p:spTree>
    <p:extLst>
      <p:ext uri="{BB962C8B-B14F-4D97-AF65-F5344CB8AC3E}">
        <p14:creationId xmlns:p14="http://schemas.microsoft.com/office/powerpoint/2010/main" val="1202302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endParaRPr lang="en-US" sz="1400" dirty="0" smtClean="0"/>
          </a:p>
          <a:p>
            <a:r>
              <a:rPr lang="en-US" sz="1400" dirty="0"/>
              <a:t> </a:t>
            </a:r>
            <a:r>
              <a:rPr lang="en-US" b="1" u="sng" dirty="0"/>
              <a:t>The most famous entrepreneurs from India all have the same entrepreneurial spirit.</a:t>
            </a:r>
            <a:endParaRPr lang="en-US" b="1" u="sng" dirty="0"/>
          </a:p>
          <a:p>
            <a:endParaRPr lang="en-US" sz="1400" dirty="0" smtClean="0"/>
          </a:p>
          <a:p>
            <a:r>
              <a:rPr lang="en-US" sz="1400" dirty="0" smtClean="0"/>
              <a:t>1.NARAYANA </a:t>
            </a:r>
            <a:r>
              <a:rPr lang="en-US" sz="1400" dirty="0"/>
              <a:t>MURTHY • </a:t>
            </a:r>
            <a:r>
              <a:rPr lang="en-US" sz="1400" dirty="0" err="1"/>
              <a:t>Narayana</a:t>
            </a:r>
            <a:r>
              <a:rPr lang="en-US" sz="1400" dirty="0"/>
              <a:t> Murthy is one of the founders of </a:t>
            </a:r>
            <a:r>
              <a:rPr lang="en-US" sz="1400" dirty="0" err="1"/>
              <a:t>Infoys</a:t>
            </a:r>
            <a:r>
              <a:rPr lang="en-US" sz="1400" dirty="0"/>
              <a:t> Technologies Limited. • In 1999, </a:t>
            </a:r>
            <a:r>
              <a:rPr lang="en-US" sz="1400" dirty="0" err="1"/>
              <a:t>Infoys</a:t>
            </a:r>
            <a:r>
              <a:rPr lang="en-US" sz="1400" dirty="0"/>
              <a:t> became the first Indian company to be listed on NASDAQ. • By 2006 the company employed over 50,000 people and had a turn over of two billion dollars. • Murthy has always believed that honesty, transparency and moral integrity are the key factors in business.</a:t>
            </a:r>
          </a:p>
          <a:p>
            <a:r>
              <a:rPr lang="en-US" sz="1400" dirty="0" smtClean="0"/>
              <a:t>2. </a:t>
            </a:r>
            <a:r>
              <a:rPr lang="en-US" sz="1400" dirty="0"/>
              <a:t>SHIV NADAR • He is the Chief Executive Officer of Hindustan Computers Limited (HCL), India's largest info tech conglomerate. • While working as an engineer with another company, </a:t>
            </a:r>
            <a:r>
              <a:rPr lang="en-US" sz="1400" dirty="0" err="1"/>
              <a:t>Nadar</a:t>
            </a:r>
            <a:r>
              <a:rPr lang="en-US" sz="1400" dirty="0"/>
              <a:t> wanted to become an entrepreneur by setting up his own business. • He quit his job and launched his own company making office products mainly copiers. • In 1970 when IBM quit India, Shiv </a:t>
            </a:r>
            <a:r>
              <a:rPr lang="en-US" sz="1400" dirty="0" err="1"/>
              <a:t>Nadar's</a:t>
            </a:r>
            <a:r>
              <a:rPr lang="en-US" sz="1400" dirty="0"/>
              <a:t> HCL stepped in for IBM.</a:t>
            </a:r>
          </a:p>
          <a:p>
            <a:r>
              <a:rPr lang="en-US" sz="1400" dirty="0" smtClean="0"/>
              <a:t>3. </a:t>
            </a:r>
            <a:r>
              <a:rPr lang="en-US" sz="1400" dirty="0"/>
              <a:t>TULSI TANTI • </a:t>
            </a:r>
            <a:r>
              <a:rPr lang="en-US" sz="1400" dirty="0" err="1"/>
              <a:t>Tulsi</a:t>
            </a:r>
            <a:r>
              <a:rPr lang="en-US" sz="1400" dirty="0"/>
              <a:t> Tanti is Chairman of </a:t>
            </a:r>
            <a:r>
              <a:rPr lang="en-US" sz="1400" dirty="0" err="1"/>
              <a:t>Suzion</a:t>
            </a:r>
            <a:r>
              <a:rPr lang="en-US" sz="1400" dirty="0"/>
              <a:t> Energy LTD, a company that deals in wind energy. • In 1990 Tanti invested in two windmills and from there realized the enormous potential. • In 1995, he formed </a:t>
            </a:r>
            <a:r>
              <a:rPr lang="en-US" sz="1400" dirty="0" err="1"/>
              <a:t>Suzion</a:t>
            </a:r>
            <a:r>
              <a:rPr lang="en-US" sz="1400" dirty="0"/>
              <a:t> and has made </a:t>
            </a:r>
            <a:r>
              <a:rPr lang="en-US" sz="1400" dirty="0" err="1"/>
              <a:t>Suzion</a:t>
            </a:r>
            <a:r>
              <a:rPr lang="en-US" sz="1400" dirty="0"/>
              <a:t> Energy the sixth largest wind energy company in the world.</a:t>
            </a:r>
          </a:p>
          <a:p>
            <a:r>
              <a:rPr lang="en-US" sz="1400" dirty="0" smtClean="0"/>
              <a:t>4. </a:t>
            </a:r>
            <a:r>
              <a:rPr lang="en-US" sz="1400" dirty="0"/>
              <a:t>RAHUL BAJAJ • Rahul Bajaj is Chairman of the Bajaj Group which is one of the top ten business groups in India. • His company has diversified interests in everything ranging from automobiles to home appliances. • After the recession and stock market collapse in 2001, the Bajaj Auto was hit hard. • However, the company re-invented itself and become a major success.</a:t>
            </a:r>
          </a:p>
          <a:p>
            <a:r>
              <a:rPr lang="en-US" sz="1400" dirty="0" smtClean="0"/>
              <a:t>5. </a:t>
            </a:r>
            <a:r>
              <a:rPr lang="en-US" sz="1400" dirty="0"/>
              <a:t>DR. PRATAP REDDY • Dr. </a:t>
            </a:r>
            <a:r>
              <a:rPr lang="en-US" sz="1400" dirty="0" err="1"/>
              <a:t>Pratap</a:t>
            </a:r>
            <a:r>
              <a:rPr lang="en-US" sz="1400" dirty="0"/>
              <a:t> Reddy developed India's first corporate hospital group, The Apollo Hospital Group. • He has revolutionized India's whole health care sector and today has over 750 corporate hospitals throughout the country. • The idea came to Dr. Reddy when a patient could not make it to Texas for open heart surgery and died. • Dr. Reddy created a medical infrastructure in India which made medical care more affordable and accessible for everyone.</a:t>
            </a:r>
          </a:p>
          <a:p>
            <a:r>
              <a:rPr lang="en-US" sz="1400" dirty="0" smtClean="0"/>
              <a:t>6. </a:t>
            </a:r>
            <a:r>
              <a:rPr lang="en-US" sz="1400" dirty="0"/>
              <a:t>KIRAN MAZUMDAR SHAW • She is the Chairman and Managing Director of </a:t>
            </a:r>
            <a:r>
              <a:rPr lang="en-US" sz="1400" dirty="0" err="1"/>
              <a:t>Biocon</a:t>
            </a:r>
            <a:r>
              <a:rPr lang="en-US" sz="1400" dirty="0"/>
              <a:t> LTD, the largest Biotechnology Company in India. • Shaw started </a:t>
            </a:r>
            <a:r>
              <a:rPr lang="en-US" sz="1400" dirty="0" err="1"/>
              <a:t>Biocon</a:t>
            </a:r>
            <a:r>
              <a:rPr lang="en-US" sz="1400" dirty="0"/>
              <a:t> in 1978 in a rented garage space. • Faced with a variety of problems and challenges since biotechnology was a new field and woman entrepreneur was very rare, Shaw overcame all entrepreneurial barriers and made </a:t>
            </a:r>
            <a:r>
              <a:rPr lang="en-US" sz="1400" dirty="0" err="1"/>
              <a:t>Biocon</a:t>
            </a:r>
            <a:r>
              <a:rPr lang="en-US" sz="1400" dirty="0"/>
              <a:t> a success.</a:t>
            </a:r>
          </a:p>
          <a:p>
            <a:r>
              <a:rPr lang="en-US" sz="1400" dirty="0" smtClean="0"/>
              <a:t>7. </a:t>
            </a:r>
            <a:r>
              <a:rPr lang="en-US" sz="1400" dirty="0"/>
              <a:t>NARESH GOYAL • </a:t>
            </a:r>
            <a:r>
              <a:rPr lang="en-US" sz="1400" dirty="0" err="1"/>
              <a:t>Naresh</a:t>
            </a:r>
            <a:r>
              <a:rPr lang="en-US" sz="1400" dirty="0"/>
              <a:t> </a:t>
            </a:r>
            <a:r>
              <a:rPr lang="en-US" sz="1400" dirty="0" err="1"/>
              <a:t>Goyal</a:t>
            </a:r>
            <a:r>
              <a:rPr lang="en-US" sz="1400" dirty="0"/>
              <a:t> is the founder and Chairman of Jet Airways, India's largest domestic airline. • After he graduated college, </a:t>
            </a:r>
            <a:r>
              <a:rPr lang="en-US" sz="1400" dirty="0" err="1"/>
              <a:t>Goyal</a:t>
            </a:r>
            <a:r>
              <a:rPr lang="en-US" sz="1400" dirty="0"/>
              <a:t> joined the travel business. • By 1974, </a:t>
            </a:r>
            <a:r>
              <a:rPr lang="en-US" sz="1400" dirty="0" err="1"/>
              <a:t>Goyal</a:t>
            </a:r>
            <a:r>
              <a:rPr lang="en-US" sz="1400" dirty="0"/>
              <a:t> founded Jet Airway to look after sales and marketing of foreign airlines in India. • In 1991, </a:t>
            </a:r>
            <a:r>
              <a:rPr lang="en-US" sz="1400" dirty="0" err="1"/>
              <a:t>Goyal</a:t>
            </a:r>
            <a:r>
              <a:rPr lang="en-US" sz="1400" dirty="0"/>
              <a:t> took advantage of the open skies policy of the Indian Government and set up Jet Airways for operation of scheduled air service on domestic flights in India.</a:t>
            </a:r>
            <a:endParaRPr lang="en-IN" sz="1400" dirty="0"/>
          </a:p>
        </p:txBody>
      </p:sp>
    </p:spTree>
    <p:extLst>
      <p:ext uri="{BB962C8B-B14F-4D97-AF65-F5344CB8AC3E}">
        <p14:creationId xmlns:p14="http://schemas.microsoft.com/office/powerpoint/2010/main" val="3221269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82000"/>
            <a:ext cx="8991600" cy="6001643"/>
          </a:xfrm>
          <a:prstGeom prst="rect">
            <a:avLst/>
          </a:prstGeom>
        </p:spPr>
        <p:txBody>
          <a:bodyPr wrap="square">
            <a:spAutoFit/>
          </a:bodyPr>
          <a:lstStyle/>
          <a:p>
            <a:pPr lvl="0">
              <a:buFont typeface="+mj-lt"/>
              <a:buAutoNum type="arabicPeriod"/>
            </a:pPr>
            <a:r>
              <a:rPr lang="en-US" sz="1200" dirty="0">
                <a:solidFill>
                  <a:srgbClr val="026C97"/>
                </a:solidFill>
                <a:latin typeface="Times New Roman" panose="02020603050405020304" pitchFamily="18" charset="0"/>
                <a:cs typeface="Times New Roman" panose="02020603050405020304" pitchFamily="18" charset="0"/>
                <a:hlinkClick r:id="rId2" tooltip="MALLIKA SRINIVASAN&#10;• Current position: Director, TAFE&#10;(Trac..."/>
              </a:rPr>
              <a:t> </a:t>
            </a:r>
            <a:r>
              <a:rPr lang="en-US" sz="1200" dirty="0">
                <a:solidFill>
                  <a:srgbClr val="3B3835"/>
                </a:solidFill>
                <a:latin typeface="Times New Roman" panose="02020603050405020304" pitchFamily="18" charset="0"/>
                <a:cs typeface="Times New Roman" panose="02020603050405020304" pitchFamily="18" charset="0"/>
              </a:rPr>
              <a:t>MALLIKA SRINIVASAN • Current position: Director, TAFE (Tractor and Farm Equipment) • </a:t>
            </a:r>
            <a:r>
              <a:rPr lang="en-US" sz="1200" dirty="0" err="1">
                <a:solidFill>
                  <a:srgbClr val="3B3835"/>
                </a:solidFill>
                <a:latin typeface="Times New Roman" panose="02020603050405020304" pitchFamily="18" charset="0"/>
                <a:cs typeface="Times New Roman" panose="02020603050405020304" pitchFamily="18" charset="0"/>
              </a:rPr>
              <a:t>Mallika</a:t>
            </a:r>
            <a:r>
              <a:rPr lang="en-US" sz="1200" dirty="0">
                <a:solidFill>
                  <a:srgbClr val="3B3835"/>
                </a:solidFill>
                <a:latin typeface="Times New Roman" panose="02020603050405020304" pitchFamily="18" charset="0"/>
                <a:cs typeface="Times New Roman" panose="02020603050405020304" pitchFamily="18" charset="0"/>
              </a:rPr>
              <a:t> has an MBA from Wharton School of Business, Pennsylvania. • She joined TAFE in 1986 and has since been responsible for accelerating turnover from 85 </a:t>
            </a:r>
            <a:r>
              <a:rPr lang="en-US" sz="1200" dirty="0" err="1">
                <a:solidFill>
                  <a:srgbClr val="3B3835"/>
                </a:solidFill>
                <a:latin typeface="Times New Roman" panose="02020603050405020304" pitchFamily="18" charset="0"/>
                <a:cs typeface="Times New Roman" panose="02020603050405020304" pitchFamily="18" charset="0"/>
              </a:rPr>
              <a:t>crores</a:t>
            </a:r>
            <a:r>
              <a:rPr lang="en-US" sz="1200" dirty="0">
                <a:solidFill>
                  <a:srgbClr val="3B3835"/>
                </a:solidFill>
                <a:latin typeface="Times New Roman" panose="02020603050405020304" pitchFamily="18" charset="0"/>
                <a:cs typeface="Times New Roman" panose="02020603050405020304" pitchFamily="18" charset="0"/>
              </a:rPr>
              <a:t> to 2900 </a:t>
            </a:r>
            <a:r>
              <a:rPr lang="en-US" sz="1200" dirty="0" err="1">
                <a:solidFill>
                  <a:srgbClr val="3B3835"/>
                </a:solidFill>
                <a:latin typeface="Times New Roman" panose="02020603050405020304" pitchFamily="18" charset="0"/>
                <a:cs typeface="Times New Roman" panose="02020603050405020304" pitchFamily="18" charset="0"/>
              </a:rPr>
              <a:t>crores</a:t>
            </a:r>
            <a:r>
              <a:rPr lang="en-US" sz="1200" dirty="0">
                <a:solidFill>
                  <a:srgbClr val="3B3835"/>
                </a:solidFill>
                <a:latin typeface="Times New Roman" panose="02020603050405020304" pitchFamily="18" charset="0"/>
                <a:cs typeface="Times New Roman" panose="02020603050405020304" pitchFamily="18" charset="0"/>
              </a:rPr>
              <a:t> within a span of two decades. • Her innovative business ideas and excellent leadership qualities have won her laurels from every quarter. • She was awarded „Businesswoman of the year 2006‟ award by ET.</a:t>
            </a:r>
          </a:p>
          <a:p>
            <a:pPr lvl="0"/>
            <a:r>
              <a:rPr lang="en-US" sz="1200" dirty="0" smtClean="0">
                <a:solidFill>
                  <a:srgbClr val="027EB0"/>
                </a:solidFill>
                <a:latin typeface="Times New Roman" panose="02020603050405020304" pitchFamily="18" charset="0"/>
                <a:cs typeface="Times New Roman" panose="02020603050405020304" pitchFamily="18" charset="0"/>
                <a:hlinkClick r:id="rId3" tooltip="JOBS &amp; WOZNIAK&#10;• Apple Computer‟s two Steves weren‟t the fi..."/>
              </a:rPr>
              <a:t>2.</a:t>
            </a:r>
            <a:r>
              <a:rPr lang="en-US" sz="1200" dirty="0" smtClean="0">
                <a:solidFill>
                  <a:srgbClr val="3B3835"/>
                </a:solidFill>
                <a:latin typeface="Times New Roman" panose="02020603050405020304" pitchFamily="18" charset="0"/>
                <a:cs typeface="Times New Roman" panose="02020603050405020304" pitchFamily="18" charset="0"/>
              </a:rPr>
              <a:t>JOBS </a:t>
            </a:r>
            <a:r>
              <a:rPr lang="en-US" sz="1200" dirty="0">
                <a:solidFill>
                  <a:srgbClr val="3B3835"/>
                </a:solidFill>
                <a:latin typeface="Times New Roman" panose="02020603050405020304" pitchFamily="18" charset="0"/>
                <a:cs typeface="Times New Roman" panose="02020603050405020304" pitchFamily="18" charset="0"/>
              </a:rPr>
              <a:t>&amp; WOZNIAK • Apple </a:t>
            </a:r>
            <a:r>
              <a:rPr lang="en-US" sz="1200" dirty="0" err="1">
                <a:solidFill>
                  <a:srgbClr val="3B3835"/>
                </a:solidFill>
                <a:latin typeface="Times New Roman" panose="02020603050405020304" pitchFamily="18" charset="0"/>
                <a:cs typeface="Times New Roman" panose="02020603050405020304" pitchFamily="18" charset="0"/>
              </a:rPr>
              <a:t>Computer‟s</a:t>
            </a:r>
            <a:r>
              <a:rPr lang="en-US" sz="1200" dirty="0">
                <a:solidFill>
                  <a:srgbClr val="3B3835"/>
                </a:solidFill>
                <a:latin typeface="Times New Roman" panose="02020603050405020304" pitchFamily="18" charset="0"/>
                <a:cs typeface="Times New Roman" panose="02020603050405020304" pitchFamily="18" charset="0"/>
              </a:rPr>
              <a:t> two </a:t>
            </a:r>
            <a:r>
              <a:rPr lang="en-US" sz="1200" dirty="0" err="1">
                <a:solidFill>
                  <a:srgbClr val="3B3835"/>
                </a:solidFill>
                <a:latin typeface="Times New Roman" panose="02020603050405020304" pitchFamily="18" charset="0"/>
                <a:cs typeface="Times New Roman" panose="02020603050405020304" pitchFamily="18" charset="0"/>
              </a:rPr>
              <a:t>Steves</a:t>
            </a:r>
            <a:r>
              <a:rPr lang="en-US" sz="1200" dirty="0">
                <a:solidFill>
                  <a:srgbClr val="3B3835"/>
                </a:solidFill>
                <a:latin typeface="Times New Roman" panose="02020603050405020304" pitchFamily="18" charset="0"/>
                <a:cs typeface="Times New Roman" panose="02020603050405020304" pitchFamily="18" charset="0"/>
              </a:rPr>
              <a:t> </a:t>
            </a:r>
            <a:r>
              <a:rPr lang="en-US" sz="1200" dirty="0" err="1">
                <a:solidFill>
                  <a:srgbClr val="3B3835"/>
                </a:solidFill>
                <a:latin typeface="Times New Roman" panose="02020603050405020304" pitchFamily="18" charset="0"/>
                <a:cs typeface="Times New Roman" panose="02020603050405020304" pitchFamily="18" charset="0"/>
              </a:rPr>
              <a:t>weren‟t</a:t>
            </a:r>
            <a:r>
              <a:rPr lang="en-US" sz="1200" dirty="0">
                <a:solidFill>
                  <a:srgbClr val="3B3835"/>
                </a:solidFill>
                <a:latin typeface="Times New Roman" panose="02020603050405020304" pitchFamily="18" charset="0"/>
                <a:cs typeface="Times New Roman" panose="02020603050405020304" pitchFamily="18" charset="0"/>
              </a:rPr>
              <a:t> the first Silicon Valley entrepreneurs to launch a billion-dollar business from a Palo Alto garage -- Hewlett and Packard were there before them • They were the first to democratize computing by creating a machine whose use was so wonderfully intuitive that even technophobes embraced it. • Combine the elegance of </a:t>
            </a:r>
            <a:r>
              <a:rPr lang="en-US" sz="1200" dirty="0" err="1">
                <a:solidFill>
                  <a:srgbClr val="3B3835"/>
                </a:solidFill>
                <a:latin typeface="Times New Roman" panose="02020603050405020304" pitchFamily="18" charset="0"/>
                <a:cs typeface="Times New Roman" panose="02020603050405020304" pitchFamily="18" charset="0"/>
              </a:rPr>
              <a:t>Wozniak‟s</a:t>
            </a:r>
            <a:r>
              <a:rPr lang="en-US" sz="1200" dirty="0">
                <a:solidFill>
                  <a:srgbClr val="3B3835"/>
                </a:solidFill>
                <a:latin typeface="Times New Roman" panose="02020603050405020304" pitchFamily="18" charset="0"/>
                <a:cs typeface="Times New Roman" panose="02020603050405020304" pitchFamily="18" charset="0"/>
              </a:rPr>
              <a:t> operating system design with Jobs‟ marketing savvy (remember </a:t>
            </a:r>
            <a:r>
              <a:rPr lang="en-US" sz="1200" dirty="0" err="1">
                <a:solidFill>
                  <a:srgbClr val="3B3835"/>
                </a:solidFill>
                <a:latin typeface="Times New Roman" panose="02020603050405020304" pitchFamily="18" charset="0"/>
                <a:cs typeface="Times New Roman" panose="02020603050405020304" pitchFamily="18" charset="0"/>
              </a:rPr>
              <a:t>Apple‟s</a:t>
            </a:r>
            <a:r>
              <a:rPr lang="en-US" sz="1200" dirty="0">
                <a:solidFill>
                  <a:srgbClr val="3B3835"/>
                </a:solidFill>
                <a:latin typeface="Times New Roman" panose="02020603050405020304" pitchFamily="18" charset="0"/>
                <a:cs typeface="Times New Roman" panose="02020603050405020304" pitchFamily="18" charset="0"/>
              </a:rPr>
              <a:t> “1984” ad?) and the result was a true phenomenon.</a:t>
            </a:r>
          </a:p>
          <a:p>
            <a:pPr lvl="0"/>
            <a:r>
              <a:rPr lang="en-US" sz="1200" dirty="0" smtClean="0">
                <a:solidFill>
                  <a:srgbClr val="027EB0"/>
                </a:solidFill>
                <a:latin typeface="Times New Roman" panose="02020603050405020304" pitchFamily="18" charset="0"/>
                <a:cs typeface="Times New Roman" panose="02020603050405020304" pitchFamily="18" charset="0"/>
                <a:hlinkClick r:id="rId4" tooltip="THIRUKKURUNGUDI VENGARAMASWAMY&#10;SUNDRAM&#10;• The founder of T V..."/>
              </a:rPr>
              <a:t>3</a:t>
            </a:r>
            <a:r>
              <a:rPr lang="en-US" sz="1200" dirty="0" smtClean="0">
                <a:solidFill>
                  <a:srgbClr val="027EB0"/>
                </a:solidFill>
                <a:latin typeface="Times New Roman" panose="02020603050405020304" pitchFamily="18" charset="0"/>
                <a:cs typeface="Times New Roman" panose="02020603050405020304" pitchFamily="18" charset="0"/>
              </a:rPr>
              <a:t>.</a:t>
            </a:r>
            <a:r>
              <a:rPr lang="en-US" sz="1200" dirty="0" smtClean="0">
                <a:solidFill>
                  <a:srgbClr val="3B3835"/>
                </a:solidFill>
                <a:latin typeface="Times New Roman" panose="02020603050405020304" pitchFamily="18" charset="0"/>
                <a:cs typeface="Times New Roman" panose="02020603050405020304" pitchFamily="18" charset="0"/>
              </a:rPr>
              <a:t>THIRUKKURUNGUDI </a:t>
            </a:r>
            <a:r>
              <a:rPr lang="en-US" sz="1200" dirty="0">
                <a:solidFill>
                  <a:srgbClr val="3B3835"/>
                </a:solidFill>
                <a:latin typeface="Times New Roman" panose="02020603050405020304" pitchFamily="18" charset="0"/>
                <a:cs typeface="Times New Roman" panose="02020603050405020304" pitchFamily="18" charset="0"/>
              </a:rPr>
              <a:t>VENGARAMASWAMY SUNDRAM • The founder of T V </a:t>
            </a:r>
            <a:r>
              <a:rPr lang="en-US" sz="1200" dirty="0" err="1">
                <a:solidFill>
                  <a:srgbClr val="3B3835"/>
                </a:solidFill>
                <a:latin typeface="Times New Roman" panose="02020603050405020304" pitchFamily="18" charset="0"/>
                <a:cs typeface="Times New Roman" panose="02020603050405020304" pitchFamily="18" charset="0"/>
              </a:rPr>
              <a:t>Sundram</a:t>
            </a:r>
            <a:r>
              <a:rPr lang="en-US" sz="1200" dirty="0">
                <a:solidFill>
                  <a:srgbClr val="3B3835"/>
                </a:solidFill>
                <a:latin typeface="Times New Roman" panose="02020603050405020304" pitchFamily="18" charset="0"/>
                <a:cs typeface="Times New Roman" panose="02020603050405020304" pitchFamily="18" charset="0"/>
              </a:rPr>
              <a:t> </a:t>
            </a:r>
            <a:r>
              <a:rPr lang="en-US" sz="1200" dirty="0" err="1">
                <a:solidFill>
                  <a:srgbClr val="3B3835"/>
                </a:solidFill>
                <a:latin typeface="Times New Roman" panose="02020603050405020304" pitchFamily="18" charset="0"/>
                <a:cs typeface="Times New Roman" panose="02020603050405020304" pitchFamily="18" charset="0"/>
              </a:rPr>
              <a:t>Iyengar</a:t>
            </a:r>
            <a:r>
              <a:rPr lang="en-US" sz="1200" dirty="0">
                <a:solidFill>
                  <a:srgbClr val="3B3835"/>
                </a:solidFill>
                <a:latin typeface="Times New Roman" panose="02020603050405020304" pitchFamily="18" charset="0"/>
                <a:cs typeface="Times New Roman" panose="02020603050405020304" pitchFamily="18" charset="0"/>
              </a:rPr>
              <a:t> and Sons Limited group of companies, one of India's largest industrial conglomerates. • With his humble beginning as a lawyer, he grew into one of the most successful industrialists of his time. • The Flagship Company of the group is TVS Motors. • It is the largest automobile distribution company in India, enjoys a turnover of about US$ 1 Billion (INR 40,000 Million) and has an employee strength of 40000.</a:t>
            </a:r>
          </a:p>
          <a:p>
            <a:pPr lvl="0"/>
            <a:r>
              <a:rPr lang="en-US" sz="1200" dirty="0" smtClean="0">
                <a:solidFill>
                  <a:srgbClr val="027EB0"/>
                </a:solidFill>
                <a:latin typeface="Times New Roman" panose="02020603050405020304" pitchFamily="18" charset="0"/>
                <a:cs typeface="Times New Roman" panose="02020603050405020304" pitchFamily="18" charset="0"/>
                <a:hlinkClick r:id="rId5" tooltip="LAXMI NIWAS MITTAL&#10;• The largest steel producer of the worl..."/>
              </a:rPr>
              <a:t>4.</a:t>
            </a:r>
            <a:r>
              <a:rPr lang="en-US" sz="1200" dirty="0">
                <a:solidFill>
                  <a:srgbClr val="027EB0"/>
                </a:solidFill>
                <a:latin typeface="Times New Roman" panose="02020603050405020304" pitchFamily="18" charset="0"/>
                <a:cs typeface="Times New Roman" panose="02020603050405020304" pitchFamily="18" charset="0"/>
                <a:hlinkClick r:id="rId5" tooltip="LAXMI NIWAS MITTAL&#10;• The largest steel producer of the worl..."/>
              </a:rPr>
              <a:t> </a:t>
            </a:r>
            <a:r>
              <a:rPr lang="en-US" sz="1200" dirty="0">
                <a:solidFill>
                  <a:srgbClr val="3B3835"/>
                </a:solidFill>
                <a:latin typeface="Times New Roman" panose="02020603050405020304" pitchFamily="18" charset="0"/>
                <a:cs typeface="Times New Roman" panose="02020603050405020304" pitchFamily="18" charset="0"/>
              </a:rPr>
              <a:t>LAXMI NIWAS MITTAL • The largest steel producer of the world He manages his empire that employs some 165000 workers. • Lakshmi Mittal – is an Indian born British steel billionaire and one of the richest men in the world . • As of March 2010, he is the fifth richest person in the world. • He is also the richest person in Europe with a personal wealth of US$28.7 billion</a:t>
            </a:r>
          </a:p>
          <a:p>
            <a:pPr lvl="0"/>
            <a:r>
              <a:rPr lang="en-US" sz="1200" dirty="0" smtClean="0">
                <a:solidFill>
                  <a:srgbClr val="027EB0"/>
                </a:solidFill>
                <a:latin typeface="Times New Roman" panose="02020603050405020304" pitchFamily="18" charset="0"/>
                <a:cs typeface="Times New Roman" panose="02020603050405020304" pitchFamily="18" charset="0"/>
                <a:hlinkClick r:id="rId6" tooltip="RASHMI SINHA&#10;• Rashmi is the founder-CEO of Slide&#10;Share.&#10;&#10;•..."/>
              </a:rPr>
              <a:t>5.</a:t>
            </a:r>
            <a:r>
              <a:rPr lang="en-US" sz="1200" dirty="0" smtClean="0">
                <a:solidFill>
                  <a:srgbClr val="3B3835"/>
                </a:solidFill>
                <a:latin typeface="Times New Roman" panose="02020603050405020304" pitchFamily="18" charset="0"/>
                <a:cs typeface="Times New Roman" panose="02020603050405020304" pitchFamily="18" charset="0"/>
              </a:rPr>
              <a:t>RASHMI </a:t>
            </a:r>
            <a:r>
              <a:rPr lang="en-US" sz="1200" dirty="0">
                <a:solidFill>
                  <a:srgbClr val="3B3835"/>
                </a:solidFill>
                <a:latin typeface="Times New Roman" panose="02020603050405020304" pitchFamily="18" charset="0"/>
                <a:cs typeface="Times New Roman" panose="02020603050405020304" pitchFamily="18" charset="0"/>
              </a:rPr>
              <a:t>SINHA • </a:t>
            </a:r>
            <a:r>
              <a:rPr lang="en-US" sz="1200" dirty="0" err="1">
                <a:solidFill>
                  <a:srgbClr val="3B3835"/>
                </a:solidFill>
                <a:latin typeface="Times New Roman" panose="02020603050405020304" pitchFamily="18" charset="0"/>
                <a:cs typeface="Times New Roman" panose="02020603050405020304" pitchFamily="18" charset="0"/>
              </a:rPr>
              <a:t>Rashmi</a:t>
            </a:r>
            <a:r>
              <a:rPr lang="en-US" sz="1200" dirty="0">
                <a:solidFill>
                  <a:srgbClr val="3B3835"/>
                </a:solidFill>
                <a:latin typeface="Times New Roman" panose="02020603050405020304" pitchFamily="18" charset="0"/>
                <a:cs typeface="Times New Roman" panose="02020603050405020304" pitchFamily="18" charset="0"/>
              </a:rPr>
              <a:t> is the founder-CEO of Slide Share. • She is an Indian internet entrepreneur. • Slide share is the </a:t>
            </a:r>
            <a:r>
              <a:rPr lang="en-US" sz="1200" dirty="0" err="1">
                <a:solidFill>
                  <a:srgbClr val="3B3835"/>
                </a:solidFill>
                <a:latin typeface="Times New Roman" panose="02020603050405020304" pitchFamily="18" charset="0"/>
                <a:cs typeface="Times New Roman" panose="02020603050405020304" pitchFamily="18" charset="0"/>
              </a:rPr>
              <a:t>world‟s</a:t>
            </a:r>
            <a:r>
              <a:rPr lang="en-US" sz="1200" dirty="0">
                <a:solidFill>
                  <a:srgbClr val="3B3835"/>
                </a:solidFill>
                <a:latin typeface="Times New Roman" panose="02020603050405020304" pitchFamily="18" charset="0"/>
                <a:cs typeface="Times New Roman" panose="02020603050405020304" pitchFamily="18" charset="0"/>
              </a:rPr>
              <a:t> largest community for individuals and organization to share their presentations. • Today, </a:t>
            </a:r>
            <a:r>
              <a:rPr lang="en-US" sz="1200" dirty="0" err="1">
                <a:solidFill>
                  <a:srgbClr val="3B3835"/>
                </a:solidFill>
                <a:latin typeface="Times New Roman" panose="02020603050405020304" pitchFamily="18" charset="0"/>
                <a:cs typeface="Times New Roman" panose="02020603050405020304" pitchFamily="18" charset="0"/>
              </a:rPr>
              <a:t>SlideShare</a:t>
            </a:r>
            <a:r>
              <a:rPr lang="en-US" sz="1200" dirty="0">
                <a:solidFill>
                  <a:srgbClr val="3B3835"/>
                </a:solidFill>
                <a:latin typeface="Times New Roman" panose="02020603050405020304" pitchFamily="18" charset="0"/>
                <a:cs typeface="Times New Roman" panose="02020603050405020304" pitchFamily="18" charset="0"/>
              </a:rPr>
              <a:t> receives more than 32 million unique visits in a month.</a:t>
            </a:r>
          </a:p>
          <a:p>
            <a:pPr lvl="0"/>
            <a:r>
              <a:rPr lang="en-US" sz="1200" dirty="0" smtClean="0">
                <a:solidFill>
                  <a:srgbClr val="027EB0"/>
                </a:solidFill>
                <a:latin typeface="Times New Roman" panose="02020603050405020304" pitchFamily="18" charset="0"/>
                <a:cs typeface="Times New Roman" panose="02020603050405020304" pitchFamily="18" charset="0"/>
              </a:rPr>
              <a:t>6.</a:t>
            </a:r>
            <a:r>
              <a:rPr lang="en-US" sz="1200" dirty="0" smtClean="0">
                <a:solidFill>
                  <a:srgbClr val="3B3835"/>
                </a:solidFill>
                <a:latin typeface="Times New Roman" panose="02020603050405020304" pitchFamily="18" charset="0"/>
                <a:cs typeface="Times New Roman" panose="02020603050405020304" pitchFamily="18" charset="0"/>
              </a:rPr>
              <a:t>SANJEEV </a:t>
            </a:r>
            <a:r>
              <a:rPr lang="en-US" sz="1200" dirty="0">
                <a:solidFill>
                  <a:srgbClr val="3B3835"/>
                </a:solidFill>
                <a:latin typeface="Times New Roman" panose="02020603050405020304" pitchFamily="18" charset="0"/>
                <a:cs typeface="Times New Roman" panose="02020603050405020304" pitchFamily="18" charset="0"/>
              </a:rPr>
              <a:t>BIKHCHANDANI • </a:t>
            </a:r>
            <a:r>
              <a:rPr lang="en-US" sz="1200" dirty="0" err="1">
                <a:solidFill>
                  <a:srgbClr val="3B3835"/>
                </a:solidFill>
                <a:latin typeface="Times New Roman" panose="02020603050405020304" pitchFamily="18" charset="0"/>
                <a:cs typeface="Times New Roman" panose="02020603050405020304" pitchFamily="18" charset="0"/>
              </a:rPr>
              <a:t>Sanjeev</a:t>
            </a:r>
            <a:r>
              <a:rPr lang="en-US" sz="1200" dirty="0">
                <a:solidFill>
                  <a:srgbClr val="3B3835"/>
                </a:solidFill>
                <a:latin typeface="Times New Roman" panose="02020603050405020304" pitchFamily="18" charset="0"/>
                <a:cs typeface="Times New Roman" panose="02020603050405020304" pitchFamily="18" charset="0"/>
              </a:rPr>
              <a:t> is the founder of Naukri.com – an Indian job portal. • </a:t>
            </a:r>
            <a:r>
              <a:rPr lang="en-US" sz="1200" dirty="0" err="1">
                <a:solidFill>
                  <a:srgbClr val="3B3835"/>
                </a:solidFill>
                <a:latin typeface="Times New Roman" panose="02020603050405020304" pitchFamily="18" charset="0"/>
                <a:cs typeface="Times New Roman" panose="02020603050405020304" pitchFamily="18" charset="0"/>
              </a:rPr>
              <a:t>Sanjeev</a:t>
            </a:r>
            <a:r>
              <a:rPr lang="en-US" sz="1200" dirty="0">
                <a:solidFill>
                  <a:srgbClr val="3B3835"/>
                </a:solidFill>
                <a:latin typeface="Times New Roman" panose="02020603050405020304" pitchFamily="18" charset="0"/>
                <a:cs typeface="Times New Roman" panose="02020603050405020304" pitchFamily="18" charset="0"/>
              </a:rPr>
              <a:t> possesses a BA in Economics from Delhi University, he studied there although he had qualified for IIT. • After working a year, he qualified for IIM. • He is a management graduate from </a:t>
            </a:r>
            <a:r>
              <a:rPr lang="en-US" sz="1200" dirty="0" err="1">
                <a:solidFill>
                  <a:srgbClr val="3B3835"/>
                </a:solidFill>
                <a:latin typeface="Times New Roman" panose="02020603050405020304" pitchFamily="18" charset="0"/>
                <a:cs typeface="Times New Roman" panose="02020603050405020304" pitchFamily="18" charset="0"/>
              </a:rPr>
              <a:t>IIMAhmedabad</a:t>
            </a:r>
            <a:r>
              <a:rPr lang="en-US" sz="1200" dirty="0">
                <a:solidFill>
                  <a:srgbClr val="3B3835"/>
                </a:solidFill>
                <a:latin typeface="Times New Roman" panose="02020603050405020304" pitchFamily="18" charset="0"/>
                <a:cs typeface="Times New Roman" panose="02020603050405020304" pitchFamily="18" charset="0"/>
              </a:rPr>
              <a:t>. • In 1997, he left his cushy MNC job that paid Rupees 80,000 a month to set up Naukri.com, jobs portal on a server in the United States. By 2005, he was selected as a finalist for “Ernst and Young – Entrepreneur of the Year” award.</a:t>
            </a:r>
          </a:p>
          <a:p>
            <a:pPr lvl="0"/>
            <a:r>
              <a:rPr lang="en-US" sz="1200" dirty="0" smtClean="0">
                <a:solidFill>
                  <a:srgbClr val="027EB0"/>
                </a:solidFill>
                <a:latin typeface="Times New Roman" panose="02020603050405020304" pitchFamily="18" charset="0"/>
                <a:cs typeface="Times New Roman" panose="02020603050405020304" pitchFamily="18" charset="0"/>
                <a:hlinkClick r:id="rId7" tooltip="SARATHBABU ELUMALAI&#10;•&#10;&#10;He is an Indian entrepreneur, social..."/>
              </a:rPr>
              <a:t>7.</a:t>
            </a:r>
            <a:r>
              <a:rPr lang="en-US" sz="1200" dirty="0">
                <a:solidFill>
                  <a:srgbClr val="027EB0"/>
                </a:solidFill>
                <a:latin typeface="Times New Roman" panose="02020603050405020304" pitchFamily="18" charset="0"/>
                <a:cs typeface="Times New Roman" panose="02020603050405020304" pitchFamily="18" charset="0"/>
                <a:hlinkClick r:id="rId7" tooltip="SARATHBABU ELUMALAI&#10;•&#10;&#10;He is an Indian entrepreneur, social..."/>
              </a:rPr>
              <a:t> </a:t>
            </a:r>
            <a:r>
              <a:rPr lang="en-US" sz="1200" dirty="0">
                <a:solidFill>
                  <a:srgbClr val="3B3835"/>
                </a:solidFill>
                <a:latin typeface="Times New Roman" panose="02020603050405020304" pitchFamily="18" charset="0"/>
                <a:cs typeface="Times New Roman" panose="02020603050405020304" pitchFamily="18" charset="0"/>
              </a:rPr>
              <a:t>SARATHBABU ELUMALAI • He is an Indian entrepreneur, social worker and politician. • He is an alumnus of Indian Institute of Management Ahmedabad and Birla Institute of Technology and Science(</a:t>
            </a:r>
            <a:r>
              <a:rPr lang="en-US" sz="1200" dirty="0" err="1">
                <a:solidFill>
                  <a:srgbClr val="3B3835"/>
                </a:solidFill>
                <a:latin typeface="Times New Roman" panose="02020603050405020304" pitchFamily="18" charset="0"/>
                <a:cs typeface="Times New Roman" panose="02020603050405020304" pitchFamily="18" charset="0"/>
              </a:rPr>
              <a:t>Pilani</a:t>
            </a:r>
            <a:r>
              <a:rPr lang="en-US" sz="1200" dirty="0">
                <a:solidFill>
                  <a:srgbClr val="3B3835"/>
                </a:solidFill>
                <a:latin typeface="Times New Roman" panose="02020603050405020304" pitchFamily="18" charset="0"/>
                <a:cs typeface="Times New Roman" panose="02020603050405020304" pitchFamily="18" charset="0"/>
              </a:rPr>
              <a:t>). • After completing his management education, </a:t>
            </a:r>
            <a:r>
              <a:rPr lang="en-US" sz="1200" dirty="0" err="1">
                <a:solidFill>
                  <a:srgbClr val="3B3835"/>
                </a:solidFill>
                <a:latin typeface="Times New Roman" panose="02020603050405020304" pitchFamily="18" charset="0"/>
                <a:cs typeface="Times New Roman" panose="02020603050405020304" pitchFamily="18" charset="0"/>
              </a:rPr>
              <a:t>Sarathbabu</a:t>
            </a:r>
            <a:r>
              <a:rPr lang="en-US" sz="1200" dirty="0">
                <a:solidFill>
                  <a:srgbClr val="3B3835"/>
                </a:solidFill>
                <a:latin typeface="Times New Roman" panose="02020603050405020304" pitchFamily="18" charset="0"/>
                <a:cs typeface="Times New Roman" panose="02020603050405020304" pitchFamily="18" charset="0"/>
              </a:rPr>
              <a:t> decided to become an entrepreneur with the aim of providing employment to as many people as possible. • In 2006, he started his venture "Food King Catering services Private Limited" with a capital of </a:t>
            </a:r>
            <a:r>
              <a:rPr lang="en-US" sz="1200" dirty="0" err="1">
                <a:solidFill>
                  <a:srgbClr val="3B3835"/>
                </a:solidFill>
                <a:latin typeface="Times New Roman" panose="02020603050405020304" pitchFamily="18" charset="0"/>
                <a:cs typeface="Times New Roman" panose="02020603050405020304" pitchFamily="18" charset="0"/>
              </a:rPr>
              <a:t>Rs</a:t>
            </a:r>
            <a:r>
              <a:rPr lang="en-US" sz="1200" dirty="0">
                <a:solidFill>
                  <a:srgbClr val="3B3835"/>
                </a:solidFill>
                <a:latin typeface="Times New Roman" panose="02020603050405020304" pitchFamily="18" charset="0"/>
                <a:cs typeface="Times New Roman" panose="02020603050405020304" pitchFamily="18" charset="0"/>
              </a:rPr>
              <a:t> 2000 to cater to banks, software companies and educational institutions. • It is now located in 6 locations around India with a turnover of 8 </a:t>
            </a:r>
            <a:r>
              <a:rPr lang="en-US" sz="1200" dirty="0" err="1">
                <a:solidFill>
                  <a:srgbClr val="3B3835"/>
                </a:solidFill>
                <a:latin typeface="Times New Roman" panose="02020603050405020304" pitchFamily="18" charset="0"/>
                <a:cs typeface="Times New Roman" panose="02020603050405020304" pitchFamily="18" charset="0"/>
              </a:rPr>
              <a:t>crore</a:t>
            </a:r>
            <a:r>
              <a:rPr lang="en-US" sz="1200" dirty="0">
                <a:solidFill>
                  <a:srgbClr val="3B3835"/>
                </a:solidFill>
                <a:latin typeface="Times New Roman" panose="02020603050405020304" pitchFamily="18" charset="0"/>
                <a:cs typeface="Times New Roman" panose="02020603050405020304" pitchFamily="18" charset="0"/>
              </a:rPr>
              <a:t>. • The first unit of </a:t>
            </a:r>
            <a:r>
              <a:rPr lang="en-US" sz="1200" dirty="0" err="1">
                <a:solidFill>
                  <a:srgbClr val="3B3835"/>
                </a:solidFill>
                <a:latin typeface="Times New Roman" panose="02020603050405020304" pitchFamily="18" charset="0"/>
                <a:cs typeface="Times New Roman" panose="02020603050405020304" pitchFamily="18" charset="0"/>
              </a:rPr>
              <a:t>FoodKing</a:t>
            </a:r>
            <a:r>
              <a:rPr lang="en-US" sz="1200" dirty="0">
                <a:solidFill>
                  <a:srgbClr val="3B3835"/>
                </a:solidFill>
                <a:latin typeface="Times New Roman" panose="02020603050405020304" pitchFamily="18" charset="0"/>
                <a:cs typeface="Times New Roman" panose="02020603050405020304" pitchFamily="18" charset="0"/>
              </a:rPr>
              <a:t> was opened by Mr. </a:t>
            </a:r>
            <a:r>
              <a:rPr lang="en-US" sz="1200" dirty="0" err="1">
                <a:solidFill>
                  <a:srgbClr val="3B3835"/>
                </a:solidFill>
                <a:latin typeface="Times New Roman" panose="02020603050405020304" pitchFamily="18" charset="0"/>
                <a:cs typeface="Times New Roman" panose="02020603050405020304" pitchFamily="18" charset="0"/>
              </a:rPr>
              <a:t>Narayana</a:t>
            </a:r>
            <a:r>
              <a:rPr lang="en-US" sz="1200" dirty="0">
                <a:solidFill>
                  <a:srgbClr val="3B3835"/>
                </a:solidFill>
                <a:latin typeface="Times New Roman" panose="02020603050405020304" pitchFamily="18" charset="0"/>
                <a:cs typeface="Times New Roman" panose="02020603050405020304" pitchFamily="18" charset="0"/>
              </a:rPr>
              <a:t> Murthy, founder of Infosys.</a:t>
            </a:r>
          </a:p>
          <a:p>
            <a:pPr lvl="0"/>
            <a:r>
              <a:rPr lang="en-US" sz="1200" dirty="0" smtClean="0">
                <a:solidFill>
                  <a:srgbClr val="027EB0"/>
                </a:solidFill>
                <a:latin typeface="Times New Roman" panose="02020603050405020304" pitchFamily="18" charset="0"/>
                <a:cs typeface="Times New Roman" panose="02020603050405020304" pitchFamily="18" charset="0"/>
              </a:rPr>
              <a:t>8.</a:t>
            </a:r>
            <a:r>
              <a:rPr lang="en-US" sz="1200" dirty="0" smtClean="0">
                <a:solidFill>
                  <a:srgbClr val="3B3835"/>
                </a:solidFill>
                <a:latin typeface="Times New Roman" panose="02020603050405020304" pitchFamily="18" charset="0"/>
                <a:cs typeface="Times New Roman" panose="02020603050405020304" pitchFamily="18" charset="0"/>
              </a:rPr>
              <a:t>NEELAM </a:t>
            </a:r>
            <a:r>
              <a:rPr lang="en-US" sz="1200" dirty="0">
                <a:solidFill>
                  <a:srgbClr val="3B3835"/>
                </a:solidFill>
                <a:latin typeface="Times New Roman" panose="02020603050405020304" pitchFamily="18" charset="0"/>
                <a:cs typeface="Times New Roman" panose="02020603050405020304" pitchFamily="18" charset="0"/>
              </a:rPr>
              <a:t>DHAWAN • Current position: MD, HP-India • A woman with „never-say-die‟ spirit, </a:t>
            </a:r>
            <a:r>
              <a:rPr lang="en-US" sz="1200" dirty="0" err="1">
                <a:solidFill>
                  <a:srgbClr val="3B3835"/>
                </a:solidFill>
                <a:latin typeface="Times New Roman" panose="02020603050405020304" pitchFamily="18" charset="0"/>
                <a:cs typeface="Times New Roman" panose="02020603050405020304" pitchFamily="18" charset="0"/>
              </a:rPr>
              <a:t>Neelam</a:t>
            </a:r>
            <a:r>
              <a:rPr lang="en-US" sz="1200" dirty="0">
                <a:solidFill>
                  <a:srgbClr val="3B3835"/>
                </a:solidFill>
                <a:latin typeface="Times New Roman" panose="02020603050405020304" pitchFamily="18" charset="0"/>
                <a:cs typeface="Times New Roman" panose="02020603050405020304" pitchFamily="18" charset="0"/>
              </a:rPr>
              <a:t> </a:t>
            </a:r>
            <a:r>
              <a:rPr lang="en-US" sz="1200" dirty="0" err="1">
                <a:solidFill>
                  <a:srgbClr val="3B3835"/>
                </a:solidFill>
                <a:latin typeface="Times New Roman" panose="02020603050405020304" pitchFamily="18" charset="0"/>
                <a:cs typeface="Times New Roman" panose="02020603050405020304" pitchFamily="18" charset="0"/>
              </a:rPr>
              <a:t>Dhawan</a:t>
            </a:r>
            <a:r>
              <a:rPr lang="en-US" sz="1200" dirty="0">
                <a:solidFill>
                  <a:srgbClr val="3B3835"/>
                </a:solidFill>
                <a:latin typeface="Times New Roman" panose="02020603050405020304" pitchFamily="18" charset="0"/>
                <a:cs typeface="Times New Roman" panose="02020603050405020304" pitchFamily="18" charset="0"/>
              </a:rPr>
              <a:t> is presently the Managing Director of Hewlett-Packard (HP), India. • </a:t>
            </a:r>
            <a:r>
              <a:rPr lang="en-US" sz="1200" dirty="0" err="1">
                <a:solidFill>
                  <a:srgbClr val="3B3835"/>
                </a:solidFill>
                <a:latin typeface="Times New Roman" panose="02020603050405020304" pitchFamily="18" charset="0"/>
                <a:cs typeface="Times New Roman" panose="02020603050405020304" pitchFamily="18" charset="0"/>
              </a:rPr>
              <a:t>Neelam</a:t>
            </a:r>
            <a:r>
              <a:rPr lang="en-US" sz="1200" dirty="0">
                <a:solidFill>
                  <a:srgbClr val="3B3835"/>
                </a:solidFill>
                <a:latin typeface="Times New Roman" panose="02020603050405020304" pitchFamily="18" charset="0"/>
                <a:cs typeface="Times New Roman" panose="02020603050405020304" pitchFamily="18" charset="0"/>
              </a:rPr>
              <a:t> is an iconic figure in Indian IT industry . • She is an inspiration for women working in IT sector. • She dared to enter the IT world in early 1980s when there were just a handful of women in this industry. • She had successful and rewarding stints with other leading players like IBM and HCL.</a:t>
            </a:r>
            <a:endParaRPr lang="en-US" sz="1200" dirty="0">
              <a:solidFill>
                <a:srgbClr val="3B383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53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45440"/>
            <a:ext cx="5181600" cy="574040"/>
          </a:xfrm>
        </p:spPr>
        <p:txBody>
          <a:bodyPr/>
          <a:lstStyle/>
          <a:p>
            <a:pPr algn="ctr"/>
            <a:r>
              <a:rPr lang="en-US" dirty="0" smtClean="0"/>
              <a:t>Conclusion</a:t>
            </a:r>
            <a:endParaRPr lang="en-IN" dirty="0"/>
          </a:p>
        </p:txBody>
      </p:sp>
      <p:sp>
        <p:nvSpPr>
          <p:cNvPr id="3" name="Text Placeholder 2"/>
          <p:cNvSpPr>
            <a:spLocks noGrp="1"/>
          </p:cNvSpPr>
          <p:nvPr>
            <p:ph type="body" idx="1"/>
          </p:nvPr>
        </p:nvSpPr>
        <p:spPr>
          <a:xfrm>
            <a:off x="228600" y="1066800"/>
            <a:ext cx="8839200" cy="5539978"/>
          </a:xfrm>
        </p:spPr>
        <p:txBody>
          <a:bodyPr/>
          <a:lstStyle/>
          <a:p>
            <a:r>
              <a:rPr lang="en-US" dirty="0"/>
              <a:t>“There </a:t>
            </a:r>
            <a:r>
              <a:rPr lang="en-US" dirty="0" smtClean="0"/>
              <a:t>are not </a:t>
            </a:r>
            <a:r>
              <a:rPr lang="en-US" dirty="0"/>
              <a:t>any secrets to success. It’s the results of preparation, hard work, and learning from failures</a:t>
            </a:r>
            <a:r>
              <a:rPr lang="en-US" dirty="0" smtClean="0"/>
              <a:t>.”</a:t>
            </a:r>
          </a:p>
          <a:p>
            <a:endParaRPr lang="en-US" dirty="0" smtClean="0"/>
          </a:p>
          <a:p>
            <a:r>
              <a:rPr lang="en-US" dirty="0" smtClean="0"/>
              <a:t>It </a:t>
            </a:r>
            <a:r>
              <a:rPr lang="en-US" dirty="0"/>
              <a:t>would be worth it if your business succeeds on the primary try but that rarely happens. But most of the success comes from giving your best and learning from your past mistakes. This doesn’t offer you an excuse to fail. </a:t>
            </a:r>
            <a:endParaRPr lang="en-US" dirty="0" smtClean="0"/>
          </a:p>
          <a:p>
            <a:endParaRPr lang="en-US" dirty="0" smtClean="0"/>
          </a:p>
          <a:p>
            <a:r>
              <a:rPr lang="en-US" dirty="0" smtClean="0"/>
              <a:t>Every </a:t>
            </a:r>
            <a:r>
              <a:rPr lang="en-US" dirty="0"/>
              <a:t>attempt remains a trial at success. However, once you fail, you understand the reason for your downfall and try to improve in a subsequent time. Deliberate practice refers to a special variety of practice that’s purposeful and systematic. While regular practice might include mindless repetitions, deliberate practice requires focused attention and is conducted with the particular goal of improving performances.</a:t>
            </a:r>
            <a:endParaRPr lang="en-IN" dirty="0"/>
          </a:p>
        </p:txBody>
      </p:sp>
    </p:spTree>
    <p:extLst>
      <p:ext uri="{BB962C8B-B14F-4D97-AF65-F5344CB8AC3E}">
        <p14:creationId xmlns:p14="http://schemas.microsoft.com/office/powerpoint/2010/main" val="396940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2829" y="453390"/>
            <a:ext cx="4495800" cy="997709"/>
          </a:xfrm>
          <a:prstGeom prst="rect">
            <a:avLst/>
          </a:prstGeom>
        </p:spPr>
        <p:txBody>
          <a:bodyPr vert="horz" wrap="square" lIns="0" tIns="12700" rIns="0" bIns="0" rtlCol="0">
            <a:spAutoFit/>
          </a:bodyPr>
          <a:lstStyle/>
          <a:p>
            <a:pPr marL="12700">
              <a:lnSpc>
                <a:spcPct val="100000"/>
              </a:lnSpc>
              <a:spcBef>
                <a:spcPts val="100"/>
              </a:spcBef>
            </a:pPr>
            <a:r>
              <a:rPr sz="3200" spc="-5" dirty="0"/>
              <a:t>RURAL</a:t>
            </a:r>
            <a:r>
              <a:rPr sz="3200" spc="-40" dirty="0"/>
              <a:t> </a:t>
            </a:r>
            <a:r>
              <a:rPr lang="en-US" sz="3200" spc="-40" dirty="0" smtClean="0"/>
              <a:t>vs. </a:t>
            </a:r>
            <a:r>
              <a:rPr sz="3200" spc="-5" dirty="0" smtClean="0"/>
              <a:t>URBAN</a:t>
            </a:r>
            <a:r>
              <a:rPr sz="3200" spc="-30" dirty="0" smtClean="0"/>
              <a:t> </a:t>
            </a:r>
            <a:r>
              <a:rPr sz="3200" spc="-5" dirty="0"/>
              <a:t>DIVIDE</a:t>
            </a:r>
            <a:endParaRPr sz="3200" dirty="0"/>
          </a:p>
        </p:txBody>
      </p:sp>
      <p:sp>
        <p:nvSpPr>
          <p:cNvPr id="3" name="object 3"/>
          <p:cNvSpPr txBox="1"/>
          <p:nvPr/>
        </p:nvSpPr>
        <p:spPr>
          <a:xfrm>
            <a:off x="535940" y="168910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535940" y="26428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535940" y="3448050"/>
            <a:ext cx="132715" cy="1054100"/>
          </a:xfrm>
          <a:prstGeom prst="rect">
            <a:avLst/>
          </a:prstGeom>
        </p:spPr>
        <p:txBody>
          <a:bodyPr vert="horz" wrap="square" lIns="0" tIns="161290" rIns="0" bIns="0" rtlCol="0">
            <a:spAutoFit/>
          </a:bodyPr>
          <a:lstStyle/>
          <a:p>
            <a:pPr marL="12700">
              <a:lnSpc>
                <a:spcPct val="100000"/>
              </a:lnSpc>
              <a:spcBef>
                <a:spcPts val="1270"/>
              </a:spcBef>
            </a:pPr>
            <a:r>
              <a:rPr sz="2400" dirty="0">
                <a:latin typeface="Arial"/>
                <a:cs typeface="Arial"/>
              </a:rPr>
              <a:t>•</a:t>
            </a:r>
            <a:endParaRPr sz="2400">
              <a:latin typeface="Arial"/>
              <a:cs typeface="Arial"/>
            </a:endParaRPr>
          </a:p>
          <a:p>
            <a:pPr marL="12700">
              <a:lnSpc>
                <a:spcPct val="100000"/>
              </a:lnSpc>
              <a:spcBef>
                <a:spcPts val="1170"/>
              </a:spcBef>
            </a:pPr>
            <a:r>
              <a:rPr sz="2400" dirty="0">
                <a:latin typeface="Arial"/>
                <a:cs typeface="Arial"/>
              </a:rPr>
              <a:t>•</a:t>
            </a:r>
            <a:endParaRPr sz="2400">
              <a:latin typeface="Arial"/>
              <a:cs typeface="Arial"/>
            </a:endParaRPr>
          </a:p>
        </p:txBody>
      </p:sp>
      <p:sp>
        <p:nvSpPr>
          <p:cNvPr id="6" name="object 6"/>
          <p:cNvSpPr txBox="1"/>
          <p:nvPr/>
        </p:nvSpPr>
        <p:spPr>
          <a:xfrm>
            <a:off x="535940" y="506475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7" name="object 7"/>
          <p:cNvSpPr txBox="1">
            <a:spLocks noGrp="1"/>
          </p:cNvSpPr>
          <p:nvPr>
            <p:ph sz="half" idx="2"/>
          </p:nvPr>
        </p:nvSpPr>
        <p:spPr>
          <a:prstGeom prst="rect">
            <a:avLst/>
          </a:prstGeom>
        </p:spPr>
        <p:txBody>
          <a:bodyPr vert="horz" wrap="square" lIns="0" tIns="12700" rIns="0" bIns="0" rtlCol="0">
            <a:spAutoFit/>
          </a:bodyPr>
          <a:lstStyle/>
          <a:p>
            <a:pPr marL="12700" marR="90170">
              <a:lnSpc>
                <a:spcPct val="119800"/>
              </a:lnSpc>
              <a:spcBef>
                <a:spcPts val="100"/>
              </a:spcBef>
            </a:pPr>
            <a:r>
              <a:rPr spc="-5" dirty="0"/>
              <a:t>Agriculture</a:t>
            </a:r>
            <a:r>
              <a:rPr spc="-35" dirty="0"/>
              <a:t> </a:t>
            </a:r>
            <a:r>
              <a:rPr dirty="0"/>
              <a:t>as</a:t>
            </a:r>
            <a:r>
              <a:rPr spc="-30" dirty="0"/>
              <a:t> </a:t>
            </a:r>
            <a:r>
              <a:rPr spc="-5" dirty="0"/>
              <a:t>primary </a:t>
            </a:r>
            <a:r>
              <a:rPr spc="-650" dirty="0"/>
              <a:t> </a:t>
            </a:r>
            <a:r>
              <a:rPr spc="-5" dirty="0"/>
              <a:t>occupation.</a:t>
            </a:r>
          </a:p>
          <a:p>
            <a:pPr marL="12700" marR="857885">
              <a:lnSpc>
                <a:spcPct val="119800"/>
              </a:lnSpc>
              <a:spcBef>
                <a:spcPts val="610"/>
              </a:spcBef>
            </a:pPr>
            <a:r>
              <a:rPr spc="-5" dirty="0"/>
              <a:t>Generally under- </a:t>
            </a:r>
            <a:r>
              <a:rPr spc="-655" dirty="0"/>
              <a:t> </a:t>
            </a:r>
            <a:r>
              <a:rPr spc="-10" dirty="0"/>
              <a:t>employed</a:t>
            </a:r>
            <a:r>
              <a:rPr spc="-70" dirty="0"/>
              <a:t> </a:t>
            </a:r>
            <a:r>
              <a:rPr spc="-5" dirty="0"/>
              <a:t>people</a:t>
            </a:r>
          </a:p>
          <a:p>
            <a:pPr marL="12700">
              <a:lnSpc>
                <a:spcPct val="100000"/>
              </a:lnSpc>
              <a:spcBef>
                <a:spcPts val="1170"/>
              </a:spcBef>
            </a:pPr>
            <a:r>
              <a:rPr spc="-10" dirty="0"/>
              <a:t>Lack</a:t>
            </a:r>
            <a:r>
              <a:rPr spc="-25" dirty="0"/>
              <a:t> </a:t>
            </a:r>
            <a:r>
              <a:rPr spc="-5" dirty="0"/>
              <a:t>of</a:t>
            </a:r>
            <a:r>
              <a:rPr spc="-10" dirty="0"/>
              <a:t> </a:t>
            </a:r>
            <a:r>
              <a:rPr spc="-5" dirty="0"/>
              <a:t>infrastructure</a:t>
            </a:r>
          </a:p>
          <a:p>
            <a:pPr marL="12700" marR="5080">
              <a:lnSpc>
                <a:spcPct val="119800"/>
              </a:lnSpc>
              <a:spcBef>
                <a:spcPts val="610"/>
              </a:spcBef>
            </a:pPr>
            <a:r>
              <a:rPr spc="-10" dirty="0"/>
              <a:t>Low </a:t>
            </a:r>
            <a:r>
              <a:rPr spc="-5" dirty="0"/>
              <a:t>cost of labour and </a:t>
            </a:r>
            <a:r>
              <a:rPr spc="-655" dirty="0"/>
              <a:t> </a:t>
            </a:r>
            <a:r>
              <a:rPr spc="-5" dirty="0"/>
              <a:t>land</a:t>
            </a:r>
          </a:p>
          <a:p>
            <a:pPr marL="12700" marR="1024890">
              <a:lnSpc>
                <a:spcPct val="119800"/>
              </a:lnSpc>
              <a:spcBef>
                <a:spcPts val="610"/>
              </a:spcBef>
            </a:pPr>
            <a:r>
              <a:rPr spc="-10" dirty="0"/>
              <a:t>Cheap</a:t>
            </a:r>
            <a:r>
              <a:rPr spc="-40" dirty="0"/>
              <a:t> </a:t>
            </a:r>
            <a:r>
              <a:rPr spc="-5" dirty="0"/>
              <a:t>local</a:t>
            </a:r>
            <a:r>
              <a:rPr spc="-35" dirty="0"/>
              <a:t> </a:t>
            </a:r>
            <a:r>
              <a:rPr spc="-5" dirty="0"/>
              <a:t>raw </a:t>
            </a:r>
            <a:r>
              <a:rPr spc="-650" dirty="0"/>
              <a:t> </a:t>
            </a:r>
            <a:r>
              <a:rPr spc="-5" dirty="0"/>
              <a:t>materials</a:t>
            </a:r>
          </a:p>
        </p:txBody>
      </p:sp>
      <p:sp>
        <p:nvSpPr>
          <p:cNvPr id="8" name="object 8"/>
          <p:cNvSpPr txBox="1"/>
          <p:nvPr/>
        </p:nvSpPr>
        <p:spPr>
          <a:xfrm>
            <a:off x="5031740" y="168910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9" name="object 9"/>
          <p:cNvSpPr txBox="1"/>
          <p:nvPr/>
        </p:nvSpPr>
        <p:spPr>
          <a:xfrm>
            <a:off x="5373370" y="1706879"/>
            <a:ext cx="312039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Variety</a:t>
            </a:r>
            <a:r>
              <a:rPr sz="2400" b="1" spc="-60" dirty="0">
                <a:latin typeface="Arial"/>
                <a:cs typeface="Arial"/>
              </a:rPr>
              <a:t> </a:t>
            </a:r>
            <a:r>
              <a:rPr sz="2400" b="1" spc="-5" dirty="0">
                <a:latin typeface="Arial"/>
                <a:cs typeface="Arial"/>
              </a:rPr>
              <a:t>of</a:t>
            </a:r>
            <a:r>
              <a:rPr sz="2400" b="1" spc="-25" dirty="0">
                <a:latin typeface="Arial"/>
                <a:cs typeface="Arial"/>
              </a:rPr>
              <a:t> </a:t>
            </a:r>
            <a:r>
              <a:rPr sz="2400" b="1" spc="-5" dirty="0">
                <a:latin typeface="Arial"/>
                <a:cs typeface="Arial"/>
              </a:rPr>
              <a:t>occupation</a:t>
            </a:r>
            <a:endParaRPr sz="2400">
              <a:latin typeface="Arial"/>
              <a:cs typeface="Arial"/>
            </a:endParaRPr>
          </a:p>
        </p:txBody>
      </p:sp>
      <p:sp>
        <p:nvSpPr>
          <p:cNvPr id="10" name="object 10"/>
          <p:cNvSpPr txBox="1"/>
          <p:nvPr/>
        </p:nvSpPr>
        <p:spPr>
          <a:xfrm>
            <a:off x="5031740" y="27190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11" name="object 11"/>
          <p:cNvSpPr txBox="1"/>
          <p:nvPr/>
        </p:nvSpPr>
        <p:spPr>
          <a:xfrm>
            <a:off x="5031740" y="3524250"/>
            <a:ext cx="132715" cy="1054100"/>
          </a:xfrm>
          <a:prstGeom prst="rect">
            <a:avLst/>
          </a:prstGeom>
        </p:spPr>
        <p:txBody>
          <a:bodyPr vert="horz" wrap="square" lIns="0" tIns="161290" rIns="0" bIns="0" rtlCol="0">
            <a:spAutoFit/>
          </a:bodyPr>
          <a:lstStyle/>
          <a:p>
            <a:pPr marL="12700">
              <a:lnSpc>
                <a:spcPct val="100000"/>
              </a:lnSpc>
              <a:spcBef>
                <a:spcPts val="1270"/>
              </a:spcBef>
            </a:pPr>
            <a:r>
              <a:rPr sz="2400" dirty="0">
                <a:latin typeface="Arial"/>
                <a:cs typeface="Arial"/>
              </a:rPr>
              <a:t>•</a:t>
            </a:r>
            <a:endParaRPr sz="2400">
              <a:latin typeface="Arial"/>
              <a:cs typeface="Arial"/>
            </a:endParaRPr>
          </a:p>
          <a:p>
            <a:pPr marL="12700">
              <a:lnSpc>
                <a:spcPct val="100000"/>
              </a:lnSpc>
              <a:spcBef>
                <a:spcPts val="1170"/>
              </a:spcBef>
            </a:pPr>
            <a:r>
              <a:rPr sz="2400" dirty="0">
                <a:latin typeface="Arial"/>
                <a:cs typeface="Arial"/>
              </a:rPr>
              <a:t>•</a:t>
            </a:r>
            <a:endParaRPr sz="2400">
              <a:latin typeface="Arial"/>
              <a:cs typeface="Arial"/>
            </a:endParaRPr>
          </a:p>
        </p:txBody>
      </p:sp>
      <p:sp>
        <p:nvSpPr>
          <p:cNvPr id="12" name="object 12"/>
          <p:cNvSpPr txBox="1"/>
          <p:nvPr/>
        </p:nvSpPr>
        <p:spPr>
          <a:xfrm>
            <a:off x="5031740" y="5140959"/>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13" name="object 13"/>
          <p:cNvSpPr txBox="1"/>
          <p:nvPr/>
        </p:nvSpPr>
        <p:spPr>
          <a:xfrm>
            <a:off x="5373370" y="2661919"/>
            <a:ext cx="3427729" cy="2886710"/>
          </a:xfrm>
          <a:prstGeom prst="rect">
            <a:avLst/>
          </a:prstGeom>
        </p:spPr>
        <p:txBody>
          <a:bodyPr vert="horz" wrap="square" lIns="0" tIns="12700" rIns="0" bIns="0" rtlCol="0">
            <a:spAutoFit/>
          </a:bodyPr>
          <a:lstStyle/>
          <a:p>
            <a:pPr marL="12700" marR="262255">
              <a:lnSpc>
                <a:spcPct val="120100"/>
              </a:lnSpc>
              <a:spcBef>
                <a:spcPts val="100"/>
              </a:spcBef>
            </a:pPr>
            <a:r>
              <a:rPr sz="2400" b="1" spc="-5" dirty="0">
                <a:latin typeface="Arial"/>
                <a:cs typeface="Arial"/>
              </a:rPr>
              <a:t>People having more </a:t>
            </a:r>
            <a:r>
              <a:rPr sz="2400" b="1" dirty="0">
                <a:latin typeface="Arial"/>
                <a:cs typeface="Arial"/>
              </a:rPr>
              <a:t> </a:t>
            </a:r>
            <a:r>
              <a:rPr sz="2400" b="1" spc="-5" dirty="0">
                <a:latin typeface="Arial"/>
                <a:cs typeface="Arial"/>
              </a:rPr>
              <a:t>than</a:t>
            </a:r>
            <a:r>
              <a:rPr sz="2400" b="1" spc="-30" dirty="0">
                <a:latin typeface="Arial"/>
                <a:cs typeface="Arial"/>
              </a:rPr>
              <a:t> </a:t>
            </a:r>
            <a:r>
              <a:rPr sz="2400" b="1" spc="-5" dirty="0">
                <a:latin typeface="Arial"/>
                <a:cs typeface="Arial"/>
              </a:rPr>
              <a:t>one</a:t>
            </a:r>
            <a:r>
              <a:rPr sz="2400" b="1" spc="-30" dirty="0">
                <a:latin typeface="Arial"/>
                <a:cs typeface="Arial"/>
              </a:rPr>
              <a:t> </a:t>
            </a:r>
            <a:r>
              <a:rPr sz="2400" b="1" spc="-10" dirty="0">
                <a:latin typeface="Arial"/>
                <a:cs typeface="Arial"/>
              </a:rPr>
              <a:t>employment</a:t>
            </a:r>
            <a:endParaRPr sz="2400">
              <a:latin typeface="Arial"/>
              <a:cs typeface="Arial"/>
            </a:endParaRPr>
          </a:p>
          <a:p>
            <a:pPr marL="12700">
              <a:lnSpc>
                <a:spcPct val="100000"/>
              </a:lnSpc>
              <a:spcBef>
                <a:spcPts val="1170"/>
              </a:spcBef>
            </a:pPr>
            <a:r>
              <a:rPr sz="2400" b="1" spc="-5" dirty="0">
                <a:latin typeface="Arial"/>
                <a:cs typeface="Arial"/>
              </a:rPr>
              <a:t>Over</a:t>
            </a:r>
            <a:r>
              <a:rPr sz="2400" b="1" spc="-20" dirty="0">
                <a:latin typeface="Arial"/>
                <a:cs typeface="Arial"/>
              </a:rPr>
              <a:t> </a:t>
            </a:r>
            <a:r>
              <a:rPr sz="2400" b="1" spc="-10" dirty="0">
                <a:latin typeface="Arial"/>
                <a:cs typeface="Arial"/>
              </a:rPr>
              <a:t>burdened</a:t>
            </a:r>
            <a:r>
              <a:rPr sz="2400" b="1" spc="-20" dirty="0">
                <a:latin typeface="Arial"/>
                <a:cs typeface="Arial"/>
              </a:rPr>
              <a:t> </a:t>
            </a:r>
            <a:r>
              <a:rPr sz="2400" b="1" dirty="0">
                <a:latin typeface="Arial"/>
                <a:cs typeface="Arial"/>
              </a:rPr>
              <a:t>infra</a:t>
            </a:r>
            <a:endParaRPr sz="2400">
              <a:latin typeface="Arial"/>
              <a:cs typeface="Arial"/>
            </a:endParaRPr>
          </a:p>
          <a:p>
            <a:pPr marL="12700" marR="5080">
              <a:lnSpc>
                <a:spcPct val="119800"/>
              </a:lnSpc>
              <a:spcBef>
                <a:spcPts val="610"/>
              </a:spcBef>
            </a:pPr>
            <a:r>
              <a:rPr sz="2400" b="1" spc="-5" dirty="0">
                <a:latin typeface="Arial"/>
                <a:cs typeface="Arial"/>
              </a:rPr>
              <a:t>High </a:t>
            </a:r>
            <a:r>
              <a:rPr sz="2400" b="1" spc="-10" dirty="0">
                <a:latin typeface="Arial"/>
                <a:cs typeface="Arial"/>
              </a:rPr>
              <a:t>cost </a:t>
            </a:r>
            <a:r>
              <a:rPr sz="2400" b="1" spc="-5" dirty="0">
                <a:latin typeface="Arial"/>
                <a:cs typeface="Arial"/>
              </a:rPr>
              <a:t>of labour and </a:t>
            </a:r>
            <a:r>
              <a:rPr sz="2400" b="1" spc="-655" dirty="0">
                <a:latin typeface="Arial"/>
                <a:cs typeface="Arial"/>
              </a:rPr>
              <a:t> </a:t>
            </a:r>
            <a:r>
              <a:rPr sz="2400" b="1" spc="-5" dirty="0">
                <a:latin typeface="Arial"/>
                <a:cs typeface="Arial"/>
              </a:rPr>
              <a:t>land</a:t>
            </a:r>
            <a:endParaRPr sz="2400">
              <a:latin typeface="Arial"/>
              <a:cs typeface="Arial"/>
            </a:endParaRPr>
          </a:p>
          <a:p>
            <a:pPr marL="12700">
              <a:lnSpc>
                <a:spcPct val="100000"/>
              </a:lnSpc>
              <a:spcBef>
                <a:spcPts val="1170"/>
              </a:spcBef>
            </a:pPr>
            <a:r>
              <a:rPr sz="2400" b="1" spc="-5" dirty="0">
                <a:latin typeface="Arial"/>
                <a:cs typeface="Arial"/>
              </a:rPr>
              <a:t>Costly</a:t>
            </a:r>
            <a:r>
              <a:rPr sz="2400" b="1" spc="-50" dirty="0">
                <a:latin typeface="Arial"/>
                <a:cs typeface="Arial"/>
              </a:rPr>
              <a:t> </a:t>
            </a:r>
            <a:r>
              <a:rPr sz="2400" b="1" spc="-5" dirty="0">
                <a:latin typeface="Arial"/>
                <a:cs typeface="Arial"/>
              </a:rPr>
              <a:t>raw</a:t>
            </a:r>
            <a:r>
              <a:rPr sz="2400" b="1" spc="20" dirty="0">
                <a:latin typeface="Arial"/>
                <a:cs typeface="Arial"/>
              </a:rPr>
              <a:t> </a:t>
            </a:r>
            <a:r>
              <a:rPr sz="2400" b="1" spc="-5" dirty="0">
                <a:latin typeface="Arial"/>
                <a:cs typeface="Arial"/>
              </a:rPr>
              <a:t>materials</a:t>
            </a:r>
            <a:endParaRPr sz="2400">
              <a:latin typeface="Arial"/>
              <a:cs typeface="Arial"/>
            </a:endParaRPr>
          </a:p>
        </p:txBody>
      </p:sp>
    </p:spTree>
    <p:extLst>
      <p:ext uri="{BB962C8B-B14F-4D97-AF65-F5344CB8AC3E}">
        <p14:creationId xmlns:p14="http://schemas.microsoft.com/office/powerpoint/2010/main" val="72022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6050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3" name="object 3"/>
          <p:cNvSpPr txBox="1"/>
          <p:nvPr/>
        </p:nvSpPr>
        <p:spPr>
          <a:xfrm>
            <a:off x="535940" y="24142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4" name="object 4"/>
          <p:cNvSpPr txBox="1"/>
          <p:nvPr/>
        </p:nvSpPr>
        <p:spPr>
          <a:xfrm>
            <a:off x="535940" y="336804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5" name="object 5"/>
          <p:cNvSpPr txBox="1"/>
          <p:nvPr/>
        </p:nvSpPr>
        <p:spPr>
          <a:xfrm>
            <a:off x="535940" y="4173220"/>
            <a:ext cx="132715" cy="1568450"/>
          </a:xfrm>
          <a:prstGeom prst="rect">
            <a:avLst/>
          </a:prstGeom>
        </p:spPr>
        <p:txBody>
          <a:bodyPr vert="horz" wrap="square" lIns="0" tIns="161290" rIns="0" bIns="0" rtlCol="0">
            <a:spAutoFit/>
          </a:bodyPr>
          <a:lstStyle/>
          <a:p>
            <a:pPr marL="12700">
              <a:lnSpc>
                <a:spcPct val="100000"/>
              </a:lnSpc>
              <a:spcBef>
                <a:spcPts val="1270"/>
              </a:spcBef>
            </a:pPr>
            <a:r>
              <a:rPr sz="2400" dirty="0">
                <a:latin typeface="Arial"/>
                <a:cs typeface="Arial"/>
              </a:rPr>
              <a:t>•</a:t>
            </a:r>
            <a:endParaRPr sz="2400">
              <a:latin typeface="Arial"/>
              <a:cs typeface="Arial"/>
            </a:endParaRPr>
          </a:p>
          <a:p>
            <a:pPr marL="12700">
              <a:lnSpc>
                <a:spcPct val="100000"/>
              </a:lnSpc>
              <a:spcBef>
                <a:spcPts val="1170"/>
              </a:spcBef>
            </a:pPr>
            <a:r>
              <a:rPr sz="2400" dirty="0">
                <a:latin typeface="Arial"/>
                <a:cs typeface="Arial"/>
              </a:rPr>
              <a:t>•</a:t>
            </a:r>
            <a:endParaRPr sz="2400">
              <a:latin typeface="Arial"/>
              <a:cs typeface="Arial"/>
            </a:endParaRPr>
          </a:p>
          <a:p>
            <a:pPr marL="12700">
              <a:lnSpc>
                <a:spcPct val="100000"/>
              </a:lnSpc>
              <a:spcBef>
                <a:spcPts val="1170"/>
              </a:spcBef>
            </a:pPr>
            <a:r>
              <a:rPr sz="2400" dirty="0">
                <a:latin typeface="Arial"/>
                <a:cs typeface="Arial"/>
              </a:rPr>
              <a:t>•</a:t>
            </a:r>
            <a:endParaRPr sz="2400">
              <a:latin typeface="Arial"/>
              <a:cs typeface="Arial"/>
            </a:endParaRPr>
          </a:p>
        </p:txBody>
      </p:sp>
      <p:sp>
        <p:nvSpPr>
          <p:cNvPr id="6" name="object 6"/>
          <p:cNvSpPr txBox="1"/>
          <p:nvPr/>
        </p:nvSpPr>
        <p:spPr>
          <a:xfrm>
            <a:off x="878839" y="1403349"/>
            <a:ext cx="3156585" cy="4794250"/>
          </a:xfrm>
          <a:prstGeom prst="rect">
            <a:avLst/>
          </a:prstGeom>
        </p:spPr>
        <p:txBody>
          <a:bodyPr vert="horz" wrap="square" lIns="0" tIns="12700" rIns="0" bIns="0" rtlCol="0">
            <a:spAutoFit/>
          </a:bodyPr>
          <a:lstStyle/>
          <a:p>
            <a:pPr marL="12700" marR="294005">
              <a:lnSpc>
                <a:spcPct val="120100"/>
              </a:lnSpc>
              <a:spcBef>
                <a:spcPts val="100"/>
              </a:spcBef>
            </a:pPr>
            <a:r>
              <a:rPr sz="2400" b="1" spc="-10" dirty="0">
                <a:latin typeface="Arial"/>
                <a:cs typeface="Arial"/>
              </a:rPr>
              <a:t>Poor</a:t>
            </a:r>
            <a:r>
              <a:rPr sz="2400" b="1" spc="-40" dirty="0">
                <a:latin typeface="Arial"/>
                <a:cs typeface="Arial"/>
              </a:rPr>
              <a:t> </a:t>
            </a:r>
            <a:r>
              <a:rPr sz="2400" b="1" spc="-5" dirty="0">
                <a:latin typeface="Arial"/>
                <a:cs typeface="Arial"/>
              </a:rPr>
              <a:t>education</a:t>
            </a:r>
            <a:r>
              <a:rPr sz="2400" b="1" spc="-40" dirty="0">
                <a:latin typeface="Arial"/>
                <a:cs typeface="Arial"/>
              </a:rPr>
              <a:t> </a:t>
            </a:r>
            <a:r>
              <a:rPr sz="2400" b="1" spc="-5" dirty="0">
                <a:latin typeface="Arial"/>
                <a:cs typeface="Arial"/>
              </a:rPr>
              <a:t>and </a:t>
            </a:r>
            <a:r>
              <a:rPr sz="2400" b="1" spc="-650" dirty="0">
                <a:latin typeface="Arial"/>
                <a:cs typeface="Arial"/>
              </a:rPr>
              <a:t> </a:t>
            </a:r>
            <a:r>
              <a:rPr sz="2400" b="1" spc="-5" dirty="0">
                <a:latin typeface="Arial"/>
                <a:cs typeface="Arial"/>
              </a:rPr>
              <a:t>training</a:t>
            </a:r>
            <a:r>
              <a:rPr sz="2400" b="1" spc="-10" dirty="0">
                <a:latin typeface="Arial"/>
                <a:cs typeface="Arial"/>
              </a:rPr>
              <a:t> </a:t>
            </a:r>
            <a:r>
              <a:rPr sz="2400" b="1" spc="-5" dirty="0">
                <a:latin typeface="Arial"/>
                <a:cs typeface="Arial"/>
              </a:rPr>
              <a:t>facilities</a:t>
            </a:r>
            <a:endParaRPr sz="2400">
              <a:latin typeface="Arial"/>
              <a:cs typeface="Arial"/>
            </a:endParaRPr>
          </a:p>
          <a:p>
            <a:pPr marL="12700" marR="5080">
              <a:lnSpc>
                <a:spcPct val="120100"/>
              </a:lnSpc>
              <a:spcBef>
                <a:spcPts val="590"/>
              </a:spcBef>
            </a:pPr>
            <a:r>
              <a:rPr sz="2400" b="1" spc="-5" dirty="0">
                <a:latin typeface="Arial"/>
                <a:cs typeface="Arial"/>
              </a:rPr>
              <a:t>More </a:t>
            </a:r>
            <a:r>
              <a:rPr sz="2400" b="1" spc="-10" dirty="0">
                <a:latin typeface="Arial"/>
                <a:cs typeface="Arial"/>
              </a:rPr>
              <a:t>prone </a:t>
            </a:r>
            <a:r>
              <a:rPr sz="2400" b="1" dirty="0">
                <a:latin typeface="Arial"/>
                <a:cs typeface="Arial"/>
              </a:rPr>
              <a:t>to </a:t>
            </a:r>
            <a:r>
              <a:rPr sz="2400" b="1" spc="-5" dirty="0">
                <a:latin typeface="Arial"/>
                <a:cs typeface="Arial"/>
              </a:rPr>
              <a:t>natural </a:t>
            </a:r>
            <a:r>
              <a:rPr sz="2400" b="1" spc="-655" dirty="0">
                <a:latin typeface="Arial"/>
                <a:cs typeface="Arial"/>
              </a:rPr>
              <a:t> </a:t>
            </a:r>
            <a:r>
              <a:rPr sz="2400" b="1" spc="-5" dirty="0">
                <a:latin typeface="Arial"/>
                <a:cs typeface="Arial"/>
              </a:rPr>
              <a:t>disasters</a:t>
            </a:r>
            <a:endParaRPr sz="2400">
              <a:latin typeface="Arial"/>
              <a:cs typeface="Arial"/>
            </a:endParaRPr>
          </a:p>
          <a:p>
            <a:pPr marL="12700" marR="528320">
              <a:lnSpc>
                <a:spcPct val="120100"/>
              </a:lnSpc>
              <a:spcBef>
                <a:spcPts val="590"/>
              </a:spcBef>
            </a:pPr>
            <a:r>
              <a:rPr sz="2400" b="1" spc="-5" dirty="0">
                <a:latin typeface="Arial"/>
                <a:cs typeface="Arial"/>
              </a:rPr>
              <a:t>Difficult </a:t>
            </a:r>
            <a:r>
              <a:rPr sz="2400" b="1" spc="-10" dirty="0">
                <a:latin typeface="Arial"/>
                <a:cs typeface="Arial"/>
              </a:rPr>
              <a:t>access </a:t>
            </a:r>
            <a:r>
              <a:rPr sz="2400" b="1" dirty="0">
                <a:latin typeface="Arial"/>
                <a:cs typeface="Arial"/>
              </a:rPr>
              <a:t>to </a:t>
            </a:r>
            <a:r>
              <a:rPr sz="2400" b="1" spc="-655" dirty="0">
                <a:latin typeface="Arial"/>
                <a:cs typeface="Arial"/>
              </a:rPr>
              <a:t> </a:t>
            </a:r>
            <a:r>
              <a:rPr sz="2400" b="1" spc="-5" dirty="0">
                <a:latin typeface="Arial"/>
                <a:cs typeface="Arial"/>
              </a:rPr>
              <a:t>technology</a:t>
            </a:r>
            <a:endParaRPr sz="2400">
              <a:latin typeface="Arial"/>
              <a:cs typeface="Arial"/>
            </a:endParaRPr>
          </a:p>
          <a:p>
            <a:pPr marL="12700" marR="208915">
              <a:lnSpc>
                <a:spcPct val="140600"/>
              </a:lnSpc>
              <a:spcBef>
                <a:spcPts val="5"/>
              </a:spcBef>
            </a:pPr>
            <a:r>
              <a:rPr sz="2400" b="1" spc="-5" dirty="0">
                <a:latin typeface="Arial"/>
                <a:cs typeface="Arial"/>
              </a:rPr>
              <a:t>High</a:t>
            </a:r>
            <a:r>
              <a:rPr sz="2400" b="1" spc="-40" dirty="0">
                <a:latin typeface="Arial"/>
                <a:cs typeface="Arial"/>
              </a:rPr>
              <a:t> </a:t>
            </a:r>
            <a:r>
              <a:rPr sz="2400" b="1" spc="-5" dirty="0">
                <a:latin typeface="Arial"/>
                <a:cs typeface="Arial"/>
              </a:rPr>
              <a:t>marketing</a:t>
            </a:r>
            <a:r>
              <a:rPr sz="2400" b="1" spc="-45" dirty="0">
                <a:latin typeface="Arial"/>
                <a:cs typeface="Arial"/>
              </a:rPr>
              <a:t> </a:t>
            </a:r>
            <a:r>
              <a:rPr sz="2400" b="1" spc="-5" dirty="0">
                <a:latin typeface="Arial"/>
                <a:cs typeface="Arial"/>
              </a:rPr>
              <a:t>cost </a:t>
            </a:r>
            <a:r>
              <a:rPr sz="2400" b="1" spc="-650" dirty="0">
                <a:latin typeface="Arial"/>
                <a:cs typeface="Arial"/>
              </a:rPr>
              <a:t> </a:t>
            </a:r>
            <a:r>
              <a:rPr sz="2400" b="1" spc="-5" dirty="0">
                <a:latin typeface="Arial"/>
                <a:cs typeface="Arial"/>
              </a:rPr>
              <a:t>Poorly</a:t>
            </a:r>
            <a:r>
              <a:rPr sz="2400" b="1" spc="-40" dirty="0">
                <a:latin typeface="Arial"/>
                <a:cs typeface="Arial"/>
              </a:rPr>
              <a:t> </a:t>
            </a:r>
            <a:r>
              <a:rPr sz="2400" b="1" spc="-5" dirty="0">
                <a:latin typeface="Arial"/>
                <a:cs typeface="Arial"/>
              </a:rPr>
              <a:t>organized</a:t>
            </a:r>
            <a:endParaRPr sz="2400">
              <a:latin typeface="Arial"/>
              <a:cs typeface="Arial"/>
            </a:endParaRPr>
          </a:p>
          <a:p>
            <a:pPr marL="12700" marR="119380">
              <a:lnSpc>
                <a:spcPct val="119800"/>
              </a:lnSpc>
              <a:spcBef>
                <a:spcPts val="605"/>
              </a:spcBef>
            </a:pPr>
            <a:r>
              <a:rPr sz="2400" b="1" spc="-5" dirty="0">
                <a:latin typeface="Arial"/>
                <a:cs typeface="Arial"/>
              </a:rPr>
              <a:t>Migration </a:t>
            </a:r>
            <a:r>
              <a:rPr sz="2400" b="1" dirty="0">
                <a:latin typeface="Arial"/>
                <a:cs typeface="Arial"/>
              </a:rPr>
              <a:t>of </a:t>
            </a:r>
            <a:r>
              <a:rPr sz="2400" b="1" spc="-5" dirty="0">
                <a:latin typeface="Arial"/>
                <a:cs typeface="Arial"/>
              </a:rPr>
              <a:t>talent </a:t>
            </a:r>
            <a:r>
              <a:rPr sz="2400" b="1" dirty="0">
                <a:latin typeface="Arial"/>
                <a:cs typeface="Arial"/>
              </a:rPr>
              <a:t>to </a:t>
            </a:r>
            <a:r>
              <a:rPr sz="2400" b="1" spc="-655" dirty="0">
                <a:latin typeface="Arial"/>
                <a:cs typeface="Arial"/>
              </a:rPr>
              <a:t> </a:t>
            </a:r>
            <a:r>
              <a:rPr sz="2400" b="1" spc="-10" dirty="0">
                <a:latin typeface="Arial"/>
                <a:cs typeface="Arial"/>
              </a:rPr>
              <a:t>urban</a:t>
            </a:r>
            <a:r>
              <a:rPr sz="2400" b="1" spc="-5" dirty="0">
                <a:latin typeface="Arial"/>
                <a:cs typeface="Arial"/>
              </a:rPr>
              <a:t> </a:t>
            </a:r>
            <a:r>
              <a:rPr sz="2400" b="1" spc="-10" dirty="0">
                <a:latin typeface="Arial"/>
                <a:cs typeface="Arial"/>
              </a:rPr>
              <a:t>areas</a:t>
            </a:r>
            <a:endParaRPr sz="2400">
              <a:latin typeface="Arial"/>
              <a:cs typeface="Arial"/>
            </a:endParaRPr>
          </a:p>
        </p:txBody>
      </p:sp>
      <p:sp>
        <p:nvSpPr>
          <p:cNvPr id="7" name="object 7"/>
          <p:cNvSpPr txBox="1"/>
          <p:nvPr/>
        </p:nvSpPr>
        <p:spPr>
          <a:xfrm>
            <a:off x="4726940" y="146050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8" name="object 8"/>
          <p:cNvSpPr txBox="1"/>
          <p:nvPr/>
        </p:nvSpPr>
        <p:spPr>
          <a:xfrm>
            <a:off x="4726940" y="241427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9" name="object 9"/>
          <p:cNvSpPr txBox="1"/>
          <p:nvPr/>
        </p:nvSpPr>
        <p:spPr>
          <a:xfrm>
            <a:off x="4726940" y="3368040"/>
            <a:ext cx="1327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a:cs typeface="Arial"/>
              </a:rPr>
              <a:t>•</a:t>
            </a:r>
            <a:endParaRPr sz="2400">
              <a:latin typeface="Arial"/>
              <a:cs typeface="Arial"/>
            </a:endParaRPr>
          </a:p>
        </p:txBody>
      </p:sp>
      <p:sp>
        <p:nvSpPr>
          <p:cNvPr id="10" name="object 10"/>
          <p:cNvSpPr txBox="1"/>
          <p:nvPr/>
        </p:nvSpPr>
        <p:spPr>
          <a:xfrm>
            <a:off x="4726940" y="4173220"/>
            <a:ext cx="132715" cy="1568450"/>
          </a:xfrm>
          <a:prstGeom prst="rect">
            <a:avLst/>
          </a:prstGeom>
        </p:spPr>
        <p:txBody>
          <a:bodyPr vert="horz" wrap="square" lIns="0" tIns="161290" rIns="0" bIns="0" rtlCol="0">
            <a:spAutoFit/>
          </a:bodyPr>
          <a:lstStyle/>
          <a:p>
            <a:pPr marL="12700">
              <a:lnSpc>
                <a:spcPct val="100000"/>
              </a:lnSpc>
              <a:spcBef>
                <a:spcPts val="1270"/>
              </a:spcBef>
            </a:pPr>
            <a:r>
              <a:rPr sz="2400" dirty="0">
                <a:latin typeface="Arial"/>
                <a:cs typeface="Arial"/>
              </a:rPr>
              <a:t>•</a:t>
            </a:r>
            <a:endParaRPr sz="2400">
              <a:latin typeface="Arial"/>
              <a:cs typeface="Arial"/>
            </a:endParaRPr>
          </a:p>
          <a:p>
            <a:pPr marL="12700">
              <a:lnSpc>
                <a:spcPct val="100000"/>
              </a:lnSpc>
              <a:spcBef>
                <a:spcPts val="1170"/>
              </a:spcBef>
            </a:pPr>
            <a:r>
              <a:rPr sz="2400" dirty="0">
                <a:latin typeface="Arial"/>
                <a:cs typeface="Arial"/>
              </a:rPr>
              <a:t>•</a:t>
            </a:r>
            <a:endParaRPr sz="2400">
              <a:latin typeface="Arial"/>
              <a:cs typeface="Arial"/>
            </a:endParaRPr>
          </a:p>
          <a:p>
            <a:pPr marL="12700">
              <a:lnSpc>
                <a:spcPct val="100000"/>
              </a:lnSpc>
              <a:spcBef>
                <a:spcPts val="1170"/>
              </a:spcBef>
            </a:pPr>
            <a:r>
              <a:rPr sz="2400" dirty="0">
                <a:latin typeface="Arial"/>
                <a:cs typeface="Arial"/>
              </a:rPr>
              <a:t>•</a:t>
            </a:r>
            <a:endParaRPr sz="2400">
              <a:latin typeface="Arial"/>
              <a:cs typeface="Arial"/>
            </a:endParaRPr>
          </a:p>
        </p:txBody>
      </p:sp>
      <p:sp>
        <p:nvSpPr>
          <p:cNvPr id="11" name="object 11"/>
          <p:cNvSpPr txBox="1"/>
          <p:nvPr/>
        </p:nvSpPr>
        <p:spPr>
          <a:xfrm>
            <a:off x="5069840" y="1403349"/>
            <a:ext cx="3444875" cy="4794250"/>
          </a:xfrm>
          <a:prstGeom prst="rect">
            <a:avLst/>
          </a:prstGeom>
        </p:spPr>
        <p:txBody>
          <a:bodyPr vert="horz" wrap="square" lIns="0" tIns="12700" rIns="0" bIns="0" rtlCol="0">
            <a:spAutoFit/>
          </a:bodyPr>
          <a:lstStyle/>
          <a:p>
            <a:pPr marL="12700" marR="394970">
              <a:lnSpc>
                <a:spcPct val="120100"/>
              </a:lnSpc>
              <a:spcBef>
                <a:spcPts val="100"/>
              </a:spcBef>
            </a:pPr>
            <a:r>
              <a:rPr sz="2400" b="1" spc="-5" dirty="0">
                <a:latin typeface="Arial"/>
                <a:cs typeface="Arial"/>
              </a:rPr>
              <a:t>Better education </a:t>
            </a:r>
            <a:r>
              <a:rPr sz="2400" b="1" spc="-10" dirty="0">
                <a:latin typeface="Arial"/>
                <a:cs typeface="Arial"/>
              </a:rPr>
              <a:t>and </a:t>
            </a:r>
            <a:r>
              <a:rPr sz="2400" b="1" spc="-660" dirty="0">
                <a:latin typeface="Arial"/>
                <a:cs typeface="Arial"/>
              </a:rPr>
              <a:t> </a:t>
            </a:r>
            <a:r>
              <a:rPr sz="2400" b="1" spc="-5" dirty="0">
                <a:latin typeface="Arial"/>
                <a:cs typeface="Arial"/>
              </a:rPr>
              <a:t>training</a:t>
            </a:r>
            <a:r>
              <a:rPr sz="2400" b="1" spc="-10" dirty="0">
                <a:latin typeface="Arial"/>
                <a:cs typeface="Arial"/>
              </a:rPr>
              <a:t> </a:t>
            </a:r>
            <a:r>
              <a:rPr sz="2400" b="1" spc="-5" dirty="0">
                <a:latin typeface="Arial"/>
                <a:cs typeface="Arial"/>
              </a:rPr>
              <a:t>facilities</a:t>
            </a:r>
            <a:endParaRPr sz="2400">
              <a:latin typeface="Arial"/>
              <a:cs typeface="Arial"/>
            </a:endParaRPr>
          </a:p>
          <a:p>
            <a:pPr marL="12700" marR="327660">
              <a:lnSpc>
                <a:spcPct val="120100"/>
              </a:lnSpc>
              <a:spcBef>
                <a:spcPts val="590"/>
              </a:spcBef>
            </a:pPr>
            <a:r>
              <a:rPr sz="2400" b="1" spc="-5" dirty="0">
                <a:latin typeface="Arial"/>
                <a:cs typeface="Arial"/>
              </a:rPr>
              <a:t>Less</a:t>
            </a:r>
            <a:r>
              <a:rPr sz="2400" b="1" spc="-30" dirty="0">
                <a:latin typeface="Arial"/>
                <a:cs typeface="Arial"/>
              </a:rPr>
              <a:t> </a:t>
            </a:r>
            <a:r>
              <a:rPr sz="2400" b="1" spc="-5" dirty="0">
                <a:latin typeface="Arial"/>
                <a:cs typeface="Arial"/>
              </a:rPr>
              <a:t>prone</a:t>
            </a:r>
            <a:r>
              <a:rPr sz="2400" b="1" spc="-30" dirty="0">
                <a:latin typeface="Arial"/>
                <a:cs typeface="Arial"/>
              </a:rPr>
              <a:t> </a:t>
            </a:r>
            <a:r>
              <a:rPr sz="2400" b="1" dirty="0">
                <a:latin typeface="Arial"/>
                <a:cs typeface="Arial"/>
              </a:rPr>
              <a:t>to</a:t>
            </a:r>
            <a:r>
              <a:rPr sz="2400" b="1" spc="-35" dirty="0">
                <a:latin typeface="Arial"/>
                <a:cs typeface="Arial"/>
              </a:rPr>
              <a:t> </a:t>
            </a:r>
            <a:r>
              <a:rPr sz="2400" b="1" spc="-5" dirty="0">
                <a:latin typeface="Arial"/>
                <a:cs typeface="Arial"/>
              </a:rPr>
              <a:t>natural </a:t>
            </a:r>
            <a:r>
              <a:rPr sz="2400" b="1" spc="-650" dirty="0">
                <a:latin typeface="Arial"/>
                <a:cs typeface="Arial"/>
              </a:rPr>
              <a:t> </a:t>
            </a:r>
            <a:r>
              <a:rPr sz="2400" b="1" spc="-5" dirty="0">
                <a:latin typeface="Arial"/>
                <a:cs typeface="Arial"/>
              </a:rPr>
              <a:t>disasters</a:t>
            </a:r>
            <a:endParaRPr sz="2400">
              <a:latin typeface="Arial"/>
              <a:cs typeface="Arial"/>
            </a:endParaRPr>
          </a:p>
          <a:p>
            <a:pPr marL="12700" marR="568325">
              <a:lnSpc>
                <a:spcPct val="120100"/>
              </a:lnSpc>
              <a:spcBef>
                <a:spcPts val="590"/>
              </a:spcBef>
            </a:pPr>
            <a:r>
              <a:rPr sz="2400" b="1" spc="-10" dirty="0">
                <a:latin typeface="Arial"/>
                <a:cs typeface="Arial"/>
              </a:rPr>
              <a:t>Easy</a:t>
            </a:r>
            <a:r>
              <a:rPr sz="2400" b="1" spc="-45" dirty="0">
                <a:latin typeface="Arial"/>
                <a:cs typeface="Arial"/>
              </a:rPr>
              <a:t> </a:t>
            </a:r>
            <a:r>
              <a:rPr sz="2400" b="1" spc="-10" dirty="0">
                <a:latin typeface="Arial"/>
                <a:cs typeface="Arial"/>
              </a:rPr>
              <a:t>access</a:t>
            </a:r>
            <a:r>
              <a:rPr sz="2400" b="1" spc="-25" dirty="0">
                <a:latin typeface="Arial"/>
                <a:cs typeface="Arial"/>
              </a:rPr>
              <a:t> </a:t>
            </a:r>
            <a:r>
              <a:rPr sz="2400" b="1" dirty="0">
                <a:latin typeface="Arial"/>
                <a:cs typeface="Arial"/>
              </a:rPr>
              <a:t>to</a:t>
            </a:r>
            <a:r>
              <a:rPr sz="2400" b="1" spc="-25" dirty="0">
                <a:latin typeface="Arial"/>
                <a:cs typeface="Arial"/>
              </a:rPr>
              <a:t> </a:t>
            </a:r>
            <a:r>
              <a:rPr sz="2400" b="1" spc="-5" dirty="0">
                <a:latin typeface="Arial"/>
                <a:cs typeface="Arial"/>
              </a:rPr>
              <a:t>new </a:t>
            </a:r>
            <a:r>
              <a:rPr sz="2400" b="1" spc="-655" dirty="0">
                <a:latin typeface="Arial"/>
                <a:cs typeface="Arial"/>
              </a:rPr>
              <a:t> </a:t>
            </a:r>
            <a:r>
              <a:rPr sz="2400" b="1" spc="-5" dirty="0">
                <a:latin typeface="Arial"/>
                <a:cs typeface="Arial"/>
              </a:rPr>
              <a:t>technology</a:t>
            </a:r>
            <a:endParaRPr sz="2400">
              <a:latin typeface="Arial"/>
              <a:cs typeface="Arial"/>
            </a:endParaRPr>
          </a:p>
          <a:p>
            <a:pPr marL="12700" marR="362585">
              <a:lnSpc>
                <a:spcPct val="140600"/>
              </a:lnSpc>
              <a:spcBef>
                <a:spcPts val="5"/>
              </a:spcBef>
            </a:pPr>
            <a:r>
              <a:rPr sz="2400" b="1" spc="-5" dirty="0">
                <a:latin typeface="Arial"/>
                <a:cs typeface="Arial"/>
              </a:rPr>
              <a:t>High</a:t>
            </a:r>
            <a:r>
              <a:rPr sz="2400" b="1" spc="-45" dirty="0">
                <a:latin typeface="Arial"/>
                <a:cs typeface="Arial"/>
              </a:rPr>
              <a:t> </a:t>
            </a:r>
            <a:r>
              <a:rPr sz="2400" b="1" spc="-5" dirty="0">
                <a:latin typeface="Arial"/>
                <a:cs typeface="Arial"/>
              </a:rPr>
              <a:t>production</a:t>
            </a:r>
            <a:r>
              <a:rPr sz="2400" b="1" spc="-45" dirty="0">
                <a:latin typeface="Arial"/>
                <a:cs typeface="Arial"/>
              </a:rPr>
              <a:t> </a:t>
            </a:r>
            <a:r>
              <a:rPr sz="2400" b="1" spc="-5" dirty="0">
                <a:latin typeface="Arial"/>
                <a:cs typeface="Arial"/>
              </a:rPr>
              <a:t>cost </a:t>
            </a:r>
            <a:r>
              <a:rPr sz="2400" b="1" spc="-650" dirty="0">
                <a:latin typeface="Arial"/>
                <a:cs typeface="Arial"/>
              </a:rPr>
              <a:t> </a:t>
            </a:r>
            <a:r>
              <a:rPr sz="2400" b="1" spc="-5" dirty="0">
                <a:latin typeface="Arial"/>
                <a:cs typeface="Arial"/>
              </a:rPr>
              <a:t>Highly</a:t>
            </a:r>
            <a:r>
              <a:rPr sz="2400" b="1" spc="-35" dirty="0">
                <a:latin typeface="Arial"/>
                <a:cs typeface="Arial"/>
              </a:rPr>
              <a:t> </a:t>
            </a:r>
            <a:r>
              <a:rPr sz="2400" b="1" spc="-5" dirty="0">
                <a:latin typeface="Arial"/>
                <a:cs typeface="Arial"/>
              </a:rPr>
              <a:t>organized</a:t>
            </a:r>
            <a:endParaRPr sz="2400">
              <a:latin typeface="Arial"/>
              <a:cs typeface="Arial"/>
            </a:endParaRPr>
          </a:p>
          <a:p>
            <a:pPr marL="12700" marR="5080">
              <a:lnSpc>
                <a:spcPct val="119800"/>
              </a:lnSpc>
              <a:spcBef>
                <a:spcPts val="605"/>
              </a:spcBef>
              <a:tabLst>
                <a:tab pos="876935" algn="l"/>
              </a:tabLst>
            </a:pPr>
            <a:r>
              <a:rPr sz="2400" b="1" spc="-5" dirty="0">
                <a:latin typeface="Arial"/>
                <a:cs typeface="Arial"/>
              </a:rPr>
              <a:t>Over	population</a:t>
            </a:r>
            <a:r>
              <a:rPr sz="2400" b="1" spc="-50" dirty="0">
                <a:latin typeface="Arial"/>
                <a:cs typeface="Arial"/>
              </a:rPr>
              <a:t> </a:t>
            </a:r>
            <a:r>
              <a:rPr sz="2400" b="1" spc="-5" dirty="0">
                <a:latin typeface="Arial"/>
                <a:cs typeface="Arial"/>
              </a:rPr>
              <a:t>due</a:t>
            </a:r>
            <a:r>
              <a:rPr sz="2400" b="1" spc="-40" dirty="0">
                <a:latin typeface="Arial"/>
                <a:cs typeface="Arial"/>
              </a:rPr>
              <a:t> </a:t>
            </a:r>
            <a:r>
              <a:rPr sz="2400" b="1" dirty="0">
                <a:latin typeface="Arial"/>
                <a:cs typeface="Arial"/>
              </a:rPr>
              <a:t>to </a:t>
            </a:r>
            <a:r>
              <a:rPr sz="2400" b="1" spc="-650" dirty="0">
                <a:latin typeface="Arial"/>
                <a:cs typeface="Arial"/>
              </a:rPr>
              <a:t> </a:t>
            </a:r>
            <a:r>
              <a:rPr sz="2400" b="1" spc="-5" dirty="0">
                <a:latin typeface="Arial"/>
                <a:cs typeface="Arial"/>
              </a:rPr>
              <a:t>migration</a:t>
            </a:r>
            <a:endParaRPr sz="2400">
              <a:latin typeface="Arial"/>
              <a:cs typeface="Arial"/>
            </a:endParaRPr>
          </a:p>
        </p:txBody>
      </p:sp>
    </p:spTree>
    <p:extLst>
      <p:ext uri="{BB962C8B-B14F-4D97-AF65-F5344CB8AC3E}">
        <p14:creationId xmlns:p14="http://schemas.microsoft.com/office/powerpoint/2010/main" val="14818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0150" y="337820"/>
            <a:ext cx="6732905" cy="513080"/>
          </a:xfrm>
          <a:prstGeom prst="rect">
            <a:avLst/>
          </a:prstGeom>
        </p:spPr>
        <p:txBody>
          <a:bodyPr vert="horz" wrap="square" lIns="0" tIns="12700" rIns="0" bIns="0" rtlCol="0">
            <a:spAutoFit/>
          </a:bodyPr>
          <a:lstStyle/>
          <a:p>
            <a:pPr marL="12700">
              <a:lnSpc>
                <a:spcPct val="100000"/>
              </a:lnSpc>
              <a:spcBef>
                <a:spcPts val="100"/>
              </a:spcBef>
            </a:pPr>
            <a:r>
              <a:rPr sz="3200" spc="-5" dirty="0"/>
              <a:t>Traditional</a:t>
            </a:r>
            <a:r>
              <a:rPr sz="3200" spc="-30" dirty="0"/>
              <a:t> </a:t>
            </a:r>
            <a:r>
              <a:rPr sz="3200" dirty="0"/>
              <a:t>and</a:t>
            </a:r>
            <a:r>
              <a:rPr sz="3200" spc="-20" dirty="0"/>
              <a:t> </a:t>
            </a:r>
            <a:r>
              <a:rPr sz="3200" spc="-5" dirty="0"/>
              <a:t>developed</a:t>
            </a:r>
            <a:r>
              <a:rPr sz="3200" spc="-25" dirty="0"/>
              <a:t> </a:t>
            </a:r>
            <a:r>
              <a:rPr sz="3200" dirty="0"/>
              <a:t>markets</a:t>
            </a:r>
            <a:endParaRPr sz="3200"/>
          </a:p>
        </p:txBody>
      </p:sp>
      <p:pic>
        <p:nvPicPr>
          <p:cNvPr id="3" name="object 3"/>
          <p:cNvPicPr/>
          <p:nvPr/>
        </p:nvPicPr>
        <p:blipFill>
          <a:blip r:embed="rId2" cstate="print"/>
          <a:stretch>
            <a:fillRect/>
          </a:stretch>
        </p:blipFill>
        <p:spPr>
          <a:xfrm>
            <a:off x="4343400" y="1084906"/>
            <a:ext cx="4800600" cy="5791200"/>
          </a:xfrm>
          <a:prstGeom prst="rect">
            <a:avLst/>
          </a:prstGeom>
        </p:spPr>
      </p:pic>
      <p:pic>
        <p:nvPicPr>
          <p:cNvPr id="4" name="object 4"/>
          <p:cNvPicPr/>
          <p:nvPr/>
        </p:nvPicPr>
        <p:blipFill>
          <a:blip r:embed="rId3" cstate="print"/>
          <a:stretch>
            <a:fillRect/>
          </a:stretch>
        </p:blipFill>
        <p:spPr>
          <a:xfrm>
            <a:off x="0" y="1905000"/>
            <a:ext cx="4221480" cy="4953000"/>
          </a:xfrm>
          <a:prstGeom prst="rect">
            <a:avLst/>
          </a:prstGeom>
        </p:spPr>
      </p:pic>
    </p:spTree>
    <p:extLst>
      <p:ext uri="{BB962C8B-B14F-4D97-AF65-F5344CB8AC3E}">
        <p14:creationId xmlns:p14="http://schemas.microsoft.com/office/powerpoint/2010/main" val="3876762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381000"/>
            <a:ext cx="8077200" cy="6019800"/>
          </a:xfrm>
          <a:prstGeom prst="rect">
            <a:avLst/>
          </a:prstGeom>
        </p:spPr>
      </p:pic>
    </p:spTree>
    <p:extLst>
      <p:ext uri="{BB962C8B-B14F-4D97-AF65-F5344CB8AC3E}">
        <p14:creationId xmlns:p14="http://schemas.microsoft.com/office/powerpoint/2010/main" val="114760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5562600" cy="6858000"/>
          </a:xfrm>
          <a:prstGeom prst="rect">
            <a:avLst/>
          </a:prstGeom>
        </p:spPr>
      </p:pic>
      <p:pic>
        <p:nvPicPr>
          <p:cNvPr id="3" name="object 3"/>
          <p:cNvPicPr/>
          <p:nvPr/>
        </p:nvPicPr>
        <p:blipFill>
          <a:blip r:embed="rId3" cstate="print"/>
          <a:stretch>
            <a:fillRect/>
          </a:stretch>
        </p:blipFill>
        <p:spPr>
          <a:xfrm>
            <a:off x="5638800" y="3429000"/>
            <a:ext cx="3505200" cy="3429000"/>
          </a:xfrm>
          <a:prstGeom prst="rect">
            <a:avLst/>
          </a:prstGeom>
        </p:spPr>
      </p:pic>
      <p:sp>
        <p:nvSpPr>
          <p:cNvPr id="4" name="object 4"/>
          <p:cNvSpPr txBox="1"/>
          <p:nvPr/>
        </p:nvSpPr>
        <p:spPr>
          <a:xfrm>
            <a:off x="6539230" y="162560"/>
            <a:ext cx="1626870" cy="1506220"/>
          </a:xfrm>
          <a:prstGeom prst="rect">
            <a:avLst/>
          </a:prstGeom>
        </p:spPr>
        <p:txBody>
          <a:bodyPr vert="horz" wrap="square" lIns="0" tIns="12700" rIns="0" bIns="0" rtlCol="0">
            <a:spAutoFit/>
          </a:bodyPr>
          <a:lstStyle/>
          <a:p>
            <a:pPr marL="453390" marR="5080" indent="-440690">
              <a:lnSpc>
                <a:spcPct val="151800"/>
              </a:lnSpc>
              <a:spcBef>
                <a:spcPts val="100"/>
              </a:spcBef>
            </a:pPr>
            <a:r>
              <a:rPr sz="3200" b="1" spc="-10" dirty="0">
                <a:solidFill>
                  <a:srgbClr val="FF3300"/>
                </a:solidFill>
                <a:latin typeface="Arial"/>
                <a:cs typeface="Arial"/>
              </a:rPr>
              <a:t>Tr</a:t>
            </a:r>
            <a:r>
              <a:rPr sz="3200" b="1" spc="5" dirty="0">
                <a:solidFill>
                  <a:srgbClr val="FF3300"/>
                </a:solidFill>
                <a:latin typeface="Arial"/>
                <a:cs typeface="Arial"/>
              </a:rPr>
              <a:t>a</a:t>
            </a:r>
            <a:r>
              <a:rPr sz="3200" b="1" spc="-5" dirty="0">
                <a:solidFill>
                  <a:srgbClr val="FF3300"/>
                </a:solidFill>
                <a:latin typeface="Arial"/>
                <a:cs typeface="Arial"/>
              </a:rPr>
              <a:t>i</a:t>
            </a:r>
            <a:r>
              <a:rPr sz="3200" b="1" spc="-10" dirty="0">
                <a:solidFill>
                  <a:srgbClr val="FF3300"/>
                </a:solidFill>
                <a:latin typeface="Arial"/>
                <a:cs typeface="Arial"/>
              </a:rPr>
              <a:t>n</a:t>
            </a:r>
            <a:r>
              <a:rPr sz="3200" b="1" spc="-5" dirty="0">
                <a:solidFill>
                  <a:srgbClr val="FF3300"/>
                </a:solidFill>
                <a:latin typeface="Arial"/>
                <a:cs typeface="Arial"/>
              </a:rPr>
              <a:t>i</a:t>
            </a:r>
            <a:r>
              <a:rPr sz="3200" b="1" dirty="0">
                <a:solidFill>
                  <a:srgbClr val="FF3300"/>
                </a:solidFill>
                <a:latin typeface="Arial"/>
                <a:cs typeface="Arial"/>
              </a:rPr>
              <a:t>ng  </a:t>
            </a:r>
            <a:r>
              <a:rPr sz="3200" b="1" spc="-10" dirty="0">
                <a:solidFill>
                  <a:srgbClr val="FF3300"/>
                </a:solidFill>
                <a:latin typeface="Arial"/>
                <a:cs typeface="Arial"/>
              </a:rPr>
              <a:t>The</a:t>
            </a:r>
            <a:endParaRPr sz="3200">
              <a:latin typeface="Arial"/>
              <a:cs typeface="Arial"/>
            </a:endParaRPr>
          </a:p>
        </p:txBody>
      </p:sp>
      <p:sp>
        <p:nvSpPr>
          <p:cNvPr id="5" name="object 5"/>
          <p:cNvSpPr txBox="1"/>
          <p:nvPr/>
        </p:nvSpPr>
        <p:spPr>
          <a:xfrm>
            <a:off x="5948679" y="1897379"/>
            <a:ext cx="2806065"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FF3300"/>
                </a:solidFill>
                <a:latin typeface="Arial"/>
                <a:cs typeface="Arial"/>
              </a:rPr>
              <a:t>Entrepreneurs</a:t>
            </a:r>
            <a:endParaRPr sz="3200">
              <a:latin typeface="Arial"/>
              <a:cs typeface="Arial"/>
            </a:endParaRPr>
          </a:p>
        </p:txBody>
      </p:sp>
    </p:spTree>
    <p:extLst>
      <p:ext uri="{BB962C8B-B14F-4D97-AF65-F5344CB8AC3E}">
        <p14:creationId xmlns:p14="http://schemas.microsoft.com/office/powerpoint/2010/main" val="74839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9029" y="421640"/>
            <a:ext cx="4342130" cy="574040"/>
          </a:xfrm>
          <a:prstGeom prst="rect">
            <a:avLst/>
          </a:prstGeom>
        </p:spPr>
        <p:txBody>
          <a:bodyPr vert="horz" wrap="square" lIns="0" tIns="12700" rIns="0" bIns="0" rtlCol="0">
            <a:spAutoFit/>
          </a:bodyPr>
          <a:lstStyle/>
          <a:p>
            <a:pPr marL="12700">
              <a:lnSpc>
                <a:spcPct val="100000"/>
              </a:lnSpc>
              <a:spcBef>
                <a:spcPts val="100"/>
              </a:spcBef>
            </a:pPr>
            <a:r>
              <a:rPr spc="-5" dirty="0"/>
              <a:t>Basic</a:t>
            </a:r>
            <a:r>
              <a:rPr spc="-75" dirty="0"/>
              <a:t> </a:t>
            </a:r>
            <a:r>
              <a:rPr spc="-5" dirty="0"/>
              <a:t>infrastructure</a:t>
            </a:r>
          </a:p>
        </p:txBody>
      </p:sp>
      <p:sp>
        <p:nvSpPr>
          <p:cNvPr id="3" name="object 3"/>
          <p:cNvSpPr txBox="1"/>
          <p:nvPr/>
        </p:nvSpPr>
        <p:spPr>
          <a:xfrm>
            <a:off x="916939" y="1328420"/>
            <a:ext cx="7171055" cy="3908762"/>
          </a:xfrm>
          <a:prstGeom prst="rect">
            <a:avLst/>
          </a:prstGeom>
        </p:spPr>
        <p:txBody>
          <a:bodyPr vert="horz" wrap="square" lIns="0" tIns="12700" rIns="0" bIns="0" rtlCol="0">
            <a:spAutoFit/>
          </a:bodyPr>
          <a:lstStyle/>
          <a:p>
            <a:pPr marL="355600" marR="5080" indent="-342900">
              <a:lnSpc>
                <a:spcPct val="99900"/>
              </a:lnSpc>
              <a:spcBef>
                <a:spcPts val="100"/>
              </a:spcBef>
              <a:buChar char="•"/>
              <a:tabLst>
                <a:tab pos="354965" algn="l"/>
                <a:tab pos="355600" algn="l"/>
              </a:tabLst>
            </a:pPr>
            <a:r>
              <a:rPr lang="en-US" sz="2800" spc="-5" dirty="0" smtClean="0">
                <a:latin typeface="Arial"/>
                <a:cs typeface="Arial"/>
              </a:rPr>
              <a:t>T</a:t>
            </a:r>
            <a:r>
              <a:rPr sz="2800" spc="-5" dirty="0" smtClean="0">
                <a:latin typeface="Arial"/>
                <a:cs typeface="Arial"/>
              </a:rPr>
              <a:t>he </a:t>
            </a:r>
            <a:r>
              <a:rPr sz="2800" dirty="0">
                <a:latin typeface="Arial"/>
                <a:cs typeface="Arial"/>
              </a:rPr>
              <a:t>importance </a:t>
            </a:r>
            <a:r>
              <a:rPr sz="2800" spc="-765" dirty="0">
                <a:latin typeface="Arial"/>
                <a:cs typeface="Arial"/>
              </a:rPr>
              <a:t> </a:t>
            </a:r>
            <a:r>
              <a:rPr sz="2800" spc="-5" dirty="0">
                <a:latin typeface="Arial"/>
                <a:cs typeface="Arial"/>
              </a:rPr>
              <a:t>of</a:t>
            </a:r>
            <a:r>
              <a:rPr sz="2800" spc="5" dirty="0">
                <a:latin typeface="Arial"/>
                <a:cs typeface="Arial"/>
              </a:rPr>
              <a:t> </a:t>
            </a:r>
            <a:r>
              <a:rPr sz="2800" spc="-5" dirty="0">
                <a:latin typeface="Arial"/>
                <a:cs typeface="Arial"/>
              </a:rPr>
              <a:t>infrastructure</a:t>
            </a:r>
            <a:r>
              <a:rPr sz="2800" dirty="0">
                <a:latin typeface="Arial"/>
                <a:cs typeface="Arial"/>
              </a:rPr>
              <a:t> </a:t>
            </a:r>
            <a:r>
              <a:rPr sz="2800" spc="-5" dirty="0">
                <a:latin typeface="Arial"/>
                <a:cs typeface="Arial"/>
              </a:rPr>
              <a:t>for</a:t>
            </a:r>
            <a:r>
              <a:rPr sz="2800" dirty="0">
                <a:latin typeface="Arial"/>
                <a:cs typeface="Arial"/>
              </a:rPr>
              <a:t> </a:t>
            </a:r>
            <a:r>
              <a:rPr sz="2800" spc="-5" dirty="0">
                <a:latin typeface="Arial"/>
                <a:cs typeface="Arial"/>
              </a:rPr>
              <a:t>development</a:t>
            </a:r>
            <a:r>
              <a:rPr sz="2800" spc="5" dirty="0">
                <a:latin typeface="Arial"/>
                <a:cs typeface="Arial"/>
              </a:rPr>
              <a:t> </a:t>
            </a:r>
            <a:r>
              <a:rPr sz="2800" spc="-10" dirty="0">
                <a:latin typeface="Arial"/>
                <a:cs typeface="Arial"/>
              </a:rPr>
              <a:t>,however </a:t>
            </a:r>
            <a:r>
              <a:rPr sz="2800" spc="-5" dirty="0">
                <a:latin typeface="Arial"/>
                <a:cs typeface="Arial"/>
              </a:rPr>
              <a:t> the</a:t>
            </a:r>
            <a:r>
              <a:rPr sz="2800" spc="-10" dirty="0">
                <a:latin typeface="Arial"/>
                <a:cs typeface="Arial"/>
              </a:rPr>
              <a:t> </a:t>
            </a:r>
            <a:r>
              <a:rPr sz="2800" dirty="0">
                <a:latin typeface="Arial"/>
                <a:cs typeface="Arial"/>
              </a:rPr>
              <a:t>minimum</a:t>
            </a:r>
            <a:r>
              <a:rPr sz="2800" spc="10" dirty="0">
                <a:latin typeface="Arial"/>
                <a:cs typeface="Arial"/>
              </a:rPr>
              <a:t> </a:t>
            </a:r>
            <a:r>
              <a:rPr sz="2800" spc="-5" dirty="0">
                <a:latin typeface="Arial"/>
                <a:cs typeface="Arial"/>
              </a:rPr>
              <a:t>requirements</a:t>
            </a:r>
            <a:r>
              <a:rPr sz="2800" dirty="0">
                <a:latin typeface="Arial"/>
                <a:cs typeface="Arial"/>
              </a:rPr>
              <a:t> are</a:t>
            </a:r>
            <a:r>
              <a:rPr sz="2800" spc="-5" dirty="0">
                <a:latin typeface="Arial"/>
                <a:cs typeface="Arial"/>
              </a:rPr>
              <a:t> indicated </a:t>
            </a:r>
            <a:r>
              <a:rPr sz="2800" dirty="0">
                <a:latin typeface="Arial"/>
                <a:cs typeface="Arial"/>
              </a:rPr>
              <a:t> </a:t>
            </a:r>
            <a:r>
              <a:rPr sz="2800" spc="-10" dirty="0">
                <a:latin typeface="Arial"/>
                <a:cs typeface="Arial"/>
              </a:rPr>
              <a:t>below:</a:t>
            </a:r>
            <a:endParaRPr sz="2800" dirty="0">
              <a:latin typeface="Arial"/>
              <a:cs typeface="Arial"/>
            </a:endParaRPr>
          </a:p>
          <a:p>
            <a:pPr marL="755650" lvl="1" indent="-285750">
              <a:lnSpc>
                <a:spcPct val="100000"/>
              </a:lnSpc>
              <a:spcBef>
                <a:spcPts val="700"/>
              </a:spcBef>
              <a:buFont typeface="Arial"/>
              <a:buChar char="–"/>
              <a:tabLst>
                <a:tab pos="755650" algn="l"/>
              </a:tabLst>
            </a:pPr>
            <a:r>
              <a:rPr sz="2800" b="1" spc="-5" dirty="0">
                <a:latin typeface="Arial"/>
                <a:cs typeface="Arial"/>
              </a:rPr>
              <a:t>All</a:t>
            </a:r>
            <a:r>
              <a:rPr sz="2800" b="1" spc="-30" dirty="0">
                <a:latin typeface="Arial"/>
                <a:cs typeface="Arial"/>
              </a:rPr>
              <a:t> </a:t>
            </a:r>
            <a:r>
              <a:rPr sz="2800" b="1" spc="-5" dirty="0">
                <a:latin typeface="Arial"/>
                <a:cs typeface="Arial"/>
              </a:rPr>
              <a:t>weather</a:t>
            </a:r>
            <a:r>
              <a:rPr sz="2800" b="1" spc="-25" dirty="0">
                <a:latin typeface="Arial"/>
                <a:cs typeface="Arial"/>
              </a:rPr>
              <a:t> </a:t>
            </a:r>
            <a:r>
              <a:rPr sz="2800" b="1" spc="-5" dirty="0">
                <a:latin typeface="Arial"/>
                <a:cs typeface="Arial"/>
              </a:rPr>
              <a:t>roads</a:t>
            </a:r>
            <a:endParaRPr sz="2800" dirty="0">
              <a:latin typeface="Arial"/>
              <a:cs typeface="Arial"/>
            </a:endParaRPr>
          </a:p>
          <a:p>
            <a:pPr marL="755650" lvl="1" indent="-285750">
              <a:lnSpc>
                <a:spcPct val="100000"/>
              </a:lnSpc>
              <a:spcBef>
                <a:spcPts val="700"/>
              </a:spcBef>
              <a:buFont typeface="Arial"/>
              <a:buChar char="–"/>
              <a:tabLst>
                <a:tab pos="755650" algn="l"/>
              </a:tabLst>
            </a:pPr>
            <a:r>
              <a:rPr sz="2800" b="1" spc="-5" dirty="0">
                <a:latin typeface="Arial"/>
                <a:cs typeface="Arial"/>
              </a:rPr>
              <a:t>Electricity</a:t>
            </a:r>
            <a:endParaRPr sz="2800" dirty="0">
              <a:latin typeface="Arial"/>
              <a:cs typeface="Arial"/>
            </a:endParaRPr>
          </a:p>
          <a:p>
            <a:pPr marL="755650" lvl="1" indent="-285750">
              <a:lnSpc>
                <a:spcPct val="100000"/>
              </a:lnSpc>
              <a:spcBef>
                <a:spcPts val="690"/>
              </a:spcBef>
              <a:buFont typeface="Arial"/>
              <a:buChar char="–"/>
              <a:tabLst>
                <a:tab pos="755650" algn="l"/>
              </a:tabLst>
            </a:pPr>
            <a:r>
              <a:rPr sz="2800" b="1" dirty="0">
                <a:latin typeface="Arial"/>
                <a:cs typeface="Arial"/>
              </a:rPr>
              <a:t>Water</a:t>
            </a:r>
            <a:r>
              <a:rPr sz="2800" b="1" spc="-40" dirty="0">
                <a:latin typeface="Arial"/>
                <a:cs typeface="Arial"/>
              </a:rPr>
              <a:t> </a:t>
            </a:r>
            <a:r>
              <a:rPr sz="2800" b="1" spc="-10" dirty="0">
                <a:latin typeface="Arial"/>
                <a:cs typeface="Arial"/>
              </a:rPr>
              <a:t>supply</a:t>
            </a:r>
            <a:endParaRPr sz="2800" dirty="0">
              <a:latin typeface="Arial"/>
              <a:cs typeface="Arial"/>
            </a:endParaRPr>
          </a:p>
          <a:p>
            <a:pPr marL="755650" lvl="1" indent="-285750">
              <a:lnSpc>
                <a:spcPct val="100000"/>
              </a:lnSpc>
              <a:spcBef>
                <a:spcPts val="700"/>
              </a:spcBef>
              <a:buFont typeface="Arial"/>
              <a:buChar char="–"/>
              <a:tabLst>
                <a:tab pos="755650" algn="l"/>
              </a:tabLst>
            </a:pPr>
            <a:r>
              <a:rPr sz="2800" b="1" spc="-10" dirty="0">
                <a:latin typeface="Arial"/>
                <a:cs typeface="Arial"/>
              </a:rPr>
              <a:t>Telecommunications</a:t>
            </a:r>
            <a:endParaRPr sz="2800" dirty="0">
              <a:latin typeface="Arial"/>
              <a:cs typeface="Arial"/>
            </a:endParaRPr>
          </a:p>
          <a:p>
            <a:pPr marL="755650" lvl="1" indent="-285750">
              <a:lnSpc>
                <a:spcPct val="100000"/>
              </a:lnSpc>
              <a:spcBef>
                <a:spcPts val="700"/>
              </a:spcBef>
              <a:buFont typeface="Arial"/>
              <a:buChar char="–"/>
              <a:tabLst>
                <a:tab pos="755650" algn="l"/>
              </a:tabLst>
            </a:pPr>
            <a:r>
              <a:rPr sz="2800" b="1" spc="-10" dirty="0">
                <a:latin typeface="Arial"/>
                <a:cs typeface="Arial"/>
              </a:rPr>
              <a:t>Banking</a:t>
            </a:r>
            <a:r>
              <a:rPr sz="2800" b="1" spc="-40" dirty="0">
                <a:latin typeface="Arial"/>
                <a:cs typeface="Arial"/>
              </a:rPr>
              <a:t> </a:t>
            </a:r>
            <a:r>
              <a:rPr sz="2800" b="1" spc="-5" dirty="0">
                <a:latin typeface="Arial"/>
                <a:cs typeface="Arial"/>
              </a:rPr>
              <a:t>etc.</a:t>
            </a:r>
            <a:endParaRPr sz="2800" dirty="0">
              <a:latin typeface="Arial"/>
              <a:cs typeface="Arial"/>
            </a:endParaRPr>
          </a:p>
        </p:txBody>
      </p:sp>
    </p:spTree>
    <p:extLst>
      <p:ext uri="{BB962C8B-B14F-4D97-AF65-F5344CB8AC3E}">
        <p14:creationId xmlns:p14="http://schemas.microsoft.com/office/powerpoint/2010/main" val="1290158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1094</Words>
  <Application>Microsoft Office PowerPoint</Application>
  <PresentationFormat>On-screen Show (4:3)</PresentationFormat>
  <Paragraphs>196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Algerian</vt:lpstr>
      <vt:lpstr>Arial</vt:lpstr>
      <vt:lpstr>Bauhaus 93</vt:lpstr>
      <vt:lpstr>Calibri</vt:lpstr>
      <vt:lpstr>Rubik</vt:lpstr>
      <vt:lpstr>Times New Roman</vt:lpstr>
      <vt:lpstr>Office Theme</vt:lpstr>
      <vt:lpstr>Rural  Entrepreneurship</vt:lpstr>
      <vt:lpstr>Small ideas  grow to an  enterprise</vt:lpstr>
      <vt:lpstr>Rural  Entrepreneurship</vt:lpstr>
      <vt:lpstr>RURAL vs. URBAN DIVIDE</vt:lpstr>
      <vt:lpstr>PowerPoint Presentation</vt:lpstr>
      <vt:lpstr>Traditional and developed markets</vt:lpstr>
      <vt:lpstr>PowerPoint Presentation</vt:lpstr>
      <vt:lpstr>PowerPoint Presentation</vt:lpstr>
      <vt:lpstr>Basic infrastructure</vt:lpstr>
      <vt:lpstr>Opportunities for rural entrepreneur</vt:lpstr>
      <vt:lpstr>Farm based enterprise</vt:lpstr>
      <vt:lpstr>Organic farming and floriculture</vt:lpstr>
      <vt:lpstr>PowerPoint Presentation</vt:lpstr>
      <vt:lpstr>PowerPoint Presentation</vt:lpstr>
      <vt:lpstr>Medicinal plants and spices</vt:lpstr>
      <vt:lpstr>Food processing &amp; agro waste based  business</vt:lpstr>
      <vt:lpstr>Food processing</vt:lpstr>
      <vt:lpstr>Bee keeping and Dairy farm</vt:lpstr>
      <vt:lpstr>Fish farming</vt:lpstr>
      <vt:lpstr>Traditional handicrafts</vt:lpstr>
      <vt:lpstr>Gathering ideas</vt:lpstr>
      <vt:lpstr>Contd…..</vt:lpstr>
      <vt:lpstr>Training/skill development</vt:lpstr>
      <vt:lpstr>Problems of Rural   Entrepreneurship</vt:lpstr>
      <vt:lpstr>Marketing issues</vt:lpstr>
      <vt:lpstr>RURAL TECHNOLOGIES</vt:lpstr>
      <vt:lpstr>PowerPoint Presentation</vt:lpstr>
      <vt:lpstr>10 PROBLEMS FACED BY ENTREPRENEURS IN INDIA WHILE STARTING THEIR BUSINESS </vt:lpstr>
      <vt:lpstr>PowerPoint Presentation</vt:lpstr>
      <vt:lpstr>Successful Entrepreneur </vt:lpstr>
      <vt:lpstr>PowerPoint Presentation</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Entrepreneurship</dc:title>
  <dc:creator>user</dc:creator>
  <cp:lastModifiedBy>user</cp:lastModifiedBy>
  <cp:revision>16</cp:revision>
  <dcterms:created xsi:type="dcterms:W3CDTF">2021-09-07T09:49:08Z</dcterms:created>
  <dcterms:modified xsi:type="dcterms:W3CDTF">2022-06-08T06:38:06Z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2014-01-09T00:00:00Z</vt:filetime>
  </property>
  <property fmtid="{D5CDD505-2E9C-101B-9397-08002B2CF9AE}" pid="3" name="Creator">
    <vt:lpwstr>pdftk 1.44 - www.pdftk.com</vt:lpwstr>
  </property>
  <property fmtid="{D5CDD505-2E9C-101B-9397-08002B2CF9AE}" pid="4" name="LastSaved">
    <vt:filetime>2021-09-07T00:00:00Z</vt:filetime>
  </property>
</Properties>
</file>