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301" r:id="rId36"/>
    <p:sldId id="296" r:id="rId37"/>
    <p:sldId id="297" r:id="rId38"/>
    <p:sldId id="298" r:id="rId39"/>
    <p:sldId id="299" r:id="rId40"/>
    <p:sldId id="300" r:id="rId41"/>
    <p:sldId id="303" r:id="rId42"/>
    <p:sldId id="302"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006C"/>
    <a:srgbClr val="F8025A"/>
    <a:srgbClr val="FFE4B3"/>
    <a:srgbClr val="FFAD19"/>
    <a:srgbClr val="CC8300"/>
    <a:srgbClr val="663300"/>
    <a:srgbClr val="FFB3BE"/>
    <a:srgbClr val="FFCCCC"/>
    <a:srgbClr val="3A1D00"/>
    <a:srgbClr val="D93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86" autoAdjust="0"/>
  </p:normalViewPr>
  <p:slideViewPr>
    <p:cSldViewPr>
      <p:cViewPr varScale="1">
        <p:scale>
          <a:sx n="80" d="100"/>
          <a:sy n="80" d="100"/>
        </p:scale>
        <p:origin x="152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750A5D-C31B-4D67-A593-6E328E867622}" type="datetimeFigureOut">
              <a:rPr lang="en-IN" smtClean="0"/>
              <a:t>06-06-2022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3C658-DFC2-4BF4-95DC-805E49B02E30}" type="slidenum">
              <a:rPr lang="en-IN" smtClean="0"/>
              <a:t>‹#›</a:t>
            </a:fld>
            <a:endParaRPr lang="en-IN"/>
          </a:p>
        </p:txBody>
      </p:sp>
    </p:spTree>
    <p:extLst>
      <p:ext uri="{BB962C8B-B14F-4D97-AF65-F5344CB8AC3E}">
        <p14:creationId xmlns:p14="http://schemas.microsoft.com/office/powerpoint/2010/main" val="169379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59785" y="2818180"/>
            <a:ext cx="7482545" cy="1527049"/>
          </a:xfrm>
        </p:spPr>
        <p:txBody>
          <a:bodyPr>
            <a:normAutofit/>
          </a:bodyPr>
          <a:lstStyle>
            <a:lvl1pPr algn="r">
              <a:defRPr sz="3600">
                <a:solidFill>
                  <a:schemeClr val="bg1"/>
                </a:solidFill>
                <a:effectLst>
                  <a:outerShdw blurRad="50800" dist="38100" dir="2700000" algn="tl" rotWithShape="0">
                    <a:prstClr val="black">
                      <a:alpha val="60000"/>
                    </a:prstClr>
                  </a:outerShdw>
                </a:effectLst>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059785" y="4803345"/>
            <a:ext cx="7482545" cy="610820"/>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213" y="833015"/>
            <a:ext cx="8093212" cy="763525"/>
          </a:xfrm>
        </p:spPr>
        <p:txBody>
          <a:bodyPr>
            <a:normAutofit/>
          </a:bodyPr>
          <a:lstStyle>
            <a:lvl1pPr algn="r">
              <a:defRPr sz="3600">
                <a:solidFill>
                  <a:schemeClr val="bg1"/>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1" y="1596540"/>
            <a:ext cx="8085130" cy="4886559"/>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374901"/>
            <a:ext cx="6566315" cy="916230"/>
          </a:xfrm>
          <a:noFill/>
        </p:spPr>
        <p:txBody>
          <a:bodyPr>
            <a:normAutofit/>
          </a:bodyPr>
          <a:lstStyle>
            <a:lvl1pPr algn="l">
              <a:defRPr sz="3600">
                <a:solidFill>
                  <a:srgbClr val="00B0F0"/>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1425" y="1443835"/>
            <a:ext cx="6566314" cy="4886559"/>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46070" cy="763525"/>
          </a:xfrm>
        </p:spPr>
        <p:txBody>
          <a:bodyPr>
            <a:normAutofit/>
          </a:bodyPr>
          <a:lstStyle>
            <a:lvl1pPr algn="r">
              <a:defRPr sz="3600">
                <a:solidFill>
                  <a:schemeClr val="bg1"/>
                </a:solidFill>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882908"/>
            <a:ext cx="4040188" cy="639762"/>
          </a:xfrm>
        </p:spPr>
        <p:txBody>
          <a:bodyPr anchor="b"/>
          <a:lstStyle>
            <a:lvl1pPr marL="0" indent="0" algn="ctr">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512770"/>
            <a:ext cx="4040188" cy="331107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882908"/>
            <a:ext cx="4041775" cy="639762"/>
          </a:xfrm>
        </p:spPr>
        <p:txBody>
          <a:bodyPr anchor="b"/>
          <a:lstStyle>
            <a:lvl1pPr marL="0" indent="0" algn="ctr">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512770"/>
            <a:ext cx="4041775" cy="331107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6/6/2022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5"/>
          <p:cNvSpPr txBox="1">
            <a:spLocks noChangeArrowheads="1"/>
          </p:cNvSpPr>
          <p:nvPr/>
        </p:nvSpPr>
        <p:spPr bwMode="auto">
          <a:xfrm>
            <a:off x="4648200" y="3200400"/>
            <a:ext cx="4267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3600" b="1" dirty="0">
                <a:solidFill>
                  <a:schemeClr val="bg1"/>
                </a:solidFill>
                <a:latin typeface="Times New Roman" panose="02020603050405020304" pitchFamily="18" charset="0"/>
              </a:rPr>
              <a:t>Writing a Business </a:t>
            </a:r>
            <a:r>
              <a:rPr lang="en-US" altLang="en-US" sz="3600" b="1" dirty="0" smtClean="0">
                <a:solidFill>
                  <a:schemeClr val="bg1"/>
                </a:solidFill>
                <a:latin typeface="Times New Roman" panose="02020603050405020304" pitchFamily="18" charset="0"/>
              </a:rPr>
              <a:t>Plan</a:t>
            </a:r>
            <a:endParaRPr lang="en-US" altLang="en-US" sz="3600" b="1" dirty="0">
              <a:solidFill>
                <a:schemeClr val="bg1"/>
              </a:solidFill>
              <a:latin typeface="Times New Roman" panose="02020603050405020304" pitchFamily="18" charset="0"/>
            </a:endParaRPr>
          </a:p>
        </p:txBody>
      </p:sp>
      <p:sp>
        <p:nvSpPr>
          <p:cNvPr id="4102" name="Slide Number Placeholder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400"/>
              <a:t>6-</a:t>
            </a:r>
            <a:fld id="{31E0CD61-554E-4085-A37A-25B4F9EC1E3A}" type="slidenum">
              <a:rPr lang="en-US" altLang="en-US" sz="1400"/>
              <a:pPr>
                <a:spcBef>
                  <a:spcPct val="0"/>
                </a:spcBef>
                <a:buFontTx/>
                <a:buNone/>
              </a:pPr>
              <a:t>1</a:t>
            </a:fld>
            <a:endParaRPr lang="en-US" altLang="en-US" sz="1400"/>
          </a:p>
        </p:txBody>
      </p:sp>
    </p:spTree>
    <p:extLst>
      <p:ext uri="{BB962C8B-B14F-4D97-AF65-F5344CB8AC3E}">
        <p14:creationId xmlns:p14="http://schemas.microsoft.com/office/powerpoint/2010/main" val="1264736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609600"/>
            <a:ext cx="82296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Outline of Business Plan</a:t>
            </a:r>
          </a:p>
        </p:txBody>
      </p:sp>
      <p:sp>
        <p:nvSpPr>
          <p:cNvPr id="13315" name="Rectangle 3"/>
          <p:cNvSpPr>
            <a:spLocks noGrp="1" noChangeArrowheads="1"/>
          </p:cNvSpPr>
          <p:nvPr>
            <p:ph type="body" idx="1"/>
          </p:nvPr>
        </p:nvSpPr>
        <p:spPr>
          <a:xfrm>
            <a:off x="457200" y="2179637"/>
            <a:ext cx="8229600" cy="4525963"/>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Outline of Business Plan</a:t>
            </a:r>
          </a:p>
          <a:p>
            <a:pPr lvl="1" eaLnBrk="1" hangingPunct="1"/>
            <a:r>
              <a:rPr lang="en-US" altLang="en-US" sz="2400" dirty="0" smtClean="0">
                <a:latin typeface="Times New Roman" panose="02020603050405020304" pitchFamily="18" charset="0"/>
                <a:ea typeface="ＭＳ Ｐゴシック" panose="020B0600070205080204" pitchFamily="34" charset="-128"/>
              </a:rPr>
              <a:t>A suggested outline of a business plan is shown on the next several slides.  </a:t>
            </a:r>
          </a:p>
          <a:p>
            <a:pPr lvl="1" eaLnBrk="1" hangingPunct="1"/>
            <a:r>
              <a:rPr lang="en-US" altLang="en-US" sz="2400" dirty="0" smtClean="0">
                <a:latin typeface="Times New Roman" panose="02020603050405020304" pitchFamily="18" charset="0"/>
                <a:ea typeface="ＭＳ Ｐゴシック" panose="020B0600070205080204" pitchFamily="34" charset="-128"/>
              </a:rPr>
              <a:t>Most business plans do not include all the elements introduced in the sample plan; we include them here for the purpose of completeness.  </a:t>
            </a:r>
          </a:p>
          <a:p>
            <a:pPr lvl="1" eaLnBrk="1" hangingPunct="1"/>
            <a:r>
              <a:rPr lang="en-US" altLang="en-US" sz="2400" dirty="0" smtClean="0">
                <a:latin typeface="Times New Roman" panose="02020603050405020304" pitchFamily="18" charset="0"/>
                <a:ea typeface="ＭＳ Ｐゴシック" panose="020B0600070205080204" pitchFamily="34" charset="-128"/>
              </a:rPr>
              <a:t>Each entrepreneur must decide which elements to include in his or her plan. </a:t>
            </a:r>
          </a:p>
        </p:txBody>
      </p:sp>
    </p:spTree>
    <p:extLst>
      <p:ext uri="{BB962C8B-B14F-4D97-AF65-F5344CB8AC3E}">
        <p14:creationId xmlns:p14="http://schemas.microsoft.com/office/powerpoint/2010/main" val="3880326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 Executive Summary</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14339" name="Rectangle 3"/>
          <p:cNvSpPr>
            <a:spLocks noGrp="1" noChangeArrowheads="1"/>
          </p:cNvSpPr>
          <p:nvPr>
            <p:ph type="body" idx="1"/>
          </p:nvPr>
        </p:nvSpPr>
        <p:spPr>
          <a:xfrm>
            <a:off x="601671" y="22762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Executive Summary</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executive summary is a short overview of the entire business plan. </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 provides a busy reader with everything that needs to be known about the new venture’s distinctive nature.</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An executive summary shouldn’t exceed two single-spaced pages.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Even though the executive summary appears at the beginning of the business plan, it should be written last.</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The plan itself will evolve as it’s written, so not everything is known at the outset.  </a:t>
            </a:r>
          </a:p>
        </p:txBody>
      </p:sp>
    </p:spTree>
    <p:extLst>
      <p:ext uri="{BB962C8B-B14F-4D97-AF65-F5344CB8AC3E}">
        <p14:creationId xmlns:p14="http://schemas.microsoft.com/office/powerpoint/2010/main" val="1719837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4"/>
          <p:cNvSpPr>
            <a:spLocks noChangeShapeType="1"/>
          </p:cNvSpPr>
          <p:nvPr/>
        </p:nvSpPr>
        <p:spPr bwMode="auto">
          <a:xfrm>
            <a:off x="0" y="14478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15363" name="Text Box 4"/>
          <p:cNvSpPr txBox="1">
            <a:spLocks noChangeArrowheads="1"/>
          </p:cNvSpPr>
          <p:nvPr/>
        </p:nvSpPr>
        <p:spPr bwMode="auto">
          <a:xfrm>
            <a:off x="22860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Executive Summary</a:t>
            </a:r>
          </a:p>
        </p:txBody>
      </p:sp>
      <p:sp>
        <p:nvSpPr>
          <p:cNvPr id="15364"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15365"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15366" name="TextBox 12"/>
          <p:cNvSpPr txBox="1">
            <a:spLocks noChangeArrowheads="1"/>
          </p:cNvSpPr>
          <p:nvPr/>
        </p:nvSpPr>
        <p:spPr bwMode="auto">
          <a:xfrm>
            <a:off x="4038600" y="2057400"/>
            <a:ext cx="4724400" cy="334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ts val="3200"/>
              </a:lnSpc>
              <a:spcBef>
                <a:spcPct val="0"/>
              </a:spcBef>
            </a:pPr>
            <a:r>
              <a:rPr lang="en-US" altLang="en-US" sz="2400">
                <a:latin typeface="Times New Roman" panose="02020603050405020304" pitchFamily="18" charset="0"/>
              </a:rPr>
              <a:t> In many instances an investor will</a:t>
            </a:r>
          </a:p>
          <a:p>
            <a:pPr eaLnBrk="1" hangingPunct="1">
              <a:lnSpc>
                <a:spcPts val="3200"/>
              </a:lnSpc>
              <a:spcBef>
                <a:spcPct val="0"/>
              </a:spcBef>
              <a:buFontTx/>
              <a:buNone/>
            </a:pPr>
            <a:r>
              <a:rPr lang="en-US" altLang="en-US" sz="2400">
                <a:latin typeface="Times New Roman" panose="02020603050405020304" pitchFamily="18" charset="0"/>
              </a:rPr>
              <a:t>  ask for a copy of a firm’s executive</a:t>
            </a:r>
          </a:p>
          <a:p>
            <a:pPr eaLnBrk="1" hangingPunct="1">
              <a:lnSpc>
                <a:spcPts val="3200"/>
              </a:lnSpc>
              <a:spcBef>
                <a:spcPct val="0"/>
              </a:spcBef>
              <a:buFontTx/>
              <a:buNone/>
            </a:pPr>
            <a:r>
              <a:rPr lang="en-US" altLang="en-US" sz="2400">
                <a:latin typeface="Times New Roman" panose="02020603050405020304" pitchFamily="18" charset="0"/>
              </a:rPr>
              <a:t>  summary and will ask for a copy of</a:t>
            </a:r>
          </a:p>
          <a:p>
            <a:pPr eaLnBrk="1" hangingPunct="1">
              <a:lnSpc>
                <a:spcPts val="3200"/>
              </a:lnSpc>
              <a:spcBef>
                <a:spcPct val="0"/>
              </a:spcBef>
              <a:buFontTx/>
              <a:buNone/>
            </a:pPr>
            <a:r>
              <a:rPr lang="en-US" altLang="en-US" sz="2400">
                <a:latin typeface="Times New Roman" panose="02020603050405020304" pitchFamily="18" charset="0"/>
              </a:rPr>
              <a:t>  the entire plan only if the executive </a:t>
            </a:r>
          </a:p>
          <a:p>
            <a:pPr eaLnBrk="1" hangingPunct="1">
              <a:lnSpc>
                <a:spcPts val="3200"/>
              </a:lnSpc>
              <a:spcBef>
                <a:spcPct val="0"/>
              </a:spcBef>
              <a:buFontTx/>
              <a:buNone/>
            </a:pPr>
            <a:r>
              <a:rPr lang="en-US" altLang="en-US" sz="2400">
                <a:latin typeface="Times New Roman" panose="02020603050405020304" pitchFamily="18" charset="0"/>
              </a:rPr>
              <a:t>  summary is sufficiently convincing.</a:t>
            </a:r>
          </a:p>
          <a:p>
            <a:pPr eaLnBrk="1" hangingPunct="1">
              <a:lnSpc>
                <a:spcPts val="3200"/>
              </a:lnSpc>
              <a:spcBef>
                <a:spcPct val="0"/>
              </a:spcBef>
            </a:pPr>
            <a:r>
              <a:rPr lang="en-US" altLang="en-US" sz="2400">
                <a:latin typeface="Times New Roman" panose="02020603050405020304" pitchFamily="18" charset="0"/>
              </a:rPr>
              <a:t> The executive summary, then, is</a:t>
            </a:r>
          </a:p>
          <a:p>
            <a:pPr eaLnBrk="1" hangingPunct="1">
              <a:lnSpc>
                <a:spcPts val="3200"/>
              </a:lnSpc>
              <a:spcBef>
                <a:spcPct val="0"/>
              </a:spcBef>
              <a:buFontTx/>
              <a:buNone/>
            </a:pPr>
            <a:r>
              <a:rPr lang="en-US" altLang="en-US" sz="2400">
                <a:latin typeface="Times New Roman" panose="02020603050405020304" pitchFamily="18" charset="0"/>
              </a:rPr>
              <a:t>   arguably the most important </a:t>
            </a:r>
          </a:p>
          <a:p>
            <a:pPr eaLnBrk="1" hangingPunct="1">
              <a:lnSpc>
                <a:spcPts val="3200"/>
              </a:lnSpc>
              <a:spcBef>
                <a:spcPct val="0"/>
              </a:spcBef>
              <a:buFontTx/>
              <a:buNone/>
            </a:pPr>
            <a:r>
              <a:rPr lang="en-US" altLang="en-US" sz="2400">
                <a:latin typeface="Times New Roman" panose="02020603050405020304" pitchFamily="18" charset="0"/>
              </a:rPr>
              <a:t>   section of a business plan.</a:t>
            </a:r>
          </a:p>
        </p:txBody>
      </p:sp>
      <p:sp>
        <p:nvSpPr>
          <p:cNvPr id="15367" name="Rectangle 2"/>
          <p:cNvSpPr>
            <a:spLocks noGrp="1" noChangeArrowheads="1"/>
          </p:cNvSpPr>
          <p:nvPr>
            <p:ph type="title"/>
          </p:nvPr>
        </p:nvSpPr>
        <p:spPr>
          <a:xfrm>
            <a:off x="304800" y="7620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 Executive Summary</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9589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7620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2: Industry Analysis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16387" name="Rectangle 3"/>
          <p:cNvSpPr>
            <a:spLocks noGrp="1" noChangeArrowheads="1"/>
          </p:cNvSpPr>
          <p:nvPr>
            <p:ph type="body" idx="1"/>
          </p:nvPr>
        </p:nvSpPr>
        <p:spPr>
          <a:xfrm>
            <a:off x="601671" y="22762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Industry Analysis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This section should begin by describing the industry the business will enter in terms of its size, growth rate, and sales projections.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Industry size, growth rate, and sales projections.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Industry structure.</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Nature of participants.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Key success factors.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Industry trends.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Long-term prospects.</a:t>
            </a:r>
          </a:p>
          <a:p>
            <a:pPr lvl="1" eaLnBrk="1" hangingPunct="1">
              <a:lnSpc>
                <a:spcPct val="90000"/>
              </a:lnSpc>
            </a:pPr>
            <a:endParaRPr lang="en-US" altLang="en-US" sz="24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075690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Industry Analysis</a:t>
            </a:r>
          </a:p>
        </p:txBody>
      </p:sp>
      <p:sp>
        <p:nvSpPr>
          <p:cNvPr id="17412"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17413"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17414" name="TextBox 12"/>
          <p:cNvSpPr txBox="1">
            <a:spLocks noChangeArrowheads="1"/>
          </p:cNvSpPr>
          <p:nvPr/>
        </p:nvSpPr>
        <p:spPr bwMode="auto">
          <a:xfrm>
            <a:off x="4038600" y="2057400"/>
            <a:ext cx="4800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Before a business selects a target</a:t>
            </a:r>
          </a:p>
          <a:p>
            <a:pPr eaLnBrk="1" hangingPunct="1">
              <a:spcBef>
                <a:spcPct val="0"/>
              </a:spcBef>
              <a:buFontTx/>
              <a:buNone/>
            </a:pPr>
            <a:r>
              <a:rPr lang="en-US" altLang="en-US" sz="2400">
                <a:latin typeface="Times New Roman" panose="02020603050405020304" pitchFamily="18" charset="0"/>
              </a:rPr>
              <a:t>  market it should have a good grasp</a:t>
            </a:r>
          </a:p>
          <a:p>
            <a:pPr eaLnBrk="1" hangingPunct="1">
              <a:spcBef>
                <a:spcPct val="0"/>
              </a:spcBef>
              <a:buFontTx/>
              <a:buNone/>
            </a:pPr>
            <a:r>
              <a:rPr lang="en-US" altLang="en-US" sz="2400">
                <a:latin typeface="Times New Roman" panose="02020603050405020304" pitchFamily="18" charset="0"/>
              </a:rPr>
              <a:t>  of its industry—including where its</a:t>
            </a:r>
          </a:p>
          <a:p>
            <a:pPr eaLnBrk="1" hangingPunct="1">
              <a:spcBef>
                <a:spcPct val="0"/>
              </a:spcBef>
              <a:buFontTx/>
              <a:buNone/>
            </a:pPr>
            <a:r>
              <a:rPr lang="en-US" altLang="en-US" sz="2400">
                <a:latin typeface="Times New Roman" panose="02020603050405020304" pitchFamily="18" charset="0"/>
              </a:rPr>
              <a:t>  promising areas are and where its</a:t>
            </a:r>
          </a:p>
          <a:p>
            <a:pPr eaLnBrk="1" hangingPunct="1">
              <a:spcBef>
                <a:spcPct val="0"/>
              </a:spcBef>
              <a:buFontTx/>
              <a:buNone/>
            </a:pPr>
            <a:r>
              <a:rPr lang="en-US" altLang="en-US" sz="2400">
                <a:latin typeface="Times New Roman" panose="02020603050405020304" pitchFamily="18" charset="0"/>
              </a:rPr>
              <a:t>  points of vulnerability are.</a:t>
            </a:r>
          </a:p>
          <a:p>
            <a:pPr eaLnBrk="1" hangingPunct="1">
              <a:spcBef>
                <a:spcPct val="0"/>
              </a:spcBef>
            </a:pPr>
            <a:r>
              <a:rPr lang="en-US" altLang="en-US" sz="2400">
                <a:latin typeface="Times New Roman" panose="02020603050405020304" pitchFamily="18" charset="0"/>
              </a:rPr>
              <a:t> The industry that a company </a:t>
            </a:r>
          </a:p>
          <a:p>
            <a:pPr eaLnBrk="1" hangingPunct="1">
              <a:spcBef>
                <a:spcPct val="0"/>
              </a:spcBef>
              <a:buFontTx/>
              <a:buNone/>
            </a:pPr>
            <a:r>
              <a:rPr lang="en-US" altLang="en-US" sz="2400">
                <a:latin typeface="Times New Roman" panose="02020603050405020304" pitchFamily="18" charset="0"/>
              </a:rPr>
              <a:t>   participates in largely defines the</a:t>
            </a:r>
          </a:p>
          <a:p>
            <a:pPr eaLnBrk="1" hangingPunct="1">
              <a:spcBef>
                <a:spcPct val="0"/>
              </a:spcBef>
              <a:buFontTx/>
              <a:buNone/>
            </a:pPr>
            <a:r>
              <a:rPr lang="en-US" altLang="en-US" sz="2400">
                <a:latin typeface="Times New Roman" panose="02020603050405020304" pitchFamily="18" charset="0"/>
              </a:rPr>
              <a:t>   playing field that a firm will</a:t>
            </a:r>
          </a:p>
          <a:p>
            <a:pPr eaLnBrk="1" hangingPunct="1">
              <a:spcBef>
                <a:spcPct val="0"/>
              </a:spcBef>
              <a:buFontTx/>
              <a:buNone/>
            </a:pPr>
            <a:r>
              <a:rPr lang="en-US" altLang="en-US" sz="2400">
                <a:latin typeface="Times New Roman" panose="02020603050405020304" pitchFamily="18" charset="0"/>
              </a:rPr>
              <a:t>   participate in.</a:t>
            </a:r>
          </a:p>
        </p:txBody>
      </p:sp>
      <p:sp>
        <p:nvSpPr>
          <p:cNvPr id="17415"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2: Industry Analysis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261570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3: Company Description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18435" name="Rectangle 3"/>
          <p:cNvSpPr>
            <a:spLocks noGrp="1" noChangeArrowheads="1"/>
          </p:cNvSpPr>
          <p:nvPr>
            <p:ph type="body" idx="1"/>
          </p:nvPr>
        </p:nvSpPr>
        <p:spPr>
          <a:xfrm>
            <a:off x="601671" y="22000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Company Description</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This section begins with a general description of the company.</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Company description.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Company history.</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Mission statement.</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Products and services.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Current status.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Legal status and ownership.</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Key partnerships (if any).</a:t>
            </a:r>
          </a:p>
        </p:txBody>
      </p:sp>
    </p:spTree>
    <p:extLst>
      <p:ext uri="{BB962C8B-B14F-4D97-AF65-F5344CB8AC3E}">
        <p14:creationId xmlns:p14="http://schemas.microsoft.com/office/powerpoint/2010/main" val="1339913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Company Description</a:t>
            </a:r>
          </a:p>
        </p:txBody>
      </p:sp>
      <p:sp>
        <p:nvSpPr>
          <p:cNvPr id="19460"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19461"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19462" name="TextBox 12"/>
          <p:cNvSpPr txBox="1">
            <a:spLocks noChangeArrowheads="1"/>
          </p:cNvSpPr>
          <p:nvPr/>
        </p:nvSpPr>
        <p:spPr bwMode="auto">
          <a:xfrm>
            <a:off x="4038600" y="2057400"/>
            <a:ext cx="4724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While at first glance this section</a:t>
            </a:r>
          </a:p>
          <a:p>
            <a:pPr eaLnBrk="1" hangingPunct="1">
              <a:spcBef>
                <a:spcPct val="0"/>
              </a:spcBef>
              <a:buFontTx/>
              <a:buNone/>
            </a:pPr>
            <a:r>
              <a:rPr lang="en-US" altLang="en-US" sz="2400">
                <a:latin typeface="Times New Roman" panose="02020603050405020304" pitchFamily="18" charset="0"/>
              </a:rPr>
              <a:t>  may seem less important than the</a:t>
            </a:r>
          </a:p>
          <a:p>
            <a:pPr eaLnBrk="1" hangingPunct="1">
              <a:spcBef>
                <a:spcPct val="0"/>
              </a:spcBef>
              <a:buFontTx/>
              <a:buNone/>
            </a:pPr>
            <a:r>
              <a:rPr lang="en-US" altLang="en-US" sz="2400">
                <a:latin typeface="Times New Roman" panose="02020603050405020304" pitchFamily="18" charset="0"/>
              </a:rPr>
              <a:t>  others, it is extremely important.</a:t>
            </a:r>
          </a:p>
          <a:p>
            <a:pPr eaLnBrk="1" hangingPunct="1">
              <a:spcBef>
                <a:spcPct val="0"/>
              </a:spcBef>
            </a:pPr>
            <a:r>
              <a:rPr lang="en-US" altLang="en-US" sz="2400">
                <a:latin typeface="Times New Roman" panose="02020603050405020304" pitchFamily="18" charset="0"/>
              </a:rPr>
              <a:t> It demonstrates to your reader that</a:t>
            </a:r>
          </a:p>
          <a:p>
            <a:pPr eaLnBrk="1" hangingPunct="1">
              <a:spcBef>
                <a:spcPct val="0"/>
              </a:spcBef>
              <a:buFontTx/>
              <a:buNone/>
            </a:pPr>
            <a:r>
              <a:rPr lang="en-US" altLang="en-US" sz="2400">
                <a:latin typeface="Times New Roman" panose="02020603050405020304" pitchFamily="18" charset="0"/>
              </a:rPr>
              <a:t>  you know how to translate an idea</a:t>
            </a:r>
          </a:p>
          <a:p>
            <a:pPr eaLnBrk="1" hangingPunct="1">
              <a:spcBef>
                <a:spcPct val="0"/>
              </a:spcBef>
              <a:buFontTx/>
              <a:buNone/>
            </a:pPr>
            <a:r>
              <a:rPr lang="en-US" altLang="en-US" sz="2400">
                <a:latin typeface="Times New Roman" panose="02020603050405020304" pitchFamily="18" charset="0"/>
              </a:rPr>
              <a:t>  into a business.</a:t>
            </a:r>
          </a:p>
        </p:txBody>
      </p:sp>
      <p:sp>
        <p:nvSpPr>
          <p:cNvPr id="19463"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3: Company Description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90597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4: Market Analysis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0483" name="Rectangle 3"/>
          <p:cNvSpPr>
            <a:spLocks noGrp="1" noChangeArrowheads="1"/>
          </p:cNvSpPr>
          <p:nvPr>
            <p:ph type="body" idx="1"/>
          </p:nvPr>
        </p:nvSpPr>
        <p:spPr>
          <a:xfrm>
            <a:off x="601671" y="23524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Market Analysis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market analysis breaks the industry into segments and zeros in on the specific segment (or target market) to which the firm will try to appeal.</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Market segmentation and target market selection.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Buyer behavior.</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Competitor analysis.</a:t>
            </a:r>
          </a:p>
        </p:txBody>
      </p:sp>
    </p:spTree>
    <p:extLst>
      <p:ext uri="{BB962C8B-B14F-4D97-AF65-F5344CB8AC3E}">
        <p14:creationId xmlns:p14="http://schemas.microsoft.com/office/powerpoint/2010/main" val="2111348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Market Analysis</a:t>
            </a:r>
          </a:p>
        </p:txBody>
      </p:sp>
      <p:sp>
        <p:nvSpPr>
          <p:cNvPr id="21508"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1509"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21510" name="TextBox 12"/>
          <p:cNvSpPr txBox="1">
            <a:spLocks noChangeArrowheads="1"/>
          </p:cNvSpPr>
          <p:nvPr/>
        </p:nvSpPr>
        <p:spPr bwMode="auto">
          <a:xfrm>
            <a:off x="4038600" y="2057400"/>
            <a:ext cx="48006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dirty="0">
                <a:latin typeface="Times New Roman" panose="02020603050405020304" pitchFamily="18" charset="0"/>
              </a:rPr>
              <a:t> Most start-ups do not service their</a:t>
            </a:r>
          </a:p>
          <a:p>
            <a:pPr eaLnBrk="1" hangingPunct="1">
              <a:spcBef>
                <a:spcPct val="0"/>
              </a:spcBef>
              <a:buFontTx/>
              <a:buNone/>
            </a:pPr>
            <a:r>
              <a:rPr lang="en-US" altLang="en-US" sz="2400" dirty="0">
                <a:latin typeface="Times New Roman" panose="02020603050405020304" pitchFamily="18" charset="0"/>
              </a:rPr>
              <a:t>  entire industry.  Instead, they focus</a:t>
            </a:r>
          </a:p>
          <a:p>
            <a:pPr eaLnBrk="1" hangingPunct="1">
              <a:spcBef>
                <a:spcPct val="0"/>
              </a:spcBef>
              <a:buFontTx/>
              <a:buNone/>
            </a:pPr>
            <a:r>
              <a:rPr lang="en-US" altLang="en-US" sz="2400" dirty="0">
                <a:latin typeface="Times New Roman" panose="02020603050405020304" pitchFamily="18" charset="0"/>
              </a:rPr>
              <a:t>  on servicing a specific (target) </a:t>
            </a:r>
          </a:p>
          <a:p>
            <a:pPr eaLnBrk="1" hangingPunct="1">
              <a:spcBef>
                <a:spcPct val="0"/>
              </a:spcBef>
              <a:buFontTx/>
              <a:buNone/>
            </a:pPr>
            <a:r>
              <a:rPr lang="en-US" altLang="en-US" sz="2400" dirty="0">
                <a:latin typeface="Times New Roman" panose="02020603050405020304" pitchFamily="18" charset="0"/>
              </a:rPr>
              <a:t>  market within the industry.</a:t>
            </a:r>
          </a:p>
          <a:p>
            <a:pPr eaLnBrk="1" hangingPunct="1">
              <a:spcBef>
                <a:spcPct val="0"/>
              </a:spcBef>
            </a:pPr>
            <a:r>
              <a:rPr lang="en-US" altLang="en-US" sz="2400" dirty="0">
                <a:latin typeface="Times New Roman" panose="02020603050405020304" pitchFamily="18" charset="0"/>
              </a:rPr>
              <a:t> It’s important to include a section in</a:t>
            </a:r>
          </a:p>
          <a:p>
            <a:pPr eaLnBrk="1" hangingPunct="1">
              <a:spcBef>
                <a:spcPct val="0"/>
              </a:spcBef>
              <a:buFontTx/>
              <a:buNone/>
            </a:pPr>
            <a:r>
              <a:rPr lang="en-US" altLang="en-US" sz="2400" dirty="0">
                <a:latin typeface="Times New Roman" panose="02020603050405020304" pitchFamily="18" charset="0"/>
              </a:rPr>
              <a:t>  the market analysis that deals with</a:t>
            </a:r>
          </a:p>
          <a:p>
            <a:pPr eaLnBrk="1" hangingPunct="1">
              <a:spcBef>
                <a:spcPct val="0"/>
              </a:spcBef>
              <a:buFontTx/>
              <a:buNone/>
            </a:pPr>
            <a:r>
              <a:rPr lang="en-US" altLang="en-US" sz="2400" dirty="0">
                <a:latin typeface="Times New Roman" panose="02020603050405020304" pitchFamily="18" charset="0"/>
              </a:rPr>
              <a:t>  the behavior of the consumers in the</a:t>
            </a:r>
          </a:p>
          <a:p>
            <a:pPr eaLnBrk="1" hangingPunct="1">
              <a:spcBef>
                <a:spcPct val="0"/>
              </a:spcBef>
              <a:buFontTx/>
              <a:buNone/>
            </a:pPr>
            <a:r>
              <a:rPr lang="en-US" altLang="en-US" sz="2400" dirty="0">
                <a:latin typeface="Times New Roman" panose="02020603050405020304" pitchFamily="18" charset="0"/>
              </a:rPr>
              <a:t>  market.  The more a start-up knows</a:t>
            </a:r>
          </a:p>
          <a:p>
            <a:pPr eaLnBrk="1" hangingPunct="1">
              <a:spcBef>
                <a:spcPct val="0"/>
              </a:spcBef>
              <a:buFontTx/>
              <a:buNone/>
            </a:pPr>
            <a:r>
              <a:rPr lang="en-US" altLang="en-US" sz="2400" dirty="0">
                <a:latin typeface="Times New Roman" panose="02020603050405020304" pitchFamily="18" charset="0"/>
              </a:rPr>
              <a:t>  about the consumers in its target </a:t>
            </a:r>
          </a:p>
          <a:p>
            <a:pPr eaLnBrk="1" hangingPunct="1">
              <a:spcBef>
                <a:spcPct val="0"/>
              </a:spcBef>
              <a:buFontTx/>
              <a:buNone/>
            </a:pPr>
            <a:r>
              <a:rPr lang="en-US" altLang="en-US" sz="2400" dirty="0">
                <a:latin typeface="Times New Roman" panose="02020603050405020304" pitchFamily="18" charset="0"/>
              </a:rPr>
              <a:t>  market, the more it can tailor its </a:t>
            </a:r>
          </a:p>
          <a:p>
            <a:pPr eaLnBrk="1" hangingPunct="1">
              <a:spcBef>
                <a:spcPct val="0"/>
              </a:spcBef>
              <a:buFontTx/>
              <a:buNone/>
            </a:pPr>
            <a:r>
              <a:rPr lang="en-US" altLang="en-US" sz="2400" dirty="0">
                <a:latin typeface="Times New Roman" panose="02020603050405020304" pitchFamily="18" charset="0"/>
              </a:rPr>
              <a:t>  products or services appropriately. </a:t>
            </a:r>
          </a:p>
          <a:p>
            <a:pPr eaLnBrk="1" hangingPunct="1">
              <a:spcBef>
                <a:spcPct val="0"/>
              </a:spcBef>
              <a:buFontTx/>
              <a:buNone/>
            </a:pPr>
            <a:r>
              <a:rPr lang="en-US" altLang="en-US" sz="2400" dirty="0">
                <a:latin typeface="Times New Roman" panose="02020603050405020304" pitchFamily="18" charset="0"/>
              </a:rPr>
              <a:t>  </a:t>
            </a:r>
          </a:p>
          <a:p>
            <a:pPr eaLnBrk="1" hangingPunct="1">
              <a:spcBef>
                <a:spcPct val="0"/>
              </a:spcBef>
              <a:buFontTx/>
              <a:buNone/>
            </a:pPr>
            <a:r>
              <a:rPr lang="en-US" altLang="en-US" sz="2400" dirty="0">
                <a:latin typeface="Times New Roman" panose="02020603050405020304" pitchFamily="18" charset="0"/>
              </a:rPr>
              <a:t>  </a:t>
            </a:r>
          </a:p>
        </p:txBody>
      </p:sp>
      <p:sp>
        <p:nvSpPr>
          <p:cNvPr id="21511"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4: Market Analysis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0108446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838200"/>
            <a:ext cx="88392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5: The Economics of the Business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2531" name="Rectangle 3"/>
          <p:cNvSpPr>
            <a:spLocks noGrp="1" noChangeArrowheads="1"/>
          </p:cNvSpPr>
          <p:nvPr>
            <p:ph type="body" idx="1"/>
          </p:nvPr>
        </p:nvSpPr>
        <p:spPr>
          <a:xfrm>
            <a:off x="601671" y="22000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The Economics of the Business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This section addresses the basic logic of how profits are earned in the business and how many units of a business’s profits must be sold for the business to “break even” and then start earning a profit.</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Revenue drivers and profit margins.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Fixed and variable costs.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Operating leverage and its implications.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Start-up costs.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Break-even chart and calculations.</a:t>
            </a:r>
          </a:p>
          <a:p>
            <a:pPr lvl="1" eaLnBrk="1" hangingPunct="1">
              <a:lnSpc>
                <a:spcPct val="90000"/>
              </a:lnSpc>
              <a:buFontTx/>
              <a:buNone/>
            </a:pPr>
            <a:endParaRPr lang="en-US" altLang="en-US" sz="24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218838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609600"/>
            <a:ext cx="82296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Chapter Objectives</a:t>
            </a:r>
            <a:endParaRPr lang="en-US" altLang="en-US" sz="2000" dirty="0" smtClean="0">
              <a:latin typeface="Times New Roman" panose="02020603050405020304" pitchFamily="18" charset="0"/>
              <a:ea typeface="ＭＳ Ｐゴシック" panose="020B0600070205080204" pitchFamily="34" charset="-128"/>
            </a:endParaRPr>
          </a:p>
        </p:txBody>
      </p:sp>
      <p:sp>
        <p:nvSpPr>
          <p:cNvPr id="5123" name="Rectangle 3"/>
          <p:cNvSpPr>
            <a:spLocks noGrp="1" noChangeArrowheads="1"/>
          </p:cNvSpPr>
          <p:nvPr>
            <p:ph type="body" idx="1"/>
          </p:nvPr>
        </p:nvSpPr>
        <p:spPr>
          <a:xfrm>
            <a:off x="457200" y="1874837"/>
            <a:ext cx="8229600" cy="4525963"/>
          </a:xfrm>
        </p:spPr>
        <p:txBody>
          <a:bodyPr/>
          <a:lstStyle/>
          <a:p>
            <a:pPr marL="609600" indent="-609600" eaLnBrk="1" hangingPunct="1">
              <a:buFontTx/>
              <a:buAutoNum type="arabicPeriod"/>
            </a:pPr>
            <a:r>
              <a:rPr lang="en-US" altLang="en-US" sz="2800" dirty="0" smtClean="0">
                <a:latin typeface="Times New Roman" panose="02020603050405020304" pitchFamily="18" charset="0"/>
                <a:ea typeface="ＭＳ Ｐゴシック" panose="020B0600070205080204" pitchFamily="34" charset="-128"/>
              </a:rPr>
              <a:t>Explain the purpose of a business plan.</a:t>
            </a:r>
          </a:p>
          <a:p>
            <a:pPr marL="609600" indent="-609600" eaLnBrk="1" hangingPunct="1">
              <a:buFontTx/>
              <a:buAutoNum type="arabicPeriod"/>
            </a:pPr>
            <a:r>
              <a:rPr lang="en-US" altLang="en-US" sz="2800" dirty="0" smtClean="0">
                <a:latin typeface="Times New Roman" panose="02020603050405020304" pitchFamily="18" charset="0"/>
                <a:ea typeface="ＭＳ Ｐゴシック" panose="020B0600070205080204" pitchFamily="34" charset="-128"/>
              </a:rPr>
              <a:t>Describe who reads a business plan and what they’re looking for.</a:t>
            </a:r>
          </a:p>
          <a:p>
            <a:pPr marL="609600" indent="-609600" eaLnBrk="1" hangingPunct="1">
              <a:buFontTx/>
              <a:buAutoNum type="arabicPeriod"/>
            </a:pPr>
            <a:r>
              <a:rPr lang="en-US" altLang="en-US" sz="2800" dirty="0" smtClean="0">
                <a:latin typeface="Times New Roman" panose="02020603050405020304" pitchFamily="18" charset="0"/>
                <a:ea typeface="ＭＳ Ｐゴシック" panose="020B0600070205080204" pitchFamily="34" charset="-128"/>
              </a:rPr>
              <a:t>Discuss the guidelines to follow to write an effective business plan.</a:t>
            </a:r>
          </a:p>
          <a:p>
            <a:pPr marL="609600" indent="-609600" eaLnBrk="1" hangingPunct="1">
              <a:buFontTx/>
              <a:buAutoNum type="arabicPeriod"/>
            </a:pPr>
            <a:r>
              <a:rPr lang="en-US" altLang="en-US" sz="2800" dirty="0" smtClean="0">
                <a:latin typeface="Times New Roman" panose="02020603050405020304" pitchFamily="18" charset="0"/>
                <a:ea typeface="ＭＳ Ｐゴシック" panose="020B0600070205080204" pitchFamily="34" charset="-128"/>
              </a:rPr>
              <a:t>Identify and describe a suggested outline of a business plan.</a:t>
            </a:r>
          </a:p>
          <a:p>
            <a:pPr marL="609600" indent="-609600" eaLnBrk="1" hangingPunct="1">
              <a:buFontTx/>
              <a:buAutoNum type="arabicPeriod"/>
            </a:pPr>
            <a:r>
              <a:rPr lang="en-US" altLang="en-US" sz="2800" dirty="0" smtClean="0">
                <a:latin typeface="Times New Roman" panose="02020603050405020304" pitchFamily="18" charset="0"/>
                <a:ea typeface="ＭＳ Ｐゴシック" panose="020B0600070205080204" pitchFamily="34" charset="-128"/>
              </a:rPr>
              <a:t>Explain how to effectively present a business plan to potential investors.</a:t>
            </a:r>
          </a:p>
        </p:txBody>
      </p:sp>
    </p:spTree>
    <p:extLst>
      <p:ext uri="{BB962C8B-B14F-4D97-AF65-F5344CB8AC3E}">
        <p14:creationId xmlns:p14="http://schemas.microsoft.com/office/powerpoint/2010/main" val="3892100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4"/>
          <p:cNvSpPr>
            <a:spLocks noChangeShapeType="1"/>
          </p:cNvSpPr>
          <p:nvPr/>
        </p:nvSpPr>
        <p:spPr bwMode="auto">
          <a:xfrm>
            <a:off x="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3555" name="Text Box 4"/>
          <p:cNvSpPr txBox="1">
            <a:spLocks noChangeArrowheads="1"/>
          </p:cNvSpPr>
          <p:nvPr/>
        </p:nvSpPr>
        <p:spPr bwMode="auto">
          <a:xfrm>
            <a:off x="0" y="28194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The Economics of the Business</a:t>
            </a:r>
          </a:p>
        </p:txBody>
      </p:sp>
      <p:sp>
        <p:nvSpPr>
          <p:cNvPr id="23556"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3557"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23558" name="TextBox 12"/>
          <p:cNvSpPr txBox="1">
            <a:spLocks noChangeArrowheads="1"/>
          </p:cNvSpPr>
          <p:nvPr/>
        </p:nvSpPr>
        <p:spPr bwMode="auto">
          <a:xfrm>
            <a:off x="4038600" y="2057400"/>
            <a:ext cx="51054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Two companies in the same industry</a:t>
            </a:r>
          </a:p>
          <a:p>
            <a:pPr eaLnBrk="1" hangingPunct="1">
              <a:spcBef>
                <a:spcPct val="0"/>
              </a:spcBef>
              <a:buFontTx/>
              <a:buNone/>
            </a:pPr>
            <a:r>
              <a:rPr lang="en-US" altLang="en-US" sz="2400">
                <a:latin typeface="Times New Roman" panose="02020603050405020304" pitchFamily="18" charset="0"/>
              </a:rPr>
              <a:t>  may make profits in different ways.</a:t>
            </a:r>
          </a:p>
          <a:p>
            <a:pPr eaLnBrk="1" hangingPunct="1">
              <a:spcBef>
                <a:spcPct val="0"/>
              </a:spcBef>
              <a:buFontTx/>
              <a:buNone/>
            </a:pPr>
            <a:r>
              <a:rPr lang="en-US" altLang="en-US" sz="2400">
                <a:latin typeface="Times New Roman" panose="02020603050405020304" pitchFamily="18" charset="0"/>
              </a:rPr>
              <a:t>  One may be a high-margin, low-volume business, while the other </a:t>
            </a:r>
          </a:p>
          <a:p>
            <a:pPr eaLnBrk="1" hangingPunct="1">
              <a:spcBef>
                <a:spcPct val="0"/>
              </a:spcBef>
              <a:buFontTx/>
              <a:buNone/>
            </a:pPr>
            <a:r>
              <a:rPr lang="en-US" altLang="en-US" sz="2400">
                <a:latin typeface="Times New Roman" panose="02020603050405020304" pitchFamily="18" charset="0"/>
              </a:rPr>
              <a:t>  may be a low-margin, high-volume</a:t>
            </a:r>
          </a:p>
          <a:p>
            <a:pPr eaLnBrk="1" hangingPunct="1">
              <a:spcBef>
                <a:spcPct val="0"/>
              </a:spcBef>
              <a:buFontTx/>
              <a:buNone/>
            </a:pPr>
            <a:r>
              <a:rPr lang="en-US" altLang="en-US" sz="2400">
                <a:latin typeface="Times New Roman" panose="02020603050405020304" pitchFamily="18" charset="0"/>
              </a:rPr>
              <a:t>  business.  It’s important to check to</a:t>
            </a:r>
          </a:p>
          <a:p>
            <a:pPr eaLnBrk="1" hangingPunct="1">
              <a:spcBef>
                <a:spcPct val="0"/>
              </a:spcBef>
              <a:buFontTx/>
              <a:buNone/>
            </a:pPr>
            <a:r>
              <a:rPr lang="en-US" altLang="en-US" sz="2400">
                <a:latin typeface="Times New Roman" panose="02020603050405020304" pitchFamily="18" charset="0"/>
              </a:rPr>
              <a:t>  make sure the approach you select</a:t>
            </a:r>
          </a:p>
          <a:p>
            <a:pPr eaLnBrk="1" hangingPunct="1">
              <a:spcBef>
                <a:spcPct val="0"/>
              </a:spcBef>
              <a:buFontTx/>
              <a:buNone/>
            </a:pPr>
            <a:r>
              <a:rPr lang="en-US" altLang="en-US" sz="2400">
                <a:latin typeface="Times New Roman" panose="02020603050405020304" pitchFamily="18" charset="0"/>
              </a:rPr>
              <a:t>  is sound.</a:t>
            </a:r>
          </a:p>
          <a:p>
            <a:pPr eaLnBrk="1" hangingPunct="1">
              <a:spcBef>
                <a:spcPct val="0"/>
              </a:spcBef>
            </a:pPr>
            <a:r>
              <a:rPr lang="en-US" altLang="en-US" sz="2400">
                <a:latin typeface="Times New Roman" panose="02020603050405020304" pitchFamily="18" charset="0"/>
              </a:rPr>
              <a:t> Computing a break-even analysis</a:t>
            </a:r>
          </a:p>
          <a:p>
            <a:pPr eaLnBrk="1" hangingPunct="1">
              <a:spcBef>
                <a:spcPct val="0"/>
              </a:spcBef>
              <a:buFontTx/>
              <a:buNone/>
            </a:pPr>
            <a:r>
              <a:rPr lang="en-US" altLang="en-US" sz="2400">
                <a:latin typeface="Times New Roman" panose="02020603050405020304" pitchFamily="18" charset="0"/>
              </a:rPr>
              <a:t>  is an extremely useful exercise for</a:t>
            </a:r>
          </a:p>
          <a:p>
            <a:pPr eaLnBrk="1" hangingPunct="1">
              <a:spcBef>
                <a:spcPct val="0"/>
              </a:spcBef>
              <a:buFontTx/>
              <a:buNone/>
            </a:pPr>
            <a:r>
              <a:rPr lang="en-US" altLang="en-US" sz="2400">
                <a:latin typeface="Times New Roman" panose="02020603050405020304" pitchFamily="18" charset="0"/>
              </a:rPr>
              <a:t>  any proposed or existing business.  </a:t>
            </a:r>
          </a:p>
          <a:p>
            <a:pPr eaLnBrk="1" hangingPunct="1">
              <a:spcBef>
                <a:spcPct val="0"/>
              </a:spcBef>
              <a:buFontTx/>
              <a:buNone/>
            </a:pPr>
            <a:r>
              <a:rPr lang="en-US" altLang="en-US" sz="2400">
                <a:latin typeface="Times New Roman" panose="02020603050405020304" pitchFamily="18" charset="0"/>
              </a:rPr>
              <a:t>  </a:t>
            </a:r>
          </a:p>
          <a:p>
            <a:pPr eaLnBrk="1" hangingPunct="1">
              <a:spcBef>
                <a:spcPct val="0"/>
              </a:spcBef>
              <a:buFontTx/>
              <a:buNone/>
            </a:pPr>
            <a:r>
              <a:rPr lang="en-US" altLang="en-US" sz="2400">
                <a:latin typeface="Times New Roman" panose="02020603050405020304" pitchFamily="18" charset="0"/>
              </a:rPr>
              <a:t>  </a:t>
            </a:r>
          </a:p>
        </p:txBody>
      </p:sp>
      <p:sp>
        <p:nvSpPr>
          <p:cNvPr id="23559" name="Rectangle 2"/>
          <p:cNvSpPr>
            <a:spLocks noGrp="1" noChangeArrowheads="1"/>
          </p:cNvSpPr>
          <p:nvPr>
            <p:ph type="title"/>
          </p:nvPr>
        </p:nvSpPr>
        <p:spPr>
          <a:xfrm>
            <a:off x="304800" y="838200"/>
            <a:ext cx="88392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5: The Economics of the Business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029643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6: Marketing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4579" name="Rectangle 3"/>
          <p:cNvSpPr>
            <a:spLocks noGrp="1" noChangeArrowheads="1"/>
          </p:cNvSpPr>
          <p:nvPr>
            <p:ph type="body" idx="1"/>
          </p:nvPr>
        </p:nvSpPr>
        <p:spPr>
          <a:xfrm>
            <a:off x="601671" y="23524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Marketing Plan</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marketing plan focuses on how the business will market and sell its product or service.</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Overall marketing strategy.</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Product, price, promotions, and distribution.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Sales process (or cycle).</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Sales tactics.</a:t>
            </a:r>
          </a:p>
          <a:p>
            <a:pPr lvl="1" eaLnBrk="1" hangingPunct="1">
              <a:lnSpc>
                <a:spcPct val="90000"/>
              </a:lnSpc>
              <a:buFontTx/>
              <a:buNone/>
            </a:pPr>
            <a:endParaRPr lang="en-US" altLang="en-US" sz="24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960957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4"/>
          <p:cNvSpPr>
            <a:spLocks noChangeShapeType="1"/>
          </p:cNvSpPr>
          <p:nvPr/>
        </p:nvSpPr>
        <p:spPr bwMode="auto">
          <a:xfrm>
            <a:off x="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5603"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Marketing Plan</a:t>
            </a:r>
          </a:p>
        </p:txBody>
      </p:sp>
      <p:sp>
        <p:nvSpPr>
          <p:cNvPr id="25604" name="Rectangle 5"/>
          <p:cNvSpPr>
            <a:spLocks noChangeArrowheads="1"/>
          </p:cNvSpPr>
          <p:nvPr/>
        </p:nvSpPr>
        <p:spPr bwMode="auto">
          <a:xfrm>
            <a:off x="3962400" y="1600200"/>
            <a:ext cx="48768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5605"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25606" name="TextBox 12"/>
          <p:cNvSpPr txBox="1">
            <a:spLocks noChangeArrowheads="1"/>
          </p:cNvSpPr>
          <p:nvPr/>
        </p:nvSpPr>
        <p:spPr bwMode="auto">
          <a:xfrm>
            <a:off x="4038600" y="2057400"/>
            <a:ext cx="4876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The best way to describe a start-up’s</a:t>
            </a:r>
          </a:p>
          <a:p>
            <a:pPr eaLnBrk="1" hangingPunct="1">
              <a:spcBef>
                <a:spcPct val="0"/>
              </a:spcBef>
              <a:buFontTx/>
              <a:buNone/>
            </a:pPr>
            <a:r>
              <a:rPr lang="en-US" altLang="en-US" sz="2400">
                <a:latin typeface="Times New Roman" panose="02020603050405020304" pitchFamily="18" charset="0"/>
              </a:rPr>
              <a:t>  marketing plan is to start by </a:t>
            </a:r>
          </a:p>
          <a:p>
            <a:pPr eaLnBrk="1" hangingPunct="1">
              <a:spcBef>
                <a:spcPct val="0"/>
              </a:spcBef>
              <a:buFontTx/>
              <a:buNone/>
            </a:pPr>
            <a:r>
              <a:rPr lang="en-US" altLang="en-US" sz="2400">
                <a:latin typeface="Times New Roman" panose="02020603050405020304" pitchFamily="18" charset="0"/>
              </a:rPr>
              <a:t>  articulating its marketing strategy,</a:t>
            </a:r>
          </a:p>
          <a:p>
            <a:pPr eaLnBrk="1" hangingPunct="1">
              <a:spcBef>
                <a:spcPct val="0"/>
              </a:spcBef>
              <a:buFontTx/>
              <a:buNone/>
            </a:pPr>
            <a:r>
              <a:rPr lang="en-US" altLang="en-US" sz="2400">
                <a:latin typeface="Times New Roman" panose="02020603050405020304" pitchFamily="18" charset="0"/>
              </a:rPr>
              <a:t>  positioning, and points of </a:t>
            </a:r>
          </a:p>
          <a:p>
            <a:pPr eaLnBrk="1" hangingPunct="1">
              <a:spcBef>
                <a:spcPct val="0"/>
              </a:spcBef>
              <a:buFontTx/>
              <a:buNone/>
            </a:pPr>
            <a:r>
              <a:rPr lang="en-US" altLang="en-US" sz="2400">
                <a:latin typeface="Times New Roman" panose="02020603050405020304" pitchFamily="18" charset="0"/>
              </a:rPr>
              <a:t>  differentiation, and then talk about</a:t>
            </a:r>
          </a:p>
          <a:p>
            <a:pPr eaLnBrk="1" hangingPunct="1">
              <a:spcBef>
                <a:spcPct val="0"/>
              </a:spcBef>
              <a:buFontTx/>
              <a:buNone/>
            </a:pPr>
            <a:r>
              <a:rPr lang="en-US" altLang="en-US" sz="2400">
                <a:latin typeface="Times New Roman" panose="02020603050405020304" pitchFamily="18" charset="0"/>
              </a:rPr>
              <a:t>  how these overall aspects of the </a:t>
            </a:r>
          </a:p>
          <a:p>
            <a:pPr eaLnBrk="1" hangingPunct="1">
              <a:spcBef>
                <a:spcPct val="0"/>
              </a:spcBef>
              <a:buFontTx/>
              <a:buNone/>
            </a:pPr>
            <a:r>
              <a:rPr lang="en-US" altLang="en-US" sz="2400">
                <a:latin typeface="Times New Roman" panose="02020603050405020304" pitchFamily="18" charset="0"/>
              </a:rPr>
              <a:t>  plan will be supported by price,</a:t>
            </a:r>
          </a:p>
          <a:p>
            <a:pPr eaLnBrk="1" hangingPunct="1">
              <a:spcBef>
                <a:spcPct val="0"/>
              </a:spcBef>
              <a:buFontTx/>
              <a:buNone/>
            </a:pPr>
            <a:r>
              <a:rPr lang="en-US" altLang="en-US" sz="2400">
                <a:latin typeface="Times New Roman" panose="02020603050405020304" pitchFamily="18" charset="0"/>
              </a:rPr>
              <a:t>  promotional mix, and distribution</a:t>
            </a:r>
          </a:p>
          <a:p>
            <a:pPr eaLnBrk="1" hangingPunct="1">
              <a:spcBef>
                <a:spcPct val="0"/>
              </a:spcBef>
              <a:buFontTx/>
              <a:buNone/>
            </a:pPr>
            <a:r>
              <a:rPr lang="en-US" altLang="en-US" sz="2400">
                <a:latin typeface="Times New Roman" panose="02020603050405020304" pitchFamily="18" charset="0"/>
              </a:rPr>
              <a:t>  strategy.</a:t>
            </a:r>
          </a:p>
          <a:p>
            <a:pPr eaLnBrk="1" hangingPunct="1">
              <a:spcBef>
                <a:spcPct val="0"/>
              </a:spcBef>
            </a:pPr>
            <a:r>
              <a:rPr lang="en-US" altLang="en-US" sz="2400">
                <a:latin typeface="Times New Roman" panose="02020603050405020304" pitchFamily="18" charset="0"/>
              </a:rPr>
              <a:t> It’s also important to discuss the </a:t>
            </a:r>
          </a:p>
          <a:p>
            <a:pPr eaLnBrk="1" hangingPunct="1">
              <a:spcBef>
                <a:spcPct val="0"/>
              </a:spcBef>
              <a:buFontTx/>
              <a:buNone/>
            </a:pPr>
            <a:r>
              <a:rPr lang="en-US" altLang="en-US" sz="2400">
                <a:latin typeface="Times New Roman" panose="02020603050405020304" pitchFamily="18" charset="0"/>
              </a:rPr>
              <a:t>  company sales process.</a:t>
            </a:r>
          </a:p>
        </p:txBody>
      </p:sp>
      <p:sp>
        <p:nvSpPr>
          <p:cNvPr id="25607"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6: Marketing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805596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838200"/>
            <a:ext cx="88392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7: Design and Development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6627" name="Rectangle 3"/>
          <p:cNvSpPr>
            <a:spLocks noGrp="1" noChangeArrowheads="1"/>
          </p:cNvSpPr>
          <p:nvPr>
            <p:ph type="body" idx="1"/>
          </p:nvPr>
        </p:nvSpPr>
        <p:spPr>
          <a:xfrm>
            <a:off x="601671" y="22000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Design and Development Plan</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If you’re developing a completely new product or service, you need to include a section in your business plan that focuses on the status of your development efforts.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Development status and tasks.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Challenges and risks.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Projected development costs.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Proprietary issues (patents, trademarks, copyrights, licenses, brand names).</a:t>
            </a:r>
          </a:p>
          <a:p>
            <a:pPr lvl="1" eaLnBrk="1" hangingPunct="1">
              <a:lnSpc>
                <a:spcPct val="90000"/>
              </a:lnSpc>
              <a:buFontTx/>
              <a:buNone/>
            </a:pPr>
            <a:endParaRPr lang="en-US" altLang="en-US" sz="24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2910556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Line 4"/>
          <p:cNvSpPr>
            <a:spLocks noChangeShapeType="1"/>
          </p:cNvSpPr>
          <p:nvPr/>
        </p:nvSpPr>
        <p:spPr bwMode="auto">
          <a:xfrm>
            <a:off x="0" y="13716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7651" name="Text Box 4"/>
          <p:cNvSpPr txBox="1">
            <a:spLocks noChangeArrowheads="1"/>
          </p:cNvSpPr>
          <p:nvPr/>
        </p:nvSpPr>
        <p:spPr bwMode="auto">
          <a:xfrm>
            <a:off x="0" y="28194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Design and Development Plan</a:t>
            </a:r>
          </a:p>
        </p:txBody>
      </p:sp>
      <p:sp>
        <p:nvSpPr>
          <p:cNvPr id="27652" name="Rectangle 5"/>
          <p:cNvSpPr>
            <a:spLocks noChangeArrowheads="1"/>
          </p:cNvSpPr>
          <p:nvPr/>
        </p:nvSpPr>
        <p:spPr bwMode="auto">
          <a:xfrm>
            <a:off x="3962400" y="1600200"/>
            <a:ext cx="48768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7653"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27654" name="TextBox 12"/>
          <p:cNvSpPr txBox="1">
            <a:spLocks noChangeArrowheads="1"/>
          </p:cNvSpPr>
          <p:nvPr/>
        </p:nvSpPr>
        <p:spPr bwMode="auto">
          <a:xfrm>
            <a:off x="4038600" y="2057400"/>
            <a:ext cx="5105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Many seemingly promising start-ups</a:t>
            </a:r>
          </a:p>
          <a:p>
            <a:pPr eaLnBrk="1" hangingPunct="1">
              <a:spcBef>
                <a:spcPct val="0"/>
              </a:spcBef>
              <a:buFontTx/>
              <a:buNone/>
            </a:pPr>
            <a:r>
              <a:rPr lang="en-US" altLang="en-US" sz="2400">
                <a:latin typeface="Times New Roman" panose="02020603050405020304" pitchFamily="18" charset="0"/>
              </a:rPr>
              <a:t>  never get off the ground because </a:t>
            </a:r>
          </a:p>
          <a:p>
            <a:pPr eaLnBrk="1" hangingPunct="1">
              <a:spcBef>
                <a:spcPct val="0"/>
              </a:spcBef>
              <a:buFontTx/>
              <a:buNone/>
            </a:pPr>
            <a:r>
              <a:rPr lang="en-US" altLang="en-US" sz="2400">
                <a:latin typeface="Times New Roman" panose="02020603050405020304" pitchFamily="18" charset="0"/>
              </a:rPr>
              <a:t>  their product development efforts</a:t>
            </a:r>
          </a:p>
          <a:p>
            <a:pPr eaLnBrk="1" hangingPunct="1">
              <a:spcBef>
                <a:spcPct val="0"/>
              </a:spcBef>
              <a:buFontTx/>
              <a:buNone/>
            </a:pPr>
            <a:r>
              <a:rPr lang="en-US" altLang="en-US" sz="2400">
                <a:latin typeface="Times New Roman" panose="02020603050405020304" pitchFamily="18" charset="0"/>
              </a:rPr>
              <a:t>  stall or the actual development of</a:t>
            </a:r>
          </a:p>
          <a:p>
            <a:pPr eaLnBrk="1" hangingPunct="1">
              <a:spcBef>
                <a:spcPct val="0"/>
              </a:spcBef>
              <a:buFontTx/>
              <a:buNone/>
            </a:pPr>
            <a:r>
              <a:rPr lang="en-US" altLang="en-US" sz="2400">
                <a:latin typeface="Times New Roman" panose="02020603050405020304" pitchFamily="18" charset="0"/>
              </a:rPr>
              <a:t>  the product or service turns out to </a:t>
            </a:r>
          </a:p>
          <a:p>
            <a:pPr eaLnBrk="1" hangingPunct="1">
              <a:spcBef>
                <a:spcPct val="0"/>
              </a:spcBef>
              <a:buFontTx/>
              <a:buNone/>
            </a:pPr>
            <a:r>
              <a:rPr lang="en-US" altLang="en-US" sz="2400">
                <a:latin typeface="Times New Roman" panose="02020603050405020304" pitchFamily="18" charset="0"/>
              </a:rPr>
              <a:t>  be more difficult than thought.</a:t>
            </a:r>
          </a:p>
          <a:p>
            <a:pPr eaLnBrk="1" hangingPunct="1">
              <a:spcBef>
                <a:spcPct val="0"/>
              </a:spcBef>
            </a:pPr>
            <a:r>
              <a:rPr lang="en-US" altLang="en-US" sz="2400">
                <a:latin typeface="Times New Roman" panose="02020603050405020304" pitchFamily="18" charset="0"/>
              </a:rPr>
              <a:t> As a result, this is a very important</a:t>
            </a:r>
          </a:p>
          <a:p>
            <a:pPr eaLnBrk="1" hangingPunct="1">
              <a:spcBef>
                <a:spcPct val="0"/>
              </a:spcBef>
              <a:buFontTx/>
              <a:buNone/>
            </a:pPr>
            <a:r>
              <a:rPr lang="en-US" altLang="en-US" sz="2400">
                <a:latin typeface="Times New Roman" panose="02020603050405020304" pitchFamily="18" charset="0"/>
              </a:rPr>
              <a:t>  section for businesses developing a</a:t>
            </a:r>
          </a:p>
          <a:p>
            <a:pPr eaLnBrk="1" hangingPunct="1">
              <a:spcBef>
                <a:spcPct val="0"/>
              </a:spcBef>
              <a:buFontTx/>
              <a:buNone/>
            </a:pPr>
            <a:r>
              <a:rPr lang="en-US" altLang="en-US" sz="2400">
                <a:latin typeface="Times New Roman" panose="02020603050405020304" pitchFamily="18" charset="0"/>
              </a:rPr>
              <a:t>  completely new product or service. </a:t>
            </a:r>
          </a:p>
        </p:txBody>
      </p:sp>
      <p:sp>
        <p:nvSpPr>
          <p:cNvPr id="27655" name="Rectangle 2"/>
          <p:cNvSpPr>
            <a:spLocks noGrp="1" noChangeArrowheads="1"/>
          </p:cNvSpPr>
          <p:nvPr>
            <p:ph type="title"/>
          </p:nvPr>
        </p:nvSpPr>
        <p:spPr>
          <a:xfrm>
            <a:off x="304800" y="838200"/>
            <a:ext cx="88392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7: Design and Development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2413531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8: Operations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8675" name="Rectangle 3"/>
          <p:cNvSpPr>
            <a:spLocks noGrp="1" noChangeArrowheads="1"/>
          </p:cNvSpPr>
          <p:nvPr>
            <p:ph type="body" idx="1"/>
          </p:nvPr>
        </p:nvSpPr>
        <p:spPr>
          <a:xfrm>
            <a:off x="601671" y="22000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Operations Plan</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Outlines how your business will be run and how your product or service will be produced.</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A useful way to illustrate how your business will be run is to describe it in terms of “back stage” (unseen to the customer) and “front stage” (seen by the customer) activities.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General approach to operations.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Business location.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Facilities and equipment.</a:t>
            </a:r>
            <a:endParaRPr lang="en-US" altLang="en-US" sz="1600" dirty="0" smtClean="0">
              <a:latin typeface="Times New Roman" panose="02020603050405020304" pitchFamily="18" charset="0"/>
              <a:ea typeface="ＭＳ Ｐゴシック" panose="020B0600070205080204" pitchFamily="34" charset="-128"/>
            </a:endParaRPr>
          </a:p>
          <a:p>
            <a:pPr lvl="1" eaLnBrk="1" hangingPunct="1">
              <a:lnSpc>
                <a:spcPct val="90000"/>
              </a:lnSpc>
            </a:pPr>
            <a:endParaRPr lang="en-US" altLang="en-US" sz="2400" dirty="0" smtClean="0">
              <a:latin typeface="Times New Roman" panose="02020603050405020304" pitchFamily="18" charset="0"/>
              <a:ea typeface="ＭＳ Ｐゴシック" panose="020B0600070205080204" pitchFamily="34" charset="-128"/>
            </a:endParaRPr>
          </a:p>
        </p:txBody>
      </p:sp>
      <p:sp>
        <p:nvSpPr>
          <p:cNvPr id="28676"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Tree>
    <p:extLst>
      <p:ext uri="{BB962C8B-B14F-4D97-AF65-F5344CB8AC3E}">
        <p14:creationId xmlns:p14="http://schemas.microsoft.com/office/powerpoint/2010/main" val="1126119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8: Operations Plan</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29699"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9700"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Operations Plan</a:t>
            </a:r>
          </a:p>
        </p:txBody>
      </p:sp>
      <p:sp>
        <p:nvSpPr>
          <p:cNvPr id="29701" name="Rectangle 5"/>
          <p:cNvSpPr>
            <a:spLocks noChangeArrowheads="1"/>
          </p:cNvSpPr>
          <p:nvPr/>
        </p:nvSpPr>
        <p:spPr bwMode="auto">
          <a:xfrm>
            <a:off x="3962400" y="1600200"/>
            <a:ext cx="48768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9702"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29703" name="TextBox 12"/>
          <p:cNvSpPr txBox="1">
            <a:spLocks noChangeArrowheads="1"/>
          </p:cNvSpPr>
          <p:nvPr/>
        </p:nvSpPr>
        <p:spPr bwMode="auto">
          <a:xfrm>
            <a:off x="4038600" y="2057400"/>
            <a:ext cx="5105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You have to strike a careful balance</a:t>
            </a:r>
          </a:p>
          <a:p>
            <a:pPr eaLnBrk="1" hangingPunct="1">
              <a:spcBef>
                <a:spcPct val="0"/>
              </a:spcBef>
              <a:buFontTx/>
              <a:buNone/>
            </a:pPr>
            <a:r>
              <a:rPr lang="en-US" altLang="en-US" sz="2400">
                <a:latin typeface="Times New Roman" panose="02020603050405020304" pitchFamily="18" charset="0"/>
              </a:rPr>
              <a:t>  between adequately describing this</a:t>
            </a:r>
          </a:p>
          <a:p>
            <a:pPr eaLnBrk="1" hangingPunct="1">
              <a:spcBef>
                <a:spcPct val="0"/>
              </a:spcBef>
              <a:buFontTx/>
              <a:buNone/>
            </a:pPr>
            <a:r>
              <a:rPr lang="en-US" altLang="en-US" sz="2400">
                <a:latin typeface="Times New Roman" panose="02020603050405020304" pitchFamily="18" charset="0"/>
              </a:rPr>
              <a:t>  topic and providing too much </a:t>
            </a:r>
          </a:p>
          <a:p>
            <a:pPr eaLnBrk="1" hangingPunct="1">
              <a:spcBef>
                <a:spcPct val="0"/>
              </a:spcBef>
              <a:buFontTx/>
              <a:buNone/>
            </a:pPr>
            <a:r>
              <a:rPr lang="en-US" altLang="en-US" sz="2400">
                <a:latin typeface="Times New Roman" panose="02020603050405020304" pitchFamily="18" charset="0"/>
              </a:rPr>
              <a:t>  detail.</a:t>
            </a:r>
          </a:p>
          <a:p>
            <a:pPr eaLnBrk="1" hangingPunct="1">
              <a:spcBef>
                <a:spcPct val="0"/>
              </a:spcBef>
            </a:pPr>
            <a:r>
              <a:rPr lang="en-US" altLang="en-US" sz="2400">
                <a:latin typeface="Times New Roman" panose="02020603050405020304" pitchFamily="18" charset="0"/>
              </a:rPr>
              <a:t> As a result, it is best to keep this </a:t>
            </a:r>
          </a:p>
          <a:p>
            <a:pPr eaLnBrk="1" hangingPunct="1">
              <a:spcBef>
                <a:spcPct val="0"/>
              </a:spcBef>
              <a:buFontTx/>
              <a:buNone/>
            </a:pPr>
            <a:r>
              <a:rPr lang="en-US" altLang="en-US" sz="2400">
                <a:latin typeface="Times New Roman" panose="02020603050405020304" pitchFamily="18" charset="0"/>
              </a:rPr>
              <a:t>  section short and crisp.</a:t>
            </a:r>
          </a:p>
        </p:txBody>
      </p:sp>
    </p:spTree>
    <p:extLst>
      <p:ext uri="{BB962C8B-B14F-4D97-AF65-F5344CB8AC3E}">
        <p14:creationId xmlns:p14="http://schemas.microsoft.com/office/powerpoint/2010/main" val="24152610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 y="914400"/>
            <a:ext cx="92964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9: Management Team and Company Structure</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0723" name="Rectangle 3"/>
          <p:cNvSpPr>
            <a:spLocks noGrp="1" noChangeArrowheads="1"/>
          </p:cNvSpPr>
          <p:nvPr>
            <p:ph type="body" idx="1"/>
          </p:nvPr>
        </p:nvSpPr>
        <p:spPr>
          <a:xfrm>
            <a:off x="601671" y="22000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Management Team and Company Structure</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management team of a new venture typically consists of the founder or founders and a handful of key management personnel.</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Management team.</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Board of directors.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Board of advisers.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Company structure.</a:t>
            </a:r>
          </a:p>
          <a:p>
            <a:pPr lvl="1" eaLnBrk="1" hangingPunct="1">
              <a:lnSpc>
                <a:spcPct val="90000"/>
              </a:lnSpc>
            </a:pPr>
            <a:endParaRPr lang="en-US" altLang="en-US" sz="2400" dirty="0" smtClean="0">
              <a:latin typeface="Times New Roman" panose="02020603050405020304" pitchFamily="18" charset="0"/>
              <a:ea typeface="ＭＳ Ｐゴシック" panose="020B0600070205080204" pitchFamily="34" charset="-128"/>
            </a:endParaRPr>
          </a:p>
        </p:txBody>
      </p:sp>
      <p:sp>
        <p:nvSpPr>
          <p:cNvPr id="30724"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Tree>
    <p:extLst>
      <p:ext uri="{BB962C8B-B14F-4D97-AF65-F5344CB8AC3E}">
        <p14:creationId xmlns:p14="http://schemas.microsoft.com/office/powerpoint/2010/main" val="521441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838200"/>
            <a:ext cx="92964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9: Management Team and Company Structure</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1747"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8" name="Text Box 4"/>
          <p:cNvSpPr txBox="1">
            <a:spLocks noChangeArrowheads="1"/>
          </p:cNvSpPr>
          <p:nvPr/>
        </p:nvSpPr>
        <p:spPr bwMode="auto">
          <a:xfrm>
            <a:off x="0" y="28194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Management Team and Company Structure</a:t>
            </a:r>
          </a:p>
        </p:txBody>
      </p:sp>
      <p:sp>
        <p:nvSpPr>
          <p:cNvPr id="31749"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31750"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31751" name="TextBox 12"/>
          <p:cNvSpPr txBox="1">
            <a:spLocks noChangeArrowheads="1"/>
          </p:cNvSpPr>
          <p:nvPr/>
        </p:nvSpPr>
        <p:spPr bwMode="auto">
          <a:xfrm>
            <a:off x="4038600" y="2057400"/>
            <a:ext cx="5105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This is a critical section of a </a:t>
            </a:r>
          </a:p>
          <a:p>
            <a:pPr eaLnBrk="1" hangingPunct="1">
              <a:spcBef>
                <a:spcPct val="0"/>
              </a:spcBef>
              <a:buFontTx/>
              <a:buNone/>
            </a:pPr>
            <a:r>
              <a:rPr lang="en-US" altLang="en-US" sz="2400">
                <a:latin typeface="Times New Roman" panose="02020603050405020304" pitchFamily="18" charset="0"/>
              </a:rPr>
              <a:t>  business plan.</a:t>
            </a:r>
          </a:p>
          <a:p>
            <a:pPr eaLnBrk="1" hangingPunct="1">
              <a:spcBef>
                <a:spcPct val="0"/>
              </a:spcBef>
            </a:pPr>
            <a:r>
              <a:rPr lang="en-US" altLang="en-US" sz="2400">
                <a:latin typeface="Times New Roman" panose="02020603050405020304" pitchFamily="18" charset="0"/>
              </a:rPr>
              <a:t> Many investors and others who </a:t>
            </a:r>
          </a:p>
          <a:p>
            <a:pPr eaLnBrk="1" hangingPunct="1">
              <a:spcBef>
                <a:spcPct val="0"/>
              </a:spcBef>
              <a:buFontTx/>
              <a:buNone/>
            </a:pPr>
            <a:r>
              <a:rPr lang="en-US" altLang="en-US" sz="2400">
                <a:latin typeface="Times New Roman" panose="02020603050405020304" pitchFamily="18" charset="0"/>
              </a:rPr>
              <a:t>  read the business plan look first at</a:t>
            </a:r>
          </a:p>
          <a:p>
            <a:pPr eaLnBrk="1" hangingPunct="1">
              <a:spcBef>
                <a:spcPct val="0"/>
              </a:spcBef>
              <a:buFontTx/>
              <a:buNone/>
            </a:pPr>
            <a:r>
              <a:rPr lang="en-US" altLang="en-US" sz="2400">
                <a:latin typeface="Times New Roman" panose="02020603050405020304" pitchFamily="18" charset="0"/>
              </a:rPr>
              <a:t>  the executive summary and then go</a:t>
            </a:r>
          </a:p>
          <a:p>
            <a:pPr eaLnBrk="1" hangingPunct="1">
              <a:spcBef>
                <a:spcPct val="0"/>
              </a:spcBef>
              <a:buFontTx/>
              <a:buNone/>
            </a:pPr>
            <a:r>
              <a:rPr lang="en-US" altLang="en-US" sz="2400">
                <a:latin typeface="Times New Roman" panose="02020603050405020304" pitchFamily="18" charset="0"/>
              </a:rPr>
              <a:t>  directly to the management team</a:t>
            </a:r>
          </a:p>
          <a:p>
            <a:pPr eaLnBrk="1" hangingPunct="1">
              <a:spcBef>
                <a:spcPct val="0"/>
              </a:spcBef>
              <a:buFontTx/>
              <a:buNone/>
            </a:pPr>
            <a:r>
              <a:rPr lang="en-US" altLang="en-US" sz="2400">
                <a:latin typeface="Times New Roman" panose="02020603050405020304" pitchFamily="18" charset="0"/>
              </a:rPr>
              <a:t>  section to assess the strength of the</a:t>
            </a:r>
          </a:p>
          <a:p>
            <a:pPr eaLnBrk="1" hangingPunct="1">
              <a:spcBef>
                <a:spcPct val="0"/>
              </a:spcBef>
              <a:buFontTx/>
              <a:buNone/>
            </a:pPr>
            <a:r>
              <a:rPr lang="en-US" altLang="en-US" sz="2400">
                <a:latin typeface="Times New Roman" panose="02020603050405020304" pitchFamily="18" charset="0"/>
              </a:rPr>
              <a:t>  people starting the firm.</a:t>
            </a:r>
          </a:p>
        </p:txBody>
      </p:sp>
    </p:spTree>
    <p:extLst>
      <p:ext uri="{BB962C8B-B14F-4D97-AF65-F5344CB8AC3E}">
        <p14:creationId xmlns:p14="http://schemas.microsoft.com/office/powerpoint/2010/main" val="2387256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10: Overall Schedule</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2771" name="Rectangle 3"/>
          <p:cNvSpPr>
            <a:spLocks noGrp="1" noChangeArrowheads="1"/>
          </p:cNvSpPr>
          <p:nvPr>
            <p:ph type="body" idx="1"/>
          </p:nvPr>
        </p:nvSpPr>
        <p:spPr>
          <a:xfrm>
            <a:off x="601671" y="21238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Overall Schedule</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A schedule should be prepared that shows the major events required to launch the business.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schedule should be in the format of milestones critical to the business’s success.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Examples of milestones: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Incorporating the venture.</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Completion of prototypes.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Rental of facilities.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Obtaining critical financing.</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Starting production.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Obtaining the first sale.</a:t>
            </a:r>
          </a:p>
        </p:txBody>
      </p:sp>
      <p:sp>
        <p:nvSpPr>
          <p:cNvPr id="32772"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Tree>
    <p:extLst>
      <p:ext uri="{BB962C8B-B14F-4D97-AF65-F5344CB8AC3E}">
        <p14:creationId xmlns:p14="http://schemas.microsoft.com/office/powerpoint/2010/main" val="3272089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09600"/>
            <a:ext cx="82296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What Is a Business Plan?</a:t>
            </a:r>
          </a:p>
        </p:txBody>
      </p:sp>
      <p:sp>
        <p:nvSpPr>
          <p:cNvPr id="6147" name="Rectangle 3"/>
          <p:cNvSpPr>
            <a:spLocks noGrp="1" noChangeArrowheads="1"/>
          </p:cNvSpPr>
          <p:nvPr>
            <p:ph type="body" idx="1"/>
          </p:nvPr>
        </p:nvSpPr>
        <p:spPr>
          <a:xfrm>
            <a:off x="601671" y="19714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Business Plan</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A business plan is a written narrative, typically 25 to 35 pages long, that describes what a new business plans to accomplish.</a:t>
            </a:r>
          </a:p>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Dual-Use Document</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For most new ventures, the business plan is a dual-purpose document used both inside and outside the firm.</a:t>
            </a:r>
          </a:p>
        </p:txBody>
      </p:sp>
    </p:spTree>
    <p:extLst>
      <p:ext uri="{BB962C8B-B14F-4D97-AF65-F5344CB8AC3E}">
        <p14:creationId xmlns:p14="http://schemas.microsoft.com/office/powerpoint/2010/main" val="18205074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10: Overall Schedule</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3795" name="Line 4"/>
          <p:cNvSpPr>
            <a:spLocks noChangeShapeType="1"/>
          </p:cNvSpPr>
          <p:nvPr/>
        </p:nvSpPr>
        <p:spPr bwMode="auto">
          <a:xfrm>
            <a:off x="0" y="15240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3796"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Overall Schedule</a:t>
            </a:r>
          </a:p>
        </p:txBody>
      </p:sp>
      <p:sp>
        <p:nvSpPr>
          <p:cNvPr id="33797" name="Rectangle 5"/>
          <p:cNvSpPr>
            <a:spLocks noChangeArrowheads="1"/>
          </p:cNvSpPr>
          <p:nvPr/>
        </p:nvSpPr>
        <p:spPr bwMode="auto">
          <a:xfrm>
            <a:off x="3962400" y="1600200"/>
            <a:ext cx="4800600" cy="4648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33798"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a:t>
            </a:r>
          </a:p>
        </p:txBody>
      </p:sp>
      <p:sp>
        <p:nvSpPr>
          <p:cNvPr id="33799" name="TextBox 12"/>
          <p:cNvSpPr txBox="1">
            <a:spLocks noChangeArrowheads="1"/>
          </p:cNvSpPr>
          <p:nvPr/>
        </p:nvSpPr>
        <p:spPr bwMode="auto">
          <a:xfrm>
            <a:off x="4038600" y="2057400"/>
            <a:ext cx="5105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An effectively prepared and </a:t>
            </a:r>
          </a:p>
          <a:p>
            <a:pPr eaLnBrk="1" hangingPunct="1">
              <a:spcBef>
                <a:spcPct val="0"/>
              </a:spcBef>
              <a:buFontTx/>
              <a:buNone/>
            </a:pPr>
            <a:r>
              <a:rPr lang="en-US" altLang="en-US" sz="2400">
                <a:latin typeface="Times New Roman" panose="02020603050405020304" pitchFamily="18" charset="0"/>
              </a:rPr>
              <a:t>  presented schedule can be</a:t>
            </a:r>
          </a:p>
          <a:p>
            <a:pPr eaLnBrk="1" hangingPunct="1">
              <a:spcBef>
                <a:spcPct val="0"/>
              </a:spcBef>
              <a:buFontTx/>
              <a:buNone/>
            </a:pPr>
            <a:r>
              <a:rPr lang="en-US" altLang="en-US" sz="2400">
                <a:latin typeface="Times New Roman" panose="02020603050405020304" pitchFamily="18" charset="0"/>
              </a:rPr>
              <a:t>  extremely helpful in convincing</a:t>
            </a:r>
          </a:p>
          <a:p>
            <a:pPr eaLnBrk="1" hangingPunct="1">
              <a:spcBef>
                <a:spcPct val="0"/>
              </a:spcBef>
              <a:buFontTx/>
              <a:buNone/>
            </a:pPr>
            <a:r>
              <a:rPr lang="en-US" altLang="en-US" sz="2400">
                <a:latin typeface="Times New Roman" panose="02020603050405020304" pitchFamily="18" charset="0"/>
              </a:rPr>
              <a:t>  potential investors that the </a:t>
            </a:r>
          </a:p>
          <a:p>
            <a:pPr eaLnBrk="1" hangingPunct="1">
              <a:spcBef>
                <a:spcPct val="0"/>
              </a:spcBef>
              <a:buFontTx/>
              <a:buNone/>
            </a:pPr>
            <a:r>
              <a:rPr lang="en-US" altLang="en-US" sz="2400">
                <a:latin typeface="Times New Roman" panose="02020603050405020304" pitchFamily="18" charset="0"/>
              </a:rPr>
              <a:t>  management team is aware of </a:t>
            </a:r>
          </a:p>
          <a:p>
            <a:pPr eaLnBrk="1" hangingPunct="1">
              <a:spcBef>
                <a:spcPct val="0"/>
              </a:spcBef>
              <a:buFontTx/>
              <a:buNone/>
            </a:pPr>
            <a:r>
              <a:rPr lang="en-US" altLang="en-US" sz="2400">
                <a:latin typeface="Times New Roman" panose="02020603050405020304" pitchFamily="18" charset="0"/>
              </a:rPr>
              <a:t>  what needs to take place to launch</a:t>
            </a:r>
          </a:p>
          <a:p>
            <a:pPr eaLnBrk="1" hangingPunct="1">
              <a:spcBef>
                <a:spcPct val="0"/>
              </a:spcBef>
              <a:buFontTx/>
              <a:buNone/>
            </a:pPr>
            <a:r>
              <a:rPr lang="en-US" altLang="en-US" sz="2400">
                <a:latin typeface="Times New Roman" panose="02020603050405020304" pitchFamily="18" charset="0"/>
              </a:rPr>
              <a:t>  the venture and has a plan in </a:t>
            </a:r>
          </a:p>
          <a:p>
            <a:pPr eaLnBrk="1" hangingPunct="1">
              <a:spcBef>
                <a:spcPct val="0"/>
              </a:spcBef>
              <a:buFontTx/>
              <a:buNone/>
            </a:pPr>
            <a:r>
              <a:rPr lang="en-US" altLang="en-US" sz="2400">
                <a:latin typeface="Times New Roman" panose="02020603050405020304" pitchFamily="18" charset="0"/>
              </a:rPr>
              <a:t>  place to get there.</a:t>
            </a:r>
          </a:p>
        </p:txBody>
      </p:sp>
    </p:spTree>
    <p:extLst>
      <p:ext uri="{BB962C8B-B14F-4D97-AF65-F5344CB8AC3E}">
        <p14:creationId xmlns:p14="http://schemas.microsoft.com/office/powerpoint/2010/main" val="24263565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11: Financial Projections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4819" name="Rectangle 3"/>
          <p:cNvSpPr>
            <a:spLocks noGrp="1" noChangeArrowheads="1"/>
          </p:cNvSpPr>
          <p:nvPr>
            <p:ph type="body" idx="1"/>
          </p:nvPr>
        </p:nvSpPr>
        <p:spPr>
          <a:xfrm>
            <a:off x="601671" y="2276241"/>
            <a:ext cx="8085130" cy="4886559"/>
          </a:xfrm>
        </p:spPr>
        <p:txBody>
          <a:bodyPr/>
          <a:lstStyle/>
          <a:p>
            <a:pPr eaLnBrk="1" hangingPunct="1">
              <a:lnSpc>
                <a:spcPct val="90000"/>
              </a:lnSpc>
            </a:pPr>
            <a:r>
              <a:rPr lang="en-US" altLang="en-US" sz="2800" dirty="0" smtClean="0">
                <a:latin typeface="Times New Roman" panose="02020603050405020304" pitchFamily="18" charset="0"/>
                <a:ea typeface="ＭＳ Ｐゴシック" panose="020B0600070205080204" pitchFamily="34" charset="-128"/>
              </a:rPr>
              <a:t>Financial Projections</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The final section of a business plan presents a firm’s pro forma (or projected) financial projections. </a:t>
            </a:r>
          </a:p>
          <a:p>
            <a:pPr lvl="1" eaLnBrk="1" hangingPunct="1">
              <a:lnSpc>
                <a:spcPct val="90000"/>
              </a:lnSpc>
            </a:pPr>
            <a:r>
              <a:rPr lang="en-US" altLang="en-US" sz="2400" dirty="0" smtClean="0">
                <a:latin typeface="Times New Roman" panose="02020603050405020304" pitchFamily="18" charset="0"/>
                <a:ea typeface="ＭＳ Ｐゴシック" panose="020B0600070205080204" pitchFamily="34" charset="-128"/>
              </a:rPr>
              <a:t>Items to include in this section:</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Sources and uses of funds statement.</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Assumptions sheet.</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 forma income statements.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 forma balance sheets.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Pro forma cash flows.</a:t>
            </a:r>
          </a:p>
          <a:p>
            <a:pPr lvl="2" eaLnBrk="1" hangingPunct="1">
              <a:lnSpc>
                <a:spcPct val="90000"/>
              </a:lnSpc>
            </a:pPr>
            <a:r>
              <a:rPr lang="en-US" altLang="en-US" sz="2000" dirty="0" smtClean="0">
                <a:latin typeface="Times New Roman" panose="02020603050405020304" pitchFamily="18" charset="0"/>
                <a:ea typeface="ＭＳ Ｐゴシック" panose="020B0600070205080204" pitchFamily="34" charset="-128"/>
              </a:rPr>
              <a:t>Ratio analysis.</a:t>
            </a:r>
          </a:p>
          <a:p>
            <a:pPr lvl="2" eaLnBrk="1" hangingPunct="1">
              <a:lnSpc>
                <a:spcPct val="90000"/>
              </a:lnSpc>
            </a:pPr>
            <a:endParaRPr lang="en-US" altLang="en-US" sz="160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916134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838200"/>
            <a:ext cx="86106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Section 11: Financial Projections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5844" name="Text Box 4"/>
          <p:cNvSpPr txBox="1">
            <a:spLocks noChangeArrowheads="1"/>
          </p:cNvSpPr>
          <p:nvPr/>
        </p:nvSpPr>
        <p:spPr bwMode="auto">
          <a:xfrm>
            <a:off x="0" y="2819400"/>
            <a:ext cx="396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Financial Projections</a:t>
            </a:r>
          </a:p>
        </p:txBody>
      </p:sp>
      <p:sp>
        <p:nvSpPr>
          <p:cNvPr id="35845" name="Rectangle 5"/>
          <p:cNvSpPr>
            <a:spLocks noChangeArrowheads="1"/>
          </p:cNvSpPr>
          <p:nvPr/>
        </p:nvSpPr>
        <p:spPr bwMode="auto">
          <a:xfrm>
            <a:off x="3962400" y="1676400"/>
            <a:ext cx="4800600" cy="4572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35846" name="TextBox 11"/>
          <p:cNvSpPr txBox="1">
            <a:spLocks noChangeArrowheads="1"/>
          </p:cNvSpPr>
          <p:nvPr/>
        </p:nvSpPr>
        <p:spPr bwMode="auto">
          <a:xfrm>
            <a:off x="4038600" y="16002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Key Insights</a:t>
            </a:r>
          </a:p>
        </p:txBody>
      </p:sp>
      <p:sp>
        <p:nvSpPr>
          <p:cNvPr id="35847" name="TextBox 12"/>
          <p:cNvSpPr txBox="1">
            <a:spLocks noChangeArrowheads="1"/>
          </p:cNvSpPr>
          <p:nvPr/>
        </p:nvSpPr>
        <p:spPr bwMode="auto">
          <a:xfrm>
            <a:off x="4038600" y="2057400"/>
            <a:ext cx="5105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r>
              <a:rPr lang="en-US" altLang="en-US" sz="2400">
                <a:latin typeface="Times New Roman" panose="02020603050405020304" pitchFamily="18" charset="0"/>
              </a:rPr>
              <a:t> Having completed the earlier </a:t>
            </a:r>
          </a:p>
          <a:p>
            <a:pPr eaLnBrk="1" hangingPunct="1">
              <a:spcBef>
                <a:spcPct val="0"/>
              </a:spcBef>
              <a:buFontTx/>
              <a:buNone/>
            </a:pPr>
            <a:r>
              <a:rPr lang="en-US" altLang="en-US" sz="2400">
                <a:latin typeface="Times New Roman" panose="02020603050405020304" pitchFamily="18" charset="0"/>
              </a:rPr>
              <a:t>  sections of the plan, it’s easy to see</a:t>
            </a:r>
          </a:p>
          <a:p>
            <a:pPr eaLnBrk="1" hangingPunct="1">
              <a:spcBef>
                <a:spcPct val="0"/>
              </a:spcBef>
              <a:buFontTx/>
              <a:buNone/>
            </a:pPr>
            <a:r>
              <a:rPr lang="en-US" altLang="en-US" sz="2400">
                <a:latin typeface="Times New Roman" panose="02020603050405020304" pitchFamily="18" charset="0"/>
              </a:rPr>
              <a:t>  why the financial projections come</a:t>
            </a:r>
          </a:p>
          <a:p>
            <a:pPr eaLnBrk="1" hangingPunct="1">
              <a:spcBef>
                <a:spcPct val="0"/>
              </a:spcBef>
              <a:buFontTx/>
              <a:buNone/>
            </a:pPr>
            <a:r>
              <a:rPr lang="en-US" altLang="en-US" sz="2400">
                <a:latin typeface="Times New Roman" panose="02020603050405020304" pitchFamily="18" charset="0"/>
              </a:rPr>
              <a:t>  last.</a:t>
            </a:r>
          </a:p>
          <a:p>
            <a:pPr eaLnBrk="1" hangingPunct="1">
              <a:spcBef>
                <a:spcPct val="0"/>
              </a:spcBef>
            </a:pPr>
            <a:r>
              <a:rPr lang="en-US" altLang="en-US" sz="2400">
                <a:latin typeface="Times New Roman" panose="02020603050405020304" pitchFamily="18" charset="0"/>
              </a:rPr>
              <a:t> They take the plans you’ve </a:t>
            </a:r>
          </a:p>
          <a:p>
            <a:pPr eaLnBrk="1" hangingPunct="1">
              <a:spcBef>
                <a:spcPct val="0"/>
              </a:spcBef>
              <a:buFontTx/>
              <a:buNone/>
            </a:pPr>
            <a:r>
              <a:rPr lang="en-US" altLang="en-US" sz="2400">
                <a:latin typeface="Times New Roman" panose="02020603050405020304" pitchFamily="18" charset="0"/>
              </a:rPr>
              <a:t>  developed and express them in </a:t>
            </a:r>
          </a:p>
          <a:p>
            <a:pPr eaLnBrk="1" hangingPunct="1">
              <a:spcBef>
                <a:spcPct val="0"/>
              </a:spcBef>
              <a:buFontTx/>
              <a:buNone/>
            </a:pPr>
            <a:r>
              <a:rPr lang="en-US" altLang="en-US" sz="2400">
                <a:latin typeface="Times New Roman" panose="02020603050405020304" pitchFamily="18" charset="0"/>
              </a:rPr>
              <a:t>  financial terms.</a:t>
            </a:r>
          </a:p>
        </p:txBody>
      </p:sp>
    </p:spTree>
    <p:extLst>
      <p:ext uri="{BB962C8B-B14F-4D97-AF65-F5344CB8AC3E}">
        <p14:creationId xmlns:p14="http://schemas.microsoft.com/office/powerpoint/2010/main" val="3853494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838200"/>
            <a:ext cx="86868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Presenting the Business Plan to Investors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6867" name="Rectangle 3"/>
          <p:cNvSpPr>
            <a:spLocks noGrp="1" noChangeArrowheads="1"/>
          </p:cNvSpPr>
          <p:nvPr>
            <p:ph type="body" idx="1"/>
          </p:nvPr>
        </p:nvSpPr>
        <p:spPr>
          <a:xfrm>
            <a:off x="457200" y="2179637"/>
            <a:ext cx="8229600" cy="4525963"/>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The Oral Presentation</a:t>
            </a:r>
          </a:p>
          <a:p>
            <a:pPr lvl="1" eaLnBrk="1" hangingPunct="1"/>
            <a:r>
              <a:rPr lang="en-US" altLang="en-US" sz="2400" dirty="0" smtClean="0">
                <a:latin typeface="Times New Roman" panose="02020603050405020304" pitchFamily="18" charset="0"/>
                <a:ea typeface="ＭＳ Ｐゴシック" panose="020B0600070205080204" pitchFamily="34" charset="-128"/>
              </a:rPr>
              <a:t>The first rule in making an oral presentation is to follow directions. If you’re told you have 15 minutes, don’t talk for more than the allotted time.</a:t>
            </a:r>
          </a:p>
          <a:p>
            <a:pPr lvl="1" eaLnBrk="1" hangingPunct="1"/>
            <a:r>
              <a:rPr lang="en-US" altLang="en-US" sz="2400" dirty="0" smtClean="0">
                <a:latin typeface="Times New Roman" panose="02020603050405020304" pitchFamily="18" charset="0"/>
                <a:ea typeface="ＭＳ Ｐゴシック" panose="020B0600070205080204" pitchFamily="34" charset="-128"/>
              </a:rPr>
              <a:t>The presentation should be smooth and well-rehearsed.</a:t>
            </a:r>
          </a:p>
          <a:p>
            <a:pPr lvl="1" eaLnBrk="1" hangingPunct="1"/>
            <a:r>
              <a:rPr lang="en-US" altLang="en-US" sz="2400" dirty="0" smtClean="0">
                <a:latin typeface="Times New Roman" panose="02020603050405020304" pitchFamily="18" charset="0"/>
                <a:ea typeface="ＭＳ Ｐゴシック" panose="020B0600070205080204" pitchFamily="34" charset="-128"/>
              </a:rPr>
              <a:t>The slides should be sharp and not cluttered.</a:t>
            </a:r>
          </a:p>
          <a:p>
            <a:pPr eaLnBrk="1" hangingPunct="1"/>
            <a:r>
              <a:rPr lang="en-US" altLang="en-US" sz="2800" dirty="0" smtClean="0">
                <a:latin typeface="Times New Roman" panose="02020603050405020304" pitchFamily="18" charset="0"/>
                <a:ea typeface="ＭＳ Ｐゴシック" panose="020B0600070205080204" pitchFamily="34" charset="-128"/>
              </a:rPr>
              <a:t>Questions and Feedback to Expect from Investors</a:t>
            </a:r>
          </a:p>
          <a:p>
            <a:pPr lvl="1" eaLnBrk="1" hangingPunct="1"/>
            <a:r>
              <a:rPr lang="en-US" altLang="en-US" sz="2400" dirty="0" smtClean="0">
                <a:latin typeface="Times New Roman" panose="02020603050405020304" pitchFamily="18" charset="0"/>
                <a:ea typeface="ＭＳ Ｐゴシック" panose="020B0600070205080204" pitchFamily="34" charset="-128"/>
              </a:rPr>
              <a:t>The smart entrepreneur has a good idea of the questions that will be asked, and will be prepared for those queries.</a:t>
            </a:r>
          </a:p>
        </p:txBody>
      </p:sp>
    </p:spTree>
    <p:extLst>
      <p:ext uri="{BB962C8B-B14F-4D97-AF65-F5344CB8AC3E}">
        <p14:creationId xmlns:p14="http://schemas.microsoft.com/office/powerpoint/2010/main" val="3093830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838200"/>
            <a:ext cx="8686800" cy="1143000"/>
          </a:xfrm>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rPr>
              <a:t>Presenting the Business Plan to Investors</a:t>
            </a:r>
            <a:br>
              <a:rPr lang="en-US" altLang="en-US" sz="3600" dirty="0" smtClean="0">
                <a:latin typeface="Times New Roman" panose="02020603050405020304" pitchFamily="18" charset="0"/>
                <a:ea typeface="ＭＳ Ｐゴシック" panose="020B0600070205080204" pitchFamily="34" charset="-128"/>
              </a:rPr>
            </a:br>
            <a:endParaRPr lang="en-US" altLang="en-US" sz="3600" dirty="0" smtClean="0">
              <a:latin typeface="Times New Roman" panose="02020603050405020304" pitchFamily="18" charset="0"/>
              <a:ea typeface="ＭＳ Ｐゴシック" panose="020B0600070205080204" pitchFamily="34" charset="-128"/>
            </a:endParaRPr>
          </a:p>
        </p:txBody>
      </p:sp>
      <p:sp>
        <p:nvSpPr>
          <p:cNvPr id="37892" name="Text Box 6"/>
          <p:cNvSpPr txBox="1">
            <a:spLocks noChangeArrowheads="1"/>
          </p:cNvSpPr>
          <p:nvPr/>
        </p:nvSpPr>
        <p:spPr bwMode="auto">
          <a:xfrm>
            <a:off x="304800" y="2144712"/>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75000"/>
              </a:lnSpc>
              <a:spcBef>
                <a:spcPct val="50000"/>
              </a:spcBef>
              <a:buFontTx/>
              <a:buNone/>
            </a:pPr>
            <a:r>
              <a:rPr lang="en-US" altLang="en-US" sz="2400" dirty="0">
                <a:latin typeface="Times New Roman" panose="02020603050405020304" pitchFamily="18" charset="0"/>
              </a:rPr>
              <a:t>Twelve PowerPoint Slides to Include in an Investor Presentation</a:t>
            </a:r>
          </a:p>
        </p:txBody>
      </p:sp>
      <p:sp>
        <p:nvSpPr>
          <p:cNvPr id="37893" name="TextBox 6"/>
          <p:cNvSpPr txBox="1">
            <a:spLocks noChangeArrowheads="1"/>
          </p:cNvSpPr>
          <p:nvPr/>
        </p:nvSpPr>
        <p:spPr bwMode="auto">
          <a:xfrm>
            <a:off x="381000" y="2667000"/>
            <a:ext cx="449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ts val="3600"/>
              </a:lnSpc>
              <a:spcBef>
                <a:spcPct val="0"/>
              </a:spcBef>
              <a:buFontTx/>
              <a:buAutoNum type="arabicPeriod"/>
            </a:pPr>
            <a:r>
              <a:rPr lang="en-US" altLang="en-US" sz="2400" dirty="0">
                <a:latin typeface="Times New Roman" panose="02020603050405020304" pitchFamily="18" charset="0"/>
              </a:rPr>
              <a:t>Title Slide</a:t>
            </a:r>
          </a:p>
          <a:p>
            <a:pPr eaLnBrk="1" hangingPunct="1">
              <a:lnSpc>
                <a:spcPts val="3600"/>
              </a:lnSpc>
              <a:spcBef>
                <a:spcPct val="0"/>
              </a:spcBef>
              <a:buFontTx/>
              <a:buAutoNum type="arabicPeriod"/>
            </a:pPr>
            <a:r>
              <a:rPr lang="en-US" altLang="en-US" sz="2400" dirty="0">
                <a:latin typeface="Times New Roman" panose="02020603050405020304" pitchFamily="18" charset="0"/>
              </a:rPr>
              <a:t>Problem</a:t>
            </a:r>
          </a:p>
          <a:p>
            <a:pPr eaLnBrk="1" hangingPunct="1">
              <a:lnSpc>
                <a:spcPts val="3600"/>
              </a:lnSpc>
              <a:spcBef>
                <a:spcPct val="0"/>
              </a:spcBef>
              <a:buFontTx/>
              <a:buAutoNum type="arabicPeriod"/>
            </a:pPr>
            <a:r>
              <a:rPr lang="en-US" altLang="en-US" sz="2400" dirty="0">
                <a:latin typeface="Times New Roman" panose="02020603050405020304" pitchFamily="18" charset="0"/>
              </a:rPr>
              <a:t>Solution</a:t>
            </a:r>
          </a:p>
          <a:p>
            <a:pPr eaLnBrk="1" hangingPunct="1">
              <a:lnSpc>
                <a:spcPts val="3600"/>
              </a:lnSpc>
              <a:spcBef>
                <a:spcPct val="0"/>
              </a:spcBef>
              <a:buFontTx/>
              <a:buAutoNum type="arabicPeriod"/>
            </a:pPr>
            <a:r>
              <a:rPr lang="en-US" altLang="en-US" sz="2400" dirty="0">
                <a:latin typeface="Times New Roman" panose="02020603050405020304" pitchFamily="18" charset="0"/>
              </a:rPr>
              <a:t>Opportunity and target market</a:t>
            </a:r>
          </a:p>
          <a:p>
            <a:pPr eaLnBrk="1" hangingPunct="1">
              <a:lnSpc>
                <a:spcPts val="3600"/>
              </a:lnSpc>
              <a:spcBef>
                <a:spcPct val="0"/>
              </a:spcBef>
              <a:buFontTx/>
              <a:buAutoNum type="arabicPeriod"/>
            </a:pPr>
            <a:r>
              <a:rPr lang="en-US" altLang="en-US" sz="2400" dirty="0">
                <a:latin typeface="Times New Roman" panose="02020603050405020304" pitchFamily="18" charset="0"/>
              </a:rPr>
              <a:t>Technology</a:t>
            </a:r>
          </a:p>
          <a:p>
            <a:pPr eaLnBrk="1" hangingPunct="1">
              <a:lnSpc>
                <a:spcPts val="3600"/>
              </a:lnSpc>
              <a:spcBef>
                <a:spcPct val="0"/>
              </a:spcBef>
              <a:buFontTx/>
              <a:buAutoNum type="arabicPeriod"/>
            </a:pPr>
            <a:r>
              <a:rPr lang="en-US" altLang="en-US" sz="2400" dirty="0">
                <a:latin typeface="Times New Roman" panose="02020603050405020304" pitchFamily="18" charset="0"/>
              </a:rPr>
              <a:t>Competition</a:t>
            </a:r>
          </a:p>
        </p:txBody>
      </p:sp>
      <p:sp>
        <p:nvSpPr>
          <p:cNvPr id="37894" name="TextBox 8"/>
          <p:cNvSpPr txBox="1">
            <a:spLocks noChangeArrowheads="1"/>
          </p:cNvSpPr>
          <p:nvPr/>
        </p:nvSpPr>
        <p:spPr bwMode="auto">
          <a:xfrm>
            <a:off x="4953000" y="2667000"/>
            <a:ext cx="4343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ts val="3600"/>
              </a:lnSpc>
              <a:spcBef>
                <a:spcPct val="0"/>
              </a:spcBef>
              <a:buFontTx/>
              <a:buNone/>
            </a:pPr>
            <a:r>
              <a:rPr lang="en-US" altLang="en-US" sz="2400" dirty="0">
                <a:latin typeface="Times New Roman" panose="02020603050405020304" pitchFamily="18" charset="0"/>
              </a:rPr>
              <a:t>7.	Marketing and sales</a:t>
            </a:r>
          </a:p>
          <a:p>
            <a:pPr eaLnBrk="1" hangingPunct="1">
              <a:lnSpc>
                <a:spcPts val="3600"/>
              </a:lnSpc>
              <a:spcBef>
                <a:spcPct val="0"/>
              </a:spcBef>
              <a:buFontTx/>
              <a:buNone/>
            </a:pPr>
            <a:r>
              <a:rPr lang="en-US" altLang="en-US" sz="2400" dirty="0">
                <a:latin typeface="Times New Roman" panose="02020603050405020304" pitchFamily="18" charset="0"/>
              </a:rPr>
              <a:t>8.	Management team</a:t>
            </a:r>
          </a:p>
          <a:p>
            <a:pPr eaLnBrk="1" hangingPunct="1">
              <a:lnSpc>
                <a:spcPts val="3600"/>
              </a:lnSpc>
              <a:spcBef>
                <a:spcPct val="0"/>
              </a:spcBef>
              <a:buFontTx/>
              <a:buNone/>
            </a:pPr>
            <a:r>
              <a:rPr lang="en-US" altLang="en-US" sz="2400" dirty="0">
                <a:latin typeface="Times New Roman" panose="02020603050405020304" pitchFamily="18" charset="0"/>
              </a:rPr>
              <a:t>9.	Financial projections</a:t>
            </a:r>
          </a:p>
          <a:p>
            <a:pPr eaLnBrk="1" hangingPunct="1">
              <a:lnSpc>
                <a:spcPts val="3600"/>
              </a:lnSpc>
              <a:spcBef>
                <a:spcPct val="0"/>
              </a:spcBef>
              <a:buFontTx/>
              <a:buNone/>
            </a:pPr>
            <a:r>
              <a:rPr lang="en-US" altLang="en-US" sz="2400" dirty="0">
                <a:latin typeface="Times New Roman" panose="02020603050405020304" pitchFamily="18" charset="0"/>
              </a:rPr>
              <a:t>10.	Current status</a:t>
            </a:r>
          </a:p>
          <a:p>
            <a:pPr eaLnBrk="1" hangingPunct="1">
              <a:lnSpc>
                <a:spcPts val="3600"/>
              </a:lnSpc>
              <a:spcBef>
                <a:spcPct val="0"/>
              </a:spcBef>
              <a:buFontTx/>
              <a:buNone/>
            </a:pPr>
            <a:r>
              <a:rPr lang="en-US" altLang="en-US" sz="2400" dirty="0">
                <a:latin typeface="Times New Roman" panose="02020603050405020304" pitchFamily="18" charset="0"/>
              </a:rPr>
              <a:t>11.	Financing sought</a:t>
            </a:r>
          </a:p>
          <a:p>
            <a:pPr eaLnBrk="1" hangingPunct="1">
              <a:lnSpc>
                <a:spcPts val="3600"/>
              </a:lnSpc>
              <a:spcBef>
                <a:spcPct val="0"/>
              </a:spcBef>
              <a:buFontTx/>
              <a:buNone/>
            </a:pPr>
            <a:r>
              <a:rPr lang="en-US" altLang="en-US" sz="2400" dirty="0">
                <a:latin typeface="Times New Roman" panose="02020603050405020304" pitchFamily="18" charset="0"/>
              </a:rPr>
              <a:t>12.	Summary</a:t>
            </a:r>
          </a:p>
        </p:txBody>
      </p:sp>
    </p:spTree>
    <p:extLst>
      <p:ext uri="{BB962C8B-B14F-4D97-AF65-F5344CB8AC3E}">
        <p14:creationId xmlns:p14="http://schemas.microsoft.com/office/powerpoint/2010/main" val="26519223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2" y="989075"/>
            <a:ext cx="8542787" cy="763525"/>
          </a:xfrm>
        </p:spPr>
        <p:txBody>
          <a:bodyPr>
            <a:normAutofit fontScale="90000"/>
          </a:bodyPr>
          <a:lstStyle/>
          <a:p>
            <a:r>
              <a:rPr lang="en-US" b="1" dirty="0">
                <a:solidFill>
                  <a:srgbClr val="FFC000"/>
                </a:solidFill>
              </a:rPr>
              <a:t>Difference between TIN, TAN, VAT, PAN, DSC, and DIN</a:t>
            </a:r>
          </a:p>
        </p:txBody>
      </p:sp>
      <p:sp>
        <p:nvSpPr>
          <p:cNvPr id="3" name="Content Placeholder 2"/>
          <p:cNvSpPr>
            <a:spLocks noGrp="1"/>
          </p:cNvSpPr>
          <p:nvPr>
            <p:ph idx="1"/>
          </p:nvPr>
        </p:nvSpPr>
        <p:spPr/>
        <p:txBody>
          <a:bodyPr/>
          <a:lstStyle/>
          <a:p>
            <a:pPr marL="0" indent="0">
              <a:buNone/>
            </a:pPr>
            <a:endParaRPr lang="en-US" dirty="0"/>
          </a:p>
          <a:p>
            <a:r>
              <a:rPr lang="en-US" dirty="0"/>
              <a:t>A person must comprehend the fundamental differences between the TIN, TAN, PAT, DIN, DSC, and VAT before starting a firm. These three-letter terms are extremely important for any business owner to grasp since they will aid in understanding the compliance requirements when starting a business and engaging in any financial activity with the intent of profiting from it</a:t>
            </a:r>
            <a:endParaRPr lang="en-IN" dirty="0"/>
          </a:p>
        </p:txBody>
      </p:sp>
    </p:spTree>
    <p:extLst>
      <p:ext uri="{BB962C8B-B14F-4D97-AF65-F5344CB8AC3E}">
        <p14:creationId xmlns:p14="http://schemas.microsoft.com/office/powerpoint/2010/main" val="2208168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3" y="1065275"/>
            <a:ext cx="8093212" cy="763525"/>
          </a:xfrm>
        </p:spPr>
        <p:txBody>
          <a:bodyPr>
            <a:normAutofit fontScale="90000"/>
          </a:bodyPr>
          <a:lstStyle/>
          <a:p>
            <a:r>
              <a:rPr lang="en-IN" b="1" dirty="0"/>
              <a:t>Tax Identification Number (TIN)</a:t>
            </a:r>
            <a:br>
              <a:rPr lang="en-IN" b="1" dirty="0"/>
            </a:br>
            <a:endParaRPr lang="en-IN" dirty="0"/>
          </a:p>
        </p:txBody>
      </p:sp>
      <p:sp>
        <p:nvSpPr>
          <p:cNvPr id="3" name="Content Placeholder 2"/>
          <p:cNvSpPr>
            <a:spLocks noGrp="1"/>
          </p:cNvSpPr>
          <p:nvPr>
            <p:ph idx="1"/>
          </p:nvPr>
        </p:nvSpPr>
        <p:spPr/>
        <p:txBody>
          <a:bodyPr/>
          <a:lstStyle/>
          <a:p>
            <a:pPr fontAlgn="base"/>
            <a:endParaRPr lang="en-US" dirty="0" smtClean="0"/>
          </a:p>
          <a:p>
            <a:pPr marL="0" indent="0" fontAlgn="base">
              <a:buNone/>
            </a:pPr>
            <a:r>
              <a:rPr lang="en-US" dirty="0" smtClean="0"/>
              <a:t>An </a:t>
            </a:r>
            <a:r>
              <a:rPr lang="en-US" dirty="0"/>
              <a:t>entrepreneur or self-employed businessman or woman would require TIN while making goods purchases and sales. To apply for TIN, the proprietor would need to furnish the following documents:</a:t>
            </a:r>
          </a:p>
          <a:p>
            <a:r>
              <a:rPr lang="en-US" dirty="0"/>
              <a:t>Identity proof of proprietor</a:t>
            </a:r>
          </a:p>
          <a:p>
            <a:r>
              <a:rPr lang="en-US" dirty="0"/>
              <a:t>Address proof of proprietor</a:t>
            </a:r>
          </a:p>
          <a:p>
            <a:r>
              <a:rPr lang="en-US" dirty="0"/>
              <a:t>Address proof of business</a:t>
            </a:r>
          </a:p>
          <a:p>
            <a:r>
              <a:rPr lang="en-US" dirty="0"/>
              <a:t>PAN card of proprietor</a:t>
            </a:r>
          </a:p>
        </p:txBody>
      </p:sp>
    </p:spTree>
    <p:extLst>
      <p:ext uri="{BB962C8B-B14F-4D97-AF65-F5344CB8AC3E}">
        <p14:creationId xmlns:p14="http://schemas.microsoft.com/office/powerpoint/2010/main" val="3374853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3" y="1065275"/>
            <a:ext cx="8093212" cy="763525"/>
          </a:xfrm>
        </p:spPr>
        <p:txBody>
          <a:bodyPr>
            <a:normAutofit fontScale="90000"/>
          </a:bodyPr>
          <a:lstStyle/>
          <a:p>
            <a:r>
              <a:rPr lang="en-US" b="1" dirty="0"/>
              <a:t>Value Added Tax (VAT)</a:t>
            </a:r>
            <a:br>
              <a:rPr lang="en-US" b="1" dirty="0"/>
            </a:br>
            <a:endParaRPr lang="en-IN" dirty="0"/>
          </a:p>
        </p:txBody>
      </p:sp>
      <p:sp>
        <p:nvSpPr>
          <p:cNvPr id="3" name="Content Placeholder 2"/>
          <p:cNvSpPr>
            <a:spLocks noGrp="1"/>
          </p:cNvSpPr>
          <p:nvPr>
            <p:ph idx="1"/>
          </p:nvPr>
        </p:nvSpPr>
        <p:spPr>
          <a:xfrm>
            <a:off x="601671" y="1971441"/>
            <a:ext cx="8085130" cy="4886559"/>
          </a:xfrm>
        </p:spPr>
        <p:txBody>
          <a:bodyPr>
            <a:normAutofit fontScale="92500" lnSpcReduction="10000"/>
          </a:bodyPr>
          <a:lstStyle/>
          <a:p>
            <a:pPr fontAlgn="base"/>
            <a:r>
              <a:rPr lang="en-US" dirty="0" smtClean="0"/>
              <a:t>The </a:t>
            </a:r>
            <a:r>
              <a:rPr lang="en-US" dirty="0"/>
              <a:t>VAT replaced sales tax in 2005, and 2017 VAT was replaced by Goods and Services Tax or GST. A VAT is an indirect tax that is charged on products and commodities by the suppliers of the product as they pass through the supply chain and acquire value. To do away with the cascading effect of tax and set up an integrated tax regime for the entire country, the central government introduced the GST tax regime in 2017. </a:t>
            </a:r>
            <a:endParaRPr lang="en-US" dirty="0" smtClean="0"/>
          </a:p>
          <a:p>
            <a:pPr fontAlgn="base"/>
            <a:r>
              <a:rPr lang="en-US" dirty="0" smtClean="0"/>
              <a:t>The </a:t>
            </a:r>
            <a:r>
              <a:rPr lang="en-US" dirty="0"/>
              <a:t>new GST calculation software can be installed in the accounts system to calculate the tax amount payable and receivable on various goods, services, and commodities</a:t>
            </a:r>
          </a:p>
          <a:p>
            <a:endParaRPr lang="en-IN" dirty="0"/>
          </a:p>
        </p:txBody>
      </p:sp>
    </p:spTree>
    <p:extLst>
      <p:ext uri="{BB962C8B-B14F-4D97-AF65-F5344CB8AC3E}">
        <p14:creationId xmlns:p14="http://schemas.microsoft.com/office/powerpoint/2010/main" val="27359203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3" y="1065275"/>
            <a:ext cx="8093212" cy="763525"/>
          </a:xfrm>
        </p:spPr>
        <p:txBody>
          <a:bodyPr>
            <a:normAutofit fontScale="90000"/>
          </a:bodyPr>
          <a:lstStyle/>
          <a:p>
            <a:r>
              <a:rPr lang="en-US" b="1" dirty="0"/>
              <a:t>Permanent Account Number (PAN)</a:t>
            </a:r>
            <a:br>
              <a:rPr lang="en-US" b="1" dirty="0"/>
            </a:br>
            <a:endParaRPr lang="en-IN" dirty="0"/>
          </a:p>
        </p:txBody>
      </p:sp>
      <p:sp>
        <p:nvSpPr>
          <p:cNvPr id="3" name="Content Placeholder 2"/>
          <p:cNvSpPr>
            <a:spLocks noGrp="1"/>
          </p:cNvSpPr>
          <p:nvPr>
            <p:ph idx="1"/>
          </p:nvPr>
        </p:nvSpPr>
        <p:spPr>
          <a:xfrm>
            <a:off x="601671" y="1971441"/>
            <a:ext cx="8085130" cy="4886559"/>
          </a:xfrm>
        </p:spPr>
        <p:txBody>
          <a:bodyPr>
            <a:normAutofit lnSpcReduction="10000"/>
          </a:bodyPr>
          <a:lstStyle/>
          <a:p>
            <a:pPr fontAlgn="base"/>
            <a:r>
              <a:rPr lang="en-US" dirty="0" smtClean="0"/>
              <a:t>PAN </a:t>
            </a:r>
            <a:r>
              <a:rPr lang="en-US" dirty="0"/>
              <a:t>is a unique ten-digit alphanumeric identification number issued to individual and group entities. There is the individual PAN and the business entity PAN. Any entity, whether individual or group, having financial transactions must have PAN. </a:t>
            </a:r>
            <a:endParaRPr lang="en-US" dirty="0" smtClean="0"/>
          </a:p>
          <a:p>
            <a:pPr fontAlgn="base"/>
            <a:r>
              <a:rPr lang="en-US" dirty="0" smtClean="0"/>
              <a:t>For </a:t>
            </a:r>
            <a:r>
              <a:rPr lang="en-US" dirty="0"/>
              <a:t>setting up a business, the proprietor first needs to apply with individual PAN and after that apply for PAN for the business setup. </a:t>
            </a:r>
            <a:endParaRPr lang="en-US" dirty="0" smtClean="0"/>
          </a:p>
          <a:p>
            <a:pPr fontAlgn="base"/>
            <a:r>
              <a:rPr lang="en-US" dirty="0" smtClean="0"/>
              <a:t>In </a:t>
            </a:r>
            <a:r>
              <a:rPr lang="en-US" dirty="0"/>
              <a:t>India, all bank accounts in the name of any entity have to be linked with PAN number of that entity.</a:t>
            </a:r>
          </a:p>
          <a:p>
            <a:endParaRPr lang="en-IN" dirty="0"/>
          </a:p>
        </p:txBody>
      </p:sp>
    </p:spTree>
    <p:extLst>
      <p:ext uri="{BB962C8B-B14F-4D97-AF65-F5344CB8AC3E}">
        <p14:creationId xmlns:p14="http://schemas.microsoft.com/office/powerpoint/2010/main" val="2463522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3" y="1065275"/>
            <a:ext cx="8093212" cy="763525"/>
          </a:xfrm>
        </p:spPr>
        <p:txBody>
          <a:bodyPr>
            <a:normAutofit fontScale="90000"/>
          </a:bodyPr>
          <a:lstStyle/>
          <a:p>
            <a:r>
              <a:rPr lang="en-US" b="1" dirty="0" smtClean="0"/>
              <a:t>Digital </a:t>
            </a:r>
            <a:r>
              <a:rPr lang="en-US" b="1" dirty="0"/>
              <a:t>Signature Certificate (DSC)</a:t>
            </a:r>
            <a:br>
              <a:rPr lang="en-US" b="1" dirty="0"/>
            </a:br>
            <a:endParaRPr lang="en-IN" dirty="0"/>
          </a:p>
        </p:txBody>
      </p:sp>
      <p:sp>
        <p:nvSpPr>
          <p:cNvPr id="3" name="Content Placeholder 2"/>
          <p:cNvSpPr>
            <a:spLocks noGrp="1"/>
          </p:cNvSpPr>
          <p:nvPr>
            <p:ph idx="1"/>
          </p:nvPr>
        </p:nvSpPr>
        <p:spPr>
          <a:xfrm>
            <a:off x="601671" y="2047641"/>
            <a:ext cx="8085130" cy="4886559"/>
          </a:xfrm>
        </p:spPr>
        <p:txBody>
          <a:bodyPr>
            <a:normAutofit fontScale="92500" lnSpcReduction="20000"/>
          </a:bodyPr>
          <a:lstStyle/>
          <a:p>
            <a:pPr fontAlgn="base"/>
            <a:r>
              <a:rPr lang="en-US" dirty="0" smtClean="0"/>
              <a:t>Sign </a:t>
            </a:r>
            <a:r>
              <a:rPr lang="en-US" dirty="0"/>
              <a:t>and seal on documents and correspondence is a regular feature of the business. DSC apart from being time-saving comprehensively stores pertinent information of the user in condensed code form. DSC code contains information of:</a:t>
            </a:r>
          </a:p>
          <a:p>
            <a:r>
              <a:rPr lang="en-US" dirty="0"/>
              <a:t>User basic details – (Name, pin code, country, email contact)</a:t>
            </a:r>
          </a:p>
          <a:p>
            <a:r>
              <a:rPr lang="en-US" dirty="0"/>
              <a:t>Date of issue of Certificate of Incorporation of entity</a:t>
            </a:r>
          </a:p>
          <a:p>
            <a:r>
              <a:rPr lang="en-US" dirty="0"/>
              <a:t>Name of DSC certifying authority</a:t>
            </a:r>
          </a:p>
          <a:p>
            <a:pPr fontAlgn="base"/>
            <a:r>
              <a:rPr lang="en-US" dirty="0"/>
              <a:t>DSC is a legal signature stamp and accepted as the legal signature of the entity. DSC is issued by certifying authority for one or two years and should be renewed within stipulated time limits</a:t>
            </a:r>
          </a:p>
          <a:p>
            <a:endParaRPr lang="en-IN" dirty="0"/>
          </a:p>
        </p:txBody>
      </p:sp>
    </p:spTree>
    <p:extLst>
      <p:ext uri="{BB962C8B-B14F-4D97-AF65-F5344CB8AC3E}">
        <p14:creationId xmlns:p14="http://schemas.microsoft.com/office/powerpoint/2010/main" val="217865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762000"/>
            <a:ext cx="8229600" cy="1143000"/>
          </a:xfrm>
        </p:spPr>
        <p:txBody>
          <a:bodyPr>
            <a:normAutofit fontScale="90000"/>
          </a:bodyPr>
          <a:lstStyle/>
          <a:p>
            <a:pPr eaLnBrk="1" hangingPunct="1"/>
            <a:r>
              <a:rPr lang="en-US" altLang="en-US" sz="3600" dirty="0" smtClean="0">
                <a:solidFill>
                  <a:schemeClr val="accent6"/>
                </a:solidFill>
                <a:latin typeface="Times New Roman" panose="02020603050405020304" pitchFamily="18" charset="0"/>
                <a:ea typeface="ＭＳ Ｐゴシック" panose="020B0600070205080204" pitchFamily="34" charset="-128"/>
              </a:rPr>
              <a:t>Who Reads the Business Plan—And What Are They Looking For?</a:t>
            </a:r>
          </a:p>
        </p:txBody>
      </p:sp>
      <p:sp>
        <p:nvSpPr>
          <p:cNvPr id="7172" name="Text Box 4"/>
          <p:cNvSpPr txBox="1">
            <a:spLocks noChangeArrowheads="1"/>
          </p:cNvSpPr>
          <p:nvPr/>
        </p:nvSpPr>
        <p:spPr bwMode="auto">
          <a:xfrm>
            <a:off x="762000" y="1976437"/>
            <a:ext cx="762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400" dirty="0">
                <a:latin typeface="Times New Roman" panose="02020603050405020304" pitchFamily="18" charset="0"/>
              </a:rPr>
              <a:t>There are two primary audiences for a firm’s business plan</a:t>
            </a:r>
          </a:p>
        </p:txBody>
      </p:sp>
      <p:sp>
        <p:nvSpPr>
          <p:cNvPr id="7173" name="Rectangle 5"/>
          <p:cNvSpPr>
            <a:spLocks noChangeArrowheads="1"/>
          </p:cNvSpPr>
          <p:nvPr/>
        </p:nvSpPr>
        <p:spPr bwMode="auto">
          <a:xfrm>
            <a:off x="762000" y="2438400"/>
            <a:ext cx="7620000" cy="36576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4000">
              <a:latin typeface="Times New Roman" panose="02020603050405020304" pitchFamily="18" charset="0"/>
            </a:endParaRPr>
          </a:p>
        </p:txBody>
      </p:sp>
      <p:sp>
        <p:nvSpPr>
          <p:cNvPr id="7174" name="Line 6"/>
          <p:cNvSpPr>
            <a:spLocks noChangeShapeType="1"/>
          </p:cNvSpPr>
          <p:nvPr/>
        </p:nvSpPr>
        <p:spPr bwMode="auto">
          <a:xfrm>
            <a:off x="762000" y="2971800"/>
            <a:ext cx="762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175" name="Line 7"/>
          <p:cNvSpPr>
            <a:spLocks noChangeShapeType="1"/>
          </p:cNvSpPr>
          <p:nvPr/>
        </p:nvSpPr>
        <p:spPr bwMode="auto">
          <a:xfrm>
            <a:off x="762000" y="4495800"/>
            <a:ext cx="762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176" name="Line 8"/>
          <p:cNvSpPr>
            <a:spLocks noChangeShapeType="1"/>
          </p:cNvSpPr>
          <p:nvPr/>
        </p:nvSpPr>
        <p:spPr bwMode="auto">
          <a:xfrm>
            <a:off x="2743200" y="2438400"/>
            <a:ext cx="0" cy="3657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177" name="Text Box 9"/>
          <p:cNvSpPr txBox="1">
            <a:spLocks noChangeArrowheads="1"/>
          </p:cNvSpPr>
          <p:nvPr/>
        </p:nvSpPr>
        <p:spPr bwMode="auto">
          <a:xfrm>
            <a:off x="838200" y="2514600"/>
            <a:ext cx="1905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Audience</a:t>
            </a:r>
          </a:p>
        </p:txBody>
      </p:sp>
      <p:sp>
        <p:nvSpPr>
          <p:cNvPr id="7178" name="Text Box 10"/>
          <p:cNvSpPr txBox="1">
            <a:spLocks noChangeArrowheads="1"/>
          </p:cNvSpPr>
          <p:nvPr/>
        </p:nvSpPr>
        <p:spPr bwMode="auto">
          <a:xfrm>
            <a:off x="3886200" y="2514600"/>
            <a:ext cx="342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What They are Looking For</a:t>
            </a:r>
          </a:p>
        </p:txBody>
      </p:sp>
      <p:sp>
        <p:nvSpPr>
          <p:cNvPr id="7179" name="Text Box 11"/>
          <p:cNvSpPr txBox="1">
            <a:spLocks noChangeArrowheads="1"/>
          </p:cNvSpPr>
          <p:nvPr/>
        </p:nvSpPr>
        <p:spPr bwMode="auto">
          <a:xfrm>
            <a:off x="838200" y="3276600"/>
            <a:ext cx="1828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A Firm’s Employees</a:t>
            </a:r>
          </a:p>
        </p:txBody>
      </p:sp>
      <p:sp>
        <p:nvSpPr>
          <p:cNvPr id="7180" name="Text Box 12"/>
          <p:cNvSpPr txBox="1">
            <a:spLocks noChangeArrowheads="1"/>
          </p:cNvSpPr>
          <p:nvPr/>
        </p:nvSpPr>
        <p:spPr bwMode="auto">
          <a:xfrm>
            <a:off x="838200" y="4648200"/>
            <a:ext cx="1828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Investors and other external stakeholders</a:t>
            </a:r>
          </a:p>
        </p:txBody>
      </p:sp>
      <p:sp>
        <p:nvSpPr>
          <p:cNvPr id="7181" name="Text Box 13"/>
          <p:cNvSpPr txBox="1">
            <a:spLocks noChangeArrowheads="1"/>
          </p:cNvSpPr>
          <p:nvPr/>
        </p:nvSpPr>
        <p:spPr bwMode="auto">
          <a:xfrm>
            <a:off x="2971800" y="3200400"/>
            <a:ext cx="5257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A clearly written business plan helps the employees of a firm operate in sync and move forward in a consistent and purposeful manner.  </a:t>
            </a:r>
          </a:p>
        </p:txBody>
      </p:sp>
      <p:sp>
        <p:nvSpPr>
          <p:cNvPr id="7182" name="Text Box 14"/>
          <p:cNvSpPr txBox="1">
            <a:spLocks noChangeArrowheads="1"/>
          </p:cNvSpPr>
          <p:nvPr/>
        </p:nvSpPr>
        <p:spPr bwMode="auto">
          <a:xfrm>
            <a:off x="2743200" y="4724400"/>
            <a:ext cx="5638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2000">
                <a:latin typeface="Times New Roman" panose="02020603050405020304" pitchFamily="18" charset="0"/>
              </a:rPr>
              <a:t>A firm’s business plan must make the case that the firm is a good use of an investor’s funds or the attention of others.  </a:t>
            </a:r>
          </a:p>
        </p:txBody>
      </p:sp>
    </p:spTree>
    <p:extLst>
      <p:ext uri="{BB962C8B-B14F-4D97-AF65-F5344CB8AC3E}">
        <p14:creationId xmlns:p14="http://schemas.microsoft.com/office/powerpoint/2010/main" val="25581078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76109512"/>
              </p:ext>
            </p:extLst>
          </p:nvPr>
        </p:nvGraphicFramePr>
        <p:xfrm>
          <a:off x="601213" y="1904999"/>
          <a:ext cx="8093212" cy="4724400"/>
        </p:xfrm>
        <a:graphic>
          <a:graphicData uri="http://schemas.openxmlformats.org/drawingml/2006/table">
            <a:tbl>
              <a:tblPr/>
              <a:tblGrid>
                <a:gridCol w="4000446"/>
                <a:gridCol w="4092766"/>
              </a:tblGrid>
              <a:tr h="248652">
                <a:tc>
                  <a:txBody>
                    <a:bodyPr/>
                    <a:lstStyle/>
                    <a:p>
                      <a:pPr algn="ctr" fontAlgn="base">
                        <a:spcAft>
                          <a:spcPts val="0"/>
                        </a:spcAft>
                      </a:pPr>
                      <a:r>
                        <a:rPr lang="en-IN" sz="1200" b="1" dirty="0">
                          <a:solidFill>
                            <a:srgbClr val="303030"/>
                          </a:solidFill>
                          <a:effectLst/>
                          <a:latin typeface="Arial" panose="020B0604020202020204" pitchFamily="34" charset="0"/>
                        </a:rPr>
                        <a:t>Number/document</a:t>
                      </a:r>
                      <a:endParaRPr lang="en-IN" b="0" dirty="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algn="ctr" fontAlgn="base">
                        <a:spcAft>
                          <a:spcPts val="0"/>
                        </a:spcAft>
                      </a:pPr>
                      <a:r>
                        <a:rPr lang="en-IN" sz="1200" b="1">
                          <a:solidFill>
                            <a:srgbClr val="303030"/>
                          </a:solidFill>
                          <a:effectLst/>
                          <a:latin typeface="Arial" panose="020B0604020202020204" pitchFamily="34" charset="0"/>
                        </a:rPr>
                        <a:t>Significance</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r>
              <a:tr h="497306">
                <a:tc>
                  <a:txBody>
                    <a:bodyPr/>
                    <a:lstStyle/>
                    <a:p>
                      <a:pPr algn="ctr" fontAlgn="base">
                        <a:spcAft>
                          <a:spcPts val="0"/>
                        </a:spcAft>
                      </a:pPr>
                      <a:r>
                        <a:rPr lang="en-IN" sz="1200" b="0">
                          <a:solidFill>
                            <a:srgbClr val="303030"/>
                          </a:solidFill>
                          <a:effectLst/>
                          <a:latin typeface="Arial" panose="020B0604020202020204" pitchFamily="34" charset="0"/>
                        </a:rPr>
                        <a:t>Tax Identification Number (TIN)</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a:solidFill>
                            <a:srgbClr val="303030"/>
                          </a:solidFill>
                          <a:effectLst/>
                          <a:latin typeface="Arial" panose="020B0604020202020204" pitchFamily="34" charset="0"/>
                        </a:rPr>
                        <a:t>Required for making goods purchases and sales.</a:t>
                      </a:r>
                      <a:endParaRPr lang="en-US"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7306">
                <a:tc>
                  <a:txBody>
                    <a:bodyPr/>
                    <a:lstStyle/>
                    <a:p>
                      <a:pPr algn="ctr" fontAlgn="base">
                        <a:spcAft>
                          <a:spcPts val="0"/>
                        </a:spcAft>
                      </a:pPr>
                      <a:r>
                        <a:rPr lang="en-US" sz="1200" b="0">
                          <a:solidFill>
                            <a:srgbClr val="303030"/>
                          </a:solidFill>
                          <a:effectLst/>
                          <a:latin typeface="Arial" panose="020B0604020202020204" pitchFamily="34" charset="0"/>
                        </a:rPr>
                        <a:t>Tax Deduction and Collection Account Number (TAN)</a:t>
                      </a:r>
                      <a:endParaRPr lang="en-US"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a:solidFill>
                            <a:srgbClr val="303030"/>
                          </a:solidFill>
                          <a:effectLst/>
                          <a:latin typeface="Arial" panose="020B0604020202020204" pitchFamily="34" charset="0"/>
                        </a:rPr>
                        <a:t>Required for filling TDS collected.</a:t>
                      </a:r>
                      <a:endParaRPr lang="en-US"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45958">
                <a:tc>
                  <a:txBody>
                    <a:bodyPr/>
                    <a:lstStyle/>
                    <a:p>
                      <a:pPr algn="ctr" fontAlgn="base">
                        <a:spcAft>
                          <a:spcPts val="0"/>
                        </a:spcAft>
                      </a:pPr>
                      <a:r>
                        <a:rPr lang="en-IN" sz="1200" b="0">
                          <a:solidFill>
                            <a:srgbClr val="303030"/>
                          </a:solidFill>
                          <a:effectLst/>
                          <a:latin typeface="Arial" panose="020B0604020202020204" pitchFamily="34" charset="0"/>
                        </a:rPr>
                        <a:t>Value Added Tax (VAT)</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a:solidFill>
                            <a:srgbClr val="303030"/>
                          </a:solidFill>
                          <a:effectLst/>
                          <a:latin typeface="Arial" panose="020B0604020202020204" pitchFamily="34" charset="0"/>
                        </a:rPr>
                        <a:t>Indirect goods, services, and commodities tax now replaced by GST, different items have different taxes.</a:t>
                      </a:r>
                      <a:endParaRPr lang="en-US"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45958">
                <a:tc>
                  <a:txBody>
                    <a:bodyPr/>
                    <a:lstStyle/>
                    <a:p>
                      <a:pPr algn="ctr" fontAlgn="base">
                        <a:spcAft>
                          <a:spcPts val="0"/>
                        </a:spcAft>
                      </a:pPr>
                      <a:r>
                        <a:rPr lang="en-IN" sz="1200" b="0">
                          <a:solidFill>
                            <a:srgbClr val="303030"/>
                          </a:solidFill>
                          <a:effectLst/>
                          <a:latin typeface="Arial" panose="020B0604020202020204" pitchFamily="34" charset="0"/>
                        </a:rPr>
                        <a:t>Permanent Account Number (PAN)</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a:solidFill>
                            <a:srgbClr val="303030"/>
                          </a:solidFill>
                          <a:effectLst/>
                          <a:latin typeface="Arial" panose="020B0604020202020204" pitchFamily="34" charset="0"/>
                        </a:rPr>
                        <a:t>Unique identification number of individual or entity required to record financial transactions.</a:t>
                      </a:r>
                      <a:endParaRPr lang="en-US"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94610">
                <a:tc>
                  <a:txBody>
                    <a:bodyPr/>
                    <a:lstStyle/>
                    <a:p>
                      <a:pPr algn="ctr" fontAlgn="base">
                        <a:spcAft>
                          <a:spcPts val="0"/>
                        </a:spcAft>
                      </a:pPr>
                      <a:r>
                        <a:rPr lang="en-IN" sz="1200" b="0">
                          <a:solidFill>
                            <a:srgbClr val="303030"/>
                          </a:solidFill>
                          <a:effectLst/>
                          <a:latin typeface="Arial" panose="020B0604020202020204" pitchFamily="34" charset="0"/>
                        </a:rPr>
                        <a:t>Digital Signature Certificate (DSC)</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dirty="0">
                          <a:solidFill>
                            <a:srgbClr val="303030"/>
                          </a:solidFill>
                          <a:effectLst/>
                          <a:latin typeface="Arial" panose="020B0604020202020204" pitchFamily="34" charset="0"/>
                        </a:rPr>
                        <a:t>Coded digitized signature for personal and official use, containing information of the </a:t>
                      </a:r>
                      <a:r>
                        <a:rPr lang="en-US" sz="1200" b="0" dirty="0" smtClean="0">
                          <a:solidFill>
                            <a:srgbClr val="303030"/>
                          </a:solidFill>
                          <a:effectLst/>
                          <a:latin typeface="Arial" panose="020B0604020202020204" pitchFamily="34" charset="0"/>
                        </a:rPr>
                        <a:t>user.</a:t>
                      </a:r>
                      <a:endParaRPr lang="en-US" b="0" dirty="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94610">
                <a:tc>
                  <a:txBody>
                    <a:bodyPr/>
                    <a:lstStyle/>
                    <a:p>
                      <a:pPr algn="ctr" fontAlgn="base">
                        <a:spcAft>
                          <a:spcPts val="0"/>
                        </a:spcAft>
                      </a:pPr>
                      <a:r>
                        <a:rPr lang="en-IN" sz="1200" b="0">
                          <a:solidFill>
                            <a:srgbClr val="303030"/>
                          </a:solidFill>
                          <a:effectLst/>
                          <a:latin typeface="Arial" panose="020B0604020202020204" pitchFamily="34" charset="0"/>
                        </a:rPr>
                        <a:t>Director Identification Number (DIN)</a:t>
                      </a:r>
                      <a:endParaRPr lang="en-IN" b="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ase">
                        <a:spcAft>
                          <a:spcPts val="0"/>
                        </a:spcAft>
                      </a:pPr>
                      <a:r>
                        <a:rPr lang="en-US" sz="1200" b="0" dirty="0">
                          <a:solidFill>
                            <a:srgbClr val="303030"/>
                          </a:solidFill>
                          <a:effectLst/>
                          <a:latin typeface="Arial" panose="020B0604020202020204" pitchFamily="34" charset="0"/>
                        </a:rPr>
                        <a:t>Unique lifetime number allotted to directors by the central government of India. Used in communiqués and returns issued by company directors</a:t>
                      </a:r>
                      <a:endParaRPr lang="en-US" b="0" dirty="0">
                        <a:solidFill>
                          <a:srgbClr val="303030"/>
                        </a:solidFill>
                        <a:effectLst/>
                        <a:latin typeface="Open San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992037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3" y="1065275"/>
            <a:ext cx="8093212" cy="763525"/>
          </a:xfrm>
        </p:spPr>
        <p:txBody>
          <a:bodyPr>
            <a:normAutofit fontScale="90000"/>
          </a:bodyPr>
          <a:lstStyle/>
          <a:p>
            <a:r>
              <a:rPr lang="en-US" b="1" dirty="0"/>
              <a:t>Conclusion</a:t>
            </a:r>
            <a:br>
              <a:rPr lang="en-US" b="1" dirty="0"/>
            </a:br>
            <a:endParaRPr lang="en-IN" dirty="0"/>
          </a:p>
        </p:txBody>
      </p:sp>
      <p:sp>
        <p:nvSpPr>
          <p:cNvPr id="3" name="Content Placeholder 2"/>
          <p:cNvSpPr>
            <a:spLocks noGrp="1"/>
          </p:cNvSpPr>
          <p:nvPr>
            <p:ph idx="1"/>
          </p:nvPr>
        </p:nvSpPr>
        <p:spPr>
          <a:xfrm>
            <a:off x="601671" y="2047641"/>
            <a:ext cx="8085130" cy="4886559"/>
          </a:xfrm>
        </p:spPr>
        <p:txBody>
          <a:bodyPr>
            <a:normAutofit/>
          </a:bodyPr>
          <a:lstStyle/>
          <a:p>
            <a:r>
              <a:rPr lang="en-US" dirty="0" smtClean="0"/>
              <a:t>The </a:t>
            </a:r>
            <a:r>
              <a:rPr lang="en-US" dirty="0"/>
              <a:t>necessary documentation is essential for a successful submission, whether you run a business or an individual submitting taxes. Understanding of the TIN, TAN, PAN, DIN, VAT and DSC will help you in the proper filing of your taxes, and also protect you from any hefty penalties. It also saves time when signing contracts or agreements with third parties, therefore familiarizing yourself with these words is essential.</a:t>
            </a:r>
          </a:p>
          <a:p>
            <a:endParaRPr lang="en-IN" dirty="0"/>
          </a:p>
        </p:txBody>
      </p:sp>
    </p:spTree>
    <p:extLst>
      <p:ext uri="{BB962C8B-B14F-4D97-AF65-F5344CB8AC3E}">
        <p14:creationId xmlns:p14="http://schemas.microsoft.com/office/powerpoint/2010/main" val="42942974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0988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0"/>
            <a:ext cx="86868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     Guidelines for Writing a Business Plan</a:t>
            </a:r>
            <a:br>
              <a:rPr lang="en-US" altLang="en-US" sz="3600" dirty="0" smtClean="0">
                <a:latin typeface="Times New Roman" panose="02020603050405020304" pitchFamily="18" charset="0"/>
                <a:ea typeface="ＭＳ Ｐゴシック" panose="020B0600070205080204" pitchFamily="34" charset="-128"/>
              </a:rPr>
            </a:br>
            <a:endParaRPr lang="en-US" altLang="en-US" sz="2000" dirty="0" smtClean="0">
              <a:latin typeface="Times New Roman" panose="02020603050405020304" pitchFamily="18" charset="0"/>
              <a:ea typeface="ＭＳ Ｐゴシック" panose="020B0600070205080204" pitchFamily="34" charset="-128"/>
            </a:endParaRPr>
          </a:p>
        </p:txBody>
      </p:sp>
      <p:sp>
        <p:nvSpPr>
          <p:cNvPr id="8195" name="Rectangle 3"/>
          <p:cNvSpPr>
            <a:spLocks noGrp="1" noChangeArrowheads="1"/>
          </p:cNvSpPr>
          <p:nvPr>
            <p:ph type="body" idx="1"/>
          </p:nvPr>
        </p:nvSpPr>
        <p:spPr>
          <a:xfrm>
            <a:off x="601671" y="2123841"/>
            <a:ext cx="8085130" cy="4886559"/>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Structure of the Business Plan</a:t>
            </a:r>
          </a:p>
          <a:p>
            <a:pPr lvl="1" eaLnBrk="1" hangingPunct="1"/>
            <a:r>
              <a:rPr lang="en-US" altLang="en-US" sz="2400" dirty="0" smtClean="0">
                <a:latin typeface="Times New Roman" panose="02020603050405020304" pitchFamily="18" charset="0"/>
                <a:ea typeface="ＭＳ Ｐゴシック" panose="020B0600070205080204" pitchFamily="34" charset="-128"/>
              </a:rPr>
              <a:t>To make the best impression a business plan should follow a conventional structure, such as the outline for the business plan shown in the chapter.</a:t>
            </a:r>
          </a:p>
          <a:p>
            <a:pPr lvl="1" eaLnBrk="1" hangingPunct="1"/>
            <a:r>
              <a:rPr lang="en-US" altLang="en-US" sz="2400" dirty="0" smtClean="0">
                <a:latin typeface="Times New Roman" panose="02020603050405020304" pitchFamily="18" charset="0"/>
                <a:ea typeface="ＭＳ Ｐゴシック" panose="020B0600070205080204" pitchFamily="34" charset="-128"/>
              </a:rPr>
              <a:t>Although some entrepreneurs want to demonstrate creativity, departing from the basic structure of the conventional business plan is usually a mistake.  </a:t>
            </a:r>
          </a:p>
          <a:p>
            <a:pPr lvl="1" eaLnBrk="1" hangingPunct="1"/>
            <a:r>
              <a:rPr lang="en-US" altLang="en-US" sz="2400" dirty="0" smtClean="0">
                <a:latin typeface="Times New Roman" panose="02020603050405020304" pitchFamily="18" charset="0"/>
                <a:ea typeface="ＭＳ Ｐゴシック" panose="020B0600070205080204" pitchFamily="34" charset="-128"/>
              </a:rPr>
              <a:t>Typically, investors are busy people and want a plan where they can easily find critical information.</a:t>
            </a:r>
          </a:p>
        </p:txBody>
      </p:sp>
    </p:spTree>
    <p:extLst>
      <p:ext uri="{BB962C8B-B14F-4D97-AF65-F5344CB8AC3E}">
        <p14:creationId xmlns:p14="http://schemas.microsoft.com/office/powerpoint/2010/main" val="2278715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62000"/>
            <a:ext cx="86868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Guidelines for Writing a Business Plan</a:t>
            </a:r>
            <a:br>
              <a:rPr lang="en-US" altLang="en-US" sz="3600" dirty="0" smtClean="0">
                <a:latin typeface="Times New Roman" panose="02020603050405020304" pitchFamily="18" charset="0"/>
                <a:ea typeface="ＭＳ Ｐゴシック" panose="020B0600070205080204" pitchFamily="34" charset="-128"/>
              </a:rPr>
            </a:br>
            <a:endParaRPr lang="en-US" altLang="en-US" sz="2000" dirty="0" smtClean="0">
              <a:latin typeface="Times New Roman" panose="02020603050405020304" pitchFamily="18" charset="0"/>
              <a:ea typeface="ＭＳ Ｐゴシック" panose="020B0600070205080204" pitchFamily="34" charset="-128"/>
            </a:endParaRPr>
          </a:p>
        </p:txBody>
      </p:sp>
      <p:sp>
        <p:nvSpPr>
          <p:cNvPr id="9219" name="Rectangle 3"/>
          <p:cNvSpPr>
            <a:spLocks noGrp="1" noChangeArrowheads="1"/>
          </p:cNvSpPr>
          <p:nvPr>
            <p:ph type="body" idx="1"/>
          </p:nvPr>
        </p:nvSpPr>
        <p:spPr>
          <a:xfrm>
            <a:off x="601671" y="1895241"/>
            <a:ext cx="8085130" cy="4886559"/>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Structure of the Business Plan (continued)</a:t>
            </a:r>
          </a:p>
          <a:p>
            <a:pPr lvl="1" eaLnBrk="1" hangingPunct="1"/>
            <a:r>
              <a:rPr lang="en-US" altLang="en-US" sz="2400" dirty="0" smtClean="0">
                <a:latin typeface="Times New Roman" panose="02020603050405020304" pitchFamily="18" charset="0"/>
                <a:ea typeface="ＭＳ Ｐゴシック" panose="020B0600070205080204" pitchFamily="34" charset="-128"/>
              </a:rPr>
              <a:t>Software Packages</a:t>
            </a:r>
          </a:p>
          <a:p>
            <a:pPr lvl="2" eaLnBrk="1" hangingPunct="1"/>
            <a:r>
              <a:rPr lang="en-US" altLang="en-US" sz="2000" dirty="0" smtClean="0">
                <a:latin typeface="Times New Roman" panose="02020603050405020304" pitchFamily="18" charset="0"/>
                <a:ea typeface="ＭＳ Ｐゴシック" panose="020B0600070205080204" pitchFamily="34" charset="-128"/>
              </a:rPr>
              <a:t>There are many software packages available that employ an interactive, menu-driven approach to assist in the writing of a business plan.  </a:t>
            </a:r>
          </a:p>
          <a:p>
            <a:pPr lvl="2" eaLnBrk="1" hangingPunct="1"/>
            <a:r>
              <a:rPr lang="en-US" altLang="en-US" sz="2000" dirty="0" smtClean="0">
                <a:latin typeface="Times New Roman" panose="02020603050405020304" pitchFamily="18" charset="0"/>
                <a:ea typeface="ＭＳ Ｐゴシック" panose="020B0600070205080204" pitchFamily="34" charset="-128"/>
              </a:rPr>
              <a:t>Some of these programs are very helpful.  However, entrepreneurs should avoid a boilerplate plan that looks as though it came from a “canned” source.</a:t>
            </a:r>
          </a:p>
          <a:p>
            <a:pPr lvl="1" eaLnBrk="1" hangingPunct="1"/>
            <a:r>
              <a:rPr lang="en-US" altLang="en-US" sz="2400" dirty="0" smtClean="0">
                <a:latin typeface="Times New Roman" panose="02020603050405020304" pitchFamily="18" charset="0"/>
                <a:ea typeface="ＭＳ Ｐゴシック" panose="020B0600070205080204" pitchFamily="34" charset="-128"/>
              </a:rPr>
              <a:t>Sense of Excitement</a:t>
            </a:r>
          </a:p>
          <a:p>
            <a:pPr lvl="2" eaLnBrk="1" hangingPunct="1"/>
            <a:r>
              <a:rPr lang="en-US" altLang="en-US" sz="2000" dirty="0" smtClean="0">
                <a:latin typeface="Times New Roman" panose="02020603050405020304" pitchFamily="18" charset="0"/>
                <a:ea typeface="ＭＳ Ｐゴシック" panose="020B0600070205080204" pitchFamily="34" charset="-128"/>
              </a:rPr>
              <a:t>Along with facts and figures, a business plan needs to project a sense of anticipation and excitement about the possibilities that surround a new venture.</a:t>
            </a:r>
          </a:p>
        </p:txBody>
      </p:sp>
    </p:spTree>
    <p:extLst>
      <p:ext uri="{BB962C8B-B14F-4D97-AF65-F5344CB8AC3E}">
        <p14:creationId xmlns:p14="http://schemas.microsoft.com/office/powerpoint/2010/main" val="1506652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0"/>
            <a:ext cx="86868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Guidelines for Writing a Business Plan</a:t>
            </a:r>
            <a:br>
              <a:rPr lang="en-US" altLang="en-US" sz="3600" dirty="0" smtClean="0">
                <a:latin typeface="Times New Roman" panose="02020603050405020304" pitchFamily="18" charset="0"/>
                <a:ea typeface="ＭＳ Ｐゴシック" panose="020B0600070205080204" pitchFamily="34" charset="-128"/>
              </a:rPr>
            </a:br>
            <a:endParaRPr lang="en-US" altLang="en-US" sz="2000" dirty="0" smtClean="0">
              <a:latin typeface="Times New Roman" panose="02020603050405020304" pitchFamily="18" charset="0"/>
              <a:ea typeface="ＭＳ Ｐゴシック" panose="020B0600070205080204" pitchFamily="34" charset="-128"/>
            </a:endParaRPr>
          </a:p>
        </p:txBody>
      </p:sp>
      <p:sp>
        <p:nvSpPr>
          <p:cNvPr id="10243" name="Rectangle 3"/>
          <p:cNvSpPr>
            <a:spLocks noGrp="1" noChangeArrowheads="1"/>
          </p:cNvSpPr>
          <p:nvPr>
            <p:ph type="body" idx="1"/>
          </p:nvPr>
        </p:nvSpPr>
        <p:spPr>
          <a:xfrm>
            <a:off x="601671" y="2123841"/>
            <a:ext cx="8085130" cy="4886559"/>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Content of the Business Plan</a:t>
            </a:r>
          </a:p>
          <a:p>
            <a:pPr lvl="1" eaLnBrk="1" hangingPunct="1"/>
            <a:r>
              <a:rPr lang="en-US" altLang="en-US" sz="2400" dirty="0" smtClean="0">
                <a:latin typeface="Times New Roman" panose="02020603050405020304" pitchFamily="18" charset="0"/>
                <a:ea typeface="ＭＳ Ｐゴシック" panose="020B0600070205080204" pitchFamily="34" charset="-128"/>
              </a:rPr>
              <a:t>The business plan should give clear and concise information on all the important aspects of the proposed venture.  </a:t>
            </a:r>
          </a:p>
          <a:p>
            <a:pPr lvl="1" eaLnBrk="1" hangingPunct="1"/>
            <a:r>
              <a:rPr lang="en-US" altLang="en-US" sz="2400" dirty="0" smtClean="0">
                <a:latin typeface="Times New Roman" panose="02020603050405020304" pitchFamily="18" charset="0"/>
                <a:ea typeface="ＭＳ Ｐゴシック" panose="020B0600070205080204" pitchFamily="34" charset="-128"/>
              </a:rPr>
              <a:t>It must be long enough to provide sufficient information yet short enough to maintain reader interest.  </a:t>
            </a:r>
          </a:p>
          <a:p>
            <a:pPr lvl="1" eaLnBrk="1" hangingPunct="1"/>
            <a:r>
              <a:rPr lang="en-US" altLang="en-US" sz="2400" dirty="0" smtClean="0">
                <a:latin typeface="Times New Roman" panose="02020603050405020304" pitchFamily="18" charset="0"/>
                <a:ea typeface="ＭＳ Ｐゴシック" panose="020B0600070205080204" pitchFamily="34" charset="-128"/>
              </a:rPr>
              <a:t>For most plans, 25 to 35 pages is sufficient.</a:t>
            </a:r>
          </a:p>
          <a:p>
            <a:pPr eaLnBrk="1" hangingPunct="1"/>
            <a:r>
              <a:rPr lang="en-US" altLang="en-US" sz="2800" dirty="0" smtClean="0">
                <a:latin typeface="Times New Roman" panose="02020603050405020304" pitchFamily="18" charset="0"/>
                <a:ea typeface="ＭＳ Ｐゴシック" panose="020B0600070205080204" pitchFamily="34" charset="-128"/>
              </a:rPr>
              <a:t>Types of Business Plans</a:t>
            </a:r>
          </a:p>
          <a:p>
            <a:pPr lvl="1" eaLnBrk="1" hangingPunct="1"/>
            <a:r>
              <a:rPr lang="en-US" altLang="en-US" sz="2400" dirty="0" smtClean="0">
                <a:latin typeface="Times New Roman" panose="02020603050405020304" pitchFamily="18" charset="0"/>
                <a:ea typeface="ＭＳ Ｐゴシック" panose="020B0600070205080204" pitchFamily="34" charset="-128"/>
              </a:rPr>
              <a:t>There are three types of business plans, which are</a:t>
            </a:r>
          </a:p>
          <a:p>
            <a:pPr marL="457200" lvl="1" indent="0" eaLnBrk="1" hangingPunct="1">
              <a:buNone/>
            </a:pPr>
            <a:r>
              <a:rPr lang="en-US" altLang="en-US" sz="2400" dirty="0" smtClean="0">
                <a:latin typeface="Times New Roman" panose="02020603050405020304" pitchFamily="18" charset="0"/>
                <a:ea typeface="ＭＳ Ｐゴシック" panose="020B0600070205080204" pitchFamily="34" charset="-128"/>
              </a:rPr>
              <a:t> shown on the next slide:-</a:t>
            </a:r>
          </a:p>
        </p:txBody>
      </p:sp>
    </p:spTree>
    <p:extLst>
      <p:ext uri="{BB962C8B-B14F-4D97-AF65-F5344CB8AC3E}">
        <p14:creationId xmlns:p14="http://schemas.microsoft.com/office/powerpoint/2010/main" val="2041288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0"/>
            <a:ext cx="86868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Guidelines for Writing a Business Plan</a:t>
            </a:r>
            <a:br>
              <a:rPr lang="en-US" altLang="en-US" sz="3600" dirty="0" smtClean="0">
                <a:latin typeface="Times New Roman" panose="02020603050405020304" pitchFamily="18" charset="0"/>
                <a:ea typeface="ＭＳ Ｐゴシック" panose="020B0600070205080204" pitchFamily="34" charset="-128"/>
              </a:rPr>
            </a:br>
            <a:endParaRPr lang="en-US" altLang="en-US" sz="2000" dirty="0" smtClean="0">
              <a:latin typeface="Times New Roman" panose="02020603050405020304" pitchFamily="18" charset="0"/>
              <a:ea typeface="ＭＳ Ｐゴシック" panose="020B0600070205080204" pitchFamily="34" charset="-128"/>
            </a:endParaRPr>
          </a:p>
        </p:txBody>
      </p:sp>
      <p:sp>
        <p:nvSpPr>
          <p:cNvPr id="11268" name="Text Box 7"/>
          <p:cNvSpPr txBox="1">
            <a:spLocks noChangeArrowheads="1"/>
          </p:cNvSpPr>
          <p:nvPr/>
        </p:nvSpPr>
        <p:spPr bwMode="auto">
          <a:xfrm>
            <a:off x="1143000" y="1524000"/>
            <a:ext cx="6781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75000"/>
              </a:lnSpc>
              <a:spcBef>
                <a:spcPct val="50000"/>
              </a:spcBef>
              <a:buFontTx/>
              <a:buNone/>
            </a:pPr>
            <a:r>
              <a:rPr lang="en-US" altLang="en-US" sz="2800">
                <a:latin typeface="Times New Roman" panose="02020603050405020304" pitchFamily="18" charset="0"/>
              </a:rPr>
              <a:t>Types of Business Plans</a:t>
            </a:r>
          </a:p>
        </p:txBody>
      </p:sp>
      <p:pic>
        <p:nvPicPr>
          <p:cNvPr id="1126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850" y="2209800"/>
            <a:ext cx="872331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0742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686800" cy="1143000"/>
          </a:xfrm>
        </p:spPr>
        <p:txBody>
          <a:bodyPr/>
          <a:lstStyle/>
          <a:p>
            <a:pPr eaLnBrk="1" hangingPunct="1"/>
            <a:r>
              <a:rPr lang="en-US" altLang="en-US" sz="3600" dirty="0" smtClean="0">
                <a:latin typeface="Times New Roman" panose="02020603050405020304" pitchFamily="18" charset="0"/>
                <a:ea typeface="ＭＳ Ｐゴシック" panose="020B0600070205080204" pitchFamily="34" charset="-128"/>
              </a:rPr>
              <a:t>Guidelines for Writing a Business Plan</a:t>
            </a:r>
            <a:br>
              <a:rPr lang="en-US" altLang="en-US" sz="3600" dirty="0" smtClean="0">
                <a:latin typeface="Times New Roman" panose="02020603050405020304" pitchFamily="18" charset="0"/>
                <a:ea typeface="ＭＳ Ｐゴシック" panose="020B0600070205080204" pitchFamily="34" charset="-128"/>
              </a:rPr>
            </a:br>
            <a:endParaRPr lang="en-US" altLang="en-US" sz="2000" dirty="0" smtClean="0">
              <a:latin typeface="Times New Roman" panose="02020603050405020304" pitchFamily="18" charset="0"/>
              <a:ea typeface="ＭＳ Ｐゴシック" panose="020B0600070205080204" pitchFamily="34" charset="-128"/>
            </a:endParaRPr>
          </a:p>
        </p:txBody>
      </p:sp>
      <p:sp>
        <p:nvSpPr>
          <p:cNvPr id="12291" name="Rectangle 3"/>
          <p:cNvSpPr>
            <a:spLocks noGrp="1" noChangeArrowheads="1"/>
          </p:cNvSpPr>
          <p:nvPr>
            <p:ph type="body" idx="1"/>
          </p:nvPr>
        </p:nvSpPr>
        <p:spPr>
          <a:xfrm>
            <a:off x="601671" y="2123841"/>
            <a:ext cx="8085130" cy="4886559"/>
          </a:xfrm>
        </p:spPr>
        <p:txBody>
          <a:bodyPr/>
          <a:lstStyle/>
          <a:p>
            <a:pPr eaLnBrk="1" hangingPunct="1"/>
            <a:r>
              <a:rPr lang="en-US" altLang="en-US" sz="2800" dirty="0" smtClean="0">
                <a:latin typeface="Times New Roman" panose="02020603050405020304" pitchFamily="18" charset="0"/>
                <a:ea typeface="ＭＳ Ｐゴシック" panose="020B0600070205080204" pitchFamily="34" charset="-128"/>
              </a:rPr>
              <a:t>Recognizing the Elements of the Plan May Change</a:t>
            </a:r>
          </a:p>
          <a:p>
            <a:pPr lvl="1" eaLnBrk="1" hangingPunct="1"/>
            <a:r>
              <a:rPr lang="en-US" altLang="en-US" sz="2400" dirty="0" smtClean="0">
                <a:latin typeface="Times New Roman" panose="02020603050405020304" pitchFamily="18" charset="0"/>
                <a:ea typeface="ＭＳ Ｐゴシック" panose="020B0600070205080204" pitchFamily="34" charset="-128"/>
              </a:rPr>
              <a:t>It’s important to recognize that the plan will usually change while written.</a:t>
            </a:r>
          </a:p>
          <a:p>
            <a:pPr lvl="1" eaLnBrk="1" hangingPunct="1"/>
            <a:r>
              <a:rPr lang="en-US" altLang="en-US" sz="2400" dirty="0" smtClean="0">
                <a:latin typeface="Times New Roman" panose="02020603050405020304" pitchFamily="18" charset="0"/>
                <a:ea typeface="ＭＳ Ｐゴシック" panose="020B0600070205080204" pitchFamily="34" charset="-128"/>
              </a:rPr>
              <a:t>New insights invariably emerge when an entrepreneur or a team of entrepreneurs immerse themselves in writing the plan and start getting feedback from others.</a:t>
            </a:r>
          </a:p>
        </p:txBody>
      </p:sp>
    </p:spTree>
    <p:extLst>
      <p:ext uri="{BB962C8B-B14F-4D97-AF65-F5344CB8AC3E}">
        <p14:creationId xmlns:p14="http://schemas.microsoft.com/office/powerpoint/2010/main" val="68422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1046</TotalTime>
  <Words>2834</Words>
  <Application>Microsoft Office PowerPoint</Application>
  <PresentationFormat>On-screen Show (4:3)</PresentationFormat>
  <Paragraphs>339</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ＭＳ Ｐゴシック</vt:lpstr>
      <vt:lpstr>Arial</vt:lpstr>
      <vt:lpstr>Calibri</vt:lpstr>
      <vt:lpstr>Open Sans</vt:lpstr>
      <vt:lpstr>Times New Roman</vt:lpstr>
      <vt:lpstr>Office Theme</vt:lpstr>
      <vt:lpstr>PowerPoint Presentation</vt:lpstr>
      <vt:lpstr>Chapter Objectives</vt:lpstr>
      <vt:lpstr>What Is a Business Plan?</vt:lpstr>
      <vt:lpstr>Who Reads the Business Plan—And What Are They Looking For?</vt:lpstr>
      <vt:lpstr>     Guidelines for Writing a Business Plan </vt:lpstr>
      <vt:lpstr>Guidelines for Writing a Business Plan </vt:lpstr>
      <vt:lpstr>Guidelines for Writing a Business Plan </vt:lpstr>
      <vt:lpstr>Guidelines for Writing a Business Plan </vt:lpstr>
      <vt:lpstr>Guidelines for Writing a Business Plan </vt:lpstr>
      <vt:lpstr>Outline of Business Plan</vt:lpstr>
      <vt:lpstr>Section 1: Executive Summary </vt:lpstr>
      <vt:lpstr>Section 1: Executive Summary </vt:lpstr>
      <vt:lpstr>Section 2: Industry Analysis </vt:lpstr>
      <vt:lpstr>Section 2: Industry Analysis </vt:lpstr>
      <vt:lpstr>Section 3: Company Description </vt:lpstr>
      <vt:lpstr>Section 3: Company Description </vt:lpstr>
      <vt:lpstr>Section 4: Market Analysis </vt:lpstr>
      <vt:lpstr>Section 4: Market Analysis </vt:lpstr>
      <vt:lpstr>Section 5: The Economics of the Business </vt:lpstr>
      <vt:lpstr>Section 5: The Economics of the Business </vt:lpstr>
      <vt:lpstr>Section 6: Marketing Plan </vt:lpstr>
      <vt:lpstr>Section 6: Marketing Plan </vt:lpstr>
      <vt:lpstr>Section 7: Design and Development Plan </vt:lpstr>
      <vt:lpstr>Section 7: Design and Development Plan </vt:lpstr>
      <vt:lpstr>Section 8: Operations Plan </vt:lpstr>
      <vt:lpstr>Section 8: Operations Plan </vt:lpstr>
      <vt:lpstr>Section 9: Management Team and Company Structure </vt:lpstr>
      <vt:lpstr>Section 9: Management Team and Company Structure </vt:lpstr>
      <vt:lpstr>Section 10: Overall Schedule </vt:lpstr>
      <vt:lpstr>Section 10: Overall Schedule </vt:lpstr>
      <vt:lpstr>Section 11: Financial Projections </vt:lpstr>
      <vt:lpstr>Section 11: Financial Projections </vt:lpstr>
      <vt:lpstr>Presenting the Business Plan to Investors </vt:lpstr>
      <vt:lpstr>Presenting the Business Plan to Investors </vt:lpstr>
      <vt:lpstr>Difference between TIN, TAN, VAT, PAN, DSC, and DIN</vt:lpstr>
      <vt:lpstr>Tax Identification Number (TIN) </vt:lpstr>
      <vt:lpstr>Value Added Tax (VAT) </vt:lpstr>
      <vt:lpstr>Permanent Account Number (PAN) </vt:lpstr>
      <vt:lpstr>Digital Signature Certificate (DSC) </vt:lpstr>
      <vt:lpstr>PowerPoint Presentation</vt:lpstr>
      <vt:lpstr>Conclusion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user</cp:lastModifiedBy>
  <cp:revision>154</cp:revision>
  <dcterms:created xsi:type="dcterms:W3CDTF">2013-08-21T19:17:07Z</dcterms:created>
  <dcterms:modified xsi:type="dcterms:W3CDTF">2022-06-06T07:44:33Z</dcterms:modified>
</cp:coreProperties>
</file>