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257" r:id="rId3"/>
    <p:sldId id="259" r:id="rId4"/>
    <p:sldId id="261" r:id="rId5"/>
    <p:sldId id="280" r:id="rId6"/>
    <p:sldId id="262" r:id="rId7"/>
    <p:sldId id="273" r:id="rId8"/>
    <p:sldId id="274" r:id="rId9"/>
    <p:sldId id="263" r:id="rId10"/>
    <p:sldId id="264" r:id="rId11"/>
    <p:sldId id="278" r:id="rId12"/>
    <p:sldId id="266" r:id="rId13"/>
    <p:sldId id="265" r:id="rId14"/>
    <p:sldId id="267" r:id="rId15"/>
    <p:sldId id="268" r:id="rId16"/>
    <p:sldId id="269" r:id="rId17"/>
    <p:sldId id="270" r:id="rId18"/>
    <p:sldId id="271" r:id="rId19"/>
    <p:sldId id="272" r:id="rId20"/>
    <p:sldId id="290" r:id="rId21"/>
    <p:sldId id="277" r:id="rId22"/>
    <p:sldId id="275" r:id="rId23"/>
    <p:sldId id="276" r:id="rId24"/>
    <p:sldId id="281" r:id="rId25"/>
    <p:sldId id="282" r:id="rId26"/>
    <p:sldId id="283" r:id="rId27"/>
    <p:sldId id="284" r:id="rId28"/>
    <p:sldId id="285" r:id="rId29"/>
    <p:sldId id="286" r:id="rId30"/>
    <p:sldId id="287" r:id="rId31"/>
    <p:sldId id="288" r:id="rId32"/>
    <p:sldId id="289" r:id="rId33"/>
    <p:sldId id="316" r:id="rId34"/>
    <p:sldId id="291" r:id="rId35"/>
    <p:sldId id="292" r:id="rId36"/>
    <p:sldId id="293" r:id="rId37"/>
    <p:sldId id="294" r:id="rId38"/>
    <p:sldId id="295" r:id="rId39"/>
    <p:sldId id="296" r:id="rId40"/>
    <p:sldId id="297" r:id="rId41"/>
    <p:sldId id="299" r:id="rId42"/>
    <p:sldId id="300" r:id="rId43"/>
    <p:sldId id="301" r:id="rId44"/>
    <p:sldId id="302" r:id="rId45"/>
    <p:sldId id="303" r:id="rId46"/>
    <p:sldId id="304" r:id="rId47"/>
    <p:sldId id="305" r:id="rId48"/>
    <p:sldId id="306" r:id="rId49"/>
    <p:sldId id="307" r:id="rId50"/>
    <p:sldId id="308" r:id="rId51"/>
    <p:sldId id="309" r:id="rId52"/>
    <p:sldId id="314" r:id="rId53"/>
    <p:sldId id="315" r:id="rId54"/>
    <p:sldId id="317" r:id="rId55"/>
    <p:sldId id="318" r:id="rId56"/>
    <p:sldId id="319" r:id="rId57"/>
    <p:sldId id="322" r:id="rId58"/>
    <p:sldId id="323" r:id="rId59"/>
    <p:sldId id="325" r:id="rId60"/>
    <p:sldId id="326" r:id="rId61"/>
    <p:sldId id="327" r:id="rId62"/>
    <p:sldId id="333" r:id="rId63"/>
    <p:sldId id="328" r:id="rId64"/>
    <p:sldId id="329" r:id="rId65"/>
    <p:sldId id="330" r:id="rId66"/>
    <p:sldId id="331" r:id="rId67"/>
    <p:sldId id="332"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006C"/>
    <a:srgbClr val="F8025A"/>
    <a:srgbClr val="FFE4B3"/>
    <a:srgbClr val="FFAD19"/>
    <a:srgbClr val="CC8300"/>
    <a:srgbClr val="663300"/>
    <a:srgbClr val="FFB3BE"/>
    <a:srgbClr val="FFCCCC"/>
    <a:srgbClr val="3A1D00"/>
    <a:srgbClr val="D93F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17CBE-7E18-4C86-8924-C893D0A25D49}" type="datetimeFigureOut">
              <a:rPr lang="en-IN" smtClean="0"/>
              <a:t>23-04-2022</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F4C113-E9F2-4239-8BFF-3A9A74D5D505}" type="slidenum">
              <a:rPr lang="en-IN" smtClean="0"/>
              <a:t>‹#›</a:t>
            </a:fld>
            <a:endParaRPr lang="en-IN"/>
          </a:p>
        </p:txBody>
      </p:sp>
    </p:spTree>
    <p:extLst>
      <p:ext uri="{BB962C8B-B14F-4D97-AF65-F5344CB8AC3E}">
        <p14:creationId xmlns:p14="http://schemas.microsoft.com/office/powerpoint/2010/main" val="669073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6539531-6365-471D-8A8D-29E297475440}" type="slidenum">
              <a:rPr lang="en-US" sz="1200"/>
              <a:pPr/>
              <a:t>34</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425760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4D8D2F9-B157-48FD-9729-5044C3CF2DEC}" type="slidenum">
              <a:rPr lang="en-US" sz="1200"/>
              <a:pPr/>
              <a:t>43</a:t>
            </a:fld>
            <a:endParaRPr lang="en-US" sz="1200"/>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308126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D808D2D-6FC1-4CA6-9240-CBC871EFE673}" type="slidenum">
              <a:rPr lang="en-US" sz="1200"/>
              <a:pPr/>
              <a:t>44</a:t>
            </a:fld>
            <a:endParaRPr lang="en-US" sz="1200"/>
          </a:p>
        </p:txBody>
      </p:sp>
      <p:sp>
        <p:nvSpPr>
          <p:cNvPr id="29699" name="Rectangle 2"/>
          <p:cNvSpPr>
            <a:spLocks noGrp="1" noRot="1" noChangeAspect="1" noChangeArrowheads="1" noTextEdit="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184470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anose="020B0604020202020204" pitchFamily="34" charset="0"/>
            </a:endParaRPr>
          </a:p>
        </p:txBody>
      </p:sp>
    </p:spTree>
    <p:extLst>
      <p:ext uri="{BB962C8B-B14F-4D97-AF65-F5344CB8AC3E}">
        <p14:creationId xmlns:p14="http://schemas.microsoft.com/office/powerpoint/2010/main" val="3658800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7DD49D3-5053-45FC-B843-D73CE6A62B07}" type="slidenum">
              <a:rPr lang="en-US" sz="1200"/>
              <a:pPr/>
              <a:t>35</a:t>
            </a:fld>
            <a:endParaRPr lang="en-US" sz="120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661726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8734E81-43B8-417B-9888-677D13B10139}" type="slidenum">
              <a:rPr lang="en-US" sz="1200"/>
              <a:pPr/>
              <a:t>36</a:t>
            </a:fld>
            <a:endParaRPr lang="en-US" sz="12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802862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4F82863-C44B-4F56-B9A1-DCF53A473769}" type="slidenum">
              <a:rPr lang="en-US" sz="1200"/>
              <a:pPr/>
              <a:t>37</a:t>
            </a:fld>
            <a:endParaRPr 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902404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657928C-B093-4EB1-80C6-BF6C21937655}" type="slidenum">
              <a:rPr lang="en-US" sz="1200"/>
              <a:pPr/>
              <a:t>38</a:t>
            </a:fld>
            <a:endParaRPr 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700360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0F72B8E-04EB-479E-881E-BA4AD5CD07C6}" type="slidenum">
              <a:rPr lang="en-US" sz="1200"/>
              <a:pPr/>
              <a:t>39</a:t>
            </a:fld>
            <a:endParaRPr lang="en-US"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470260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0A551DE-DD55-4E62-A7C4-15C0683EEC13}" type="slidenum">
              <a:rPr lang="en-US" sz="1200"/>
              <a:pPr/>
              <a:t>40</a:t>
            </a:fld>
            <a:endParaRPr 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870787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B08624F-14C4-4B00-8B84-47D85B38A183}" type="slidenum">
              <a:rPr lang="en-US" sz="1200"/>
              <a:pPr/>
              <a:t>41</a:t>
            </a:fld>
            <a:endParaRPr lang="en-US" sz="1200"/>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209915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2816522-4B1C-4237-85AF-8F852AF0367A}" type="slidenum">
              <a:rPr lang="en-US" sz="1200"/>
              <a:pPr/>
              <a:t>42</a:t>
            </a:fld>
            <a:endParaRPr lang="en-US" sz="1200"/>
          </a:p>
        </p:txBody>
      </p:sp>
      <p:sp>
        <p:nvSpPr>
          <p:cNvPr id="25603" name="Rectangle 2"/>
          <p:cNvSpPr>
            <a:spLocks noGrp="1" noRot="1" noChangeAspect="1" noChangeArrowheads="1" noTextEdit="1"/>
          </p:cNvSpPr>
          <p:nvPr>
            <p:ph type="sldImg"/>
          </p:nvPr>
        </p:nvSpPr>
        <p:spPr>
          <a:solidFill>
            <a:srgbClr val="FFFFFF"/>
          </a:solidFill>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903958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59785" y="2818180"/>
            <a:ext cx="7482545" cy="1527049"/>
          </a:xfrm>
        </p:spPr>
        <p:txBody>
          <a:bodyPr>
            <a:normAutofit/>
          </a:bodyPr>
          <a:lstStyle>
            <a:lvl1pPr algn="r">
              <a:defRPr sz="3600">
                <a:solidFill>
                  <a:schemeClr val="bg1"/>
                </a:solidFill>
                <a:effectLst>
                  <a:outerShdw blurRad="50800" dist="38100" dir="2700000" algn="tl" rotWithShape="0">
                    <a:prstClr val="black">
                      <a:alpha val="60000"/>
                    </a:prstClr>
                  </a:outerShdw>
                </a:effectLst>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059785" y="4803345"/>
            <a:ext cx="7482545" cy="610820"/>
          </a:xfrm>
        </p:spPr>
        <p:txBody>
          <a:bodyPr>
            <a:normAutofit/>
          </a:bodyPr>
          <a:lstStyle>
            <a:lvl1pPr marL="0" indent="0" algn="r">
              <a:buNone/>
              <a:defRPr sz="2800">
                <a:solidFill>
                  <a:srgbClr val="00B0F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4/23/2022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4/23/2022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4/23/2022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328" y="214314"/>
            <a:ext cx="7794380" cy="1462087"/>
          </a:xfrm>
          <a:prstGeom prst="rect">
            <a:avLst/>
          </a:prstGeom>
        </p:spPr>
        <p:txBody>
          <a:bodyPr/>
          <a:lstStyle/>
          <a:p>
            <a:r>
              <a:rPr lang="en-US" smtClean="0"/>
              <a:t>Click to edit Master title style</a:t>
            </a:r>
            <a:endParaRPr lang="en-IN"/>
          </a:p>
        </p:txBody>
      </p:sp>
      <p:sp>
        <p:nvSpPr>
          <p:cNvPr id="3" name="Table Placeholder 2"/>
          <p:cNvSpPr>
            <a:spLocks noGrp="1"/>
          </p:cNvSpPr>
          <p:nvPr>
            <p:ph type="tbl" idx="1"/>
          </p:nvPr>
        </p:nvSpPr>
        <p:spPr>
          <a:xfrm>
            <a:off x="1182566" y="2017713"/>
            <a:ext cx="7772400" cy="4114800"/>
          </a:xfrm>
          <a:prstGeom prst="rect">
            <a:avLst/>
          </a:prstGeom>
        </p:spPr>
        <p:txBody>
          <a:bodyPr/>
          <a:lstStyle/>
          <a:p>
            <a:pPr lvl="0"/>
            <a:endParaRPr lang="en-IN" noProof="0" smtClean="0"/>
          </a:p>
        </p:txBody>
      </p:sp>
      <p:sp>
        <p:nvSpPr>
          <p:cNvPr id="4" name="Date Placeholder 3"/>
          <p:cNvSpPr>
            <a:spLocks noGrp="1"/>
          </p:cNvSpPr>
          <p:nvPr>
            <p:ph type="dt" sz="half" idx="10"/>
          </p:nvPr>
        </p:nvSpPr>
        <p:spPr>
          <a:xfrm>
            <a:off x="1162050" y="6243638"/>
            <a:ext cx="19050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657600" y="6243638"/>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042150" y="6243638"/>
            <a:ext cx="1905000" cy="457200"/>
          </a:xfrm>
        </p:spPr>
        <p:txBody>
          <a:bodyPr/>
          <a:lstStyle>
            <a:lvl1pPr>
              <a:defRPr smtClean="0"/>
            </a:lvl1pPr>
          </a:lstStyle>
          <a:p>
            <a:pPr>
              <a:defRPr/>
            </a:pPr>
            <a:fld id="{4C8EC6E9-86E5-42C6-B5A2-D84355323A5C}" type="slidenum">
              <a:rPr lang="en-US"/>
              <a:pPr>
                <a:defRPr/>
              </a:pPr>
              <a:t>‹#›</a:t>
            </a:fld>
            <a:endParaRPr lang="en-US"/>
          </a:p>
        </p:txBody>
      </p:sp>
    </p:spTree>
    <p:extLst>
      <p:ext uri="{BB962C8B-B14F-4D97-AF65-F5344CB8AC3E}">
        <p14:creationId xmlns:p14="http://schemas.microsoft.com/office/powerpoint/2010/main" val="3308794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274638"/>
            <a:ext cx="8585200" cy="1516062"/>
          </a:xfrm>
          <a:prstGeom prst="rect">
            <a:avLst/>
          </a:prstGeo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263525" y="1981200"/>
            <a:ext cx="4227513" cy="44497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3438" y="1981200"/>
            <a:ext cx="4227512" cy="44497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val="1850316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274638"/>
            <a:ext cx="8585200" cy="1516062"/>
          </a:xfrm>
          <a:prstGeom prst="rect">
            <a:avLst/>
          </a:prstGeo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263525" y="1981200"/>
            <a:ext cx="4227513" cy="44497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3438" y="1981200"/>
            <a:ext cx="4227512" cy="21478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4643438" y="4281488"/>
            <a:ext cx="4227512" cy="21494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val="1070522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213" y="833015"/>
            <a:ext cx="8093212" cy="763525"/>
          </a:xfrm>
        </p:spPr>
        <p:txBody>
          <a:bodyPr>
            <a:normAutofit/>
          </a:bodyPr>
          <a:lstStyle>
            <a:lvl1pPr algn="r">
              <a:defRPr sz="3600">
                <a:solidFill>
                  <a:schemeClr val="bg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1671" y="1596540"/>
            <a:ext cx="8085130" cy="4886559"/>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1425" y="374901"/>
            <a:ext cx="6566315" cy="916230"/>
          </a:xfrm>
          <a:noFill/>
        </p:spPr>
        <p:txBody>
          <a:bodyPr>
            <a:normAutofit/>
          </a:bodyPr>
          <a:lstStyle>
            <a:lvl1pPr algn="l">
              <a:defRPr sz="3600">
                <a:solidFill>
                  <a:srgbClr val="00B0F0"/>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1425" y="1443835"/>
            <a:ext cx="6566314" cy="4886559"/>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4/23/2022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4/23/2022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833015"/>
            <a:ext cx="8246070" cy="763525"/>
          </a:xfrm>
        </p:spPr>
        <p:txBody>
          <a:bodyPr>
            <a:normAutofit/>
          </a:bodyPr>
          <a:lstStyle>
            <a:lvl1pPr algn="r">
              <a:defRPr sz="3600">
                <a:solidFill>
                  <a:schemeClr val="bg1"/>
                </a:solidFill>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82908"/>
            <a:ext cx="4040188" cy="639762"/>
          </a:xfrm>
        </p:spPr>
        <p:txBody>
          <a:bodyPr anchor="b"/>
          <a:lstStyle>
            <a:lvl1pPr marL="0" indent="0" algn="ctr">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12770"/>
            <a:ext cx="4040188" cy="3311079"/>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82908"/>
            <a:ext cx="4041775" cy="639762"/>
          </a:xfrm>
        </p:spPr>
        <p:txBody>
          <a:bodyPr anchor="b"/>
          <a:lstStyle>
            <a:lvl1pPr marL="0" indent="0" algn="ctr">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12770"/>
            <a:ext cx="4041775" cy="3311079"/>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4/23/2022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4/23/2022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4/23/2022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4/23/2022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8.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9.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4.xml"/><Relationship Id="rId4" Type="http://schemas.openxmlformats.org/officeDocument/2006/relationships/image" Target="../media/image10.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5.xml"/><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8.xml"/><Relationship Id="rId4" Type="http://schemas.openxmlformats.org/officeDocument/2006/relationships/image" Target="../media/image12.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9.xml"/><Relationship Id="rId4" Type="http://schemas.openxmlformats.org/officeDocument/2006/relationships/image" Target="../media/image13.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10.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1.xml"/><Relationship Id="rId4" Type="http://schemas.openxmlformats.org/officeDocument/2006/relationships/hyperlink" Target="http://solutions.3m.com/wps/portal/3M/en_GB/WW/Country/"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7200" y="2971800"/>
            <a:ext cx="4876799" cy="1447800"/>
          </a:xfrm>
          <a:solidFill>
            <a:schemeClr val="tx2"/>
          </a:solidFill>
          <a:ln>
            <a:solidFill>
              <a:schemeClr val="accent1"/>
            </a:solidFill>
          </a:ln>
        </p:spPr>
        <p:txBody>
          <a:bodyPr>
            <a:normAutofit fontScale="90000"/>
          </a:bodyPr>
          <a:lstStyle/>
          <a:p>
            <a:r>
              <a:rPr lang="en-US" dirty="0" smtClean="0"/>
              <a:t> </a:t>
            </a:r>
            <a:r>
              <a:rPr lang="en-US" spc="-5" dirty="0" smtClean="0"/>
              <a:t>Entrepreneurship Development</a:t>
            </a:r>
            <a:r>
              <a:rPr lang="en-US" spc="-5" dirty="0" smtClean="0"/>
              <a:t/>
            </a:r>
            <a:br>
              <a:rPr lang="en-US" spc="-5" dirty="0" smtClean="0"/>
            </a:br>
            <a:r>
              <a:rPr lang="en-US" sz="2200" spc="-5" dirty="0" smtClean="0"/>
              <a:t>Dr. Raj </a:t>
            </a:r>
            <a:r>
              <a:rPr lang="en-US" sz="2200" spc="-5" dirty="0" err="1" smtClean="0"/>
              <a:t>Seshadri</a:t>
            </a:r>
            <a:r>
              <a:rPr lang="en-US" sz="2200" spc="-5" dirty="0" smtClean="0"/>
              <a:t> </a:t>
            </a:r>
            <a:endParaRPr lang="en-US" sz="2200" dirty="0"/>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tx2"/>
          </a:solidFill>
        </p:spPr>
        <p:txBody>
          <a:bodyPr/>
          <a:lstStyle/>
          <a:p>
            <a:pPr marL="12700" marR="1055370">
              <a:lnSpc>
                <a:spcPct val="100000"/>
              </a:lnSpc>
              <a:spcBef>
                <a:spcPts val="100"/>
              </a:spcBef>
            </a:pPr>
            <a:endParaRPr lang="en-US" dirty="0" smtClean="0">
              <a:solidFill>
                <a:schemeClr val="bg1"/>
              </a:solidFill>
            </a:endParaRPr>
          </a:p>
          <a:p>
            <a:pPr marL="12700" marR="1055370">
              <a:lnSpc>
                <a:spcPct val="100000"/>
              </a:lnSpc>
              <a:spcBef>
                <a:spcPts val="100"/>
              </a:spcBef>
            </a:pPr>
            <a:r>
              <a:rPr lang="en-US" dirty="0" smtClean="0">
                <a:solidFill>
                  <a:schemeClr val="bg1"/>
                </a:solidFill>
              </a:rPr>
              <a:t>The Role </a:t>
            </a:r>
            <a:r>
              <a:rPr lang="en-US" spc="-5" dirty="0" smtClean="0">
                <a:solidFill>
                  <a:schemeClr val="bg1"/>
                </a:solidFill>
              </a:rPr>
              <a:t>of Entrepreneurship </a:t>
            </a:r>
            <a:r>
              <a:rPr lang="en-US" dirty="0" smtClean="0">
                <a:solidFill>
                  <a:schemeClr val="bg1"/>
                </a:solidFill>
              </a:rPr>
              <a:t>in  Economic</a:t>
            </a:r>
            <a:r>
              <a:rPr lang="en-US" spc="-10" dirty="0" smtClean="0">
                <a:solidFill>
                  <a:schemeClr val="bg1"/>
                </a:solidFill>
              </a:rPr>
              <a:t>    </a:t>
            </a:r>
            <a:r>
              <a:rPr lang="en-US" dirty="0" smtClean="0">
                <a:solidFill>
                  <a:schemeClr val="bg1"/>
                </a:solidFill>
              </a:rPr>
              <a:t>Growth.</a:t>
            </a:r>
          </a:p>
          <a:p>
            <a:pPr marL="412750" marR="5080" indent="-285750">
              <a:lnSpc>
                <a:spcPct val="99900"/>
              </a:lnSpc>
              <a:spcBef>
                <a:spcPts val="700"/>
              </a:spcBef>
            </a:pPr>
            <a:r>
              <a:rPr lang="en-US" dirty="0" smtClean="0">
                <a:solidFill>
                  <a:schemeClr val="bg1"/>
                </a:solidFill>
              </a:rPr>
              <a:t>– </a:t>
            </a:r>
            <a:r>
              <a:rPr lang="en-US" spc="-5" dirty="0" smtClean="0">
                <a:solidFill>
                  <a:schemeClr val="bg1"/>
                </a:solidFill>
              </a:rPr>
              <a:t>In order for </a:t>
            </a:r>
            <a:r>
              <a:rPr lang="en-US" spc="-10" dirty="0" smtClean="0">
                <a:solidFill>
                  <a:schemeClr val="bg1"/>
                </a:solidFill>
              </a:rPr>
              <a:t>Entrepreneurs </a:t>
            </a:r>
            <a:r>
              <a:rPr lang="en-US" dirty="0" smtClean="0">
                <a:solidFill>
                  <a:schemeClr val="bg1"/>
                </a:solidFill>
              </a:rPr>
              <a:t>to </a:t>
            </a:r>
            <a:r>
              <a:rPr lang="en-US" spc="-5" dirty="0" smtClean="0">
                <a:solidFill>
                  <a:schemeClr val="bg1"/>
                </a:solidFill>
              </a:rPr>
              <a:t>thrive in </a:t>
            </a:r>
            <a:r>
              <a:rPr lang="en-US" spc="-580" dirty="0" smtClean="0">
                <a:solidFill>
                  <a:schemeClr val="bg1"/>
                </a:solidFill>
              </a:rPr>
              <a:t> </a:t>
            </a:r>
            <a:r>
              <a:rPr lang="en-US" dirty="0" smtClean="0">
                <a:solidFill>
                  <a:schemeClr val="bg1"/>
                </a:solidFill>
              </a:rPr>
              <a:t>a  </a:t>
            </a:r>
            <a:r>
              <a:rPr lang="en-US" spc="-10" dirty="0" smtClean="0">
                <a:solidFill>
                  <a:schemeClr val="bg1"/>
                </a:solidFill>
              </a:rPr>
              <a:t>nation, </a:t>
            </a:r>
            <a:r>
              <a:rPr lang="en-US" spc="-5" dirty="0" smtClean="0">
                <a:solidFill>
                  <a:schemeClr val="bg1"/>
                </a:solidFill>
              </a:rPr>
              <a:t>the Government must play  important </a:t>
            </a:r>
            <a:r>
              <a:rPr lang="en-US" spc="-10" dirty="0" smtClean="0">
                <a:solidFill>
                  <a:schemeClr val="bg1"/>
                </a:solidFill>
              </a:rPr>
              <a:t>role </a:t>
            </a:r>
            <a:r>
              <a:rPr lang="en-US" dirty="0" smtClean="0">
                <a:solidFill>
                  <a:schemeClr val="bg1"/>
                </a:solidFill>
              </a:rPr>
              <a:t>in </a:t>
            </a:r>
            <a:r>
              <a:rPr lang="en-US" spc="-5" dirty="0" smtClean="0">
                <a:solidFill>
                  <a:schemeClr val="bg1"/>
                </a:solidFill>
              </a:rPr>
              <a:t>creating the kind of  </a:t>
            </a:r>
            <a:r>
              <a:rPr lang="en-US" spc="-10" dirty="0" smtClean="0">
                <a:solidFill>
                  <a:schemeClr val="bg1"/>
                </a:solidFill>
              </a:rPr>
              <a:t>business </a:t>
            </a:r>
            <a:r>
              <a:rPr lang="en-US" spc="-5" dirty="0" smtClean="0">
                <a:solidFill>
                  <a:schemeClr val="bg1"/>
                </a:solidFill>
              </a:rPr>
              <a:t>environment that create </a:t>
            </a:r>
            <a:r>
              <a:rPr lang="en-US" spc="-10" dirty="0" smtClean="0">
                <a:solidFill>
                  <a:schemeClr val="bg1"/>
                </a:solidFill>
              </a:rPr>
              <a:t>the  </a:t>
            </a:r>
            <a:r>
              <a:rPr lang="en-US" spc="-5" dirty="0" smtClean="0">
                <a:solidFill>
                  <a:schemeClr val="bg1"/>
                </a:solidFill>
              </a:rPr>
              <a:t>basis for </a:t>
            </a:r>
            <a:r>
              <a:rPr lang="en-US" spc="-10" dirty="0" smtClean="0">
                <a:solidFill>
                  <a:schemeClr val="bg1"/>
                </a:solidFill>
              </a:rPr>
              <a:t>growth, </a:t>
            </a:r>
            <a:r>
              <a:rPr lang="en-US" spc="-5" dirty="0" smtClean="0">
                <a:solidFill>
                  <a:schemeClr val="bg1"/>
                </a:solidFill>
              </a:rPr>
              <a:t>stability and </a:t>
            </a:r>
            <a:r>
              <a:rPr lang="en-US" spc="-10" dirty="0" smtClean="0">
                <a:solidFill>
                  <a:schemeClr val="bg1"/>
                </a:solidFill>
              </a:rPr>
              <a:t>future  success </a:t>
            </a:r>
            <a:r>
              <a:rPr lang="en-US" spc="-5" dirty="0" smtClean="0">
                <a:solidFill>
                  <a:schemeClr val="bg1"/>
                </a:solidFill>
              </a:rPr>
              <a:t>of</a:t>
            </a:r>
            <a:r>
              <a:rPr lang="en-US" spc="-10" dirty="0" smtClean="0">
                <a:solidFill>
                  <a:schemeClr val="bg1"/>
                </a:solidFill>
              </a:rPr>
              <a:t> entrepreneurs.</a:t>
            </a:r>
            <a:endParaRPr lang="en-US"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 y="1524000"/>
            <a:ext cx="8839200" cy="533400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1" y="152401"/>
            <a:ext cx="6027424" cy="990599"/>
          </a:xfrm>
          <a:solidFill>
            <a:schemeClr val="tx2"/>
          </a:solidFill>
        </p:spPr>
        <p:txBody>
          <a:bodyPr>
            <a:normAutofit fontScale="90000"/>
          </a:bodyPr>
          <a:lstStyle/>
          <a:p>
            <a:r>
              <a:rPr lang="en-US" dirty="0" smtClean="0">
                <a:solidFill>
                  <a:srgbClr val="FFFFFF"/>
                </a:solidFill>
                <a:latin typeface="Verdana"/>
                <a:cs typeface="Verdana"/>
              </a:rPr>
              <a:t/>
            </a:r>
            <a:br>
              <a:rPr lang="en-US" dirty="0" smtClean="0">
                <a:solidFill>
                  <a:srgbClr val="FFFFFF"/>
                </a:solidFill>
                <a:latin typeface="Verdana"/>
                <a:cs typeface="Verdana"/>
              </a:rPr>
            </a:br>
            <a:r>
              <a:rPr lang="en-US" sz="2700" dirty="0" smtClean="0">
                <a:solidFill>
                  <a:srgbClr val="FFFFFF"/>
                </a:solidFill>
                <a:latin typeface="Verdana"/>
                <a:cs typeface="Verdana"/>
              </a:rPr>
              <a:t>The Role </a:t>
            </a:r>
            <a:r>
              <a:rPr lang="en-US" sz="2700" spc="-5" dirty="0" smtClean="0">
                <a:solidFill>
                  <a:srgbClr val="FFFFFF"/>
                </a:solidFill>
                <a:latin typeface="Verdana"/>
                <a:cs typeface="Verdana"/>
              </a:rPr>
              <a:t>of Entrepreneurship </a:t>
            </a:r>
            <a:r>
              <a:rPr lang="en-US" sz="2700" dirty="0" smtClean="0">
                <a:solidFill>
                  <a:srgbClr val="FFFFFF"/>
                </a:solidFill>
                <a:latin typeface="Verdana"/>
                <a:cs typeface="Verdana"/>
              </a:rPr>
              <a:t>in </a:t>
            </a:r>
            <a:r>
              <a:rPr lang="en-US" sz="2700" spc="-5" dirty="0" smtClean="0">
                <a:solidFill>
                  <a:srgbClr val="FFFFFF"/>
                </a:solidFill>
                <a:latin typeface="Verdana"/>
                <a:cs typeface="Verdana"/>
              </a:rPr>
              <a:t>Economic</a:t>
            </a:r>
            <a:r>
              <a:rPr lang="en-US" sz="2700" spc="40" dirty="0" smtClean="0">
                <a:solidFill>
                  <a:srgbClr val="FFFFFF"/>
                </a:solidFill>
                <a:latin typeface="Verdana"/>
                <a:cs typeface="Verdana"/>
              </a:rPr>
              <a:t> </a:t>
            </a:r>
            <a:r>
              <a:rPr lang="en-US" sz="2700" spc="-5" dirty="0" smtClean="0">
                <a:solidFill>
                  <a:srgbClr val="FFFFFF"/>
                </a:solidFill>
                <a:latin typeface="Verdana"/>
                <a:cs typeface="Verdana"/>
              </a:rPr>
              <a:t>Growth.</a:t>
            </a:r>
            <a:r>
              <a:rPr lang="en-US" sz="2700" dirty="0" smtClean="0">
                <a:latin typeface="Verdana"/>
                <a:cs typeface="Verdana"/>
              </a:rPr>
              <a:t/>
            </a:r>
            <a:br>
              <a:rPr lang="en-US" sz="2700" dirty="0" smtClean="0">
                <a:latin typeface="Verdana"/>
                <a:cs typeface="Verdana"/>
              </a:rPr>
            </a:br>
            <a:endParaRPr lang="en-US" sz="2700" dirty="0"/>
          </a:p>
        </p:txBody>
      </p:sp>
      <p:sp>
        <p:nvSpPr>
          <p:cNvPr id="4" name="Content Placeholder 3"/>
          <p:cNvSpPr>
            <a:spLocks noGrp="1"/>
          </p:cNvSpPr>
          <p:nvPr>
            <p:ph idx="1"/>
          </p:nvPr>
        </p:nvSpPr>
        <p:spPr>
          <a:xfrm>
            <a:off x="304800" y="1371600"/>
            <a:ext cx="8610600" cy="5334000"/>
          </a:xfrm>
          <a:prstGeom prst="rect">
            <a:avLst/>
          </a:prstGeom>
          <a:solidFill>
            <a:schemeClr val="tx2"/>
          </a:solidFill>
        </p:spPr>
        <p:txBody>
          <a:bodyPr wrap="square">
            <a:spAutoFit/>
          </a:bodyPr>
          <a:lstStyle/>
          <a:p>
            <a:pPr marL="812165" marR="283845">
              <a:spcBef>
                <a:spcPts val="400"/>
              </a:spcBef>
              <a:buFont typeface="Wingdings" pitchFamily="2" charset="2"/>
              <a:buChar char="§"/>
            </a:pPr>
            <a:r>
              <a:rPr lang="en-US" sz="1800" b="1" spc="-5" dirty="0" smtClean="0">
                <a:solidFill>
                  <a:srgbClr val="FFFFFF"/>
                </a:solidFill>
                <a:latin typeface="Times New Roman" pitchFamily="18" charset="0"/>
                <a:cs typeface="Times New Roman" pitchFamily="18" charset="0"/>
              </a:rPr>
              <a:t>Increasing </a:t>
            </a:r>
            <a:r>
              <a:rPr lang="en-US" sz="1800" b="1" dirty="0" smtClean="0">
                <a:solidFill>
                  <a:srgbClr val="FFFFFF"/>
                </a:solidFill>
                <a:latin typeface="Times New Roman" pitchFamily="18" charset="0"/>
                <a:cs typeface="Times New Roman" pitchFamily="18" charset="0"/>
              </a:rPr>
              <a:t>the </a:t>
            </a:r>
            <a:r>
              <a:rPr lang="en-US" sz="1800" b="1" spc="-5" dirty="0" smtClean="0">
                <a:solidFill>
                  <a:srgbClr val="FFFFFF"/>
                </a:solidFill>
                <a:latin typeface="Times New Roman" pitchFamily="18" charset="0"/>
                <a:cs typeface="Times New Roman" pitchFamily="18" charset="0"/>
              </a:rPr>
              <a:t>per capita output and income </a:t>
            </a:r>
            <a:r>
              <a:rPr lang="en-US" sz="1800" b="1" dirty="0" smtClean="0">
                <a:solidFill>
                  <a:srgbClr val="FFFFFF"/>
                </a:solidFill>
                <a:latin typeface="Times New Roman" pitchFamily="18" charset="0"/>
                <a:cs typeface="Times New Roman" pitchFamily="18" charset="0"/>
              </a:rPr>
              <a:t>of the </a:t>
            </a:r>
            <a:r>
              <a:rPr lang="en-US" sz="1800" b="1" spc="-10" dirty="0" smtClean="0">
                <a:solidFill>
                  <a:srgbClr val="FFFFFF"/>
                </a:solidFill>
                <a:latin typeface="Times New Roman" pitchFamily="18" charset="0"/>
                <a:cs typeface="Times New Roman" pitchFamily="18" charset="0"/>
              </a:rPr>
              <a:t>people </a:t>
            </a:r>
            <a:r>
              <a:rPr lang="en-US" sz="1800" b="1" spc="-5" dirty="0" smtClean="0">
                <a:solidFill>
                  <a:srgbClr val="FFFFFF"/>
                </a:solidFill>
                <a:latin typeface="Times New Roman" pitchFamily="18" charset="0"/>
                <a:cs typeface="Times New Roman" pitchFamily="18" charset="0"/>
              </a:rPr>
              <a:t>of  </a:t>
            </a:r>
            <a:r>
              <a:rPr lang="en-US" sz="1800" b="1" dirty="0" smtClean="0">
                <a:solidFill>
                  <a:srgbClr val="FFFFFF"/>
                </a:solidFill>
                <a:latin typeface="Times New Roman" pitchFamily="18" charset="0"/>
                <a:cs typeface="Times New Roman" pitchFamily="18" charset="0"/>
              </a:rPr>
              <a:t>the</a:t>
            </a:r>
            <a:r>
              <a:rPr lang="en-US" sz="1800" b="1" spc="-15" dirty="0" smtClean="0">
                <a:solidFill>
                  <a:srgbClr val="FFFFFF"/>
                </a:solidFill>
                <a:latin typeface="Times New Roman" pitchFamily="18" charset="0"/>
                <a:cs typeface="Times New Roman" pitchFamily="18" charset="0"/>
              </a:rPr>
              <a:t> </a:t>
            </a:r>
            <a:r>
              <a:rPr lang="en-US" sz="1800" b="1" spc="-5" dirty="0" smtClean="0">
                <a:solidFill>
                  <a:srgbClr val="FFFFFF"/>
                </a:solidFill>
                <a:latin typeface="Times New Roman" pitchFamily="18" charset="0"/>
                <a:cs typeface="Times New Roman" pitchFamily="18" charset="0"/>
              </a:rPr>
              <a:t>country.</a:t>
            </a:r>
            <a:endParaRPr lang="en-US" sz="1800" dirty="0" smtClean="0">
              <a:latin typeface="Times New Roman" pitchFamily="18" charset="0"/>
              <a:cs typeface="Times New Roman" pitchFamily="18" charset="0"/>
            </a:endParaRPr>
          </a:p>
          <a:p>
            <a:pPr marL="812165" marR="64135">
              <a:spcBef>
                <a:spcPts val="395"/>
              </a:spcBef>
              <a:buFont typeface="Wingdings" pitchFamily="2" charset="2"/>
              <a:buChar char="§"/>
            </a:pPr>
            <a:r>
              <a:rPr lang="en-US" sz="1800" b="1" spc="-5" dirty="0" smtClean="0">
                <a:solidFill>
                  <a:srgbClr val="FFFFFF"/>
                </a:solidFill>
                <a:latin typeface="Times New Roman" pitchFamily="18" charset="0"/>
                <a:cs typeface="Times New Roman" pitchFamily="18" charset="0"/>
              </a:rPr>
              <a:t>Initiating </a:t>
            </a:r>
            <a:r>
              <a:rPr lang="en-US" sz="1800" b="1" dirty="0" smtClean="0">
                <a:solidFill>
                  <a:srgbClr val="FFFFFF"/>
                </a:solidFill>
                <a:latin typeface="Times New Roman" pitchFamily="18" charset="0"/>
                <a:cs typeface="Times New Roman" pitchFamily="18" charset="0"/>
              </a:rPr>
              <a:t>and </a:t>
            </a:r>
            <a:r>
              <a:rPr lang="en-US" sz="1800" b="1" spc="-5" dirty="0" smtClean="0">
                <a:solidFill>
                  <a:srgbClr val="FFFFFF"/>
                </a:solidFill>
                <a:latin typeface="Times New Roman" pitchFamily="18" charset="0"/>
                <a:cs typeface="Times New Roman" pitchFamily="18" charset="0"/>
              </a:rPr>
              <a:t>creating change in the structure of business </a:t>
            </a:r>
            <a:r>
              <a:rPr lang="en-US" sz="1800" b="1" dirty="0" smtClean="0">
                <a:solidFill>
                  <a:srgbClr val="FFFFFF"/>
                </a:solidFill>
                <a:latin typeface="Times New Roman" pitchFamily="18" charset="0"/>
                <a:cs typeface="Times New Roman" pitchFamily="18" charset="0"/>
              </a:rPr>
              <a:t>and  </a:t>
            </a:r>
            <a:r>
              <a:rPr lang="en-US" sz="1800" b="1" spc="-5" dirty="0" smtClean="0">
                <a:solidFill>
                  <a:srgbClr val="FFFFFF"/>
                </a:solidFill>
                <a:latin typeface="Times New Roman" pitchFamily="18" charset="0"/>
                <a:cs typeface="Times New Roman" pitchFamily="18" charset="0"/>
              </a:rPr>
              <a:t>society. Further growth </a:t>
            </a:r>
            <a:r>
              <a:rPr lang="en-US" sz="1800" b="1" dirty="0" smtClean="0">
                <a:solidFill>
                  <a:srgbClr val="FFFFFF"/>
                </a:solidFill>
                <a:latin typeface="Times New Roman" pitchFamily="18" charset="0"/>
                <a:cs typeface="Times New Roman" pitchFamily="18" charset="0"/>
              </a:rPr>
              <a:t>and </a:t>
            </a:r>
            <a:r>
              <a:rPr lang="en-US" sz="1800" b="1" spc="-10" dirty="0" smtClean="0">
                <a:solidFill>
                  <a:srgbClr val="FFFFFF"/>
                </a:solidFill>
                <a:latin typeface="Times New Roman" pitchFamily="18" charset="0"/>
                <a:cs typeface="Times New Roman" pitchFamily="18" charset="0"/>
              </a:rPr>
              <a:t>increased </a:t>
            </a:r>
            <a:r>
              <a:rPr lang="en-US" sz="1800" b="1" spc="-5" dirty="0" smtClean="0">
                <a:solidFill>
                  <a:srgbClr val="FFFFFF"/>
                </a:solidFill>
                <a:latin typeface="Times New Roman" pitchFamily="18" charset="0"/>
                <a:cs typeface="Times New Roman" pitchFamily="18" charset="0"/>
              </a:rPr>
              <a:t>output arises, </a:t>
            </a:r>
            <a:r>
              <a:rPr lang="en-US" sz="1800" b="1" dirty="0" smtClean="0">
                <a:solidFill>
                  <a:srgbClr val="FFFFFF"/>
                </a:solidFill>
                <a:latin typeface="Times New Roman" pitchFamily="18" charset="0"/>
                <a:cs typeface="Times New Roman" pitchFamily="18" charset="0"/>
              </a:rPr>
              <a:t>thus to  </a:t>
            </a:r>
            <a:r>
              <a:rPr lang="en-US" sz="1800" b="1" spc="-5" dirty="0" smtClean="0">
                <a:solidFill>
                  <a:srgbClr val="FFFFFF"/>
                </a:solidFill>
                <a:latin typeface="Times New Roman" pitchFamily="18" charset="0"/>
                <a:cs typeface="Times New Roman" pitchFamily="18" charset="0"/>
              </a:rPr>
              <a:t>enable more </a:t>
            </a:r>
            <a:r>
              <a:rPr lang="en-US" sz="1800" b="1" spc="-10" dirty="0" smtClean="0">
                <a:solidFill>
                  <a:srgbClr val="FFFFFF"/>
                </a:solidFill>
                <a:latin typeface="Times New Roman" pitchFamily="18" charset="0"/>
                <a:cs typeface="Times New Roman" pitchFamily="18" charset="0"/>
              </a:rPr>
              <a:t>wealth </a:t>
            </a:r>
            <a:r>
              <a:rPr lang="en-US" sz="1800" b="1" spc="5" dirty="0" smtClean="0">
                <a:solidFill>
                  <a:srgbClr val="FFFFFF"/>
                </a:solidFill>
                <a:latin typeface="Times New Roman" pitchFamily="18" charset="0"/>
                <a:cs typeface="Times New Roman" pitchFamily="18" charset="0"/>
              </a:rPr>
              <a:t>to </a:t>
            </a:r>
            <a:r>
              <a:rPr lang="en-US" sz="1800" b="1" spc="-5" dirty="0" smtClean="0">
                <a:solidFill>
                  <a:srgbClr val="FFFFFF"/>
                </a:solidFill>
                <a:latin typeface="Times New Roman" pitchFamily="18" charset="0"/>
                <a:cs typeface="Times New Roman" pitchFamily="18" charset="0"/>
              </a:rPr>
              <a:t>be </a:t>
            </a:r>
            <a:r>
              <a:rPr lang="en-US" sz="1800" b="1" spc="-10" dirty="0" smtClean="0">
                <a:solidFill>
                  <a:srgbClr val="FFFFFF"/>
                </a:solidFill>
                <a:latin typeface="Times New Roman" pitchFamily="18" charset="0"/>
                <a:cs typeface="Times New Roman" pitchFamily="18" charset="0"/>
              </a:rPr>
              <a:t>divided </a:t>
            </a:r>
            <a:r>
              <a:rPr lang="en-US" sz="1800" b="1" spc="-5" dirty="0" smtClean="0">
                <a:solidFill>
                  <a:srgbClr val="FFFFFF"/>
                </a:solidFill>
                <a:latin typeface="Times New Roman" pitchFamily="18" charset="0"/>
                <a:cs typeface="Times New Roman" pitchFamily="18" charset="0"/>
              </a:rPr>
              <a:t>among </a:t>
            </a:r>
            <a:r>
              <a:rPr lang="en-US" sz="1800" b="1" dirty="0" smtClean="0">
                <a:solidFill>
                  <a:srgbClr val="FFFFFF"/>
                </a:solidFill>
                <a:latin typeface="Times New Roman" pitchFamily="18" charset="0"/>
                <a:cs typeface="Times New Roman" pitchFamily="18" charset="0"/>
              </a:rPr>
              <a:t>the </a:t>
            </a:r>
            <a:r>
              <a:rPr lang="en-US" sz="1800" b="1" spc="-10" dirty="0" smtClean="0">
                <a:solidFill>
                  <a:srgbClr val="FFFFFF"/>
                </a:solidFill>
                <a:latin typeface="Times New Roman" pitchFamily="18" charset="0"/>
                <a:cs typeface="Times New Roman" pitchFamily="18" charset="0"/>
              </a:rPr>
              <a:t>various  </a:t>
            </a:r>
            <a:r>
              <a:rPr lang="en-US" sz="1800" b="1" spc="-5" dirty="0" smtClean="0">
                <a:solidFill>
                  <a:srgbClr val="FFFFFF"/>
                </a:solidFill>
                <a:latin typeface="Times New Roman" pitchFamily="18" charset="0"/>
                <a:cs typeface="Times New Roman" pitchFamily="18" charset="0"/>
              </a:rPr>
              <a:t>participants </a:t>
            </a:r>
            <a:r>
              <a:rPr lang="en-US" sz="1800" b="1" dirty="0" smtClean="0">
                <a:solidFill>
                  <a:srgbClr val="FFFFFF"/>
                </a:solidFill>
                <a:latin typeface="Times New Roman" pitchFamily="18" charset="0"/>
                <a:cs typeface="Times New Roman" pitchFamily="18" charset="0"/>
              </a:rPr>
              <a:t>(</a:t>
            </a:r>
            <a:r>
              <a:rPr lang="en-US" sz="1800" b="1" spc="-20" dirty="0" smtClean="0">
                <a:solidFill>
                  <a:srgbClr val="FFFFFF"/>
                </a:solidFill>
                <a:latin typeface="Times New Roman" pitchFamily="18" charset="0"/>
                <a:cs typeface="Times New Roman" pitchFamily="18" charset="0"/>
              </a:rPr>
              <a:t> </a:t>
            </a:r>
            <a:r>
              <a:rPr lang="en-US" sz="1800" b="1" spc="-5" dirty="0" smtClean="0">
                <a:solidFill>
                  <a:srgbClr val="FFFFFF"/>
                </a:solidFill>
                <a:latin typeface="Times New Roman" pitchFamily="18" charset="0"/>
                <a:cs typeface="Times New Roman" pitchFamily="18" charset="0"/>
              </a:rPr>
              <a:t>stakeholders).</a:t>
            </a:r>
            <a:endParaRPr lang="en-US" sz="1800" dirty="0" smtClean="0">
              <a:latin typeface="Times New Roman" pitchFamily="18" charset="0"/>
              <a:cs typeface="Times New Roman" pitchFamily="18" charset="0"/>
            </a:endParaRPr>
          </a:p>
          <a:p>
            <a:pPr marL="812165" marR="593725">
              <a:spcBef>
                <a:spcPts val="400"/>
              </a:spcBef>
              <a:buFont typeface="Wingdings" pitchFamily="2" charset="2"/>
              <a:buChar char="§"/>
            </a:pPr>
            <a:r>
              <a:rPr lang="en-US" sz="1800" b="1" spc="-5" dirty="0" smtClean="0">
                <a:solidFill>
                  <a:srgbClr val="FFFFFF"/>
                </a:solidFill>
                <a:latin typeface="Times New Roman" pitchFamily="18" charset="0"/>
                <a:cs typeface="Times New Roman" pitchFamily="18" charset="0"/>
              </a:rPr>
              <a:t>Generation of innovation </a:t>
            </a:r>
            <a:r>
              <a:rPr lang="en-US" sz="1800" b="1" dirty="0" smtClean="0">
                <a:solidFill>
                  <a:srgbClr val="FFFFFF"/>
                </a:solidFill>
                <a:latin typeface="Times New Roman" pitchFamily="18" charset="0"/>
                <a:cs typeface="Times New Roman" pitchFamily="18" charset="0"/>
              </a:rPr>
              <a:t>that </a:t>
            </a:r>
            <a:r>
              <a:rPr lang="en-US" sz="1800" b="1" spc="-5" dirty="0" smtClean="0">
                <a:solidFill>
                  <a:srgbClr val="FFFFFF"/>
                </a:solidFill>
                <a:latin typeface="Times New Roman" pitchFamily="18" charset="0"/>
                <a:cs typeface="Times New Roman" pitchFamily="18" charset="0"/>
              </a:rPr>
              <a:t>leads </a:t>
            </a:r>
            <a:r>
              <a:rPr lang="en-US" sz="1800" b="1" dirty="0" smtClean="0">
                <a:solidFill>
                  <a:srgbClr val="FFFFFF"/>
                </a:solidFill>
                <a:latin typeface="Times New Roman" pitchFamily="18" charset="0"/>
                <a:cs typeface="Times New Roman" pitchFamily="18" charset="0"/>
              </a:rPr>
              <a:t>to the </a:t>
            </a:r>
            <a:r>
              <a:rPr lang="en-US" sz="1800" b="1" spc="-5" dirty="0" smtClean="0">
                <a:solidFill>
                  <a:srgbClr val="FFFFFF"/>
                </a:solidFill>
                <a:latin typeface="Times New Roman" pitchFamily="18" charset="0"/>
                <a:cs typeface="Times New Roman" pitchFamily="18" charset="0"/>
              </a:rPr>
              <a:t>creation of</a:t>
            </a:r>
            <a:r>
              <a:rPr lang="en-US" sz="1800" b="1" spc="-155" dirty="0" smtClean="0">
                <a:solidFill>
                  <a:srgbClr val="FFFFFF"/>
                </a:solidFill>
                <a:latin typeface="Times New Roman" pitchFamily="18" charset="0"/>
                <a:cs typeface="Times New Roman" pitchFamily="18" charset="0"/>
              </a:rPr>
              <a:t> </a:t>
            </a:r>
            <a:r>
              <a:rPr lang="en-US" sz="1800" b="1" spc="-5" dirty="0" smtClean="0">
                <a:solidFill>
                  <a:srgbClr val="FFFFFF"/>
                </a:solidFill>
                <a:latin typeface="Times New Roman" pitchFamily="18" charset="0"/>
                <a:cs typeface="Times New Roman" pitchFamily="18" charset="0"/>
              </a:rPr>
              <a:t>new  product </a:t>
            </a:r>
            <a:r>
              <a:rPr lang="en-US" sz="1800" b="1" dirty="0" smtClean="0">
                <a:solidFill>
                  <a:srgbClr val="FFFFFF"/>
                </a:solidFill>
                <a:latin typeface="Times New Roman" pitchFamily="18" charset="0"/>
                <a:cs typeface="Times New Roman" pitchFamily="18" charset="0"/>
              </a:rPr>
              <a:t>and</a:t>
            </a:r>
            <a:r>
              <a:rPr lang="en-US" sz="1800" b="1" spc="-10" dirty="0" smtClean="0">
                <a:solidFill>
                  <a:srgbClr val="FFFFFF"/>
                </a:solidFill>
                <a:latin typeface="Times New Roman" pitchFamily="18" charset="0"/>
                <a:cs typeface="Times New Roman" pitchFamily="18" charset="0"/>
              </a:rPr>
              <a:t> service.</a:t>
            </a:r>
            <a:endParaRPr lang="en-US" sz="1800" dirty="0" smtClean="0">
              <a:latin typeface="Times New Roman" pitchFamily="18" charset="0"/>
              <a:cs typeface="Times New Roman" pitchFamily="18" charset="0"/>
            </a:endParaRPr>
          </a:p>
          <a:p>
            <a:pPr marL="812165" marR="282575">
              <a:spcBef>
                <a:spcPts val="400"/>
              </a:spcBef>
              <a:buFont typeface="Wingdings" pitchFamily="2" charset="2"/>
              <a:buChar char="§"/>
            </a:pPr>
            <a:r>
              <a:rPr lang="en-US" sz="1800" b="1" spc="-5" dirty="0" smtClean="0">
                <a:solidFill>
                  <a:srgbClr val="FFFFFF"/>
                </a:solidFill>
                <a:latin typeface="Times New Roman" pitchFamily="18" charset="0"/>
                <a:cs typeface="Times New Roman" pitchFamily="18" charset="0"/>
              </a:rPr>
              <a:t>Improvisation </a:t>
            </a:r>
            <a:r>
              <a:rPr lang="en-US" sz="1800" b="1" dirty="0" smtClean="0">
                <a:solidFill>
                  <a:srgbClr val="FFFFFF"/>
                </a:solidFill>
                <a:latin typeface="Times New Roman" pitchFamily="18" charset="0"/>
                <a:cs typeface="Times New Roman" pitchFamily="18" charset="0"/>
              </a:rPr>
              <a:t>and </a:t>
            </a:r>
            <a:r>
              <a:rPr lang="en-US" sz="1800" b="1" spc="-10" dirty="0" smtClean="0">
                <a:solidFill>
                  <a:srgbClr val="FFFFFF"/>
                </a:solidFill>
                <a:latin typeface="Times New Roman" pitchFamily="18" charset="0"/>
                <a:cs typeface="Times New Roman" pitchFamily="18" charset="0"/>
              </a:rPr>
              <a:t>modification </a:t>
            </a:r>
            <a:r>
              <a:rPr lang="en-US" sz="1800" b="1" dirty="0" smtClean="0">
                <a:solidFill>
                  <a:srgbClr val="FFFFFF"/>
                </a:solidFill>
                <a:latin typeface="Times New Roman" pitchFamily="18" charset="0"/>
                <a:cs typeface="Times New Roman" pitchFamily="18" charset="0"/>
              </a:rPr>
              <a:t>on </a:t>
            </a:r>
            <a:r>
              <a:rPr lang="en-US" sz="1800" b="1" spc="-5" dirty="0" smtClean="0">
                <a:solidFill>
                  <a:srgbClr val="FFFFFF"/>
                </a:solidFill>
                <a:latin typeface="Times New Roman" pitchFamily="18" charset="0"/>
                <a:cs typeface="Times New Roman" pitchFamily="18" charset="0"/>
              </a:rPr>
              <a:t>existing product </a:t>
            </a:r>
            <a:r>
              <a:rPr lang="en-US" sz="1800" b="1" dirty="0" smtClean="0">
                <a:solidFill>
                  <a:srgbClr val="FFFFFF"/>
                </a:solidFill>
                <a:latin typeface="Times New Roman" pitchFamily="18" charset="0"/>
                <a:cs typeface="Times New Roman" pitchFamily="18" charset="0"/>
              </a:rPr>
              <a:t>to </a:t>
            </a:r>
            <a:r>
              <a:rPr lang="en-US" sz="1800" b="1" spc="-5" dirty="0" smtClean="0">
                <a:solidFill>
                  <a:srgbClr val="FFFFFF"/>
                </a:solidFill>
                <a:latin typeface="Times New Roman" pitchFamily="18" charset="0"/>
                <a:cs typeface="Times New Roman" pitchFamily="18" charset="0"/>
              </a:rPr>
              <a:t>better  suit market </a:t>
            </a:r>
            <a:r>
              <a:rPr lang="en-US" sz="1800" b="1" dirty="0" smtClean="0">
                <a:solidFill>
                  <a:srgbClr val="FFFFFF"/>
                </a:solidFill>
                <a:latin typeface="Times New Roman" pitchFamily="18" charset="0"/>
                <a:cs typeface="Times New Roman" pitchFamily="18" charset="0"/>
              </a:rPr>
              <a:t>and </a:t>
            </a:r>
            <a:r>
              <a:rPr lang="en-US" sz="1800" b="1" spc="-5" dirty="0" smtClean="0">
                <a:solidFill>
                  <a:srgbClr val="FFFFFF"/>
                </a:solidFill>
                <a:latin typeface="Times New Roman" pitchFamily="18" charset="0"/>
                <a:cs typeface="Times New Roman" pitchFamily="18" charset="0"/>
              </a:rPr>
              <a:t>customers’</a:t>
            </a:r>
            <a:r>
              <a:rPr lang="en-US" sz="1800" b="1" spc="-35" dirty="0" smtClean="0">
                <a:solidFill>
                  <a:srgbClr val="FFFFFF"/>
                </a:solidFill>
                <a:latin typeface="Times New Roman" pitchFamily="18" charset="0"/>
                <a:cs typeface="Times New Roman" pitchFamily="18" charset="0"/>
              </a:rPr>
              <a:t> </a:t>
            </a:r>
            <a:r>
              <a:rPr lang="en-US" sz="1800" b="1" spc="-5" dirty="0" smtClean="0">
                <a:solidFill>
                  <a:srgbClr val="FFFFFF"/>
                </a:solidFill>
                <a:latin typeface="Times New Roman" pitchFamily="18" charset="0"/>
                <a:cs typeface="Times New Roman" pitchFamily="18" charset="0"/>
              </a:rPr>
              <a:t>needs.</a:t>
            </a:r>
            <a:endParaRPr lang="en-US" sz="1800" dirty="0" smtClean="0">
              <a:latin typeface="Times New Roman" pitchFamily="18" charset="0"/>
              <a:cs typeface="Times New Roman" pitchFamily="18" charset="0"/>
            </a:endParaRPr>
          </a:p>
          <a:p>
            <a:pPr marL="812165" marR="5080">
              <a:spcBef>
                <a:spcPts val="400"/>
              </a:spcBef>
              <a:buFont typeface="Wingdings" pitchFamily="2" charset="2"/>
              <a:buChar char="§"/>
            </a:pPr>
            <a:r>
              <a:rPr lang="en-US" sz="1800" b="1" spc="-5" dirty="0" smtClean="0">
                <a:solidFill>
                  <a:srgbClr val="FFFFFF"/>
                </a:solidFill>
                <a:latin typeface="Times New Roman" pitchFamily="18" charset="0"/>
                <a:cs typeface="Times New Roman" pitchFamily="18" charset="0"/>
              </a:rPr>
              <a:t>Creation of </a:t>
            </a:r>
            <a:r>
              <a:rPr lang="en-US" sz="1800" b="1" spc="-10" dirty="0" smtClean="0">
                <a:solidFill>
                  <a:srgbClr val="FFFFFF"/>
                </a:solidFill>
                <a:latin typeface="Times New Roman" pitchFamily="18" charset="0"/>
                <a:cs typeface="Times New Roman" pitchFamily="18" charset="0"/>
              </a:rPr>
              <a:t>self </a:t>
            </a:r>
            <a:r>
              <a:rPr lang="en-US" sz="1800" b="1" spc="-5" dirty="0" smtClean="0">
                <a:solidFill>
                  <a:srgbClr val="FFFFFF"/>
                </a:solidFill>
                <a:latin typeface="Times New Roman" pitchFamily="18" charset="0"/>
                <a:cs typeface="Times New Roman" pitchFamily="18" charset="0"/>
              </a:rPr>
              <a:t>employment </a:t>
            </a:r>
            <a:r>
              <a:rPr lang="en-US" sz="1800" b="1" dirty="0" smtClean="0">
                <a:solidFill>
                  <a:srgbClr val="FFFFFF"/>
                </a:solidFill>
                <a:latin typeface="Times New Roman" pitchFamily="18" charset="0"/>
                <a:cs typeface="Times New Roman" pitchFamily="18" charset="0"/>
              </a:rPr>
              <a:t>and </a:t>
            </a:r>
            <a:r>
              <a:rPr lang="en-US" sz="1800" b="1" spc="5" dirty="0" smtClean="0">
                <a:solidFill>
                  <a:srgbClr val="FFFFFF"/>
                </a:solidFill>
                <a:latin typeface="Times New Roman" pitchFamily="18" charset="0"/>
                <a:cs typeface="Times New Roman" pitchFamily="18" charset="0"/>
              </a:rPr>
              <a:t>to </a:t>
            </a:r>
            <a:r>
              <a:rPr lang="en-US" sz="1800" b="1" spc="-5" dirty="0" smtClean="0">
                <a:solidFill>
                  <a:srgbClr val="FFFFFF"/>
                </a:solidFill>
                <a:latin typeface="Times New Roman" pitchFamily="18" charset="0"/>
                <a:cs typeface="Times New Roman" pitchFamily="18" charset="0"/>
              </a:rPr>
              <a:t>cut back </a:t>
            </a:r>
            <a:r>
              <a:rPr lang="en-US" sz="1800" b="1" dirty="0" smtClean="0">
                <a:solidFill>
                  <a:srgbClr val="FFFFFF"/>
                </a:solidFill>
                <a:latin typeface="Times New Roman" pitchFamily="18" charset="0"/>
                <a:cs typeface="Times New Roman" pitchFamily="18" charset="0"/>
              </a:rPr>
              <a:t>the </a:t>
            </a:r>
            <a:r>
              <a:rPr lang="en-US" sz="1800" b="1" spc="-5" dirty="0" smtClean="0">
                <a:solidFill>
                  <a:srgbClr val="FFFFFF"/>
                </a:solidFill>
                <a:latin typeface="Times New Roman" pitchFamily="18" charset="0"/>
                <a:cs typeface="Times New Roman" pitchFamily="18" charset="0"/>
              </a:rPr>
              <a:t>dependency</a:t>
            </a:r>
            <a:r>
              <a:rPr lang="en-US" sz="1800" b="1" spc="-150" dirty="0" smtClean="0">
                <a:solidFill>
                  <a:srgbClr val="FFFFFF"/>
                </a:solidFill>
                <a:latin typeface="Times New Roman" pitchFamily="18" charset="0"/>
                <a:cs typeface="Times New Roman" pitchFamily="18" charset="0"/>
              </a:rPr>
              <a:t> </a:t>
            </a:r>
            <a:r>
              <a:rPr lang="en-US" sz="1800" b="1" spc="-5" dirty="0" smtClean="0">
                <a:solidFill>
                  <a:srgbClr val="FFFFFF"/>
                </a:solidFill>
                <a:latin typeface="Times New Roman" pitchFamily="18" charset="0"/>
                <a:cs typeface="Times New Roman" pitchFamily="18" charset="0"/>
              </a:rPr>
              <a:t>of  potential employment of new workers in government</a:t>
            </a:r>
            <a:r>
              <a:rPr lang="en-US" sz="1800" b="1" spc="-100" dirty="0" smtClean="0">
                <a:solidFill>
                  <a:srgbClr val="FFFFFF"/>
                </a:solidFill>
                <a:latin typeface="Times New Roman" pitchFamily="18" charset="0"/>
                <a:cs typeface="Times New Roman" pitchFamily="18" charset="0"/>
              </a:rPr>
              <a:t> </a:t>
            </a:r>
            <a:r>
              <a:rPr lang="en-US" sz="1800" b="1" spc="-5" dirty="0" smtClean="0">
                <a:solidFill>
                  <a:srgbClr val="FFFFFF"/>
                </a:solidFill>
                <a:latin typeface="Times New Roman" pitchFamily="18" charset="0"/>
                <a:cs typeface="Times New Roman" pitchFamily="18" charset="0"/>
              </a:rPr>
              <a:t>sectors.</a:t>
            </a:r>
            <a:endParaRPr lang="en-US" sz="1800" dirty="0" smtClean="0">
              <a:latin typeface="Times New Roman" pitchFamily="18" charset="0"/>
              <a:cs typeface="Times New Roman" pitchFamily="18" charset="0"/>
            </a:endParaRPr>
          </a:p>
          <a:p>
            <a:pPr marL="812165" marR="18415">
              <a:spcBef>
                <a:spcPts val="400"/>
              </a:spcBef>
              <a:buFont typeface="Wingdings" pitchFamily="2" charset="2"/>
              <a:buChar char="§"/>
            </a:pPr>
            <a:r>
              <a:rPr lang="en-US" sz="1800" b="1" spc="-5" dirty="0" smtClean="0">
                <a:solidFill>
                  <a:srgbClr val="FFFFFF"/>
                </a:solidFill>
                <a:latin typeface="Times New Roman" pitchFamily="18" charset="0"/>
                <a:cs typeface="Times New Roman" pitchFamily="18" charset="0"/>
              </a:rPr>
              <a:t>Streamline of </a:t>
            </a:r>
            <a:r>
              <a:rPr lang="en-US" sz="1800" b="1" dirty="0" smtClean="0">
                <a:solidFill>
                  <a:srgbClr val="FFFFFF"/>
                </a:solidFill>
                <a:latin typeface="Times New Roman" pitchFamily="18" charset="0"/>
                <a:cs typeface="Times New Roman" pitchFamily="18" charset="0"/>
              </a:rPr>
              <a:t>the </a:t>
            </a:r>
            <a:r>
              <a:rPr lang="en-US" sz="1800" b="1" spc="-5" dirty="0" smtClean="0">
                <a:solidFill>
                  <a:srgbClr val="FFFFFF"/>
                </a:solidFill>
                <a:latin typeface="Times New Roman" pitchFamily="18" charset="0"/>
                <a:cs typeface="Times New Roman" pitchFamily="18" charset="0"/>
              </a:rPr>
              <a:t>private sector and encourage </a:t>
            </a:r>
            <a:r>
              <a:rPr lang="en-US" sz="1800" b="1" dirty="0" smtClean="0">
                <a:solidFill>
                  <a:srgbClr val="FFFFFF"/>
                </a:solidFill>
                <a:latin typeface="Times New Roman" pitchFamily="18" charset="0"/>
                <a:cs typeface="Times New Roman" pitchFamily="18" charset="0"/>
              </a:rPr>
              <a:t>the </a:t>
            </a:r>
            <a:r>
              <a:rPr lang="en-US" sz="1800" b="1" spc="-5" dirty="0" smtClean="0">
                <a:solidFill>
                  <a:srgbClr val="FFFFFF"/>
                </a:solidFill>
                <a:latin typeface="Times New Roman" pitchFamily="18" charset="0"/>
                <a:cs typeface="Times New Roman" pitchFamily="18" charset="0"/>
              </a:rPr>
              <a:t>inclusion</a:t>
            </a:r>
            <a:r>
              <a:rPr lang="en-US" sz="1800" b="1" spc="-145" dirty="0" smtClean="0">
                <a:solidFill>
                  <a:srgbClr val="FFFFFF"/>
                </a:solidFill>
                <a:latin typeface="Times New Roman" pitchFamily="18" charset="0"/>
                <a:cs typeface="Times New Roman" pitchFamily="18" charset="0"/>
              </a:rPr>
              <a:t> </a:t>
            </a:r>
            <a:r>
              <a:rPr lang="en-US" sz="1800" b="1" spc="-5" dirty="0" smtClean="0">
                <a:solidFill>
                  <a:srgbClr val="FFFFFF"/>
                </a:solidFill>
                <a:latin typeface="Times New Roman" pitchFamily="18" charset="0"/>
                <a:cs typeface="Times New Roman" pitchFamily="18" charset="0"/>
              </a:rPr>
              <a:t>of  new technology </a:t>
            </a:r>
            <a:r>
              <a:rPr lang="en-US" sz="1800" b="1" dirty="0" smtClean="0">
                <a:solidFill>
                  <a:srgbClr val="FFFFFF"/>
                </a:solidFill>
                <a:latin typeface="Times New Roman" pitchFamily="18" charset="0"/>
                <a:cs typeface="Times New Roman" pitchFamily="18" charset="0"/>
              </a:rPr>
              <a:t>that is </a:t>
            </a:r>
            <a:r>
              <a:rPr lang="en-US" sz="1800" b="1" spc="-5" dirty="0" smtClean="0">
                <a:solidFill>
                  <a:srgbClr val="FFFFFF"/>
                </a:solidFill>
                <a:latin typeface="Times New Roman" pitchFamily="18" charset="0"/>
                <a:cs typeface="Times New Roman" pitchFamily="18" charset="0"/>
              </a:rPr>
              <a:t>less labor</a:t>
            </a:r>
            <a:r>
              <a:rPr lang="en-US" sz="1800" b="1" spc="-85" dirty="0" smtClean="0">
                <a:solidFill>
                  <a:srgbClr val="FFFFFF"/>
                </a:solidFill>
                <a:latin typeface="Times New Roman" pitchFamily="18" charset="0"/>
                <a:cs typeface="Times New Roman" pitchFamily="18" charset="0"/>
              </a:rPr>
              <a:t> </a:t>
            </a:r>
            <a:r>
              <a:rPr lang="en-US" sz="1800" b="1" spc="-5" dirty="0" smtClean="0">
                <a:solidFill>
                  <a:srgbClr val="FFFFFF"/>
                </a:solidFill>
                <a:latin typeface="Times New Roman" pitchFamily="18" charset="0"/>
                <a:cs typeface="Times New Roman" pitchFamily="18" charset="0"/>
              </a:rPr>
              <a:t>dependent.</a:t>
            </a:r>
            <a:endParaRPr lang="en-US" sz="1800" dirty="0" smtClean="0">
              <a:latin typeface="Times New Roman" pitchFamily="18" charset="0"/>
              <a:cs typeface="Times New Roman" pitchFamily="18" charset="0"/>
            </a:endParaRPr>
          </a:p>
          <a:p>
            <a:pPr marL="812165" marR="327660">
              <a:spcBef>
                <a:spcPts val="400"/>
              </a:spcBef>
              <a:buFont typeface="Wingdings" pitchFamily="2" charset="2"/>
              <a:buChar char="§"/>
            </a:pPr>
            <a:r>
              <a:rPr lang="en-US" sz="1800" b="1" spc="-5" dirty="0" smtClean="0">
                <a:solidFill>
                  <a:srgbClr val="FFFFFF"/>
                </a:solidFill>
                <a:latin typeface="Times New Roman" pitchFamily="18" charset="0"/>
                <a:cs typeface="Times New Roman" pitchFamily="18" charset="0"/>
              </a:rPr>
              <a:t>Increase in </a:t>
            </a:r>
            <a:r>
              <a:rPr lang="en-US" sz="1800" b="1" dirty="0" smtClean="0">
                <a:solidFill>
                  <a:srgbClr val="FFFFFF"/>
                </a:solidFill>
                <a:latin typeface="Times New Roman" pitchFamily="18" charset="0"/>
                <a:cs typeface="Times New Roman" pitchFamily="18" charset="0"/>
              </a:rPr>
              <a:t>the </a:t>
            </a:r>
            <a:r>
              <a:rPr lang="en-US" sz="1800" b="1" spc="-5" dirty="0" smtClean="0">
                <a:solidFill>
                  <a:srgbClr val="FFFFFF"/>
                </a:solidFill>
                <a:latin typeface="Times New Roman" pitchFamily="18" charset="0"/>
                <a:cs typeface="Times New Roman" pitchFamily="18" charset="0"/>
              </a:rPr>
              <a:t>national output which in turn lead </a:t>
            </a:r>
            <a:r>
              <a:rPr lang="en-US" sz="1800" b="1" dirty="0" smtClean="0">
                <a:solidFill>
                  <a:srgbClr val="FFFFFF"/>
                </a:solidFill>
                <a:latin typeface="Times New Roman" pitchFamily="18" charset="0"/>
                <a:cs typeface="Times New Roman" pitchFamily="18" charset="0"/>
              </a:rPr>
              <a:t>to </a:t>
            </a:r>
            <a:r>
              <a:rPr lang="en-US" sz="1800" b="1" spc="-5" dirty="0" smtClean="0">
                <a:solidFill>
                  <a:srgbClr val="FFFFFF"/>
                </a:solidFill>
                <a:latin typeface="Times New Roman" pitchFamily="18" charset="0"/>
                <a:cs typeface="Times New Roman" pitchFamily="18" charset="0"/>
              </a:rPr>
              <a:t>greater  </a:t>
            </a:r>
            <a:r>
              <a:rPr lang="en-US" sz="1800" b="1" dirty="0" smtClean="0">
                <a:solidFill>
                  <a:srgbClr val="FFFFFF"/>
                </a:solidFill>
                <a:latin typeface="Times New Roman" pitchFamily="18" charset="0"/>
                <a:cs typeface="Times New Roman" pitchFamily="18" charset="0"/>
              </a:rPr>
              <a:t>and </a:t>
            </a:r>
            <a:r>
              <a:rPr lang="en-US" sz="1800" b="1" spc="-5" dirty="0" smtClean="0">
                <a:solidFill>
                  <a:srgbClr val="FFFFFF"/>
                </a:solidFill>
                <a:latin typeface="Times New Roman" pitchFamily="18" charset="0"/>
                <a:cs typeface="Times New Roman" pitchFamily="18" charset="0"/>
              </a:rPr>
              <a:t>stronger </a:t>
            </a:r>
            <a:r>
              <a:rPr lang="en-US" sz="1800" b="1" spc="-10" dirty="0" smtClean="0">
                <a:solidFill>
                  <a:srgbClr val="FFFFFF"/>
                </a:solidFill>
                <a:latin typeface="Times New Roman" pitchFamily="18" charset="0"/>
                <a:cs typeface="Times New Roman" pitchFamily="18" charset="0"/>
              </a:rPr>
              <a:t>economic</a:t>
            </a:r>
            <a:r>
              <a:rPr lang="en-US" sz="1800" b="1" spc="-50" dirty="0" smtClean="0">
                <a:solidFill>
                  <a:srgbClr val="FFFFFF"/>
                </a:solidFill>
                <a:latin typeface="Times New Roman" pitchFamily="18" charset="0"/>
                <a:cs typeface="Times New Roman" pitchFamily="18" charset="0"/>
              </a:rPr>
              <a:t> </a:t>
            </a:r>
            <a:r>
              <a:rPr lang="en-US" sz="1800" b="1" spc="-5" dirty="0" smtClean="0">
                <a:solidFill>
                  <a:srgbClr val="FFFFFF"/>
                </a:solidFill>
                <a:latin typeface="Times New Roman" pitchFamily="18" charset="0"/>
                <a:cs typeface="Times New Roman" pitchFamily="18" charset="0"/>
              </a:rPr>
              <a:t>growth.</a:t>
            </a:r>
            <a:endParaRPr lang="en-US" sz="1800" dirty="0" smtClean="0">
              <a:latin typeface="Times New Roman" pitchFamily="18" charset="0"/>
              <a:cs typeface="Times New Roman" pitchFamily="18" charset="0"/>
            </a:endParaRPr>
          </a:p>
          <a:p>
            <a:pPr marL="812165" marR="219710">
              <a:spcBef>
                <a:spcPts val="400"/>
              </a:spcBef>
              <a:buFont typeface="Wingdings" pitchFamily="2" charset="2"/>
              <a:buChar char="§"/>
            </a:pPr>
            <a:r>
              <a:rPr lang="en-US" sz="1800" b="1" spc="-5" dirty="0" smtClean="0">
                <a:solidFill>
                  <a:srgbClr val="FFFFFF"/>
                </a:solidFill>
                <a:latin typeface="Times New Roman" pitchFamily="18" charset="0"/>
                <a:cs typeface="Times New Roman" pitchFamily="18" charset="0"/>
              </a:rPr>
              <a:t>Laying </a:t>
            </a:r>
            <a:r>
              <a:rPr lang="en-US" sz="1800" b="1" dirty="0" smtClean="0">
                <a:solidFill>
                  <a:srgbClr val="FFFFFF"/>
                </a:solidFill>
                <a:latin typeface="Times New Roman" pitchFamily="18" charset="0"/>
                <a:cs typeface="Times New Roman" pitchFamily="18" charset="0"/>
              </a:rPr>
              <a:t>the </a:t>
            </a:r>
            <a:r>
              <a:rPr lang="en-US" sz="1800" b="1" spc="-5" dirty="0" smtClean="0">
                <a:solidFill>
                  <a:srgbClr val="FFFFFF"/>
                </a:solidFill>
                <a:latin typeface="Times New Roman" pitchFamily="18" charset="0"/>
                <a:cs typeface="Times New Roman" pitchFamily="18" charset="0"/>
              </a:rPr>
              <a:t>seed bed </a:t>
            </a:r>
            <a:r>
              <a:rPr lang="en-US" sz="1800" b="1" spc="-10" dirty="0" smtClean="0">
                <a:solidFill>
                  <a:srgbClr val="FFFFFF"/>
                </a:solidFill>
                <a:latin typeface="Times New Roman" pitchFamily="18" charset="0"/>
                <a:cs typeface="Times New Roman" pitchFamily="18" charset="0"/>
              </a:rPr>
              <a:t>for </a:t>
            </a:r>
            <a:r>
              <a:rPr lang="en-US" sz="1800" b="1" spc="-5" dirty="0" smtClean="0">
                <a:solidFill>
                  <a:srgbClr val="FFFFFF"/>
                </a:solidFill>
                <a:latin typeface="Times New Roman" pitchFamily="18" charset="0"/>
                <a:cs typeface="Times New Roman" pitchFamily="18" charset="0"/>
              </a:rPr>
              <a:t>creating new entrepreneur in various  new </a:t>
            </a:r>
            <a:r>
              <a:rPr lang="en-US" sz="1800" b="1" spc="-10" dirty="0" smtClean="0">
                <a:solidFill>
                  <a:srgbClr val="FFFFFF"/>
                </a:solidFill>
                <a:latin typeface="Times New Roman" pitchFamily="18" charset="0"/>
                <a:cs typeface="Times New Roman" pitchFamily="18" charset="0"/>
              </a:rPr>
              <a:t>technologies </a:t>
            </a:r>
            <a:r>
              <a:rPr lang="en-US" sz="1800" b="1" spc="-5" dirty="0" smtClean="0">
                <a:solidFill>
                  <a:srgbClr val="FFFFFF"/>
                </a:solidFill>
                <a:latin typeface="Times New Roman" pitchFamily="18" charset="0"/>
                <a:cs typeface="Times New Roman" pitchFamily="18" charset="0"/>
              </a:rPr>
              <a:t>such </a:t>
            </a:r>
            <a:r>
              <a:rPr lang="en-US" sz="1800" b="1" dirty="0" smtClean="0">
                <a:solidFill>
                  <a:srgbClr val="FFFFFF"/>
                </a:solidFill>
                <a:latin typeface="Times New Roman" pitchFamily="18" charset="0"/>
                <a:cs typeface="Times New Roman" pitchFamily="18" charset="0"/>
              </a:rPr>
              <a:t>as </a:t>
            </a:r>
            <a:r>
              <a:rPr lang="en-US" sz="1800" b="1" spc="-5" dirty="0" smtClean="0">
                <a:solidFill>
                  <a:srgbClr val="FFFFFF"/>
                </a:solidFill>
                <a:latin typeface="Times New Roman" pitchFamily="18" charset="0"/>
                <a:cs typeface="Times New Roman" pitchFamily="18" charset="0"/>
              </a:rPr>
              <a:t>Bio Technology, </a:t>
            </a:r>
            <a:r>
              <a:rPr lang="en-US" sz="1800" b="1" spc="-10" dirty="0" smtClean="0">
                <a:solidFill>
                  <a:srgbClr val="FFFFFF"/>
                </a:solidFill>
                <a:latin typeface="Times New Roman" pitchFamily="18" charset="0"/>
                <a:cs typeface="Times New Roman" pitchFamily="18" charset="0"/>
              </a:rPr>
              <a:t>Bio </a:t>
            </a:r>
            <a:r>
              <a:rPr lang="en-US" sz="1800" b="1" spc="-5" dirty="0" smtClean="0">
                <a:solidFill>
                  <a:srgbClr val="FFFFFF"/>
                </a:solidFill>
                <a:latin typeface="Times New Roman" pitchFamily="18" charset="0"/>
                <a:cs typeface="Times New Roman" pitchFamily="18" charset="0"/>
              </a:rPr>
              <a:t>Technology  </a:t>
            </a:r>
            <a:r>
              <a:rPr lang="en-US" sz="1800" b="1" spc="-10" dirty="0" smtClean="0">
                <a:solidFill>
                  <a:srgbClr val="FFFFFF"/>
                </a:solidFill>
                <a:latin typeface="Times New Roman" pitchFamily="18" charset="0"/>
                <a:cs typeface="Times New Roman" pitchFamily="18" charset="0"/>
              </a:rPr>
              <a:t>Medicine, </a:t>
            </a:r>
            <a:r>
              <a:rPr lang="en-US" sz="1800" b="1" dirty="0" err="1" smtClean="0">
                <a:solidFill>
                  <a:srgbClr val="FFFFFF"/>
                </a:solidFill>
                <a:latin typeface="Times New Roman" pitchFamily="18" charset="0"/>
                <a:cs typeface="Times New Roman" pitchFamily="18" charset="0"/>
              </a:rPr>
              <a:t>Nano</a:t>
            </a:r>
            <a:r>
              <a:rPr lang="en-US" sz="1800" b="1" dirty="0" smtClean="0">
                <a:solidFill>
                  <a:srgbClr val="FFFFFF"/>
                </a:solidFill>
                <a:latin typeface="Times New Roman" pitchFamily="18" charset="0"/>
                <a:cs typeface="Times New Roman" pitchFamily="18" charset="0"/>
              </a:rPr>
              <a:t> </a:t>
            </a:r>
            <a:r>
              <a:rPr lang="en-US" sz="1800" b="1" spc="-10" dirty="0" smtClean="0">
                <a:solidFill>
                  <a:srgbClr val="FFFFFF"/>
                </a:solidFill>
                <a:latin typeface="Times New Roman" pitchFamily="18" charset="0"/>
                <a:cs typeface="Times New Roman" pitchFamily="18" charset="0"/>
              </a:rPr>
              <a:t>Technology </a:t>
            </a:r>
            <a:r>
              <a:rPr lang="en-US" sz="1800" b="1" dirty="0" smtClean="0">
                <a:solidFill>
                  <a:srgbClr val="FFFFFF"/>
                </a:solidFill>
                <a:latin typeface="Times New Roman" pitchFamily="18" charset="0"/>
                <a:cs typeface="Times New Roman" pitchFamily="18" charset="0"/>
              </a:rPr>
              <a:t>, </a:t>
            </a:r>
            <a:r>
              <a:rPr lang="en-US" sz="1800" b="1" spc="-5" dirty="0" smtClean="0">
                <a:solidFill>
                  <a:srgbClr val="FFFFFF"/>
                </a:solidFill>
                <a:latin typeface="Times New Roman" pitchFamily="18" charset="0"/>
                <a:cs typeface="Times New Roman" pitchFamily="18" charset="0"/>
              </a:rPr>
              <a:t>New Material </a:t>
            </a:r>
            <a:r>
              <a:rPr lang="en-US" sz="1800" b="1" spc="-10" dirty="0" smtClean="0">
                <a:solidFill>
                  <a:srgbClr val="FFFFFF"/>
                </a:solidFill>
                <a:latin typeface="Times New Roman" pitchFamily="18" charset="0"/>
                <a:cs typeface="Times New Roman" pitchFamily="18" charset="0"/>
              </a:rPr>
              <a:t>Technology</a:t>
            </a:r>
            <a:r>
              <a:rPr lang="en-US" sz="1800" b="1" spc="-20" dirty="0" smtClean="0">
                <a:solidFill>
                  <a:srgbClr val="FFFFFF"/>
                </a:solidFill>
                <a:latin typeface="Times New Roman" pitchFamily="18" charset="0"/>
                <a:cs typeface="Times New Roman" pitchFamily="18" charset="0"/>
              </a:rPr>
              <a:t> </a:t>
            </a:r>
            <a:r>
              <a:rPr lang="en-US" sz="1800" b="1" spc="-5" dirty="0" smtClean="0">
                <a:solidFill>
                  <a:srgbClr val="FFFFFF"/>
                </a:solidFill>
                <a:latin typeface="Times New Roman" pitchFamily="18" charset="0"/>
                <a:cs typeface="Times New Roman" pitchFamily="18" charset="0"/>
              </a:rPr>
              <a:t>etc.</a:t>
            </a:r>
            <a:endParaRPr lang="en-US" sz="18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600200"/>
            <a:ext cx="8686800" cy="4929555"/>
          </a:xfrm>
          <a:prstGeom prst="rect">
            <a:avLst/>
          </a:prstGeom>
          <a:solidFill>
            <a:schemeClr val="tx2"/>
          </a:solidFill>
        </p:spPr>
        <p:txBody>
          <a:bodyPr wrap="square">
            <a:spAutoFit/>
          </a:bodyPr>
          <a:lstStyle/>
          <a:p>
            <a:pPr marL="127000">
              <a:lnSpc>
                <a:spcPct val="100000"/>
              </a:lnSpc>
              <a:tabLst>
                <a:tab pos="412115" algn="l"/>
              </a:tabLst>
            </a:pPr>
            <a:endParaRPr lang="en-US" sz="2400" dirty="0" smtClean="0">
              <a:latin typeface="Verdana"/>
              <a:cs typeface="Verdana"/>
            </a:endParaRPr>
          </a:p>
          <a:p>
            <a:pPr marL="812800" marR="758825">
              <a:lnSpc>
                <a:spcPct val="79800"/>
              </a:lnSpc>
              <a:spcBef>
                <a:spcPts val="350"/>
              </a:spcBef>
              <a:buFont typeface="Wingdings" pitchFamily="2" charset="2"/>
              <a:buChar char="Ø"/>
            </a:pPr>
            <a:r>
              <a:rPr lang="en-US" sz="2000" spc="-5" dirty="0" smtClean="0">
                <a:solidFill>
                  <a:srgbClr val="FFFFFF"/>
                </a:solidFill>
                <a:latin typeface="Times New Roman" pitchFamily="18" charset="0"/>
                <a:cs typeface="Times New Roman" pitchFamily="18" charset="0"/>
              </a:rPr>
              <a:t>Acting as </a:t>
            </a:r>
            <a:r>
              <a:rPr lang="en-US" sz="2000" dirty="0" smtClean="0">
                <a:solidFill>
                  <a:srgbClr val="FFFFFF"/>
                </a:solidFill>
                <a:latin typeface="Times New Roman" pitchFamily="18" charset="0"/>
                <a:cs typeface="Times New Roman" pitchFamily="18" charset="0"/>
              </a:rPr>
              <a:t>a </a:t>
            </a:r>
            <a:r>
              <a:rPr lang="en-US" sz="2000" spc="-5" dirty="0" smtClean="0">
                <a:solidFill>
                  <a:srgbClr val="FFFFFF"/>
                </a:solidFill>
                <a:latin typeface="Times New Roman" pitchFamily="18" charset="0"/>
                <a:cs typeface="Times New Roman" pitchFamily="18" charset="0"/>
              </a:rPr>
              <a:t>catalyst to nurture </a:t>
            </a:r>
            <a:r>
              <a:rPr lang="en-US" sz="2000" spc="-5" dirty="0" err="1" smtClean="0">
                <a:solidFill>
                  <a:srgbClr val="FFFFFF"/>
                </a:solidFill>
                <a:latin typeface="Times New Roman" pitchFamily="18" charset="0"/>
                <a:cs typeface="Times New Roman" pitchFamily="18" charset="0"/>
              </a:rPr>
              <a:t>intrapreneurs</a:t>
            </a:r>
            <a:r>
              <a:rPr lang="en-US" sz="2000" spc="-5" dirty="0" smtClean="0">
                <a:solidFill>
                  <a:srgbClr val="FFFFFF"/>
                </a:solidFill>
                <a:latin typeface="Times New Roman" pitchFamily="18" charset="0"/>
                <a:cs typeface="Times New Roman" pitchFamily="18" charset="0"/>
              </a:rPr>
              <a:t> and corporate  entrepreneurs </a:t>
            </a:r>
            <a:r>
              <a:rPr lang="en-US" sz="2000" dirty="0" smtClean="0">
                <a:solidFill>
                  <a:srgbClr val="FFFFFF"/>
                </a:solidFill>
                <a:latin typeface="Times New Roman" pitchFamily="18" charset="0"/>
                <a:cs typeface="Times New Roman" pitchFamily="18" charset="0"/>
              </a:rPr>
              <a:t>in a </a:t>
            </a:r>
            <a:r>
              <a:rPr lang="en-US" sz="2000" spc="-5" dirty="0" smtClean="0">
                <a:solidFill>
                  <a:srgbClr val="FFFFFF"/>
                </a:solidFill>
                <a:latin typeface="Times New Roman" pitchFamily="18" charset="0"/>
                <a:cs typeface="Times New Roman" pitchFamily="18" charset="0"/>
              </a:rPr>
              <a:t>business</a:t>
            </a:r>
            <a:r>
              <a:rPr lang="en-US" sz="2000" spc="-10" dirty="0" smtClean="0">
                <a:solidFill>
                  <a:srgbClr val="FFFFFF"/>
                </a:solidFill>
                <a:latin typeface="Times New Roman" pitchFamily="18" charset="0"/>
                <a:cs typeface="Times New Roman" pitchFamily="18" charset="0"/>
              </a:rPr>
              <a:t> </a:t>
            </a:r>
            <a:r>
              <a:rPr lang="en-US" sz="2000" spc="-5" dirty="0" smtClean="0">
                <a:solidFill>
                  <a:srgbClr val="FFFFFF"/>
                </a:solidFill>
                <a:latin typeface="Times New Roman" pitchFamily="18" charset="0"/>
                <a:cs typeface="Times New Roman" pitchFamily="18" charset="0"/>
              </a:rPr>
              <a:t>organization.</a:t>
            </a:r>
            <a:endParaRPr lang="en-US" sz="2000" dirty="0" smtClean="0">
              <a:latin typeface="Times New Roman" pitchFamily="18" charset="0"/>
              <a:cs typeface="Times New Roman" pitchFamily="18" charset="0"/>
            </a:endParaRPr>
          </a:p>
          <a:p>
            <a:pPr marL="812800" marR="50800">
              <a:lnSpc>
                <a:spcPct val="79800"/>
              </a:lnSpc>
              <a:spcBef>
                <a:spcPts val="350"/>
              </a:spcBef>
              <a:buFont typeface="Wingdings" pitchFamily="2" charset="2"/>
              <a:buChar char="Ø"/>
            </a:pPr>
            <a:r>
              <a:rPr lang="en-US" sz="2000" spc="-5" dirty="0" smtClean="0">
                <a:solidFill>
                  <a:srgbClr val="FFFFFF"/>
                </a:solidFill>
                <a:latin typeface="Times New Roman" pitchFamily="18" charset="0"/>
                <a:cs typeface="Times New Roman" pitchFamily="18" charset="0"/>
              </a:rPr>
              <a:t>Providing Government grant and subsidy to existing and </a:t>
            </a:r>
            <a:r>
              <a:rPr lang="en-US" sz="2000" dirty="0" smtClean="0">
                <a:solidFill>
                  <a:srgbClr val="FFFFFF"/>
                </a:solidFill>
                <a:latin typeface="Times New Roman" pitchFamily="18" charset="0"/>
                <a:cs typeface="Times New Roman" pitchFamily="18" charset="0"/>
              </a:rPr>
              <a:t>would </a:t>
            </a:r>
            <a:r>
              <a:rPr lang="en-US" sz="2000" spc="5" dirty="0" smtClean="0">
                <a:solidFill>
                  <a:srgbClr val="FFFFFF"/>
                </a:solidFill>
                <a:latin typeface="Times New Roman" pitchFamily="18" charset="0"/>
                <a:cs typeface="Times New Roman" pitchFamily="18" charset="0"/>
              </a:rPr>
              <a:t>be  </a:t>
            </a:r>
            <a:r>
              <a:rPr lang="en-US" sz="2000" spc="-5" dirty="0" smtClean="0">
                <a:solidFill>
                  <a:srgbClr val="FFFFFF"/>
                </a:solidFill>
                <a:latin typeface="Times New Roman" pitchFamily="18" charset="0"/>
                <a:cs typeface="Times New Roman" pitchFamily="18" charset="0"/>
              </a:rPr>
              <a:t>entrepreneurs to </a:t>
            </a:r>
            <a:r>
              <a:rPr lang="en-US" sz="2000" dirty="0" smtClean="0">
                <a:solidFill>
                  <a:srgbClr val="FFFFFF"/>
                </a:solidFill>
                <a:latin typeface="Times New Roman" pitchFamily="18" charset="0"/>
                <a:cs typeface="Times New Roman" pitchFamily="18" charset="0"/>
              </a:rPr>
              <a:t>aid </a:t>
            </a:r>
            <a:r>
              <a:rPr lang="en-US" sz="2000" spc="-5" dirty="0" smtClean="0">
                <a:solidFill>
                  <a:srgbClr val="FFFFFF"/>
                </a:solidFill>
                <a:latin typeface="Times New Roman" pitchFamily="18" charset="0"/>
                <a:cs typeface="Times New Roman" pitchFamily="18" charset="0"/>
              </a:rPr>
              <a:t>their business</a:t>
            </a:r>
            <a:r>
              <a:rPr lang="en-US" sz="2000" spc="5" dirty="0" smtClean="0">
                <a:solidFill>
                  <a:srgbClr val="FFFFFF"/>
                </a:solidFill>
                <a:latin typeface="Times New Roman" pitchFamily="18" charset="0"/>
                <a:cs typeface="Times New Roman" pitchFamily="18" charset="0"/>
              </a:rPr>
              <a:t> </a:t>
            </a:r>
            <a:r>
              <a:rPr lang="en-US" sz="2000" dirty="0" smtClean="0">
                <a:solidFill>
                  <a:srgbClr val="FFFFFF"/>
                </a:solidFill>
                <a:latin typeface="Times New Roman" pitchFamily="18" charset="0"/>
                <a:cs typeface="Times New Roman" pitchFamily="18" charset="0"/>
              </a:rPr>
              <a:t>development.</a:t>
            </a:r>
            <a:endParaRPr lang="en-US" sz="2000" dirty="0" smtClean="0">
              <a:latin typeface="Times New Roman" pitchFamily="18" charset="0"/>
              <a:cs typeface="Times New Roman" pitchFamily="18" charset="0"/>
            </a:endParaRPr>
          </a:p>
          <a:p>
            <a:pPr marL="812800" marR="5080">
              <a:lnSpc>
                <a:spcPct val="79800"/>
              </a:lnSpc>
              <a:spcBef>
                <a:spcPts val="345"/>
              </a:spcBef>
              <a:buFont typeface="Wingdings" pitchFamily="2" charset="2"/>
              <a:buChar char="Ø"/>
            </a:pPr>
            <a:r>
              <a:rPr lang="en-US" sz="2000" spc="-5" dirty="0" smtClean="0">
                <a:solidFill>
                  <a:srgbClr val="FFFFFF"/>
                </a:solidFill>
                <a:latin typeface="Times New Roman" pitchFamily="18" charset="0"/>
                <a:cs typeface="Times New Roman" pitchFamily="18" charset="0"/>
              </a:rPr>
              <a:t>Providing Entrepreneurs </a:t>
            </a:r>
            <a:r>
              <a:rPr lang="en-US" sz="2000" dirty="0" smtClean="0">
                <a:solidFill>
                  <a:srgbClr val="FFFFFF"/>
                </a:solidFill>
                <a:latin typeface="Times New Roman" pitchFamily="18" charset="0"/>
                <a:cs typeface="Times New Roman" pitchFamily="18" charset="0"/>
              </a:rPr>
              <a:t>in </a:t>
            </a:r>
            <a:r>
              <a:rPr lang="en-US" sz="2000" spc="-5" dirty="0" smtClean="0">
                <a:solidFill>
                  <a:srgbClr val="FFFFFF"/>
                </a:solidFill>
                <a:latin typeface="Times New Roman" pitchFamily="18" charset="0"/>
                <a:cs typeface="Times New Roman" pitchFamily="18" charset="0"/>
              </a:rPr>
              <a:t>the </a:t>
            </a:r>
            <a:r>
              <a:rPr lang="en-US" sz="2000" dirty="0" smtClean="0">
                <a:solidFill>
                  <a:srgbClr val="FFFFFF"/>
                </a:solidFill>
                <a:latin typeface="Times New Roman" pitchFamily="18" charset="0"/>
                <a:cs typeface="Times New Roman" pitchFamily="18" charset="0"/>
              </a:rPr>
              <a:t>SMI/SME </a:t>
            </a:r>
            <a:r>
              <a:rPr lang="en-US" sz="2000" spc="-5" dirty="0" smtClean="0">
                <a:solidFill>
                  <a:srgbClr val="FFFFFF"/>
                </a:solidFill>
                <a:latin typeface="Times New Roman" pitchFamily="18" charset="0"/>
                <a:cs typeface="Times New Roman" pitchFamily="18" charset="0"/>
              </a:rPr>
              <a:t>various </a:t>
            </a:r>
            <a:r>
              <a:rPr lang="en-US" sz="2000" dirty="0" smtClean="0">
                <a:solidFill>
                  <a:srgbClr val="FFFFFF"/>
                </a:solidFill>
                <a:latin typeface="Times New Roman" pitchFamily="18" charset="0"/>
                <a:cs typeface="Times New Roman" pitchFamily="18" charset="0"/>
              </a:rPr>
              <a:t>types </a:t>
            </a:r>
            <a:r>
              <a:rPr lang="en-US" sz="2000" spc="-5" dirty="0" smtClean="0">
                <a:solidFill>
                  <a:srgbClr val="FFFFFF"/>
                </a:solidFill>
                <a:latin typeface="Times New Roman" pitchFamily="18" charset="0"/>
                <a:cs typeface="Times New Roman" pitchFamily="18" charset="0"/>
              </a:rPr>
              <a:t>of business  loans to </a:t>
            </a:r>
            <a:r>
              <a:rPr lang="en-US" sz="2000" dirty="0" smtClean="0">
                <a:solidFill>
                  <a:srgbClr val="FFFFFF"/>
                </a:solidFill>
                <a:latin typeface="Times New Roman" pitchFamily="18" charset="0"/>
                <a:cs typeface="Times New Roman" pitchFamily="18" charset="0"/>
              </a:rPr>
              <a:t>act as </a:t>
            </a:r>
            <a:r>
              <a:rPr lang="en-US" sz="2000" spc="-5" dirty="0" smtClean="0">
                <a:solidFill>
                  <a:srgbClr val="FFFFFF"/>
                </a:solidFill>
                <a:latin typeface="Times New Roman" pitchFamily="18" charset="0"/>
                <a:cs typeface="Times New Roman" pitchFamily="18" charset="0"/>
              </a:rPr>
              <a:t>an </a:t>
            </a:r>
            <a:r>
              <a:rPr lang="en-US" sz="2000" dirty="0" smtClean="0">
                <a:solidFill>
                  <a:srgbClr val="FFFFFF"/>
                </a:solidFill>
                <a:latin typeface="Times New Roman" pitchFamily="18" charset="0"/>
                <a:cs typeface="Times New Roman" pitchFamily="18" charset="0"/>
              </a:rPr>
              <a:t>impetus </a:t>
            </a:r>
            <a:r>
              <a:rPr lang="en-US" sz="2000" spc="-5" dirty="0" smtClean="0">
                <a:solidFill>
                  <a:srgbClr val="FFFFFF"/>
                </a:solidFill>
                <a:latin typeface="Times New Roman" pitchFamily="18" charset="0"/>
                <a:cs typeface="Times New Roman" pitchFamily="18" charset="0"/>
              </a:rPr>
              <a:t>for business and economic </a:t>
            </a:r>
            <a:r>
              <a:rPr lang="en-US" sz="2000" dirty="0" smtClean="0">
                <a:solidFill>
                  <a:srgbClr val="FFFFFF"/>
                </a:solidFill>
                <a:latin typeface="Times New Roman" pitchFamily="18" charset="0"/>
                <a:cs typeface="Times New Roman" pitchFamily="18" charset="0"/>
              </a:rPr>
              <a:t>growth in  </a:t>
            </a:r>
            <a:r>
              <a:rPr lang="en-US" sz="2000" spc="-5" dirty="0" smtClean="0">
                <a:solidFill>
                  <a:srgbClr val="FFFFFF"/>
                </a:solidFill>
                <a:latin typeface="Times New Roman" pitchFamily="18" charset="0"/>
                <a:cs typeface="Times New Roman" pitchFamily="18" charset="0"/>
              </a:rPr>
              <a:t>the nation. To facilitate this various business </a:t>
            </a:r>
            <a:r>
              <a:rPr lang="en-US" sz="2000" dirty="0" smtClean="0">
                <a:solidFill>
                  <a:srgbClr val="FFFFFF"/>
                </a:solidFill>
                <a:latin typeface="Times New Roman" pitchFamily="18" charset="0"/>
                <a:cs typeface="Times New Roman" pitchFamily="18" charset="0"/>
              </a:rPr>
              <a:t>developments </a:t>
            </a:r>
            <a:r>
              <a:rPr lang="en-US" sz="2000" spc="-5" dirty="0" smtClean="0">
                <a:solidFill>
                  <a:srgbClr val="FFFFFF"/>
                </a:solidFill>
                <a:latin typeface="Times New Roman" pitchFamily="18" charset="0"/>
                <a:cs typeface="Times New Roman" pitchFamily="18" charset="0"/>
              </a:rPr>
              <a:t>of  entrepreneurs, </a:t>
            </a:r>
            <a:r>
              <a:rPr lang="en-US" sz="2000" dirty="0" smtClean="0">
                <a:solidFill>
                  <a:srgbClr val="FFFFFF"/>
                </a:solidFill>
                <a:latin typeface="Times New Roman" pitchFamily="18" charset="0"/>
                <a:cs typeface="Times New Roman" pitchFamily="18" charset="0"/>
              </a:rPr>
              <a:t>Commercial </a:t>
            </a:r>
            <a:r>
              <a:rPr lang="en-US" sz="2000" spc="-5" dirty="0" smtClean="0">
                <a:solidFill>
                  <a:srgbClr val="FFFFFF"/>
                </a:solidFill>
                <a:latin typeface="Times New Roman" pitchFamily="18" charset="0"/>
                <a:cs typeface="Times New Roman" pitchFamily="18" charset="0"/>
              </a:rPr>
              <a:t>Banks, </a:t>
            </a:r>
            <a:r>
              <a:rPr lang="en-US" sz="2000" dirty="0" smtClean="0">
                <a:solidFill>
                  <a:srgbClr val="FFFFFF"/>
                </a:solidFill>
                <a:latin typeface="Times New Roman" pitchFamily="18" charset="0"/>
                <a:cs typeface="Times New Roman" pitchFamily="18" charset="0"/>
              </a:rPr>
              <a:t>SME Bank, etc..</a:t>
            </a:r>
            <a:endParaRPr lang="en-US" sz="2000" dirty="0" smtClean="0">
              <a:latin typeface="Times New Roman" pitchFamily="18" charset="0"/>
              <a:cs typeface="Times New Roman" pitchFamily="18" charset="0"/>
            </a:endParaRPr>
          </a:p>
          <a:p>
            <a:pPr marL="812800" marR="485140">
              <a:lnSpc>
                <a:spcPct val="79800"/>
              </a:lnSpc>
              <a:spcBef>
                <a:spcPts val="350"/>
              </a:spcBef>
              <a:buFont typeface="Wingdings" pitchFamily="2" charset="2"/>
              <a:buChar char="Ø"/>
            </a:pPr>
            <a:r>
              <a:rPr lang="en-US" sz="2000" spc="-5" dirty="0" smtClean="0">
                <a:solidFill>
                  <a:srgbClr val="FFFFFF"/>
                </a:solidFill>
                <a:latin typeface="Times New Roman" pitchFamily="18" charset="0"/>
                <a:cs typeface="Times New Roman" pitchFamily="18" charset="0"/>
              </a:rPr>
              <a:t>Government decision to </a:t>
            </a:r>
            <a:r>
              <a:rPr lang="en-US" sz="2000" dirty="0" smtClean="0">
                <a:solidFill>
                  <a:srgbClr val="FFFFFF"/>
                </a:solidFill>
                <a:latin typeface="Times New Roman" pitchFamily="18" charset="0"/>
                <a:cs typeface="Times New Roman" pitchFamily="18" charset="0"/>
              </a:rPr>
              <a:t>engage with different funding schemes for </a:t>
            </a:r>
            <a:r>
              <a:rPr lang="en-US" sz="2000" spc="-5" dirty="0" smtClean="0">
                <a:solidFill>
                  <a:srgbClr val="FFFFFF"/>
                </a:solidFill>
                <a:latin typeface="Times New Roman" pitchFamily="18" charset="0"/>
                <a:cs typeface="Times New Roman" pitchFamily="18" charset="0"/>
              </a:rPr>
              <a:t>various entrepreneurship </a:t>
            </a:r>
            <a:r>
              <a:rPr lang="en-US" sz="2000" dirty="0" smtClean="0">
                <a:solidFill>
                  <a:srgbClr val="FFFFFF"/>
                </a:solidFill>
                <a:latin typeface="Times New Roman" pitchFamily="18" charset="0"/>
                <a:cs typeface="Times New Roman" pitchFamily="18" charset="0"/>
              </a:rPr>
              <a:t>development  </a:t>
            </a:r>
            <a:r>
              <a:rPr lang="en-US" sz="2000" spc="-5" dirty="0" smtClean="0">
                <a:solidFill>
                  <a:srgbClr val="FFFFFF"/>
                </a:solidFill>
                <a:latin typeface="Times New Roman" pitchFamily="18" charset="0"/>
                <a:cs typeface="Times New Roman" pitchFamily="18" charset="0"/>
              </a:rPr>
              <a:t>start ups.</a:t>
            </a:r>
            <a:endParaRPr lang="en-US" sz="2000" dirty="0" smtClean="0">
              <a:latin typeface="Times New Roman" pitchFamily="18" charset="0"/>
              <a:cs typeface="Times New Roman" pitchFamily="18" charset="0"/>
            </a:endParaRPr>
          </a:p>
          <a:p>
            <a:pPr marL="812800" marR="419100">
              <a:lnSpc>
                <a:spcPct val="79800"/>
              </a:lnSpc>
              <a:spcBef>
                <a:spcPts val="350"/>
              </a:spcBef>
              <a:buFont typeface="Wingdings" pitchFamily="2" charset="2"/>
              <a:buChar char="Ø"/>
            </a:pPr>
            <a:r>
              <a:rPr lang="en-US" sz="2000" spc="-5" dirty="0" smtClean="0">
                <a:solidFill>
                  <a:srgbClr val="FFFFFF"/>
                </a:solidFill>
                <a:latin typeface="Times New Roman" pitchFamily="18" charset="0"/>
                <a:cs typeface="Times New Roman" pitchFamily="18" charset="0"/>
              </a:rPr>
              <a:t>Providing </a:t>
            </a:r>
            <a:r>
              <a:rPr lang="en-US" sz="2000" dirty="0" smtClean="0">
                <a:solidFill>
                  <a:srgbClr val="FFFFFF"/>
                </a:solidFill>
                <a:latin typeface="Times New Roman" pitchFamily="18" charset="0"/>
                <a:cs typeface="Times New Roman" pitchFamily="18" charset="0"/>
              </a:rPr>
              <a:t>knowledge </a:t>
            </a:r>
            <a:r>
              <a:rPr lang="en-US" sz="2000" spc="-5" dirty="0" smtClean="0">
                <a:solidFill>
                  <a:srgbClr val="FFFFFF"/>
                </a:solidFill>
                <a:latin typeface="Times New Roman" pitchFamily="18" charset="0"/>
                <a:cs typeface="Times New Roman" pitchFamily="18" charset="0"/>
              </a:rPr>
              <a:t>and information through seminars,  conferences, exhibitions, various business, </a:t>
            </a:r>
            <a:r>
              <a:rPr lang="en-US" sz="2000" dirty="0" smtClean="0">
                <a:solidFill>
                  <a:srgbClr val="FFFFFF"/>
                </a:solidFill>
                <a:latin typeface="Times New Roman" pitchFamily="18" charset="0"/>
                <a:cs typeface="Times New Roman" pitchFamily="18" charset="0"/>
              </a:rPr>
              <a:t>small </a:t>
            </a:r>
            <a:r>
              <a:rPr lang="en-US" sz="2000" spc="-5" dirty="0" smtClean="0">
                <a:solidFill>
                  <a:srgbClr val="FFFFFF"/>
                </a:solidFill>
                <a:latin typeface="Times New Roman" pitchFamily="18" charset="0"/>
                <a:cs typeface="Times New Roman" pitchFamily="18" charset="0"/>
              </a:rPr>
              <a:t>business </a:t>
            </a:r>
            <a:r>
              <a:rPr lang="en-US" sz="2000" dirty="0" smtClean="0">
                <a:solidFill>
                  <a:srgbClr val="FFFFFF"/>
                </a:solidFill>
                <a:latin typeface="Times New Roman" pitchFamily="18" charset="0"/>
                <a:cs typeface="Times New Roman" pitchFamily="18" charset="0"/>
              </a:rPr>
              <a:t>and  </a:t>
            </a:r>
            <a:r>
              <a:rPr lang="en-US" sz="2000" spc="-5" dirty="0" smtClean="0">
                <a:solidFill>
                  <a:srgbClr val="FFFFFF"/>
                </a:solidFill>
                <a:latin typeface="Times New Roman" pitchFamily="18" charset="0"/>
                <a:cs typeface="Times New Roman" pitchFamily="18" charset="0"/>
              </a:rPr>
              <a:t>entrepreneurial business e-portals.</a:t>
            </a:r>
            <a:endParaRPr lang="en-US" sz="2000" dirty="0" smtClean="0">
              <a:latin typeface="Times New Roman" pitchFamily="18" charset="0"/>
              <a:cs typeface="Times New Roman" pitchFamily="18" charset="0"/>
            </a:endParaRPr>
          </a:p>
          <a:p>
            <a:pPr marL="812800" marR="53975">
              <a:lnSpc>
                <a:spcPct val="80000"/>
              </a:lnSpc>
              <a:spcBef>
                <a:spcPts val="345"/>
              </a:spcBef>
              <a:buFont typeface="Wingdings" pitchFamily="2" charset="2"/>
              <a:buChar char="Ø"/>
            </a:pPr>
            <a:r>
              <a:rPr lang="en-US" sz="2000" spc="-5" dirty="0" smtClean="0">
                <a:solidFill>
                  <a:srgbClr val="FFFFFF"/>
                </a:solidFill>
                <a:latin typeface="Times New Roman" pitchFamily="18" charset="0"/>
                <a:cs typeface="Times New Roman" pitchFamily="18" charset="0"/>
              </a:rPr>
              <a:t>Providing of various financial, information resources support </a:t>
            </a:r>
            <a:r>
              <a:rPr lang="en-US" sz="2000" spc="-10" dirty="0" smtClean="0">
                <a:solidFill>
                  <a:srgbClr val="FFFFFF"/>
                </a:solidFill>
                <a:latin typeface="Times New Roman" pitchFamily="18" charset="0"/>
                <a:cs typeface="Times New Roman" pitchFamily="18" charset="0"/>
              </a:rPr>
              <a:t>from  </a:t>
            </a:r>
            <a:r>
              <a:rPr lang="en-US" sz="2000" spc="-5" dirty="0" smtClean="0">
                <a:solidFill>
                  <a:srgbClr val="FFFFFF"/>
                </a:solidFill>
                <a:latin typeface="Times New Roman" pitchFamily="18" charset="0"/>
                <a:cs typeface="Times New Roman" pitchFamily="18" charset="0"/>
              </a:rPr>
              <a:t>various government agencies and national corporations such  </a:t>
            </a:r>
            <a:r>
              <a:rPr lang="en-US" sz="2000" dirty="0" smtClean="0">
                <a:solidFill>
                  <a:srgbClr val="FFFFFF"/>
                </a:solidFill>
                <a:latin typeface="Times New Roman" pitchFamily="18" charset="0"/>
                <a:cs typeface="Times New Roman" pitchFamily="18" charset="0"/>
              </a:rPr>
              <a:t>MDC,MARDI, FAMA, RISDA, FELDA, MATRADE, TELEKOMS  MALAYSIA, </a:t>
            </a:r>
            <a:r>
              <a:rPr lang="en-US" sz="2000" spc="-5" dirty="0" smtClean="0">
                <a:solidFill>
                  <a:srgbClr val="FFFFFF"/>
                </a:solidFill>
                <a:latin typeface="Times New Roman" pitchFamily="18" charset="0"/>
                <a:cs typeface="Times New Roman" pitchFamily="18" charset="0"/>
              </a:rPr>
              <a:t>TNB, </a:t>
            </a:r>
            <a:r>
              <a:rPr lang="en-US" sz="2000" dirty="0" smtClean="0">
                <a:solidFill>
                  <a:srgbClr val="FFFFFF"/>
                </a:solidFill>
                <a:latin typeface="Times New Roman" pitchFamily="18" charset="0"/>
                <a:cs typeface="Times New Roman" pitchFamily="18" charset="0"/>
              </a:rPr>
              <a:t>MAS</a:t>
            </a:r>
            <a:r>
              <a:rPr lang="en-US" sz="2000" spc="15" dirty="0" smtClean="0">
                <a:solidFill>
                  <a:srgbClr val="FFFFFF"/>
                </a:solidFill>
                <a:latin typeface="Times New Roman" pitchFamily="18" charset="0"/>
                <a:cs typeface="Times New Roman" pitchFamily="18" charset="0"/>
              </a:rPr>
              <a:t> </a:t>
            </a:r>
            <a:r>
              <a:rPr lang="en-US" sz="2000" dirty="0" smtClean="0">
                <a:solidFill>
                  <a:srgbClr val="FFFFFF"/>
                </a:solidFill>
                <a:latin typeface="Times New Roman" pitchFamily="18" charset="0"/>
                <a:cs typeface="Times New Roman" pitchFamily="18" charset="0"/>
              </a:rPr>
              <a:t>etc.</a:t>
            </a:r>
            <a:endParaRPr lang="en-US" sz="20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ormAutofit fontScale="90000"/>
          </a:bodyPr>
          <a:lstStyle/>
          <a:p>
            <a:r>
              <a:rPr lang="en-US" dirty="0" smtClean="0">
                <a:solidFill>
                  <a:schemeClr val="bg1"/>
                </a:solidFill>
              </a:rPr>
              <a:t>The </a:t>
            </a:r>
            <a:r>
              <a:rPr lang="en-US" spc="-5" dirty="0" smtClean="0">
                <a:solidFill>
                  <a:schemeClr val="bg1"/>
                </a:solidFill>
              </a:rPr>
              <a:t>Entrepreneurial</a:t>
            </a:r>
            <a:r>
              <a:rPr lang="en-US" spc="-15" dirty="0" smtClean="0">
                <a:solidFill>
                  <a:schemeClr val="bg1"/>
                </a:solidFill>
              </a:rPr>
              <a:t> </a:t>
            </a:r>
            <a:r>
              <a:rPr lang="en-US" spc="-5" dirty="0" smtClean="0">
                <a:solidFill>
                  <a:schemeClr val="bg1"/>
                </a:solidFill>
              </a:rPr>
              <a:t>Process</a:t>
            </a:r>
            <a:br>
              <a:rPr lang="en-US" spc="-5"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a:solidFill>
            <a:schemeClr val="tx2"/>
          </a:solidFill>
        </p:spPr>
        <p:txBody>
          <a:bodyPr>
            <a:normAutofit lnSpcReduction="10000"/>
          </a:bodyPr>
          <a:lstStyle/>
          <a:p>
            <a:pPr marL="12700">
              <a:lnSpc>
                <a:spcPct val="100000"/>
              </a:lnSpc>
              <a:spcBef>
                <a:spcPts val="100"/>
              </a:spcBef>
            </a:pPr>
            <a:r>
              <a:rPr lang="en-US" sz="3200" spc="-10" dirty="0" smtClean="0">
                <a:solidFill>
                  <a:srgbClr val="FFFFFF"/>
                </a:solidFill>
                <a:latin typeface="Times New Roman" pitchFamily="18" charset="0"/>
                <a:cs typeface="Times New Roman" pitchFamily="18" charset="0"/>
              </a:rPr>
              <a:t>First Entrepreneurial</a:t>
            </a:r>
            <a:r>
              <a:rPr lang="en-US" sz="3200" dirty="0" smtClean="0">
                <a:solidFill>
                  <a:srgbClr val="FFFFFF"/>
                </a:solidFill>
                <a:latin typeface="Times New Roman" pitchFamily="18" charset="0"/>
                <a:cs typeface="Times New Roman" pitchFamily="18" charset="0"/>
              </a:rPr>
              <a:t> </a:t>
            </a:r>
            <a:r>
              <a:rPr lang="en-US" sz="3200" spc="-5" dirty="0" smtClean="0">
                <a:solidFill>
                  <a:srgbClr val="FFFFFF"/>
                </a:solidFill>
                <a:latin typeface="Times New Roman" pitchFamily="18" charset="0"/>
                <a:cs typeface="Times New Roman" pitchFamily="18" charset="0"/>
              </a:rPr>
              <a:t>Process:</a:t>
            </a:r>
            <a:endParaRPr lang="en-US" sz="3200" dirty="0" smtClean="0">
              <a:latin typeface="Times New Roman" pitchFamily="18" charset="0"/>
              <a:cs typeface="Times New Roman" pitchFamily="18" charset="0"/>
            </a:endParaRPr>
          </a:p>
          <a:p>
            <a:pPr marL="412750" marR="221615" indent="-285750">
              <a:lnSpc>
                <a:spcPct val="79900"/>
              </a:lnSpc>
              <a:spcBef>
                <a:spcPts val="595"/>
              </a:spcBef>
              <a:buChar char="–"/>
              <a:tabLst>
                <a:tab pos="412750" algn="l"/>
              </a:tabLst>
            </a:pPr>
            <a:r>
              <a:rPr lang="en-US" spc="-5" dirty="0" smtClean="0">
                <a:solidFill>
                  <a:srgbClr val="FFFFFF"/>
                </a:solidFill>
                <a:latin typeface="Times New Roman" pitchFamily="18" charset="0"/>
                <a:cs typeface="Times New Roman" pitchFamily="18" charset="0"/>
              </a:rPr>
              <a:t>Creation Process </a:t>
            </a:r>
            <a:r>
              <a:rPr lang="en-US" dirty="0" smtClean="0">
                <a:solidFill>
                  <a:srgbClr val="FFFFFF"/>
                </a:solidFill>
                <a:latin typeface="Times New Roman" pitchFamily="18" charset="0"/>
                <a:cs typeface="Times New Roman" pitchFamily="18" charset="0"/>
              </a:rPr>
              <a:t>– </a:t>
            </a:r>
            <a:r>
              <a:rPr lang="en-US" spc="-5" dirty="0" smtClean="0">
                <a:solidFill>
                  <a:srgbClr val="FFFFFF"/>
                </a:solidFill>
                <a:latin typeface="Times New Roman" pitchFamily="18" charset="0"/>
                <a:cs typeface="Times New Roman" pitchFamily="18" charset="0"/>
              </a:rPr>
              <a:t>creating something </a:t>
            </a:r>
            <a:r>
              <a:rPr lang="en-US" dirty="0" smtClean="0">
                <a:solidFill>
                  <a:srgbClr val="FFFFFF"/>
                </a:solidFill>
                <a:latin typeface="Times New Roman" pitchFamily="18" charset="0"/>
                <a:cs typeface="Times New Roman" pitchFamily="18" charset="0"/>
              </a:rPr>
              <a:t>new </a:t>
            </a:r>
            <a:r>
              <a:rPr lang="en-US" spc="-5" dirty="0" smtClean="0">
                <a:solidFill>
                  <a:srgbClr val="FFFFFF"/>
                </a:solidFill>
                <a:latin typeface="Times New Roman" pitchFamily="18" charset="0"/>
                <a:cs typeface="Times New Roman" pitchFamily="18" charset="0"/>
              </a:rPr>
              <a:t>of  value.</a:t>
            </a:r>
            <a:endParaRPr lang="en-US" dirty="0" smtClean="0">
              <a:latin typeface="Times New Roman" pitchFamily="18" charset="0"/>
              <a:cs typeface="Times New Roman" pitchFamily="18" charset="0"/>
            </a:endParaRPr>
          </a:p>
          <a:p>
            <a:pPr marL="12700">
              <a:lnSpc>
                <a:spcPct val="100000"/>
              </a:lnSpc>
              <a:spcBef>
                <a:spcPts val="30"/>
              </a:spcBef>
            </a:pPr>
            <a:r>
              <a:rPr lang="en-US" sz="3200" spc="-10" dirty="0" smtClean="0">
                <a:solidFill>
                  <a:srgbClr val="FFFFFF"/>
                </a:solidFill>
                <a:latin typeface="Times New Roman" pitchFamily="18" charset="0"/>
                <a:cs typeface="Times New Roman" pitchFamily="18" charset="0"/>
              </a:rPr>
              <a:t>Second Entrepreneurial</a:t>
            </a:r>
            <a:r>
              <a:rPr lang="en-US" sz="3200" dirty="0" smtClean="0">
                <a:solidFill>
                  <a:srgbClr val="FFFFFF"/>
                </a:solidFill>
                <a:latin typeface="Times New Roman" pitchFamily="18" charset="0"/>
                <a:cs typeface="Times New Roman" pitchFamily="18" charset="0"/>
              </a:rPr>
              <a:t> </a:t>
            </a:r>
            <a:r>
              <a:rPr lang="en-US" sz="3200" spc="-5" dirty="0" smtClean="0">
                <a:solidFill>
                  <a:srgbClr val="FFFFFF"/>
                </a:solidFill>
                <a:latin typeface="Times New Roman" pitchFamily="18" charset="0"/>
                <a:cs typeface="Times New Roman" pitchFamily="18" charset="0"/>
              </a:rPr>
              <a:t>Process:</a:t>
            </a:r>
            <a:endParaRPr lang="en-US" sz="3200" dirty="0" smtClean="0">
              <a:latin typeface="Times New Roman" pitchFamily="18" charset="0"/>
              <a:cs typeface="Times New Roman" pitchFamily="18" charset="0"/>
            </a:endParaRPr>
          </a:p>
          <a:p>
            <a:pPr marL="412750" marR="5080" indent="-285750">
              <a:lnSpc>
                <a:spcPct val="79900"/>
              </a:lnSpc>
              <a:spcBef>
                <a:spcPts val="600"/>
              </a:spcBef>
              <a:buChar char="–"/>
              <a:tabLst>
                <a:tab pos="412750" algn="l"/>
              </a:tabLst>
            </a:pPr>
            <a:r>
              <a:rPr lang="en-US" spc="-5" dirty="0" smtClean="0">
                <a:solidFill>
                  <a:srgbClr val="FFFFFF"/>
                </a:solidFill>
                <a:latin typeface="Times New Roman" pitchFamily="18" charset="0"/>
                <a:cs typeface="Times New Roman" pitchFamily="18" charset="0"/>
              </a:rPr>
              <a:t>Requires </a:t>
            </a:r>
            <a:r>
              <a:rPr lang="en-US" dirty="0" smtClean="0">
                <a:solidFill>
                  <a:srgbClr val="FFFFFF"/>
                </a:solidFill>
                <a:latin typeface="Times New Roman" pitchFamily="18" charset="0"/>
                <a:cs typeface="Times New Roman" pitchFamily="18" charset="0"/>
              </a:rPr>
              <a:t>the commitment </a:t>
            </a:r>
            <a:r>
              <a:rPr lang="en-US" spc="-5" dirty="0" smtClean="0">
                <a:solidFill>
                  <a:srgbClr val="FFFFFF"/>
                </a:solidFill>
                <a:latin typeface="Times New Roman" pitchFamily="18" charset="0"/>
                <a:cs typeface="Times New Roman" pitchFamily="18" charset="0"/>
              </a:rPr>
              <a:t>of </a:t>
            </a:r>
            <a:r>
              <a:rPr lang="en-US" dirty="0" smtClean="0">
                <a:solidFill>
                  <a:srgbClr val="FFFFFF"/>
                </a:solidFill>
                <a:latin typeface="Times New Roman" pitchFamily="18" charset="0"/>
                <a:cs typeface="Times New Roman" pitchFamily="18" charset="0"/>
              </a:rPr>
              <a:t>the </a:t>
            </a:r>
            <a:r>
              <a:rPr lang="en-US" spc="-5" dirty="0" smtClean="0">
                <a:solidFill>
                  <a:srgbClr val="FFFFFF"/>
                </a:solidFill>
                <a:latin typeface="Times New Roman" pitchFamily="18" charset="0"/>
                <a:cs typeface="Times New Roman" pitchFamily="18" charset="0"/>
              </a:rPr>
              <a:t>necessary  </a:t>
            </a:r>
            <a:r>
              <a:rPr lang="en-US" dirty="0" smtClean="0">
                <a:solidFill>
                  <a:srgbClr val="FFFFFF"/>
                </a:solidFill>
                <a:latin typeface="Times New Roman" pitchFamily="18" charset="0"/>
                <a:cs typeface="Times New Roman" pitchFamily="18" charset="0"/>
              </a:rPr>
              <a:t>time and </a:t>
            </a:r>
            <a:r>
              <a:rPr lang="en-US" spc="-5" dirty="0" smtClean="0">
                <a:solidFill>
                  <a:srgbClr val="FFFFFF"/>
                </a:solidFill>
                <a:latin typeface="Times New Roman" pitchFamily="18" charset="0"/>
                <a:cs typeface="Times New Roman" pitchFamily="18" charset="0"/>
              </a:rPr>
              <a:t>effort. Appreciate and </a:t>
            </a:r>
            <a:r>
              <a:rPr lang="en-US" dirty="0" smtClean="0">
                <a:solidFill>
                  <a:srgbClr val="FFFFFF"/>
                </a:solidFill>
                <a:latin typeface="Times New Roman" pitchFamily="18" charset="0"/>
                <a:cs typeface="Times New Roman" pitchFamily="18" charset="0"/>
              </a:rPr>
              <a:t>understand the  </a:t>
            </a:r>
            <a:r>
              <a:rPr lang="en-US" spc="-5" dirty="0" smtClean="0">
                <a:solidFill>
                  <a:srgbClr val="FFFFFF"/>
                </a:solidFill>
                <a:latin typeface="Times New Roman" pitchFamily="18" charset="0"/>
                <a:cs typeface="Times New Roman" pitchFamily="18" charset="0"/>
              </a:rPr>
              <a:t>importance of </a:t>
            </a:r>
            <a:r>
              <a:rPr lang="en-US" dirty="0" smtClean="0">
                <a:solidFill>
                  <a:srgbClr val="FFFFFF"/>
                </a:solidFill>
                <a:latin typeface="Times New Roman" pitchFamily="18" charset="0"/>
                <a:cs typeface="Times New Roman" pitchFamily="18" charset="0"/>
              </a:rPr>
              <a:t>time </a:t>
            </a:r>
            <a:r>
              <a:rPr lang="en-US" spc="-5" dirty="0" smtClean="0">
                <a:solidFill>
                  <a:srgbClr val="FFFFFF"/>
                </a:solidFill>
                <a:latin typeface="Times New Roman" pitchFamily="18" charset="0"/>
                <a:cs typeface="Times New Roman" pitchFamily="18" charset="0"/>
              </a:rPr>
              <a:t>and effort devoted </a:t>
            </a:r>
            <a:r>
              <a:rPr lang="en-US" dirty="0" smtClean="0">
                <a:solidFill>
                  <a:srgbClr val="FFFFFF"/>
                </a:solidFill>
                <a:latin typeface="Times New Roman" pitchFamily="18" charset="0"/>
                <a:cs typeface="Times New Roman" pitchFamily="18" charset="0"/>
              </a:rPr>
              <a:t>to  </a:t>
            </a:r>
            <a:r>
              <a:rPr lang="en-US" spc="-5" dirty="0" smtClean="0">
                <a:solidFill>
                  <a:srgbClr val="FFFFFF"/>
                </a:solidFill>
                <a:latin typeface="Times New Roman" pitchFamily="18" charset="0"/>
                <a:cs typeface="Times New Roman" pitchFamily="18" charset="0"/>
              </a:rPr>
              <a:t>create something </a:t>
            </a:r>
            <a:r>
              <a:rPr lang="en-US" dirty="0" smtClean="0">
                <a:solidFill>
                  <a:srgbClr val="FFFFFF"/>
                </a:solidFill>
                <a:latin typeface="Times New Roman" pitchFamily="18" charset="0"/>
                <a:cs typeface="Times New Roman" pitchFamily="18" charset="0"/>
              </a:rPr>
              <a:t>new and </a:t>
            </a:r>
            <a:r>
              <a:rPr lang="en-US" spc="-5" dirty="0" smtClean="0">
                <a:solidFill>
                  <a:srgbClr val="FFFFFF"/>
                </a:solidFill>
                <a:latin typeface="Times New Roman" pitchFamily="18" charset="0"/>
                <a:cs typeface="Times New Roman" pitchFamily="18" charset="0"/>
              </a:rPr>
              <a:t>make </a:t>
            </a:r>
            <a:r>
              <a:rPr lang="en-US" dirty="0" smtClean="0">
                <a:solidFill>
                  <a:srgbClr val="FFFFFF"/>
                </a:solidFill>
                <a:latin typeface="Times New Roman" pitchFamily="18" charset="0"/>
                <a:cs typeface="Times New Roman" pitchFamily="18" charset="0"/>
              </a:rPr>
              <a:t>it</a:t>
            </a:r>
            <a:r>
              <a:rPr lang="en-US" spc="-10" dirty="0" smtClean="0">
                <a:solidFill>
                  <a:srgbClr val="FFFFFF"/>
                </a:solidFill>
                <a:latin typeface="Times New Roman" pitchFamily="18" charset="0"/>
                <a:cs typeface="Times New Roman" pitchFamily="18" charset="0"/>
              </a:rPr>
              <a:t> </a:t>
            </a:r>
            <a:r>
              <a:rPr lang="en-US" spc="-5" dirty="0" smtClean="0">
                <a:solidFill>
                  <a:srgbClr val="FFFFFF"/>
                </a:solidFill>
                <a:latin typeface="Times New Roman" pitchFamily="18" charset="0"/>
                <a:cs typeface="Times New Roman" pitchFamily="18" charset="0"/>
              </a:rPr>
              <a:t>workable.</a:t>
            </a:r>
            <a:endParaRPr lang="en-US" dirty="0" smtClean="0">
              <a:latin typeface="Times New Roman" pitchFamily="18" charset="0"/>
              <a:cs typeface="Times New Roman" pitchFamily="18" charset="0"/>
            </a:endParaRPr>
          </a:p>
          <a:p>
            <a:pPr marL="12700">
              <a:lnSpc>
                <a:spcPct val="100000"/>
              </a:lnSpc>
              <a:spcBef>
                <a:spcPts val="30"/>
              </a:spcBef>
            </a:pPr>
            <a:r>
              <a:rPr lang="en-US" sz="3200" spc="-5" dirty="0" smtClean="0">
                <a:solidFill>
                  <a:srgbClr val="FFFFFF"/>
                </a:solidFill>
                <a:latin typeface="Times New Roman" pitchFamily="18" charset="0"/>
                <a:cs typeface="Times New Roman" pitchFamily="18" charset="0"/>
              </a:rPr>
              <a:t>Third </a:t>
            </a:r>
            <a:r>
              <a:rPr lang="en-US" sz="3200" spc="-10" dirty="0" smtClean="0">
                <a:solidFill>
                  <a:srgbClr val="FFFFFF"/>
                </a:solidFill>
                <a:latin typeface="Times New Roman" pitchFamily="18" charset="0"/>
                <a:cs typeface="Times New Roman" pitchFamily="18" charset="0"/>
              </a:rPr>
              <a:t>Entrepreneurial</a:t>
            </a:r>
            <a:r>
              <a:rPr lang="en-US" sz="3200" spc="-15" dirty="0" smtClean="0">
                <a:solidFill>
                  <a:srgbClr val="FFFFFF"/>
                </a:solidFill>
                <a:latin typeface="Times New Roman" pitchFamily="18" charset="0"/>
                <a:cs typeface="Times New Roman" pitchFamily="18" charset="0"/>
              </a:rPr>
              <a:t> </a:t>
            </a:r>
            <a:r>
              <a:rPr lang="en-US" sz="3200" spc="-10" dirty="0" smtClean="0">
                <a:solidFill>
                  <a:srgbClr val="FFFFFF"/>
                </a:solidFill>
                <a:latin typeface="Times New Roman" pitchFamily="18" charset="0"/>
                <a:cs typeface="Times New Roman" pitchFamily="18" charset="0"/>
              </a:rPr>
              <a:t>Process:</a:t>
            </a:r>
            <a:endParaRPr lang="en-US" sz="3200" dirty="0" smtClean="0">
              <a:latin typeface="Times New Roman" pitchFamily="18" charset="0"/>
              <a:cs typeface="Times New Roman" pitchFamily="18" charset="0"/>
            </a:endParaRPr>
          </a:p>
          <a:p>
            <a:pPr marL="412750" marR="108585" indent="-285750">
              <a:lnSpc>
                <a:spcPct val="79900"/>
              </a:lnSpc>
              <a:spcBef>
                <a:spcPts val="600"/>
              </a:spcBef>
              <a:buChar char="–"/>
              <a:tabLst>
                <a:tab pos="412750" algn="l"/>
              </a:tabLst>
            </a:pPr>
            <a:r>
              <a:rPr lang="en-US" spc="-5" dirty="0" smtClean="0">
                <a:solidFill>
                  <a:srgbClr val="FFFFFF"/>
                </a:solidFill>
                <a:latin typeface="Times New Roman" pitchFamily="18" charset="0"/>
                <a:cs typeface="Times New Roman" pitchFamily="18" charset="0"/>
              </a:rPr>
              <a:t>Involves </a:t>
            </a:r>
            <a:r>
              <a:rPr lang="en-US" dirty="0" smtClean="0">
                <a:solidFill>
                  <a:srgbClr val="FFFFFF"/>
                </a:solidFill>
                <a:latin typeface="Times New Roman" pitchFamily="18" charset="0"/>
                <a:cs typeface="Times New Roman" pitchFamily="18" charset="0"/>
              </a:rPr>
              <a:t>the </a:t>
            </a:r>
            <a:r>
              <a:rPr lang="en-US" spc="-5" dirty="0" smtClean="0">
                <a:solidFill>
                  <a:srgbClr val="FFFFFF"/>
                </a:solidFill>
                <a:latin typeface="Times New Roman" pitchFamily="18" charset="0"/>
                <a:cs typeface="Times New Roman" pitchFamily="18" charset="0"/>
              </a:rPr>
              <a:t>enjoyment of </a:t>
            </a:r>
            <a:r>
              <a:rPr lang="en-US" dirty="0" smtClean="0">
                <a:solidFill>
                  <a:srgbClr val="FFFFFF"/>
                </a:solidFill>
                <a:latin typeface="Times New Roman" pitchFamily="18" charset="0"/>
                <a:cs typeface="Times New Roman" pitchFamily="18" charset="0"/>
              </a:rPr>
              <a:t>the </a:t>
            </a:r>
            <a:r>
              <a:rPr lang="en-US" spc="-5" dirty="0" smtClean="0">
                <a:solidFill>
                  <a:srgbClr val="FFFFFF"/>
                </a:solidFill>
                <a:latin typeface="Times New Roman" pitchFamily="18" charset="0"/>
                <a:cs typeface="Times New Roman" pitchFamily="18" charset="0"/>
              </a:rPr>
              <a:t>rewards  (Freedom, monetary) after </a:t>
            </a:r>
            <a:r>
              <a:rPr lang="en-US" dirty="0" smtClean="0">
                <a:solidFill>
                  <a:srgbClr val="FFFFFF"/>
                </a:solidFill>
                <a:latin typeface="Times New Roman" pitchFamily="18" charset="0"/>
                <a:cs typeface="Times New Roman" pitchFamily="18" charset="0"/>
              </a:rPr>
              <a:t>the </a:t>
            </a:r>
            <a:r>
              <a:rPr lang="en-US" spc="-5" dirty="0" smtClean="0">
                <a:solidFill>
                  <a:srgbClr val="FFFFFF"/>
                </a:solidFill>
                <a:latin typeface="Times New Roman" pitchFamily="18" charset="0"/>
                <a:cs typeface="Times New Roman" pitchFamily="18" charset="0"/>
              </a:rPr>
              <a:t>effort, followed  </a:t>
            </a:r>
            <a:r>
              <a:rPr lang="en-US" dirty="0" smtClean="0">
                <a:solidFill>
                  <a:srgbClr val="FFFFFF"/>
                </a:solidFill>
                <a:latin typeface="Times New Roman" pitchFamily="18" charset="0"/>
                <a:cs typeface="Times New Roman" pitchFamily="18" charset="0"/>
              </a:rPr>
              <a:t>by </a:t>
            </a:r>
            <a:r>
              <a:rPr lang="en-US" spc="-5" dirty="0" smtClean="0">
                <a:solidFill>
                  <a:srgbClr val="FFFFFF"/>
                </a:solidFill>
                <a:latin typeface="Times New Roman" pitchFamily="18" charset="0"/>
                <a:cs typeface="Times New Roman" pitchFamily="18" charset="0"/>
              </a:rPr>
              <a:t>personal</a:t>
            </a:r>
            <a:r>
              <a:rPr lang="en-US" spc="-25" dirty="0" smtClean="0">
                <a:solidFill>
                  <a:srgbClr val="FFFFFF"/>
                </a:solidFill>
                <a:latin typeface="Times New Roman" pitchFamily="18" charset="0"/>
                <a:cs typeface="Times New Roman" pitchFamily="18" charset="0"/>
              </a:rPr>
              <a:t> </a:t>
            </a:r>
            <a:r>
              <a:rPr lang="en-US" spc="-5" dirty="0" smtClean="0">
                <a:solidFill>
                  <a:srgbClr val="FFFFFF"/>
                </a:solidFill>
                <a:latin typeface="Times New Roman" pitchFamily="18" charset="0"/>
                <a:cs typeface="Times New Roman" pitchFamily="18" charset="0"/>
              </a:rPr>
              <a:t>satisfaction.</a:t>
            </a:r>
            <a:endParaRPr lang="en-US" dirty="0" smtClean="0">
              <a:latin typeface="Times New Roman" pitchFamily="18" charset="0"/>
              <a:cs typeface="Times New Roman" pitchFamily="18" charset="0"/>
            </a:endParaRP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1425" y="609601"/>
            <a:ext cx="6566314" cy="5720794"/>
          </a:xfrm>
          <a:solidFill>
            <a:schemeClr val="tx2"/>
          </a:solidFill>
        </p:spPr>
        <p:txBody>
          <a:bodyPr/>
          <a:lstStyle/>
          <a:p>
            <a:pPr marL="12700" marR="412115">
              <a:lnSpc>
                <a:spcPct val="100000"/>
              </a:lnSpc>
              <a:spcBef>
                <a:spcPts val="100"/>
              </a:spcBef>
            </a:pPr>
            <a:r>
              <a:rPr lang="en-US" sz="3200" spc="-5" dirty="0" smtClean="0">
                <a:solidFill>
                  <a:srgbClr val="FFFFFF"/>
                </a:solidFill>
                <a:latin typeface="Times New Roman" pitchFamily="18" charset="0"/>
                <a:cs typeface="Times New Roman" pitchFamily="18" charset="0"/>
              </a:rPr>
              <a:t>Four  distinct</a:t>
            </a:r>
            <a:r>
              <a:rPr lang="en-US" sz="3200" spc="-15" dirty="0" smtClean="0">
                <a:solidFill>
                  <a:srgbClr val="FFFFFF"/>
                </a:solidFill>
                <a:latin typeface="Times New Roman" pitchFamily="18" charset="0"/>
                <a:cs typeface="Times New Roman" pitchFamily="18" charset="0"/>
              </a:rPr>
              <a:t> </a:t>
            </a:r>
            <a:r>
              <a:rPr lang="en-US" sz="3200" spc="-5" dirty="0" smtClean="0">
                <a:solidFill>
                  <a:srgbClr val="FFFFFF"/>
                </a:solidFill>
                <a:latin typeface="Times New Roman" pitchFamily="18" charset="0"/>
                <a:cs typeface="Times New Roman" pitchFamily="18" charset="0"/>
              </a:rPr>
              <a:t>process:-</a:t>
            </a:r>
          </a:p>
          <a:p>
            <a:pPr marL="12700" marR="412115">
              <a:lnSpc>
                <a:spcPct val="100000"/>
              </a:lnSpc>
              <a:spcBef>
                <a:spcPts val="100"/>
              </a:spcBef>
            </a:pPr>
            <a:endParaRPr lang="en-US" sz="3200" dirty="0" smtClean="0">
              <a:latin typeface="Times New Roman" pitchFamily="18" charset="0"/>
              <a:cs typeface="Times New Roman" pitchFamily="18" charset="0"/>
            </a:endParaRPr>
          </a:p>
          <a:p>
            <a:pPr marL="412750" marR="945515" indent="-285750">
              <a:lnSpc>
                <a:spcPts val="3350"/>
              </a:lnSpc>
              <a:spcBef>
                <a:spcPts val="820"/>
              </a:spcBef>
              <a:buChar char="–"/>
              <a:tabLst>
                <a:tab pos="412750" algn="l"/>
              </a:tabLst>
            </a:pPr>
            <a:r>
              <a:rPr lang="en-US" spc="-5" dirty="0" smtClean="0">
                <a:solidFill>
                  <a:srgbClr val="FFFFFF"/>
                </a:solidFill>
                <a:latin typeface="Times New Roman" pitchFamily="18" charset="0"/>
                <a:cs typeface="Times New Roman" pitchFamily="18" charset="0"/>
              </a:rPr>
              <a:t>Identification and evaluation of</a:t>
            </a:r>
            <a:r>
              <a:rPr lang="en-US" spc="-95" dirty="0" smtClean="0">
                <a:solidFill>
                  <a:srgbClr val="FFFFFF"/>
                </a:solidFill>
                <a:latin typeface="Times New Roman" pitchFamily="18" charset="0"/>
                <a:cs typeface="Times New Roman" pitchFamily="18" charset="0"/>
              </a:rPr>
              <a:t> </a:t>
            </a:r>
            <a:r>
              <a:rPr lang="en-US" spc="-5" dirty="0" smtClean="0">
                <a:solidFill>
                  <a:srgbClr val="FFFFFF"/>
                </a:solidFill>
                <a:latin typeface="Times New Roman" pitchFamily="18" charset="0"/>
                <a:cs typeface="Times New Roman" pitchFamily="18" charset="0"/>
              </a:rPr>
              <a:t>the  </a:t>
            </a:r>
            <a:r>
              <a:rPr lang="en-US" spc="-10" dirty="0" smtClean="0">
                <a:solidFill>
                  <a:srgbClr val="FFFFFF"/>
                </a:solidFill>
                <a:latin typeface="Times New Roman" pitchFamily="18" charset="0"/>
                <a:cs typeface="Times New Roman" pitchFamily="18" charset="0"/>
              </a:rPr>
              <a:t>opportunity.</a:t>
            </a:r>
            <a:endParaRPr lang="en-US" dirty="0" smtClean="0">
              <a:latin typeface="Times New Roman" pitchFamily="18" charset="0"/>
              <a:cs typeface="Times New Roman" pitchFamily="18" charset="0"/>
            </a:endParaRPr>
          </a:p>
          <a:p>
            <a:pPr marL="412750" indent="-285750">
              <a:lnSpc>
                <a:spcPct val="100000"/>
              </a:lnSpc>
              <a:spcBef>
                <a:spcPts val="590"/>
              </a:spcBef>
              <a:buChar char="–"/>
              <a:tabLst>
                <a:tab pos="412750" algn="l"/>
              </a:tabLst>
            </a:pPr>
            <a:r>
              <a:rPr lang="en-US" spc="-5" dirty="0" smtClean="0">
                <a:solidFill>
                  <a:srgbClr val="FFFFFF"/>
                </a:solidFill>
                <a:latin typeface="Times New Roman" pitchFamily="18" charset="0"/>
                <a:cs typeface="Times New Roman" pitchFamily="18" charset="0"/>
              </a:rPr>
              <a:t>Development of the Business</a:t>
            </a:r>
            <a:r>
              <a:rPr lang="en-US" spc="-25" dirty="0" smtClean="0">
                <a:solidFill>
                  <a:srgbClr val="FFFFFF"/>
                </a:solidFill>
                <a:latin typeface="Times New Roman" pitchFamily="18" charset="0"/>
                <a:cs typeface="Times New Roman" pitchFamily="18" charset="0"/>
              </a:rPr>
              <a:t> </a:t>
            </a:r>
            <a:r>
              <a:rPr lang="en-US" spc="-5" dirty="0" smtClean="0">
                <a:solidFill>
                  <a:srgbClr val="FFFFFF"/>
                </a:solidFill>
                <a:latin typeface="Times New Roman" pitchFamily="18" charset="0"/>
                <a:cs typeface="Times New Roman" pitchFamily="18" charset="0"/>
              </a:rPr>
              <a:t>Plan.</a:t>
            </a:r>
            <a:endParaRPr lang="en-US" dirty="0" smtClean="0">
              <a:latin typeface="Times New Roman" pitchFamily="18" charset="0"/>
              <a:cs typeface="Times New Roman" pitchFamily="18" charset="0"/>
            </a:endParaRPr>
          </a:p>
          <a:p>
            <a:pPr marL="412750" indent="-285750">
              <a:lnSpc>
                <a:spcPct val="100000"/>
              </a:lnSpc>
              <a:spcBef>
                <a:spcPts val="700"/>
              </a:spcBef>
              <a:buChar char="–"/>
              <a:tabLst>
                <a:tab pos="412750" algn="l"/>
              </a:tabLst>
            </a:pPr>
            <a:r>
              <a:rPr lang="en-US" spc="-5" dirty="0" smtClean="0">
                <a:solidFill>
                  <a:srgbClr val="FFFFFF"/>
                </a:solidFill>
                <a:latin typeface="Times New Roman" pitchFamily="18" charset="0"/>
                <a:cs typeface="Times New Roman" pitchFamily="18" charset="0"/>
              </a:rPr>
              <a:t>Determination of the required</a:t>
            </a:r>
            <a:r>
              <a:rPr lang="en-US" spc="-70" dirty="0" smtClean="0">
                <a:solidFill>
                  <a:srgbClr val="FFFFFF"/>
                </a:solidFill>
                <a:latin typeface="Times New Roman" pitchFamily="18" charset="0"/>
                <a:cs typeface="Times New Roman" pitchFamily="18" charset="0"/>
              </a:rPr>
              <a:t> </a:t>
            </a:r>
            <a:r>
              <a:rPr lang="en-US" spc="-10" dirty="0" smtClean="0">
                <a:solidFill>
                  <a:srgbClr val="FFFFFF"/>
                </a:solidFill>
                <a:latin typeface="Times New Roman" pitchFamily="18" charset="0"/>
                <a:cs typeface="Times New Roman" pitchFamily="18" charset="0"/>
              </a:rPr>
              <a:t>resources</a:t>
            </a:r>
            <a:endParaRPr lang="en-US" dirty="0" smtClean="0">
              <a:latin typeface="Times New Roman" pitchFamily="18" charset="0"/>
              <a:cs typeface="Times New Roman" pitchFamily="18" charset="0"/>
            </a:endParaRPr>
          </a:p>
          <a:p>
            <a:pPr marL="412750" indent="-285750">
              <a:lnSpc>
                <a:spcPct val="100000"/>
              </a:lnSpc>
              <a:spcBef>
                <a:spcPts val="690"/>
              </a:spcBef>
              <a:buChar char="–"/>
              <a:tabLst>
                <a:tab pos="412750" algn="l"/>
              </a:tabLst>
            </a:pPr>
            <a:r>
              <a:rPr lang="en-US" spc="-10" dirty="0" smtClean="0">
                <a:solidFill>
                  <a:srgbClr val="FFFFFF"/>
                </a:solidFill>
                <a:latin typeface="Times New Roman" pitchFamily="18" charset="0"/>
                <a:cs typeface="Times New Roman" pitchFamily="18" charset="0"/>
              </a:rPr>
              <a:t>Management </a:t>
            </a:r>
            <a:r>
              <a:rPr lang="en-US" dirty="0" smtClean="0">
                <a:solidFill>
                  <a:srgbClr val="FFFFFF"/>
                </a:solidFill>
                <a:latin typeface="Times New Roman" pitchFamily="18" charset="0"/>
                <a:cs typeface="Times New Roman" pitchFamily="18" charset="0"/>
              </a:rPr>
              <a:t>of </a:t>
            </a:r>
            <a:r>
              <a:rPr lang="en-US" spc="-5" dirty="0" smtClean="0">
                <a:solidFill>
                  <a:srgbClr val="FFFFFF"/>
                </a:solidFill>
                <a:latin typeface="Times New Roman" pitchFamily="18" charset="0"/>
                <a:cs typeface="Times New Roman" pitchFamily="18" charset="0"/>
              </a:rPr>
              <a:t>the resulting</a:t>
            </a:r>
            <a:r>
              <a:rPr lang="en-US" spc="-75" dirty="0" smtClean="0">
                <a:solidFill>
                  <a:srgbClr val="FFFFFF"/>
                </a:solidFill>
                <a:latin typeface="Times New Roman" pitchFamily="18" charset="0"/>
                <a:cs typeface="Times New Roman" pitchFamily="18" charset="0"/>
              </a:rPr>
              <a:t> </a:t>
            </a:r>
            <a:r>
              <a:rPr lang="en-US" spc="-5" dirty="0" smtClean="0">
                <a:solidFill>
                  <a:srgbClr val="FFFFFF"/>
                </a:solidFill>
                <a:latin typeface="Times New Roman" pitchFamily="18" charset="0"/>
                <a:cs typeface="Times New Roman" pitchFamily="18" charset="0"/>
              </a:rPr>
              <a:t>enterprise.</a:t>
            </a:r>
            <a:endParaRPr lang="en-US" dirty="0" smtClean="0">
              <a:latin typeface="Times New Roman" pitchFamily="18" charset="0"/>
              <a:cs typeface="Times New Roman" pitchFamily="18" charset="0"/>
            </a:endParaRP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1425" y="228600"/>
            <a:ext cx="6566315" cy="1062531"/>
          </a:xfrm>
          <a:solidFill>
            <a:schemeClr val="tx2"/>
          </a:solidFill>
        </p:spPr>
        <p:txBody>
          <a:bodyPr>
            <a:normAutofit fontScale="90000"/>
          </a:bodyPr>
          <a:lstStyle/>
          <a:p>
            <a:r>
              <a:rPr lang="en-US" dirty="0" smtClean="0">
                <a:solidFill>
                  <a:srgbClr val="FFFFFF"/>
                </a:solidFill>
                <a:latin typeface="Verdana"/>
                <a:cs typeface="Verdana"/>
              </a:rPr>
              <a:t/>
            </a:r>
            <a:br>
              <a:rPr lang="en-US" dirty="0" smtClean="0">
                <a:solidFill>
                  <a:srgbClr val="FFFFFF"/>
                </a:solidFill>
                <a:latin typeface="Verdana"/>
                <a:cs typeface="Verdana"/>
              </a:rPr>
            </a:br>
            <a:r>
              <a:rPr lang="en-US" dirty="0" smtClean="0">
                <a:solidFill>
                  <a:srgbClr val="FFFFFF"/>
                </a:solidFill>
                <a:latin typeface="Verdana"/>
                <a:cs typeface="Verdana"/>
              </a:rPr>
              <a:t>The </a:t>
            </a:r>
            <a:r>
              <a:rPr lang="en-US" spc="-5" dirty="0" smtClean="0">
                <a:solidFill>
                  <a:srgbClr val="FFFFFF"/>
                </a:solidFill>
                <a:latin typeface="Verdana"/>
                <a:cs typeface="Verdana"/>
              </a:rPr>
              <a:t>Benefits </a:t>
            </a:r>
            <a:r>
              <a:rPr lang="en-US" dirty="0" smtClean="0">
                <a:solidFill>
                  <a:srgbClr val="FFFFFF"/>
                </a:solidFill>
                <a:latin typeface="Verdana"/>
                <a:cs typeface="Verdana"/>
              </a:rPr>
              <a:t>of</a:t>
            </a:r>
            <a:r>
              <a:rPr lang="en-US" spc="-10" dirty="0" smtClean="0">
                <a:solidFill>
                  <a:srgbClr val="FFFFFF"/>
                </a:solidFill>
                <a:latin typeface="Verdana"/>
                <a:cs typeface="Verdana"/>
              </a:rPr>
              <a:t> </a:t>
            </a:r>
            <a:r>
              <a:rPr lang="en-US" spc="-5" dirty="0" smtClean="0">
                <a:solidFill>
                  <a:srgbClr val="FFFFFF"/>
                </a:solidFill>
                <a:latin typeface="Verdana"/>
                <a:cs typeface="Verdana"/>
              </a:rPr>
              <a:t>Entrepreneurship:</a:t>
            </a:r>
            <a:r>
              <a:rPr lang="en-US" dirty="0" smtClean="0">
                <a:latin typeface="Verdana"/>
                <a:cs typeface="Verdana"/>
              </a:rPr>
              <a:t/>
            </a:r>
            <a:br>
              <a:rPr lang="en-US" dirty="0" smtClean="0">
                <a:latin typeface="Verdana"/>
                <a:cs typeface="Verdana"/>
              </a:rPr>
            </a:br>
            <a:endParaRPr lang="en-US" dirty="0"/>
          </a:p>
        </p:txBody>
      </p:sp>
      <p:sp>
        <p:nvSpPr>
          <p:cNvPr id="3" name="Content Placeholder 2"/>
          <p:cNvSpPr>
            <a:spLocks noGrp="1"/>
          </p:cNvSpPr>
          <p:nvPr>
            <p:ph idx="1"/>
          </p:nvPr>
        </p:nvSpPr>
        <p:spPr>
          <a:solidFill>
            <a:schemeClr val="tx2"/>
          </a:solidFill>
        </p:spPr>
        <p:txBody>
          <a:bodyPr>
            <a:normAutofit/>
          </a:bodyPr>
          <a:lstStyle/>
          <a:p>
            <a:pPr marL="127000">
              <a:lnSpc>
                <a:spcPct val="100000"/>
              </a:lnSpc>
              <a:spcBef>
                <a:spcPts val="700"/>
              </a:spcBef>
            </a:pPr>
            <a:r>
              <a:rPr lang="en-US" sz="3200" dirty="0" smtClean="0">
                <a:solidFill>
                  <a:srgbClr val="FFFFFF"/>
                </a:solidFill>
                <a:latin typeface="Verdana"/>
                <a:cs typeface="Verdana"/>
              </a:rPr>
              <a:t>– </a:t>
            </a:r>
            <a:r>
              <a:rPr lang="en-US" sz="3200" spc="-10" dirty="0" smtClean="0">
                <a:solidFill>
                  <a:srgbClr val="FFFFFF"/>
                </a:solidFill>
                <a:latin typeface="Times New Roman" pitchFamily="18" charset="0"/>
                <a:cs typeface="Times New Roman" pitchFamily="18" charset="0"/>
              </a:rPr>
              <a:t>Opportunity </a:t>
            </a:r>
            <a:r>
              <a:rPr lang="en-US" sz="3200" spc="-5" dirty="0" smtClean="0">
                <a:solidFill>
                  <a:srgbClr val="FFFFFF"/>
                </a:solidFill>
                <a:latin typeface="Times New Roman" pitchFamily="18" charset="0"/>
                <a:cs typeface="Times New Roman" pitchFamily="18" charset="0"/>
              </a:rPr>
              <a:t>to create </a:t>
            </a:r>
            <a:r>
              <a:rPr lang="en-US" sz="3200" spc="-10" dirty="0" smtClean="0">
                <a:solidFill>
                  <a:srgbClr val="FFFFFF"/>
                </a:solidFill>
                <a:latin typeface="Times New Roman" pitchFamily="18" charset="0"/>
                <a:cs typeface="Times New Roman" pitchFamily="18" charset="0"/>
              </a:rPr>
              <a:t>your </a:t>
            </a:r>
            <a:r>
              <a:rPr lang="en-US" sz="3200" spc="-5" dirty="0" smtClean="0">
                <a:solidFill>
                  <a:srgbClr val="FFFFFF"/>
                </a:solidFill>
                <a:latin typeface="Times New Roman" pitchFamily="18" charset="0"/>
                <a:cs typeface="Times New Roman" pitchFamily="18" charset="0"/>
              </a:rPr>
              <a:t>own</a:t>
            </a:r>
            <a:r>
              <a:rPr lang="en-US" sz="3200" spc="-515" dirty="0" smtClean="0">
                <a:solidFill>
                  <a:srgbClr val="FFFFFF"/>
                </a:solidFill>
                <a:latin typeface="Times New Roman" pitchFamily="18" charset="0"/>
                <a:cs typeface="Times New Roman" pitchFamily="18" charset="0"/>
              </a:rPr>
              <a:t> </a:t>
            </a:r>
            <a:r>
              <a:rPr lang="en-US" sz="3200" spc="-10" dirty="0" smtClean="0">
                <a:solidFill>
                  <a:srgbClr val="FFFFFF"/>
                </a:solidFill>
                <a:latin typeface="Times New Roman" pitchFamily="18" charset="0"/>
                <a:cs typeface="Times New Roman" pitchFamily="18" charset="0"/>
              </a:rPr>
              <a:t>destiny</a:t>
            </a:r>
            <a:endParaRPr lang="en-US" sz="3200" dirty="0" smtClean="0">
              <a:latin typeface="Times New Roman" pitchFamily="18" charset="0"/>
              <a:cs typeface="Times New Roman" pitchFamily="18" charset="0"/>
            </a:endParaRPr>
          </a:p>
          <a:p>
            <a:pPr marL="812800" marR="5080">
              <a:lnSpc>
                <a:spcPct val="100000"/>
              </a:lnSpc>
              <a:spcBef>
                <a:spcPts val="590"/>
              </a:spcBef>
            </a:pPr>
            <a:r>
              <a:rPr lang="en-US" dirty="0" smtClean="0">
                <a:solidFill>
                  <a:srgbClr val="FFFFFF"/>
                </a:solidFill>
                <a:latin typeface="Times New Roman" pitchFamily="18" charset="0"/>
                <a:cs typeface="Times New Roman" pitchFamily="18" charset="0"/>
              </a:rPr>
              <a:t>Owning a business </a:t>
            </a:r>
            <a:r>
              <a:rPr lang="en-US" spc="-5" dirty="0" smtClean="0">
                <a:solidFill>
                  <a:srgbClr val="FFFFFF"/>
                </a:solidFill>
                <a:latin typeface="Times New Roman" pitchFamily="18" charset="0"/>
                <a:cs typeface="Times New Roman" pitchFamily="18" charset="0"/>
              </a:rPr>
              <a:t>provides an  entrepreneurs </a:t>
            </a:r>
            <a:r>
              <a:rPr lang="en-US" dirty="0" smtClean="0">
                <a:solidFill>
                  <a:srgbClr val="FFFFFF"/>
                </a:solidFill>
                <a:latin typeface="Times New Roman" pitchFamily="18" charset="0"/>
                <a:cs typeface="Times New Roman" pitchFamily="18" charset="0"/>
              </a:rPr>
              <a:t>the independence </a:t>
            </a:r>
            <a:r>
              <a:rPr lang="en-US" spc="-5" dirty="0" smtClean="0">
                <a:solidFill>
                  <a:srgbClr val="FFFFFF"/>
                </a:solidFill>
                <a:latin typeface="Times New Roman" pitchFamily="18" charset="0"/>
                <a:cs typeface="Times New Roman" pitchFamily="18" charset="0"/>
              </a:rPr>
              <a:t>and </a:t>
            </a:r>
            <a:r>
              <a:rPr lang="en-US" dirty="0" smtClean="0">
                <a:solidFill>
                  <a:srgbClr val="FFFFFF"/>
                </a:solidFill>
                <a:latin typeface="Times New Roman" pitchFamily="18" charset="0"/>
                <a:cs typeface="Times New Roman" pitchFamily="18" charset="0"/>
              </a:rPr>
              <a:t>the  </a:t>
            </a:r>
            <a:r>
              <a:rPr lang="en-US" spc="-5" dirty="0" smtClean="0">
                <a:solidFill>
                  <a:srgbClr val="FFFFFF"/>
                </a:solidFill>
                <a:latin typeface="Times New Roman" pitchFamily="18" charset="0"/>
                <a:cs typeface="Times New Roman" pitchFamily="18" charset="0"/>
              </a:rPr>
              <a:t>opportunity </a:t>
            </a:r>
            <a:r>
              <a:rPr lang="en-US" dirty="0" smtClean="0">
                <a:solidFill>
                  <a:srgbClr val="FFFFFF"/>
                </a:solidFill>
                <a:latin typeface="Times New Roman" pitchFamily="18" charset="0"/>
                <a:cs typeface="Times New Roman" pitchFamily="18" charset="0"/>
              </a:rPr>
              <a:t>to </a:t>
            </a:r>
            <a:r>
              <a:rPr lang="en-US" spc="-5" dirty="0" smtClean="0">
                <a:solidFill>
                  <a:srgbClr val="FFFFFF"/>
                </a:solidFill>
                <a:latin typeface="Times New Roman" pitchFamily="18" charset="0"/>
                <a:cs typeface="Times New Roman" pitchFamily="18" charset="0"/>
              </a:rPr>
              <a:t>achieve </a:t>
            </a:r>
            <a:r>
              <a:rPr lang="en-US" dirty="0" smtClean="0">
                <a:solidFill>
                  <a:srgbClr val="FFFFFF"/>
                </a:solidFill>
                <a:latin typeface="Times New Roman" pitchFamily="18" charset="0"/>
                <a:cs typeface="Times New Roman" pitchFamily="18" charset="0"/>
              </a:rPr>
              <a:t>what is </a:t>
            </a:r>
            <a:r>
              <a:rPr lang="en-US" spc="-5" dirty="0" smtClean="0">
                <a:solidFill>
                  <a:srgbClr val="FFFFFF"/>
                </a:solidFill>
                <a:latin typeface="Times New Roman" pitchFamily="18" charset="0"/>
                <a:cs typeface="Times New Roman" pitchFamily="18" charset="0"/>
              </a:rPr>
              <a:t>important </a:t>
            </a:r>
            <a:r>
              <a:rPr lang="en-US" dirty="0" smtClean="0">
                <a:solidFill>
                  <a:srgbClr val="FFFFFF"/>
                </a:solidFill>
                <a:latin typeface="Times New Roman" pitchFamily="18" charset="0"/>
                <a:cs typeface="Times New Roman" pitchFamily="18" charset="0"/>
              </a:rPr>
              <a:t>to  them.</a:t>
            </a:r>
            <a:endParaRPr lang="en-US" dirty="0" smtClean="0">
              <a:latin typeface="Times New Roman" pitchFamily="18" charset="0"/>
              <a:cs typeface="Times New Roman" pitchFamily="18" charset="0"/>
            </a:endParaRPr>
          </a:p>
          <a:p>
            <a:pPr marL="812800" marR="455930">
              <a:lnSpc>
                <a:spcPct val="100000"/>
              </a:lnSpc>
              <a:spcBef>
                <a:spcPts val="600"/>
              </a:spcBef>
            </a:pPr>
            <a:r>
              <a:rPr lang="en-US" spc="-5" dirty="0" smtClean="0">
                <a:solidFill>
                  <a:srgbClr val="FFFFFF"/>
                </a:solidFill>
                <a:latin typeface="Times New Roman" pitchFamily="18" charset="0"/>
                <a:cs typeface="Times New Roman" pitchFamily="18" charset="0"/>
              </a:rPr>
              <a:t>Entrepreneurs </a:t>
            </a:r>
            <a:r>
              <a:rPr lang="en-US" dirty="0" smtClean="0">
                <a:solidFill>
                  <a:srgbClr val="FFFFFF"/>
                </a:solidFill>
                <a:latin typeface="Times New Roman" pitchFamily="18" charset="0"/>
                <a:cs typeface="Times New Roman" pitchFamily="18" charset="0"/>
              </a:rPr>
              <a:t>want to decide what they  want in their lives, and they use their  businesses to make their </a:t>
            </a:r>
            <a:r>
              <a:rPr lang="en-US" spc="-5" dirty="0" smtClean="0">
                <a:solidFill>
                  <a:srgbClr val="FFFFFF"/>
                </a:solidFill>
                <a:latin typeface="Times New Roman" pitchFamily="18" charset="0"/>
                <a:cs typeface="Times New Roman" pitchFamily="18" charset="0"/>
              </a:rPr>
              <a:t>desire </a:t>
            </a:r>
            <a:r>
              <a:rPr lang="en-US" dirty="0" smtClean="0">
                <a:solidFill>
                  <a:srgbClr val="FFFFFF"/>
                </a:solidFill>
                <a:latin typeface="Times New Roman" pitchFamily="18" charset="0"/>
                <a:cs typeface="Times New Roman" pitchFamily="18" charset="0"/>
              </a:rPr>
              <a:t>a</a:t>
            </a:r>
            <a:r>
              <a:rPr lang="en-US" spc="-114" dirty="0" smtClean="0">
                <a:solidFill>
                  <a:srgbClr val="FFFFFF"/>
                </a:solidFill>
                <a:latin typeface="Times New Roman" pitchFamily="18" charset="0"/>
                <a:cs typeface="Times New Roman" pitchFamily="18" charset="0"/>
              </a:rPr>
              <a:t> </a:t>
            </a:r>
            <a:r>
              <a:rPr lang="en-US" spc="-5" dirty="0" smtClean="0">
                <a:solidFill>
                  <a:srgbClr val="FFFFFF"/>
                </a:solidFill>
                <a:latin typeface="Times New Roman" pitchFamily="18" charset="0"/>
                <a:cs typeface="Times New Roman" pitchFamily="18" charset="0"/>
              </a:rPr>
              <a:t>reality  (come</a:t>
            </a:r>
            <a:r>
              <a:rPr lang="en-US" spc="-10" dirty="0" smtClean="0">
                <a:solidFill>
                  <a:srgbClr val="FFFFFF"/>
                </a:solidFill>
                <a:latin typeface="Times New Roman" pitchFamily="18" charset="0"/>
                <a:cs typeface="Times New Roman" pitchFamily="18" charset="0"/>
              </a:rPr>
              <a:t> </a:t>
            </a:r>
            <a:r>
              <a:rPr lang="en-US" spc="-5" dirty="0" smtClean="0">
                <a:solidFill>
                  <a:srgbClr val="FFFFFF"/>
                </a:solidFill>
                <a:latin typeface="Times New Roman" pitchFamily="18" charset="0"/>
                <a:cs typeface="Times New Roman" pitchFamily="18" charset="0"/>
              </a:rPr>
              <a:t>true).</a:t>
            </a:r>
            <a:endParaRPr lang="en-US" dirty="0" smtClean="0">
              <a:latin typeface="Times New Roman" pitchFamily="18" charset="0"/>
              <a:cs typeface="Times New Roman" pitchFamily="18" charset="0"/>
            </a:endParaRP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ormAutofit fontScale="90000"/>
          </a:bodyPr>
          <a:lstStyle/>
          <a:p>
            <a:pPr marL="12700">
              <a:lnSpc>
                <a:spcPct val="100000"/>
              </a:lnSpc>
              <a:spcBef>
                <a:spcPts val="900"/>
              </a:spcBef>
            </a:pPr>
            <a:r>
              <a:rPr lang="en-US" dirty="0" smtClean="0">
                <a:solidFill>
                  <a:srgbClr val="FFFFFF"/>
                </a:solidFill>
                <a:latin typeface="Verdana"/>
                <a:cs typeface="Verdana"/>
              </a:rPr>
              <a:t>The </a:t>
            </a:r>
            <a:r>
              <a:rPr lang="en-US" spc="-5" dirty="0" smtClean="0">
                <a:solidFill>
                  <a:srgbClr val="FFFFFF"/>
                </a:solidFill>
                <a:latin typeface="Verdana"/>
                <a:cs typeface="Verdana"/>
              </a:rPr>
              <a:t>Benefits </a:t>
            </a:r>
            <a:r>
              <a:rPr lang="en-US" dirty="0" smtClean="0">
                <a:solidFill>
                  <a:srgbClr val="FFFFFF"/>
                </a:solidFill>
                <a:latin typeface="Verdana"/>
                <a:cs typeface="Verdana"/>
              </a:rPr>
              <a:t>of</a:t>
            </a:r>
            <a:r>
              <a:rPr lang="en-US" spc="-10" dirty="0" smtClean="0">
                <a:solidFill>
                  <a:srgbClr val="FFFFFF"/>
                </a:solidFill>
                <a:latin typeface="Verdana"/>
                <a:cs typeface="Verdana"/>
              </a:rPr>
              <a:t> </a:t>
            </a:r>
            <a:r>
              <a:rPr lang="en-US" spc="-5" dirty="0" smtClean="0">
                <a:solidFill>
                  <a:srgbClr val="FFFFFF"/>
                </a:solidFill>
                <a:latin typeface="Verdana"/>
                <a:cs typeface="Verdana"/>
              </a:rPr>
              <a:t>Entrepreneurship:</a:t>
            </a:r>
            <a:endParaRPr lang="en-US" dirty="0" smtClean="0">
              <a:latin typeface="Verdana"/>
              <a:cs typeface="Verdana"/>
            </a:endParaRPr>
          </a:p>
        </p:txBody>
      </p:sp>
      <p:sp>
        <p:nvSpPr>
          <p:cNvPr id="3" name="Content Placeholder 2"/>
          <p:cNvSpPr>
            <a:spLocks noGrp="1"/>
          </p:cNvSpPr>
          <p:nvPr>
            <p:ph idx="1"/>
          </p:nvPr>
        </p:nvSpPr>
        <p:spPr>
          <a:solidFill>
            <a:schemeClr val="tx2"/>
          </a:solidFill>
        </p:spPr>
        <p:txBody>
          <a:bodyPr>
            <a:normAutofit fontScale="85000" lnSpcReduction="20000"/>
          </a:bodyPr>
          <a:lstStyle/>
          <a:p>
            <a:pPr marL="412750" indent="-285750">
              <a:lnSpc>
                <a:spcPct val="100000"/>
              </a:lnSpc>
              <a:spcBef>
                <a:spcPts val="20"/>
              </a:spcBef>
              <a:buChar char="–"/>
              <a:tabLst>
                <a:tab pos="412750" algn="l"/>
              </a:tabLst>
            </a:pPr>
            <a:endParaRPr lang="en-US" sz="3200" spc="-5" dirty="0" smtClean="0">
              <a:solidFill>
                <a:srgbClr val="FFFFFF"/>
              </a:solidFill>
              <a:latin typeface="Verdana"/>
              <a:cs typeface="Verdana"/>
            </a:endParaRPr>
          </a:p>
          <a:p>
            <a:pPr marL="412750" indent="-285750">
              <a:lnSpc>
                <a:spcPct val="100000"/>
              </a:lnSpc>
              <a:spcBef>
                <a:spcPts val="20"/>
              </a:spcBef>
              <a:buChar char="–"/>
              <a:tabLst>
                <a:tab pos="412750" algn="l"/>
              </a:tabLst>
            </a:pPr>
            <a:r>
              <a:rPr lang="en-US" sz="3200" spc="-5" dirty="0" smtClean="0">
                <a:solidFill>
                  <a:srgbClr val="FFFFFF"/>
                </a:solidFill>
                <a:latin typeface="Times New Roman" pitchFamily="18" charset="0"/>
                <a:cs typeface="Times New Roman" pitchFamily="18" charset="0"/>
              </a:rPr>
              <a:t>Opportunity </a:t>
            </a:r>
            <a:r>
              <a:rPr lang="en-US" sz="3200" dirty="0" smtClean="0">
                <a:solidFill>
                  <a:srgbClr val="FFFFFF"/>
                </a:solidFill>
                <a:latin typeface="Times New Roman" pitchFamily="18" charset="0"/>
                <a:cs typeface="Times New Roman" pitchFamily="18" charset="0"/>
              </a:rPr>
              <a:t>to make a</a:t>
            </a:r>
            <a:r>
              <a:rPr lang="en-US" sz="3200" spc="-50" dirty="0" smtClean="0">
                <a:solidFill>
                  <a:srgbClr val="FFFFFF"/>
                </a:solidFill>
                <a:latin typeface="Times New Roman" pitchFamily="18" charset="0"/>
                <a:cs typeface="Times New Roman" pitchFamily="18" charset="0"/>
              </a:rPr>
              <a:t> </a:t>
            </a:r>
            <a:r>
              <a:rPr lang="en-US" sz="3200" spc="-5" dirty="0" smtClean="0">
                <a:solidFill>
                  <a:srgbClr val="FFFFFF"/>
                </a:solidFill>
                <a:latin typeface="Times New Roman" pitchFamily="18" charset="0"/>
                <a:cs typeface="Times New Roman" pitchFamily="18" charset="0"/>
              </a:rPr>
              <a:t>Difference</a:t>
            </a:r>
            <a:endParaRPr lang="en-US" sz="3200" dirty="0" smtClean="0">
              <a:latin typeface="Times New Roman" pitchFamily="18" charset="0"/>
              <a:cs typeface="Times New Roman" pitchFamily="18" charset="0"/>
            </a:endParaRPr>
          </a:p>
          <a:p>
            <a:pPr marL="812800" marR="210820">
              <a:lnSpc>
                <a:spcPct val="80000"/>
              </a:lnSpc>
              <a:spcBef>
                <a:spcPts val="490"/>
              </a:spcBef>
            </a:pPr>
            <a:r>
              <a:rPr lang="en-US" spc="-5" dirty="0" smtClean="0">
                <a:solidFill>
                  <a:srgbClr val="FFFFFF"/>
                </a:solidFill>
                <a:latin typeface="Times New Roman" pitchFamily="18" charset="0"/>
                <a:cs typeface="Times New Roman" pitchFamily="18" charset="0"/>
              </a:rPr>
              <a:t>More and more entrepreneurs are starting  businesses because they see </a:t>
            </a:r>
            <a:r>
              <a:rPr lang="en-US" dirty="0" smtClean="0">
                <a:solidFill>
                  <a:srgbClr val="FFFFFF"/>
                </a:solidFill>
                <a:latin typeface="Times New Roman" pitchFamily="18" charset="0"/>
                <a:cs typeface="Times New Roman" pitchFamily="18" charset="0"/>
              </a:rPr>
              <a:t>this </a:t>
            </a:r>
            <a:r>
              <a:rPr lang="en-US" spc="-5" dirty="0" smtClean="0">
                <a:solidFill>
                  <a:srgbClr val="FFFFFF"/>
                </a:solidFill>
                <a:latin typeface="Times New Roman" pitchFamily="18" charset="0"/>
                <a:cs typeface="Times New Roman" pitchFamily="18" charset="0"/>
              </a:rPr>
              <a:t>as an opportunity  </a:t>
            </a:r>
            <a:r>
              <a:rPr lang="en-US" dirty="0" smtClean="0">
                <a:solidFill>
                  <a:srgbClr val="FFFFFF"/>
                </a:solidFill>
                <a:latin typeface="Times New Roman" pitchFamily="18" charset="0"/>
                <a:cs typeface="Times New Roman" pitchFamily="18" charset="0"/>
              </a:rPr>
              <a:t>to </a:t>
            </a:r>
            <a:r>
              <a:rPr lang="en-US" spc="-5" dirty="0" smtClean="0">
                <a:solidFill>
                  <a:srgbClr val="FFFFFF"/>
                </a:solidFill>
                <a:latin typeface="Times New Roman" pitchFamily="18" charset="0"/>
                <a:cs typeface="Times New Roman" pitchFamily="18" charset="0"/>
              </a:rPr>
              <a:t>make </a:t>
            </a:r>
            <a:r>
              <a:rPr lang="en-US" dirty="0" smtClean="0">
                <a:solidFill>
                  <a:srgbClr val="FFFFFF"/>
                </a:solidFill>
                <a:latin typeface="Times New Roman" pitchFamily="18" charset="0"/>
                <a:cs typeface="Times New Roman" pitchFamily="18" charset="0"/>
              </a:rPr>
              <a:t>a </a:t>
            </a:r>
            <a:r>
              <a:rPr lang="en-US" spc="-5" dirty="0" smtClean="0">
                <a:solidFill>
                  <a:srgbClr val="FFFFFF"/>
                </a:solidFill>
                <a:latin typeface="Times New Roman" pitchFamily="18" charset="0"/>
                <a:cs typeface="Times New Roman" pitchFamily="18" charset="0"/>
              </a:rPr>
              <a:t>difference </a:t>
            </a:r>
            <a:r>
              <a:rPr lang="en-US" spc="5" dirty="0" smtClean="0">
                <a:solidFill>
                  <a:srgbClr val="FFFFFF"/>
                </a:solidFill>
                <a:latin typeface="Times New Roman" pitchFamily="18" charset="0"/>
                <a:cs typeface="Times New Roman" pitchFamily="18" charset="0"/>
              </a:rPr>
              <a:t>in </a:t>
            </a:r>
            <a:r>
              <a:rPr lang="en-US" dirty="0" smtClean="0">
                <a:solidFill>
                  <a:srgbClr val="FFFFFF"/>
                </a:solidFill>
                <a:latin typeface="Times New Roman" pitchFamily="18" charset="0"/>
                <a:cs typeface="Times New Roman" pitchFamily="18" charset="0"/>
              </a:rPr>
              <a:t>a route </a:t>
            </a:r>
            <a:r>
              <a:rPr lang="en-US" spc="-5" dirty="0" smtClean="0">
                <a:solidFill>
                  <a:srgbClr val="FFFFFF"/>
                </a:solidFill>
                <a:latin typeface="Times New Roman" pitchFamily="18" charset="0"/>
                <a:cs typeface="Times New Roman" pitchFamily="18" charset="0"/>
              </a:rPr>
              <a:t>or way that </a:t>
            </a:r>
            <a:r>
              <a:rPr lang="en-US" dirty="0" smtClean="0">
                <a:solidFill>
                  <a:srgbClr val="FFFFFF"/>
                </a:solidFill>
                <a:latin typeface="Times New Roman" pitchFamily="18" charset="0"/>
                <a:cs typeface="Times New Roman" pitchFamily="18" charset="0"/>
              </a:rPr>
              <a:t>is  </a:t>
            </a:r>
            <a:r>
              <a:rPr lang="en-US" spc="-5" dirty="0" smtClean="0">
                <a:solidFill>
                  <a:srgbClr val="FFFFFF"/>
                </a:solidFill>
                <a:latin typeface="Times New Roman" pitchFamily="18" charset="0"/>
                <a:cs typeface="Times New Roman" pitchFamily="18" charset="0"/>
              </a:rPr>
              <a:t>personally important </a:t>
            </a:r>
            <a:r>
              <a:rPr lang="en-US" dirty="0" smtClean="0">
                <a:solidFill>
                  <a:srgbClr val="FFFFFF"/>
                </a:solidFill>
                <a:latin typeface="Times New Roman" pitchFamily="18" charset="0"/>
                <a:cs typeface="Times New Roman" pitchFamily="18" charset="0"/>
              </a:rPr>
              <a:t>to</a:t>
            </a:r>
            <a:r>
              <a:rPr lang="en-US" spc="10" dirty="0" smtClean="0">
                <a:solidFill>
                  <a:srgbClr val="FFFFFF"/>
                </a:solidFill>
                <a:latin typeface="Times New Roman" pitchFamily="18" charset="0"/>
                <a:cs typeface="Times New Roman" pitchFamily="18" charset="0"/>
              </a:rPr>
              <a:t> </a:t>
            </a:r>
            <a:r>
              <a:rPr lang="en-US" spc="-5" dirty="0" smtClean="0">
                <a:solidFill>
                  <a:srgbClr val="FFFFFF"/>
                </a:solidFill>
                <a:latin typeface="Times New Roman" pitchFamily="18" charset="0"/>
                <a:cs typeface="Times New Roman" pitchFamily="18" charset="0"/>
              </a:rPr>
              <a:t>them.</a:t>
            </a:r>
          </a:p>
          <a:p>
            <a:pPr marL="812800" marR="210820">
              <a:lnSpc>
                <a:spcPct val="80000"/>
              </a:lnSpc>
              <a:spcBef>
                <a:spcPts val="490"/>
              </a:spcBef>
            </a:pPr>
            <a:endParaRPr lang="en-US" dirty="0" smtClean="0">
              <a:latin typeface="Times New Roman" pitchFamily="18" charset="0"/>
              <a:cs typeface="Times New Roman" pitchFamily="18" charset="0"/>
            </a:endParaRPr>
          </a:p>
          <a:p>
            <a:pPr marL="412750" indent="-285750">
              <a:lnSpc>
                <a:spcPct val="100000"/>
              </a:lnSpc>
              <a:spcBef>
                <a:spcPts val="20"/>
              </a:spcBef>
              <a:buChar char="–"/>
              <a:tabLst>
                <a:tab pos="412750" algn="l"/>
              </a:tabLst>
            </a:pPr>
            <a:r>
              <a:rPr lang="en-US" sz="3200" spc="-5" dirty="0" smtClean="0">
                <a:solidFill>
                  <a:srgbClr val="FFFFFF"/>
                </a:solidFill>
                <a:latin typeface="Times New Roman" pitchFamily="18" charset="0"/>
                <a:cs typeface="Times New Roman" pitchFamily="18" charset="0"/>
              </a:rPr>
              <a:t>Opportunity </a:t>
            </a:r>
            <a:r>
              <a:rPr lang="en-US" sz="3200" dirty="0" smtClean="0">
                <a:solidFill>
                  <a:srgbClr val="FFFFFF"/>
                </a:solidFill>
                <a:latin typeface="Times New Roman" pitchFamily="18" charset="0"/>
                <a:cs typeface="Times New Roman" pitchFamily="18" charset="0"/>
              </a:rPr>
              <a:t>to </a:t>
            </a:r>
            <a:r>
              <a:rPr lang="en-US" sz="3200" spc="-5" dirty="0" smtClean="0">
                <a:solidFill>
                  <a:srgbClr val="FFFFFF"/>
                </a:solidFill>
                <a:latin typeface="Times New Roman" pitchFamily="18" charset="0"/>
                <a:cs typeface="Times New Roman" pitchFamily="18" charset="0"/>
              </a:rPr>
              <a:t>reach your </a:t>
            </a:r>
            <a:r>
              <a:rPr lang="en-US" sz="3200" dirty="0" smtClean="0">
                <a:solidFill>
                  <a:srgbClr val="FFFFFF"/>
                </a:solidFill>
                <a:latin typeface="Times New Roman" pitchFamily="18" charset="0"/>
                <a:cs typeface="Times New Roman" pitchFamily="18" charset="0"/>
              </a:rPr>
              <a:t>full</a:t>
            </a:r>
            <a:r>
              <a:rPr lang="en-US" sz="3200" spc="-35" dirty="0" smtClean="0">
                <a:solidFill>
                  <a:srgbClr val="FFFFFF"/>
                </a:solidFill>
                <a:latin typeface="Times New Roman" pitchFamily="18" charset="0"/>
                <a:cs typeface="Times New Roman" pitchFamily="18" charset="0"/>
              </a:rPr>
              <a:t> </a:t>
            </a:r>
            <a:r>
              <a:rPr lang="en-US" sz="3200" spc="-5" dirty="0" smtClean="0">
                <a:solidFill>
                  <a:srgbClr val="FFFFFF"/>
                </a:solidFill>
                <a:latin typeface="Times New Roman" pitchFamily="18" charset="0"/>
                <a:cs typeface="Times New Roman" pitchFamily="18" charset="0"/>
              </a:rPr>
              <a:t>potential.</a:t>
            </a:r>
            <a:endParaRPr lang="en-US" sz="3200" dirty="0" smtClean="0">
              <a:latin typeface="Times New Roman" pitchFamily="18" charset="0"/>
              <a:cs typeface="Times New Roman" pitchFamily="18" charset="0"/>
            </a:endParaRPr>
          </a:p>
          <a:p>
            <a:pPr marL="812800" marR="115570">
              <a:lnSpc>
                <a:spcPct val="80000"/>
              </a:lnSpc>
              <a:spcBef>
                <a:spcPts val="500"/>
              </a:spcBef>
            </a:pPr>
            <a:r>
              <a:rPr lang="en-US" spc="-5" dirty="0" smtClean="0">
                <a:solidFill>
                  <a:srgbClr val="FFFFFF"/>
                </a:solidFill>
                <a:latin typeface="Times New Roman" pitchFamily="18" charset="0"/>
                <a:cs typeface="Times New Roman" pitchFamily="18" charset="0"/>
              </a:rPr>
              <a:t>Many people </a:t>
            </a:r>
            <a:r>
              <a:rPr lang="en-US" dirty="0" smtClean="0">
                <a:solidFill>
                  <a:srgbClr val="FFFFFF"/>
                </a:solidFill>
                <a:latin typeface="Times New Roman" pitchFamily="18" charset="0"/>
                <a:cs typeface="Times New Roman" pitchFamily="18" charset="0"/>
              </a:rPr>
              <a:t>find their work </a:t>
            </a:r>
            <a:r>
              <a:rPr lang="en-US" spc="-5" dirty="0" smtClean="0">
                <a:solidFill>
                  <a:srgbClr val="FFFFFF"/>
                </a:solidFill>
                <a:latin typeface="Times New Roman" pitchFamily="18" charset="0"/>
                <a:cs typeface="Times New Roman" pitchFamily="18" charset="0"/>
              </a:rPr>
              <a:t>not challenging and not  exciting.</a:t>
            </a:r>
            <a:endParaRPr lang="en-US" dirty="0" smtClean="0">
              <a:latin typeface="Times New Roman" pitchFamily="18" charset="0"/>
              <a:cs typeface="Times New Roman" pitchFamily="18" charset="0"/>
            </a:endParaRPr>
          </a:p>
          <a:p>
            <a:pPr marL="812800" marR="269875">
              <a:lnSpc>
                <a:spcPts val="1920"/>
              </a:lnSpc>
              <a:spcBef>
                <a:spcPts val="484"/>
              </a:spcBef>
            </a:pPr>
            <a:r>
              <a:rPr lang="en-US" spc="-5" dirty="0" smtClean="0">
                <a:solidFill>
                  <a:srgbClr val="FFFFFF"/>
                </a:solidFill>
                <a:latin typeface="Times New Roman" pitchFamily="18" charset="0"/>
                <a:cs typeface="Times New Roman" pitchFamily="18" charset="0"/>
              </a:rPr>
              <a:t>For entrepreneurs there </a:t>
            </a:r>
            <a:r>
              <a:rPr lang="en-US" dirty="0" smtClean="0">
                <a:solidFill>
                  <a:srgbClr val="FFFFFF"/>
                </a:solidFill>
                <a:latin typeface="Times New Roman" pitchFamily="18" charset="0"/>
                <a:cs typeface="Times New Roman" pitchFamily="18" charset="0"/>
              </a:rPr>
              <a:t>is little </a:t>
            </a:r>
            <a:r>
              <a:rPr lang="en-US" spc="-5" dirty="0" smtClean="0">
                <a:solidFill>
                  <a:srgbClr val="FFFFFF"/>
                </a:solidFill>
                <a:latin typeface="Times New Roman" pitchFamily="18" charset="0"/>
                <a:cs typeface="Times New Roman" pitchFamily="18" charset="0"/>
              </a:rPr>
              <a:t>difference between  </a:t>
            </a:r>
            <a:r>
              <a:rPr lang="en-US" dirty="0" smtClean="0">
                <a:solidFill>
                  <a:srgbClr val="FFFFFF"/>
                </a:solidFill>
                <a:latin typeface="Times New Roman" pitchFamily="18" charset="0"/>
                <a:cs typeface="Times New Roman" pitchFamily="18" charset="0"/>
              </a:rPr>
              <a:t>work </a:t>
            </a:r>
            <a:r>
              <a:rPr lang="en-US" spc="-5" dirty="0" smtClean="0">
                <a:solidFill>
                  <a:srgbClr val="FFFFFF"/>
                </a:solidFill>
                <a:latin typeface="Times New Roman" pitchFamily="18" charset="0"/>
                <a:cs typeface="Times New Roman" pitchFamily="18" charset="0"/>
              </a:rPr>
              <a:t>and</a:t>
            </a:r>
            <a:r>
              <a:rPr lang="en-US" spc="5" dirty="0" smtClean="0">
                <a:solidFill>
                  <a:srgbClr val="FFFFFF"/>
                </a:solidFill>
                <a:latin typeface="Times New Roman" pitchFamily="18" charset="0"/>
                <a:cs typeface="Times New Roman" pitchFamily="18" charset="0"/>
              </a:rPr>
              <a:t> </a:t>
            </a:r>
            <a:r>
              <a:rPr lang="en-US" dirty="0" smtClean="0">
                <a:solidFill>
                  <a:srgbClr val="FFFFFF"/>
                </a:solidFill>
                <a:latin typeface="Times New Roman" pitchFamily="18" charset="0"/>
                <a:cs typeface="Times New Roman" pitchFamily="18" charset="0"/>
              </a:rPr>
              <a:t>play.</a:t>
            </a:r>
            <a:endParaRPr lang="en-US" dirty="0" smtClean="0">
              <a:latin typeface="Times New Roman" pitchFamily="18" charset="0"/>
              <a:cs typeface="Times New Roman" pitchFamily="18" charset="0"/>
            </a:endParaRPr>
          </a:p>
          <a:p>
            <a:pPr marL="812800" marR="5080">
              <a:lnSpc>
                <a:spcPts val="1920"/>
              </a:lnSpc>
              <a:spcBef>
                <a:spcPts val="489"/>
              </a:spcBef>
            </a:pPr>
            <a:r>
              <a:rPr lang="en-US" spc="-5" dirty="0" smtClean="0">
                <a:solidFill>
                  <a:srgbClr val="FFFFFF"/>
                </a:solidFill>
                <a:latin typeface="Times New Roman" pitchFamily="18" charset="0"/>
                <a:cs typeface="Times New Roman" pitchFamily="18" charset="0"/>
              </a:rPr>
              <a:t>Entrepreneurs see their business as </a:t>
            </a:r>
            <a:r>
              <a:rPr lang="en-US" dirty="0" smtClean="0">
                <a:solidFill>
                  <a:srgbClr val="FFFFFF"/>
                </a:solidFill>
                <a:latin typeface="Times New Roman" pitchFamily="18" charset="0"/>
                <a:cs typeface="Times New Roman" pitchFamily="18" charset="0"/>
              </a:rPr>
              <a:t>a vehicle </a:t>
            </a:r>
            <a:r>
              <a:rPr lang="en-US" spc="-5" dirty="0" smtClean="0">
                <a:solidFill>
                  <a:srgbClr val="FFFFFF"/>
                </a:solidFill>
                <a:latin typeface="Times New Roman" pitchFamily="18" charset="0"/>
                <a:cs typeface="Times New Roman" pitchFamily="18" charset="0"/>
              </a:rPr>
              <a:t>of </a:t>
            </a:r>
            <a:r>
              <a:rPr lang="en-US" dirty="0" smtClean="0">
                <a:solidFill>
                  <a:srgbClr val="FFFFFF"/>
                </a:solidFill>
                <a:latin typeface="Times New Roman" pitchFamily="18" charset="0"/>
                <a:cs typeface="Times New Roman" pitchFamily="18" charset="0"/>
              </a:rPr>
              <a:t>self  </a:t>
            </a:r>
            <a:r>
              <a:rPr lang="en-US" spc="-5" dirty="0" smtClean="0">
                <a:solidFill>
                  <a:srgbClr val="FFFFFF"/>
                </a:solidFill>
                <a:latin typeface="Times New Roman" pitchFamily="18" charset="0"/>
                <a:cs typeface="Times New Roman" pitchFamily="18" charset="0"/>
              </a:rPr>
              <a:t>expression of personal desire and eventual self  actualization of </a:t>
            </a:r>
            <a:r>
              <a:rPr lang="en-US" dirty="0" smtClean="0">
                <a:solidFill>
                  <a:srgbClr val="FFFFFF"/>
                </a:solidFill>
                <a:latin typeface="Times New Roman" pitchFamily="18" charset="0"/>
                <a:cs typeface="Times New Roman" pitchFamily="18" charset="0"/>
              </a:rPr>
              <a:t>their </a:t>
            </a:r>
            <a:r>
              <a:rPr lang="en-US" spc="-5" dirty="0" smtClean="0">
                <a:solidFill>
                  <a:srgbClr val="FFFFFF"/>
                </a:solidFill>
                <a:latin typeface="Times New Roman" pitchFamily="18" charset="0"/>
                <a:cs typeface="Times New Roman" pitchFamily="18" charset="0"/>
              </a:rPr>
              <a:t>personal goals </a:t>
            </a:r>
            <a:r>
              <a:rPr lang="en-US" dirty="0" smtClean="0">
                <a:solidFill>
                  <a:srgbClr val="FFFFFF"/>
                </a:solidFill>
                <a:latin typeface="Times New Roman" pitchFamily="18" charset="0"/>
                <a:cs typeface="Times New Roman" pitchFamily="18" charset="0"/>
              </a:rPr>
              <a:t>– the pinnacle </a:t>
            </a:r>
            <a:r>
              <a:rPr lang="en-US" spc="-5" dirty="0" smtClean="0">
                <a:solidFill>
                  <a:srgbClr val="FFFFFF"/>
                </a:solidFill>
                <a:latin typeface="Times New Roman" pitchFamily="18" charset="0"/>
                <a:cs typeface="Times New Roman" pitchFamily="18" charset="0"/>
              </a:rPr>
              <a:t>of  their career</a:t>
            </a:r>
            <a:r>
              <a:rPr lang="en-US" spc="-10" dirty="0" smtClean="0">
                <a:solidFill>
                  <a:srgbClr val="FFFFFF"/>
                </a:solidFill>
                <a:latin typeface="Times New Roman" pitchFamily="18" charset="0"/>
                <a:cs typeface="Times New Roman" pitchFamily="18" charset="0"/>
              </a:rPr>
              <a:t> </a:t>
            </a:r>
            <a:r>
              <a:rPr lang="en-US" spc="-5" dirty="0" smtClean="0">
                <a:solidFill>
                  <a:srgbClr val="FFFFFF"/>
                </a:solidFill>
                <a:latin typeface="Times New Roman" pitchFamily="18" charset="0"/>
                <a:cs typeface="Times New Roman" pitchFamily="18" charset="0"/>
              </a:rPr>
              <a:t>success.</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ormAutofit fontScale="90000"/>
          </a:bodyPr>
          <a:lstStyle/>
          <a:p>
            <a:r>
              <a:rPr lang="en-US" dirty="0" smtClean="0">
                <a:solidFill>
                  <a:srgbClr val="FFFFFF"/>
                </a:solidFill>
                <a:latin typeface="Verdana"/>
                <a:cs typeface="Verdana"/>
              </a:rPr>
              <a:t>The </a:t>
            </a:r>
            <a:r>
              <a:rPr lang="en-US" spc="-5" dirty="0" smtClean="0">
                <a:solidFill>
                  <a:srgbClr val="FFFFFF"/>
                </a:solidFill>
                <a:latin typeface="Verdana"/>
                <a:cs typeface="Verdana"/>
              </a:rPr>
              <a:t>Benefits </a:t>
            </a:r>
            <a:r>
              <a:rPr lang="en-US" dirty="0" smtClean="0">
                <a:solidFill>
                  <a:srgbClr val="FFFFFF"/>
                </a:solidFill>
                <a:latin typeface="Verdana"/>
                <a:cs typeface="Verdana"/>
              </a:rPr>
              <a:t>of</a:t>
            </a:r>
            <a:r>
              <a:rPr lang="en-US" spc="-10" dirty="0" smtClean="0">
                <a:solidFill>
                  <a:srgbClr val="FFFFFF"/>
                </a:solidFill>
                <a:latin typeface="Verdana"/>
                <a:cs typeface="Verdana"/>
              </a:rPr>
              <a:t> </a:t>
            </a:r>
            <a:r>
              <a:rPr lang="en-US" spc="-5" dirty="0" smtClean="0">
                <a:solidFill>
                  <a:srgbClr val="FFFFFF"/>
                </a:solidFill>
                <a:latin typeface="Verdana"/>
                <a:cs typeface="Verdana"/>
              </a:rPr>
              <a:t>Entrepreneurship:</a:t>
            </a:r>
            <a:endParaRPr lang="en-US" dirty="0"/>
          </a:p>
        </p:txBody>
      </p:sp>
      <p:sp>
        <p:nvSpPr>
          <p:cNvPr id="3" name="Content Placeholder 2"/>
          <p:cNvSpPr>
            <a:spLocks noGrp="1"/>
          </p:cNvSpPr>
          <p:nvPr>
            <p:ph idx="1"/>
          </p:nvPr>
        </p:nvSpPr>
        <p:spPr>
          <a:solidFill>
            <a:schemeClr val="tx2"/>
          </a:solidFill>
        </p:spPr>
        <p:txBody>
          <a:bodyPr/>
          <a:lstStyle/>
          <a:p>
            <a:pPr marL="12700" marR="123825">
              <a:lnSpc>
                <a:spcPct val="100000"/>
              </a:lnSpc>
              <a:spcBef>
                <a:spcPts val="800"/>
              </a:spcBef>
            </a:pPr>
            <a:r>
              <a:rPr lang="en-US" sz="3200" spc="-5" dirty="0" smtClean="0">
                <a:solidFill>
                  <a:srgbClr val="FFFFFF"/>
                </a:solidFill>
                <a:latin typeface="Times New Roman" pitchFamily="18" charset="0"/>
                <a:cs typeface="Times New Roman" pitchFamily="18" charset="0"/>
              </a:rPr>
              <a:t>Opportunity to reap extraordinary </a:t>
            </a:r>
            <a:r>
              <a:rPr lang="en-US" sz="3200" spc="15" dirty="0" smtClean="0">
                <a:solidFill>
                  <a:srgbClr val="FFFFFF"/>
                </a:solidFill>
                <a:latin typeface="Times New Roman" pitchFamily="18" charset="0"/>
                <a:cs typeface="Times New Roman" pitchFamily="18" charset="0"/>
              </a:rPr>
              <a:t> </a:t>
            </a:r>
            <a:r>
              <a:rPr lang="en-US" sz="3200" spc="-5" dirty="0" smtClean="0">
                <a:solidFill>
                  <a:srgbClr val="FFFFFF"/>
                </a:solidFill>
                <a:latin typeface="Times New Roman" pitchFamily="18" charset="0"/>
                <a:cs typeface="Times New Roman" pitchFamily="18" charset="0"/>
              </a:rPr>
              <a:t>profits.</a:t>
            </a:r>
            <a:endParaRPr lang="en-US" sz="3200" dirty="0" smtClean="0">
              <a:latin typeface="Times New Roman" pitchFamily="18" charset="0"/>
              <a:cs typeface="Times New Roman" pitchFamily="18" charset="0"/>
            </a:endParaRPr>
          </a:p>
          <a:p>
            <a:pPr marL="412750" marR="5080" indent="-285750">
              <a:lnSpc>
                <a:spcPct val="100000"/>
              </a:lnSpc>
              <a:spcBef>
                <a:spcPts val="690"/>
              </a:spcBef>
            </a:pPr>
            <a:r>
              <a:rPr lang="en-US" dirty="0" smtClean="0">
                <a:solidFill>
                  <a:srgbClr val="FFFFFF"/>
                </a:solidFill>
                <a:latin typeface="Times New Roman" pitchFamily="18" charset="0"/>
                <a:cs typeface="Times New Roman" pitchFamily="18" charset="0"/>
              </a:rPr>
              <a:t>– </a:t>
            </a:r>
            <a:r>
              <a:rPr lang="en-US" spc="-5" dirty="0" smtClean="0">
                <a:solidFill>
                  <a:srgbClr val="FFFFFF"/>
                </a:solidFill>
                <a:latin typeface="Times New Roman" pitchFamily="18" charset="0"/>
                <a:cs typeface="Times New Roman" pitchFamily="18" charset="0"/>
              </a:rPr>
              <a:t>The profit earned by an</a:t>
            </a:r>
            <a:r>
              <a:rPr lang="en-US" spc="-565" dirty="0" smtClean="0">
                <a:solidFill>
                  <a:srgbClr val="FFFFFF"/>
                </a:solidFill>
                <a:latin typeface="Times New Roman" pitchFamily="18" charset="0"/>
                <a:cs typeface="Times New Roman" pitchFamily="18" charset="0"/>
              </a:rPr>
              <a:t>  </a:t>
            </a:r>
            <a:r>
              <a:rPr lang="en-US" spc="-10" dirty="0" smtClean="0">
                <a:solidFill>
                  <a:srgbClr val="FFFFFF"/>
                </a:solidFill>
                <a:latin typeface="Times New Roman" pitchFamily="18" charset="0"/>
                <a:cs typeface="Times New Roman" pitchFamily="18" charset="0"/>
              </a:rPr>
              <a:t>entrepreneur  </a:t>
            </a:r>
            <a:r>
              <a:rPr lang="en-US" spc="-5" dirty="0" smtClean="0">
                <a:solidFill>
                  <a:srgbClr val="FFFFFF"/>
                </a:solidFill>
                <a:latin typeface="Times New Roman" pitchFamily="18" charset="0"/>
                <a:cs typeface="Times New Roman" pitchFamily="18" charset="0"/>
              </a:rPr>
              <a:t>are an important motivation and  </a:t>
            </a:r>
            <a:r>
              <a:rPr lang="en-US" spc="-10" dirty="0" smtClean="0">
                <a:solidFill>
                  <a:srgbClr val="FFFFFF"/>
                </a:solidFill>
                <a:latin typeface="Times New Roman" pitchFamily="18" charset="0"/>
                <a:cs typeface="Times New Roman" pitchFamily="18" charset="0"/>
              </a:rPr>
              <a:t>indication </a:t>
            </a:r>
            <a:r>
              <a:rPr lang="en-US" spc="-5" dirty="0" smtClean="0">
                <a:solidFill>
                  <a:srgbClr val="FFFFFF"/>
                </a:solidFill>
                <a:latin typeface="Times New Roman" pitchFamily="18" charset="0"/>
                <a:cs typeface="Times New Roman" pitchFamily="18" charset="0"/>
              </a:rPr>
              <a:t>factor for further increased  </a:t>
            </a:r>
            <a:r>
              <a:rPr lang="en-US" spc="-10" dirty="0" smtClean="0">
                <a:solidFill>
                  <a:srgbClr val="FFFFFF"/>
                </a:solidFill>
                <a:latin typeface="Times New Roman" pitchFamily="18" charset="0"/>
                <a:cs typeface="Times New Roman" pitchFamily="18" charset="0"/>
              </a:rPr>
              <a:t>performance. Thus </a:t>
            </a:r>
            <a:r>
              <a:rPr lang="en-US" spc="-5" dirty="0" smtClean="0">
                <a:solidFill>
                  <a:srgbClr val="FFFFFF"/>
                </a:solidFill>
                <a:latin typeface="Times New Roman" pitchFamily="18" charset="0"/>
                <a:cs typeface="Times New Roman" pitchFamily="18" charset="0"/>
              </a:rPr>
              <a:t>these could </a:t>
            </a:r>
            <a:r>
              <a:rPr lang="en-US" spc="-10" dirty="0" smtClean="0">
                <a:solidFill>
                  <a:srgbClr val="FFFFFF"/>
                </a:solidFill>
                <a:latin typeface="Times New Roman" pitchFamily="18" charset="0"/>
                <a:cs typeface="Times New Roman" pitchFamily="18" charset="0"/>
              </a:rPr>
              <a:t>spur  </a:t>
            </a:r>
            <a:r>
              <a:rPr lang="en-US" spc="-5" dirty="0" smtClean="0">
                <a:solidFill>
                  <a:srgbClr val="FFFFFF"/>
                </a:solidFill>
                <a:latin typeface="Times New Roman" pitchFamily="18" charset="0"/>
                <a:cs typeface="Times New Roman" pitchFamily="18" charset="0"/>
              </a:rPr>
              <a:t>them </a:t>
            </a:r>
            <a:r>
              <a:rPr lang="en-US" dirty="0" smtClean="0">
                <a:solidFill>
                  <a:srgbClr val="FFFFFF"/>
                </a:solidFill>
                <a:latin typeface="Times New Roman" pitchFamily="18" charset="0"/>
                <a:cs typeface="Times New Roman" pitchFamily="18" charset="0"/>
              </a:rPr>
              <a:t>to </a:t>
            </a:r>
            <a:r>
              <a:rPr lang="en-US" spc="-5" dirty="0" smtClean="0">
                <a:solidFill>
                  <a:srgbClr val="FFFFFF"/>
                </a:solidFill>
                <a:latin typeface="Times New Roman" pitchFamily="18" charset="0"/>
                <a:cs typeface="Times New Roman" pitchFamily="18" charset="0"/>
              </a:rPr>
              <a:t>greater achievement and  </a:t>
            </a:r>
            <a:r>
              <a:rPr lang="en-US" spc="-10" dirty="0" smtClean="0">
                <a:solidFill>
                  <a:srgbClr val="FFFFFF"/>
                </a:solidFill>
                <a:latin typeface="Times New Roman" pitchFamily="18" charset="0"/>
                <a:cs typeface="Times New Roman" pitchFamily="18" charset="0"/>
              </a:rPr>
              <a:t>success.</a:t>
            </a:r>
            <a:endParaRPr lang="en-US" dirty="0" smtClean="0">
              <a:latin typeface="Times New Roman" pitchFamily="18" charset="0"/>
              <a:cs typeface="Times New Roman" pitchFamily="18" charset="0"/>
            </a:endParaRP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ormAutofit fontScale="90000"/>
          </a:bodyPr>
          <a:lstStyle/>
          <a:p>
            <a:r>
              <a:rPr lang="en-US" dirty="0" smtClean="0">
                <a:solidFill>
                  <a:srgbClr val="FFFFFF"/>
                </a:solidFill>
                <a:latin typeface="Verdana"/>
                <a:cs typeface="Verdana"/>
              </a:rPr>
              <a:t>The </a:t>
            </a:r>
            <a:r>
              <a:rPr lang="en-US" spc="-5" dirty="0" smtClean="0">
                <a:solidFill>
                  <a:srgbClr val="FFFFFF"/>
                </a:solidFill>
                <a:latin typeface="Verdana"/>
                <a:cs typeface="Verdana"/>
              </a:rPr>
              <a:t>Benefits </a:t>
            </a:r>
            <a:r>
              <a:rPr lang="en-US" dirty="0" smtClean="0">
                <a:solidFill>
                  <a:srgbClr val="FFFFFF"/>
                </a:solidFill>
                <a:latin typeface="Verdana"/>
                <a:cs typeface="Verdana"/>
              </a:rPr>
              <a:t>of</a:t>
            </a:r>
            <a:r>
              <a:rPr lang="en-US" spc="-10" dirty="0" smtClean="0">
                <a:solidFill>
                  <a:srgbClr val="FFFFFF"/>
                </a:solidFill>
                <a:latin typeface="Verdana"/>
                <a:cs typeface="Verdana"/>
              </a:rPr>
              <a:t> </a:t>
            </a:r>
            <a:r>
              <a:rPr lang="en-US" spc="-5" dirty="0" smtClean="0">
                <a:solidFill>
                  <a:srgbClr val="FFFFFF"/>
                </a:solidFill>
                <a:latin typeface="Verdana"/>
                <a:cs typeface="Verdana"/>
              </a:rPr>
              <a:t>Entrepreneurship:</a:t>
            </a:r>
            <a:endParaRPr lang="en-US" dirty="0"/>
          </a:p>
        </p:txBody>
      </p:sp>
      <p:sp>
        <p:nvSpPr>
          <p:cNvPr id="3" name="Content Placeholder 2"/>
          <p:cNvSpPr>
            <a:spLocks noGrp="1"/>
          </p:cNvSpPr>
          <p:nvPr>
            <p:ph idx="1"/>
          </p:nvPr>
        </p:nvSpPr>
        <p:spPr>
          <a:solidFill>
            <a:schemeClr val="tx2"/>
          </a:solidFill>
        </p:spPr>
        <p:txBody>
          <a:bodyPr>
            <a:normAutofit lnSpcReduction="10000"/>
          </a:bodyPr>
          <a:lstStyle/>
          <a:p>
            <a:pPr marL="127000">
              <a:lnSpc>
                <a:spcPct val="100000"/>
              </a:lnSpc>
              <a:spcBef>
                <a:spcPts val="700"/>
              </a:spcBef>
            </a:pPr>
            <a:r>
              <a:rPr lang="en-US" sz="3200" spc="-5" dirty="0" smtClean="0">
                <a:solidFill>
                  <a:srgbClr val="FFFFFF"/>
                </a:solidFill>
                <a:latin typeface="Times New Roman" pitchFamily="18" charset="0"/>
                <a:cs typeface="Times New Roman" pitchFamily="18" charset="0"/>
              </a:rPr>
              <a:t>Societal Responsibility and</a:t>
            </a:r>
            <a:r>
              <a:rPr lang="en-US" sz="3200" spc="-565" dirty="0" smtClean="0">
                <a:solidFill>
                  <a:srgbClr val="FFFFFF"/>
                </a:solidFill>
                <a:latin typeface="Times New Roman" pitchFamily="18" charset="0"/>
                <a:cs typeface="Times New Roman" pitchFamily="18" charset="0"/>
              </a:rPr>
              <a:t> </a:t>
            </a:r>
            <a:r>
              <a:rPr lang="en-US" sz="3200" spc="-10" dirty="0" smtClean="0">
                <a:solidFill>
                  <a:srgbClr val="FFFFFF"/>
                </a:solidFill>
                <a:latin typeface="Times New Roman" pitchFamily="18" charset="0"/>
                <a:cs typeface="Times New Roman" pitchFamily="18" charset="0"/>
              </a:rPr>
              <a:t>Recognition.</a:t>
            </a:r>
            <a:endParaRPr lang="en-US" sz="3200" dirty="0" smtClean="0">
              <a:latin typeface="Times New Roman" pitchFamily="18" charset="0"/>
              <a:cs typeface="Times New Roman" pitchFamily="18" charset="0"/>
            </a:endParaRPr>
          </a:p>
          <a:p>
            <a:pPr marL="812800" marR="5080">
              <a:lnSpc>
                <a:spcPct val="100000"/>
              </a:lnSpc>
              <a:spcBef>
                <a:spcPts val="590"/>
              </a:spcBef>
            </a:pPr>
            <a:r>
              <a:rPr lang="en-US" spc="-5" dirty="0" smtClean="0">
                <a:solidFill>
                  <a:srgbClr val="FFFFFF"/>
                </a:solidFill>
                <a:latin typeface="Times New Roman" pitchFamily="18" charset="0"/>
                <a:cs typeface="Times New Roman" pitchFamily="18" charset="0"/>
              </a:rPr>
              <a:t>Small </a:t>
            </a:r>
            <a:r>
              <a:rPr lang="en-US" dirty="0" smtClean="0">
                <a:solidFill>
                  <a:srgbClr val="FFFFFF"/>
                </a:solidFill>
                <a:latin typeface="Times New Roman" pitchFamily="18" charset="0"/>
                <a:cs typeface="Times New Roman" pitchFamily="18" charset="0"/>
              </a:rPr>
              <a:t>business </a:t>
            </a:r>
            <a:r>
              <a:rPr lang="en-US" spc="-5" dirty="0" smtClean="0">
                <a:solidFill>
                  <a:srgbClr val="FFFFFF"/>
                </a:solidFill>
                <a:latin typeface="Times New Roman" pitchFamily="18" charset="0"/>
                <a:cs typeface="Times New Roman" pitchFamily="18" charset="0"/>
              </a:rPr>
              <a:t>owners are </a:t>
            </a:r>
            <a:r>
              <a:rPr lang="en-US" dirty="0" smtClean="0">
                <a:solidFill>
                  <a:srgbClr val="FFFFFF"/>
                </a:solidFill>
                <a:latin typeface="Times New Roman" pitchFamily="18" charset="0"/>
                <a:cs typeface="Times New Roman" pitchFamily="18" charset="0"/>
              </a:rPr>
              <a:t>among the </a:t>
            </a:r>
            <a:r>
              <a:rPr lang="en-US" spc="-5" dirty="0" smtClean="0">
                <a:solidFill>
                  <a:srgbClr val="FFFFFF"/>
                </a:solidFill>
                <a:latin typeface="Times New Roman" pitchFamily="18" charset="0"/>
                <a:cs typeface="Times New Roman" pitchFamily="18" charset="0"/>
              </a:rPr>
              <a:t>most  admired, respected and trusted </a:t>
            </a:r>
            <a:r>
              <a:rPr lang="en-US" dirty="0" smtClean="0">
                <a:solidFill>
                  <a:srgbClr val="FFFFFF"/>
                </a:solidFill>
                <a:latin typeface="Times New Roman" pitchFamily="18" charset="0"/>
                <a:cs typeface="Times New Roman" pitchFamily="18" charset="0"/>
              </a:rPr>
              <a:t>individuals  </a:t>
            </a:r>
            <a:r>
              <a:rPr lang="en-US" spc="-5" dirty="0" smtClean="0">
                <a:solidFill>
                  <a:srgbClr val="FFFFFF"/>
                </a:solidFill>
                <a:latin typeface="Times New Roman" pitchFamily="18" charset="0"/>
                <a:cs typeface="Times New Roman" pitchFamily="18" charset="0"/>
              </a:rPr>
              <a:t>of</a:t>
            </a:r>
            <a:r>
              <a:rPr lang="en-US" spc="-15" dirty="0" smtClean="0">
                <a:solidFill>
                  <a:srgbClr val="FFFFFF"/>
                </a:solidFill>
                <a:latin typeface="Times New Roman" pitchFamily="18" charset="0"/>
                <a:cs typeface="Times New Roman" pitchFamily="18" charset="0"/>
              </a:rPr>
              <a:t> </a:t>
            </a:r>
            <a:r>
              <a:rPr lang="en-US" spc="-5" dirty="0" smtClean="0">
                <a:solidFill>
                  <a:srgbClr val="FFFFFF"/>
                </a:solidFill>
                <a:latin typeface="Times New Roman" pitchFamily="18" charset="0"/>
                <a:cs typeface="Times New Roman" pitchFamily="18" charset="0"/>
              </a:rPr>
              <a:t>society.</a:t>
            </a:r>
            <a:endParaRPr lang="en-US" dirty="0" smtClean="0">
              <a:latin typeface="Times New Roman" pitchFamily="18" charset="0"/>
              <a:cs typeface="Times New Roman" pitchFamily="18" charset="0"/>
            </a:endParaRPr>
          </a:p>
          <a:p>
            <a:pPr marL="812800" marR="831215">
              <a:lnSpc>
                <a:spcPct val="100000"/>
              </a:lnSpc>
              <a:spcBef>
                <a:spcPts val="600"/>
              </a:spcBef>
            </a:pPr>
            <a:r>
              <a:rPr lang="en-US" spc="-5" dirty="0" smtClean="0">
                <a:solidFill>
                  <a:srgbClr val="FFFFFF"/>
                </a:solidFill>
                <a:latin typeface="Times New Roman" pitchFamily="18" charset="0"/>
                <a:cs typeface="Times New Roman" pitchFamily="18" charset="0"/>
              </a:rPr>
              <a:t>Customers have </a:t>
            </a:r>
            <a:r>
              <a:rPr lang="en-US" dirty="0" smtClean="0">
                <a:solidFill>
                  <a:srgbClr val="FFFFFF"/>
                </a:solidFill>
                <a:latin typeface="Times New Roman" pitchFamily="18" charset="0"/>
                <a:cs typeface="Times New Roman" pitchFamily="18" charset="0"/>
              </a:rPr>
              <a:t>shown their </a:t>
            </a:r>
            <a:r>
              <a:rPr lang="en-US" spc="-5" dirty="0" smtClean="0">
                <a:solidFill>
                  <a:srgbClr val="FFFFFF"/>
                </a:solidFill>
                <a:latin typeface="Times New Roman" pitchFamily="18" charset="0"/>
                <a:cs typeface="Times New Roman" pitchFamily="18" charset="0"/>
              </a:rPr>
              <a:t>trust and  faithfulness over </a:t>
            </a:r>
            <a:r>
              <a:rPr lang="en-US" dirty="0" smtClean="0">
                <a:solidFill>
                  <a:srgbClr val="FFFFFF"/>
                </a:solidFill>
                <a:latin typeface="Times New Roman" pitchFamily="18" charset="0"/>
                <a:cs typeface="Times New Roman" pitchFamily="18" charset="0"/>
              </a:rPr>
              <a:t>their </a:t>
            </a:r>
            <a:r>
              <a:rPr lang="en-US" spc="-5" dirty="0" smtClean="0">
                <a:solidFill>
                  <a:srgbClr val="FFFFFF"/>
                </a:solidFill>
                <a:latin typeface="Times New Roman" pitchFamily="18" charset="0"/>
                <a:cs typeface="Times New Roman" pitchFamily="18" charset="0"/>
              </a:rPr>
              <a:t>years for </a:t>
            </a:r>
            <a:r>
              <a:rPr lang="en-US" dirty="0" smtClean="0">
                <a:solidFill>
                  <a:srgbClr val="FFFFFF"/>
                </a:solidFill>
                <a:latin typeface="Times New Roman" pitchFamily="18" charset="0"/>
                <a:cs typeface="Times New Roman" pitchFamily="18" charset="0"/>
              </a:rPr>
              <a:t>their  business.</a:t>
            </a:r>
            <a:endParaRPr lang="en-US" dirty="0" smtClean="0">
              <a:latin typeface="Times New Roman" pitchFamily="18" charset="0"/>
              <a:cs typeface="Times New Roman" pitchFamily="18" charset="0"/>
            </a:endParaRPr>
          </a:p>
          <a:p>
            <a:pPr marL="812800" marR="210185">
              <a:lnSpc>
                <a:spcPct val="100000"/>
              </a:lnSpc>
              <a:spcBef>
                <a:spcPts val="600"/>
              </a:spcBef>
            </a:pPr>
            <a:r>
              <a:rPr lang="en-US" spc="-5" dirty="0" smtClean="0">
                <a:solidFill>
                  <a:srgbClr val="FFFFFF"/>
                </a:solidFill>
                <a:latin typeface="Times New Roman" pitchFamily="18" charset="0"/>
                <a:cs typeface="Times New Roman" pitchFamily="18" charset="0"/>
              </a:rPr>
              <a:t>Help </a:t>
            </a:r>
            <a:r>
              <a:rPr lang="en-US" dirty="0" smtClean="0">
                <a:solidFill>
                  <a:srgbClr val="FFFFFF"/>
                </a:solidFill>
                <a:latin typeface="Times New Roman" pitchFamily="18" charset="0"/>
                <a:cs typeface="Times New Roman" pitchFamily="18" charset="0"/>
              </a:rPr>
              <a:t>to </a:t>
            </a:r>
            <a:r>
              <a:rPr lang="en-US" spc="-5" dirty="0" smtClean="0">
                <a:solidFill>
                  <a:srgbClr val="FFFFFF"/>
                </a:solidFill>
                <a:latin typeface="Times New Roman" pitchFamily="18" charset="0"/>
                <a:cs typeface="Times New Roman" pitchFamily="18" charset="0"/>
              </a:rPr>
              <a:t>contribute employment, </a:t>
            </a:r>
            <a:r>
              <a:rPr lang="en-US" dirty="0" smtClean="0">
                <a:solidFill>
                  <a:srgbClr val="FFFFFF"/>
                </a:solidFill>
                <a:latin typeface="Times New Roman" pitchFamily="18" charset="0"/>
                <a:cs typeface="Times New Roman" pitchFamily="18" charset="0"/>
              </a:rPr>
              <a:t>business  </a:t>
            </a:r>
            <a:r>
              <a:rPr lang="en-US" spc="-5" dirty="0" smtClean="0">
                <a:solidFill>
                  <a:srgbClr val="FFFFFF"/>
                </a:solidFill>
                <a:latin typeface="Times New Roman" pitchFamily="18" charset="0"/>
                <a:cs typeface="Times New Roman" pitchFamily="18" charset="0"/>
              </a:rPr>
              <a:t>opportunity </a:t>
            </a:r>
            <a:r>
              <a:rPr lang="en-US" dirty="0" smtClean="0">
                <a:solidFill>
                  <a:srgbClr val="FFFFFF"/>
                </a:solidFill>
                <a:latin typeface="Times New Roman" pitchFamily="18" charset="0"/>
                <a:cs typeface="Times New Roman" pitchFamily="18" charset="0"/>
              </a:rPr>
              <a:t>in a </a:t>
            </a:r>
            <a:r>
              <a:rPr lang="en-US" spc="-5" dirty="0" smtClean="0">
                <a:solidFill>
                  <a:srgbClr val="FFFFFF"/>
                </a:solidFill>
                <a:latin typeface="Times New Roman" pitchFamily="18" charset="0"/>
                <a:cs typeface="Times New Roman" pitchFamily="18" charset="0"/>
              </a:rPr>
              <a:t>particular locality or</a:t>
            </a:r>
            <a:r>
              <a:rPr lang="en-US" spc="-30" dirty="0" smtClean="0">
                <a:solidFill>
                  <a:srgbClr val="FFFFFF"/>
                </a:solidFill>
                <a:latin typeface="Times New Roman" pitchFamily="18" charset="0"/>
                <a:cs typeface="Times New Roman" pitchFamily="18" charset="0"/>
              </a:rPr>
              <a:t> </a:t>
            </a:r>
            <a:r>
              <a:rPr lang="en-US" spc="-5" dirty="0" smtClean="0">
                <a:solidFill>
                  <a:srgbClr val="FFFFFF"/>
                </a:solidFill>
                <a:latin typeface="Times New Roman" pitchFamily="18" charset="0"/>
                <a:cs typeface="Times New Roman" pitchFamily="18" charset="0"/>
              </a:rPr>
              <a:t>area.</a:t>
            </a:r>
            <a:endParaRPr lang="en-US"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75" y="833015"/>
            <a:ext cx="7787952" cy="763525"/>
          </a:xfrm>
        </p:spPr>
        <p:txBody>
          <a:bodyPr>
            <a:normAutofit/>
          </a:bodyPr>
          <a:lstStyle/>
          <a:p>
            <a:r>
              <a:rPr lang="en-US" dirty="0" smtClean="0"/>
              <a:t>Entrepreneurship </a:t>
            </a:r>
            <a:endParaRPr lang="en-US" dirty="0"/>
          </a:p>
        </p:txBody>
      </p:sp>
      <p:sp>
        <p:nvSpPr>
          <p:cNvPr id="3" name="Content Placeholder 2"/>
          <p:cNvSpPr>
            <a:spLocks noGrp="1"/>
          </p:cNvSpPr>
          <p:nvPr>
            <p:ph idx="1"/>
          </p:nvPr>
        </p:nvSpPr>
        <p:spPr>
          <a:xfrm>
            <a:off x="754375" y="1749245"/>
            <a:ext cx="7635250" cy="4581149"/>
          </a:xfrm>
        </p:spPr>
        <p:txBody>
          <a:bodyPr/>
          <a:lstStyle/>
          <a:p>
            <a:endParaRPr lang="en-US" dirty="0" smtClean="0"/>
          </a:p>
          <a:p>
            <a:pPr>
              <a:buNone/>
            </a:pPr>
            <a:r>
              <a:rPr lang="en-US" dirty="0" smtClean="0"/>
              <a:t>    Entrepreneurship is essentially the act of creation requiring the ability to recognize an opportunity, shape a goal, and take advantage of a situation. Entrepreneurs plan, persuade, raise resources, and give birth to new ventures.“</a:t>
            </a:r>
          </a:p>
          <a:p>
            <a:pPr>
              <a:buNone/>
            </a:pPr>
            <a:endParaRPr lang="en-US" dirty="0" smtClean="0"/>
          </a:p>
          <a:p>
            <a:endParaRPr lang="en-US" dirty="0"/>
          </a:p>
        </p:txBody>
      </p:sp>
    </p:spTree>
    <p:extLst>
      <p:ext uri="{BB962C8B-B14F-4D97-AF65-F5344CB8AC3E}">
        <p14:creationId xmlns:p14="http://schemas.microsoft.com/office/powerpoint/2010/main" val="4103309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6103625" cy="914399"/>
          </a:xfrm>
          <a:solidFill>
            <a:schemeClr val="tx2"/>
          </a:solidFill>
        </p:spPr>
        <p:txBody>
          <a:bodyPr>
            <a:normAutofit fontScale="90000"/>
          </a:bodyPr>
          <a:lstStyle/>
          <a:p>
            <a:r>
              <a:rPr lang="en-US" spc="-5" dirty="0" smtClean="0"/>
              <a:t/>
            </a:r>
            <a:br>
              <a:rPr lang="en-US" spc="-5" dirty="0" smtClean="0"/>
            </a:br>
            <a:r>
              <a:rPr lang="en-US" spc="-5" dirty="0" smtClean="0"/>
              <a:t>Steps</a:t>
            </a:r>
            <a:r>
              <a:rPr lang="en-US" spc="-15" dirty="0" smtClean="0"/>
              <a:t> </a:t>
            </a:r>
            <a:r>
              <a:rPr lang="en-US" dirty="0" smtClean="0"/>
              <a:t>in</a:t>
            </a:r>
            <a:r>
              <a:rPr lang="en-US" spc="-5" dirty="0" smtClean="0"/>
              <a:t> </a:t>
            </a:r>
            <a:r>
              <a:rPr lang="en-US" spc="-10" dirty="0" smtClean="0"/>
              <a:t>the Entrepreneurial</a:t>
            </a:r>
            <a:br>
              <a:rPr lang="en-US" spc="-10" dirty="0" smtClean="0"/>
            </a:br>
            <a:r>
              <a:rPr lang="en-US" spc="-10" dirty="0" smtClean="0">
                <a:latin typeface="Arial"/>
                <a:cs typeface="Arial"/>
              </a:rPr>
              <a:t>P</a:t>
            </a:r>
            <a:r>
              <a:rPr lang="en-US" spc="-5" dirty="0" smtClean="0">
                <a:latin typeface="Arial"/>
                <a:cs typeface="Arial"/>
              </a:rPr>
              <a:t>roces</a:t>
            </a:r>
            <a:r>
              <a:rPr lang="en-US" dirty="0" smtClean="0">
                <a:latin typeface="Arial"/>
                <a:cs typeface="Arial"/>
              </a:rPr>
              <a:t>s</a:t>
            </a:r>
            <a:br>
              <a:rPr lang="en-US" dirty="0" smtClean="0">
                <a:latin typeface="Arial"/>
                <a:cs typeface="Arial"/>
              </a:rPr>
            </a:br>
            <a:endParaRPr lang="en-US" dirty="0"/>
          </a:p>
        </p:txBody>
      </p:sp>
      <p:sp>
        <p:nvSpPr>
          <p:cNvPr id="3" name="Content Placeholder 2"/>
          <p:cNvSpPr>
            <a:spLocks noGrp="1"/>
          </p:cNvSpPr>
          <p:nvPr>
            <p:ph idx="1"/>
          </p:nvPr>
        </p:nvSpPr>
        <p:spPr>
          <a:solidFill>
            <a:schemeClr val="tx2"/>
          </a:solidFill>
        </p:spPr>
        <p:txBody>
          <a:bodyPr/>
          <a:lstStyle/>
          <a:p>
            <a:pPr marL="622300" indent="-609600">
              <a:lnSpc>
                <a:spcPct val="100000"/>
              </a:lnSpc>
              <a:spcBef>
                <a:spcPts val="790"/>
              </a:spcBef>
              <a:buClr>
                <a:srgbClr val="003366"/>
              </a:buClr>
              <a:buSzPct val="75000"/>
              <a:buNone/>
              <a:tabLst>
                <a:tab pos="621665" algn="l"/>
                <a:tab pos="622300" algn="l"/>
              </a:tabLst>
            </a:pPr>
            <a:r>
              <a:rPr lang="en-US" sz="2000" b="1" spc="-5" dirty="0" smtClean="0">
                <a:solidFill>
                  <a:schemeClr val="bg1"/>
                </a:solidFill>
                <a:latin typeface="Arial"/>
                <a:cs typeface="Arial"/>
              </a:rPr>
              <a:t>Discovery:</a:t>
            </a:r>
            <a:r>
              <a:rPr lang="en-US" sz="2000" dirty="0" smtClean="0">
                <a:solidFill>
                  <a:schemeClr val="bg1"/>
                </a:solidFill>
                <a:latin typeface="Arial"/>
                <a:cs typeface="Arial"/>
              </a:rPr>
              <a:t> The stage </a:t>
            </a:r>
            <a:r>
              <a:rPr lang="en-US" sz="2000" spc="-5" dirty="0" smtClean="0">
                <a:solidFill>
                  <a:schemeClr val="bg1"/>
                </a:solidFill>
                <a:latin typeface="Arial"/>
                <a:cs typeface="Arial"/>
              </a:rPr>
              <a:t>in which the  </a:t>
            </a:r>
            <a:r>
              <a:rPr lang="en-US" sz="2000" dirty="0" smtClean="0">
                <a:solidFill>
                  <a:schemeClr val="bg1"/>
                </a:solidFill>
                <a:latin typeface="Arial"/>
                <a:cs typeface="Arial"/>
              </a:rPr>
              <a:t>entrepreneur generates ideas,  recognizes opportunities, and </a:t>
            </a:r>
            <a:r>
              <a:rPr lang="en-US" sz="2000" spc="-5" dirty="0" smtClean="0">
                <a:solidFill>
                  <a:schemeClr val="bg1"/>
                </a:solidFill>
                <a:latin typeface="Arial"/>
                <a:cs typeface="Arial"/>
              </a:rPr>
              <a:t>studies  the </a:t>
            </a:r>
            <a:r>
              <a:rPr lang="en-US" sz="2000" dirty="0" smtClean="0">
                <a:solidFill>
                  <a:schemeClr val="bg1"/>
                </a:solidFill>
                <a:latin typeface="Arial"/>
                <a:cs typeface="Arial"/>
              </a:rPr>
              <a:t>market</a:t>
            </a:r>
          </a:p>
          <a:p>
            <a:pPr marL="622300" indent="-609600">
              <a:spcBef>
                <a:spcPts val="690"/>
              </a:spcBef>
              <a:buClr>
                <a:srgbClr val="003366"/>
              </a:buClr>
              <a:buSzPct val="75000"/>
              <a:buNone/>
              <a:tabLst>
                <a:tab pos="621665" algn="l"/>
                <a:tab pos="622300" algn="l"/>
              </a:tabLst>
            </a:pPr>
            <a:r>
              <a:rPr lang="en-US" sz="2000" b="1" spc="-10" dirty="0" smtClean="0">
                <a:solidFill>
                  <a:schemeClr val="bg1"/>
                </a:solidFill>
                <a:latin typeface="Arial"/>
                <a:cs typeface="Arial"/>
              </a:rPr>
              <a:t>Concept</a:t>
            </a:r>
            <a:r>
              <a:rPr lang="en-US" sz="2000" b="1" spc="-30" dirty="0" smtClean="0">
                <a:solidFill>
                  <a:schemeClr val="bg1"/>
                </a:solidFill>
                <a:latin typeface="Arial"/>
                <a:cs typeface="Arial"/>
              </a:rPr>
              <a:t> </a:t>
            </a:r>
            <a:r>
              <a:rPr lang="en-US" sz="2000" b="1" spc="-10" dirty="0" smtClean="0">
                <a:solidFill>
                  <a:schemeClr val="bg1"/>
                </a:solidFill>
                <a:latin typeface="Arial"/>
                <a:cs typeface="Arial"/>
              </a:rPr>
              <a:t>Development: </a:t>
            </a:r>
            <a:r>
              <a:rPr lang="en-US" sz="2000" spc="-10" dirty="0" smtClean="0">
                <a:solidFill>
                  <a:schemeClr val="bg1"/>
                </a:solidFill>
                <a:latin typeface="Arial"/>
                <a:cs typeface="Arial"/>
              </a:rPr>
              <a:t>Develop </a:t>
            </a:r>
            <a:r>
              <a:rPr lang="en-US" sz="2000" dirty="0" smtClean="0">
                <a:solidFill>
                  <a:schemeClr val="bg1"/>
                </a:solidFill>
                <a:latin typeface="Arial"/>
                <a:cs typeface="Arial"/>
              </a:rPr>
              <a:t>a </a:t>
            </a:r>
            <a:r>
              <a:rPr lang="en-US" sz="2000" b="1" spc="-10" dirty="0" smtClean="0">
                <a:solidFill>
                  <a:schemeClr val="bg1"/>
                </a:solidFill>
                <a:latin typeface="Arial"/>
                <a:cs typeface="Arial"/>
              </a:rPr>
              <a:t>business </a:t>
            </a:r>
            <a:r>
              <a:rPr lang="en-US" sz="2000" b="1" spc="-5" dirty="0" smtClean="0">
                <a:solidFill>
                  <a:schemeClr val="bg1"/>
                </a:solidFill>
                <a:latin typeface="Arial"/>
                <a:cs typeface="Arial"/>
              </a:rPr>
              <a:t>plan: </a:t>
            </a:r>
            <a:r>
              <a:rPr lang="en-US" sz="2000" dirty="0" smtClean="0">
                <a:solidFill>
                  <a:schemeClr val="bg1"/>
                </a:solidFill>
                <a:latin typeface="Arial"/>
                <a:cs typeface="Arial"/>
              </a:rPr>
              <a:t>a </a:t>
            </a:r>
            <a:r>
              <a:rPr lang="en-US" sz="2000" spc="-5" dirty="0" smtClean="0">
                <a:solidFill>
                  <a:schemeClr val="bg1"/>
                </a:solidFill>
                <a:latin typeface="Arial"/>
                <a:cs typeface="Arial"/>
              </a:rPr>
              <a:t>detailed  proposal describing </a:t>
            </a:r>
            <a:r>
              <a:rPr lang="en-US" sz="2000" dirty="0" smtClean="0">
                <a:solidFill>
                  <a:schemeClr val="bg1"/>
                </a:solidFill>
                <a:latin typeface="Arial"/>
                <a:cs typeface="Arial"/>
              </a:rPr>
              <a:t>the </a:t>
            </a:r>
            <a:r>
              <a:rPr lang="en-US" sz="2000" spc="-5" dirty="0" smtClean="0">
                <a:solidFill>
                  <a:schemeClr val="bg1"/>
                </a:solidFill>
                <a:latin typeface="Arial"/>
                <a:cs typeface="Arial"/>
              </a:rPr>
              <a:t>business  </a:t>
            </a:r>
            <a:r>
              <a:rPr lang="en-US" sz="2000" spc="-10" dirty="0" smtClean="0">
                <a:solidFill>
                  <a:schemeClr val="bg1"/>
                </a:solidFill>
                <a:latin typeface="Arial"/>
                <a:cs typeface="Arial"/>
              </a:rPr>
              <a:t>idea</a:t>
            </a:r>
            <a:endParaRPr lang="en-US" sz="2000" dirty="0" smtClean="0">
              <a:solidFill>
                <a:schemeClr val="bg1"/>
              </a:solidFill>
              <a:latin typeface="Arial"/>
              <a:cs typeface="Arial"/>
            </a:endParaRPr>
          </a:p>
          <a:p>
            <a:pPr marL="12700">
              <a:lnSpc>
                <a:spcPct val="100000"/>
              </a:lnSpc>
              <a:spcBef>
                <a:spcPts val="700"/>
              </a:spcBef>
              <a:buNone/>
            </a:pPr>
            <a:r>
              <a:rPr lang="en-US" sz="2000" spc="-10" dirty="0" smtClean="0">
                <a:solidFill>
                  <a:schemeClr val="bg1"/>
                </a:solidFill>
                <a:latin typeface="Arial"/>
                <a:cs typeface="Arial"/>
              </a:rPr>
              <a:t>Choose business</a:t>
            </a:r>
            <a:r>
              <a:rPr lang="en-US" sz="2000" spc="15" dirty="0" smtClean="0">
                <a:solidFill>
                  <a:schemeClr val="bg1"/>
                </a:solidFill>
                <a:latin typeface="Arial"/>
                <a:cs typeface="Arial"/>
              </a:rPr>
              <a:t> </a:t>
            </a:r>
            <a:r>
              <a:rPr lang="en-US" sz="2000" spc="-5" dirty="0" smtClean="0">
                <a:solidFill>
                  <a:schemeClr val="bg1"/>
                </a:solidFill>
                <a:latin typeface="Arial"/>
                <a:cs typeface="Arial"/>
              </a:rPr>
              <a:t>location .Will </a:t>
            </a:r>
            <a:r>
              <a:rPr lang="en-US" sz="2000" dirty="0" smtClean="0">
                <a:solidFill>
                  <a:schemeClr val="bg1"/>
                </a:solidFill>
                <a:latin typeface="Arial"/>
                <a:cs typeface="Arial"/>
              </a:rPr>
              <a:t>a </a:t>
            </a:r>
            <a:r>
              <a:rPr lang="en-US" sz="2000" spc="-5" dirty="0" smtClean="0">
                <a:solidFill>
                  <a:schemeClr val="bg1"/>
                </a:solidFill>
                <a:latin typeface="Arial"/>
                <a:cs typeface="Arial"/>
              </a:rPr>
              <a:t>patent or trademark </a:t>
            </a:r>
            <a:r>
              <a:rPr lang="en-US" sz="2000" dirty="0" smtClean="0">
                <a:solidFill>
                  <a:schemeClr val="bg1"/>
                </a:solidFill>
                <a:latin typeface="Arial"/>
                <a:cs typeface="Arial"/>
              </a:rPr>
              <a:t>be</a:t>
            </a:r>
            <a:r>
              <a:rPr lang="en-US" sz="2000" spc="-25" dirty="0" smtClean="0">
                <a:solidFill>
                  <a:schemeClr val="bg1"/>
                </a:solidFill>
                <a:latin typeface="Arial"/>
                <a:cs typeface="Arial"/>
              </a:rPr>
              <a:t> </a:t>
            </a:r>
            <a:r>
              <a:rPr lang="en-US" sz="2000" spc="-5" dirty="0" smtClean="0">
                <a:solidFill>
                  <a:schemeClr val="bg1"/>
                </a:solidFill>
                <a:latin typeface="Arial"/>
                <a:cs typeface="Arial"/>
              </a:rPr>
              <a:t>required?</a:t>
            </a:r>
            <a:endParaRPr lang="en-US" sz="2000" dirty="0" smtClean="0">
              <a:solidFill>
                <a:schemeClr val="bg1"/>
              </a:solidFill>
              <a:latin typeface="Arial"/>
              <a:cs typeface="Arial"/>
            </a:endParaRPr>
          </a:p>
          <a:p>
            <a:pPr marL="622300" indent="-609600">
              <a:lnSpc>
                <a:spcPct val="100000"/>
              </a:lnSpc>
              <a:spcBef>
                <a:spcPts val="700"/>
              </a:spcBef>
              <a:buClr>
                <a:srgbClr val="003366"/>
              </a:buClr>
              <a:buSzPct val="75000"/>
              <a:buNone/>
              <a:tabLst>
                <a:tab pos="621665" algn="l"/>
                <a:tab pos="622300" algn="l"/>
              </a:tabLst>
            </a:pPr>
            <a:r>
              <a:rPr lang="en-US" sz="2000" b="1" spc="-10" dirty="0" smtClean="0">
                <a:solidFill>
                  <a:schemeClr val="bg1"/>
                </a:solidFill>
                <a:latin typeface="Arial"/>
                <a:cs typeface="Arial"/>
              </a:rPr>
              <a:t>Resourcing: </a:t>
            </a:r>
            <a:r>
              <a:rPr lang="en-US" sz="2000" spc="-5" dirty="0" smtClean="0">
                <a:solidFill>
                  <a:schemeClr val="bg1"/>
                </a:solidFill>
                <a:latin typeface="Arial"/>
                <a:cs typeface="Arial"/>
              </a:rPr>
              <a:t>The stage in which  the </a:t>
            </a:r>
            <a:r>
              <a:rPr lang="en-US" sz="2000" dirty="0" smtClean="0">
                <a:solidFill>
                  <a:schemeClr val="bg1"/>
                </a:solidFill>
                <a:latin typeface="Arial"/>
                <a:cs typeface="Arial"/>
              </a:rPr>
              <a:t>entrepreneur </a:t>
            </a:r>
            <a:r>
              <a:rPr lang="en-US" sz="2000" spc="-5" dirty="0" smtClean="0">
                <a:solidFill>
                  <a:schemeClr val="bg1"/>
                </a:solidFill>
                <a:latin typeface="Arial"/>
                <a:cs typeface="Arial"/>
              </a:rPr>
              <a:t>identifies </a:t>
            </a:r>
            <a:r>
              <a:rPr lang="en-US" sz="2000" dirty="0" smtClean="0">
                <a:solidFill>
                  <a:schemeClr val="bg1"/>
                </a:solidFill>
                <a:latin typeface="Arial"/>
                <a:cs typeface="Arial"/>
              </a:rPr>
              <a:t>and  acquires </a:t>
            </a:r>
            <a:r>
              <a:rPr lang="en-US" sz="2000" spc="-5" dirty="0" smtClean="0">
                <a:solidFill>
                  <a:schemeClr val="bg1"/>
                </a:solidFill>
                <a:latin typeface="Arial"/>
                <a:cs typeface="Arial"/>
              </a:rPr>
              <a:t>the financial, </a:t>
            </a:r>
            <a:r>
              <a:rPr lang="en-US" sz="2000" spc="10" dirty="0" smtClean="0">
                <a:solidFill>
                  <a:schemeClr val="bg1"/>
                </a:solidFill>
                <a:latin typeface="Arial"/>
                <a:cs typeface="Arial"/>
              </a:rPr>
              <a:t>human, </a:t>
            </a:r>
            <a:r>
              <a:rPr lang="en-US" sz="2000" dirty="0" smtClean="0">
                <a:solidFill>
                  <a:schemeClr val="bg1"/>
                </a:solidFill>
                <a:latin typeface="Arial"/>
                <a:cs typeface="Arial"/>
              </a:rPr>
              <a:t>and  capital resources needed </a:t>
            </a:r>
            <a:r>
              <a:rPr lang="en-US" sz="2000" spc="-5" dirty="0" smtClean="0">
                <a:solidFill>
                  <a:schemeClr val="bg1"/>
                </a:solidFill>
                <a:latin typeface="Arial"/>
                <a:cs typeface="Arial"/>
              </a:rPr>
              <a:t>for the  venture startup, etc</a:t>
            </a:r>
            <a:endParaRPr lang="en-US" sz="2000" dirty="0" smtClean="0">
              <a:solidFill>
                <a:schemeClr val="bg1"/>
              </a:solidFill>
              <a:latin typeface="Arial"/>
              <a:cs typeface="Arial"/>
            </a:endParaRPr>
          </a:p>
          <a:p>
            <a:pPr marL="622300" indent="-609600">
              <a:lnSpc>
                <a:spcPct val="100000"/>
              </a:lnSpc>
              <a:spcBef>
                <a:spcPts val="700"/>
              </a:spcBef>
              <a:buClr>
                <a:srgbClr val="003366"/>
              </a:buClr>
              <a:buSzPct val="75000"/>
              <a:buNone/>
              <a:tabLst>
                <a:tab pos="621665" algn="l"/>
                <a:tab pos="622300" algn="l"/>
              </a:tabLst>
            </a:pPr>
            <a:r>
              <a:rPr lang="en-US" sz="2000" b="1" spc="-5" dirty="0" smtClean="0">
                <a:solidFill>
                  <a:schemeClr val="bg1"/>
                </a:solidFill>
                <a:latin typeface="Arial"/>
                <a:cs typeface="Arial"/>
              </a:rPr>
              <a:t>Actualization :</a:t>
            </a:r>
            <a:r>
              <a:rPr lang="en-US" sz="2000" spc="-5" dirty="0" smtClean="0"/>
              <a:t> </a:t>
            </a:r>
            <a:r>
              <a:rPr lang="en-US" sz="2000" spc="-5" dirty="0" smtClean="0">
                <a:solidFill>
                  <a:schemeClr val="bg1"/>
                </a:solidFill>
              </a:rPr>
              <a:t>The stage </a:t>
            </a:r>
            <a:r>
              <a:rPr lang="en-US" sz="2000" dirty="0" smtClean="0">
                <a:solidFill>
                  <a:schemeClr val="bg1"/>
                </a:solidFill>
              </a:rPr>
              <a:t>in  </a:t>
            </a:r>
            <a:r>
              <a:rPr lang="en-US" sz="2000" spc="-5" dirty="0" smtClean="0">
                <a:solidFill>
                  <a:schemeClr val="bg1"/>
                </a:solidFill>
              </a:rPr>
              <a:t>which the </a:t>
            </a:r>
            <a:r>
              <a:rPr lang="en-US" sz="2000" spc="-10" dirty="0" smtClean="0">
                <a:solidFill>
                  <a:schemeClr val="bg1"/>
                </a:solidFill>
              </a:rPr>
              <a:t>entrepreneur operates  </a:t>
            </a:r>
            <a:r>
              <a:rPr lang="en-US" sz="2000" spc="-5" dirty="0" smtClean="0">
                <a:solidFill>
                  <a:schemeClr val="bg1"/>
                </a:solidFill>
              </a:rPr>
              <a:t>the </a:t>
            </a:r>
            <a:r>
              <a:rPr lang="en-US" sz="2000" spc="-10" dirty="0" smtClean="0">
                <a:solidFill>
                  <a:schemeClr val="bg1"/>
                </a:solidFill>
              </a:rPr>
              <a:t>business and </a:t>
            </a:r>
            <a:r>
              <a:rPr lang="en-US" sz="2000" spc="-5" dirty="0" smtClean="0">
                <a:solidFill>
                  <a:schemeClr val="bg1"/>
                </a:solidFill>
              </a:rPr>
              <a:t>utilizes  resources </a:t>
            </a:r>
            <a:r>
              <a:rPr lang="en-US" sz="2000" dirty="0" smtClean="0">
                <a:solidFill>
                  <a:schemeClr val="bg1"/>
                </a:solidFill>
              </a:rPr>
              <a:t>to </a:t>
            </a:r>
            <a:r>
              <a:rPr lang="en-US" sz="2000" spc="-10" dirty="0" smtClean="0">
                <a:solidFill>
                  <a:schemeClr val="bg1"/>
                </a:solidFill>
              </a:rPr>
              <a:t>achieve </a:t>
            </a:r>
            <a:r>
              <a:rPr lang="en-US" sz="2000" dirty="0" smtClean="0">
                <a:solidFill>
                  <a:schemeClr val="bg1"/>
                </a:solidFill>
              </a:rPr>
              <a:t>its  </a:t>
            </a:r>
            <a:r>
              <a:rPr lang="en-US" sz="2000" spc="-10" dirty="0" smtClean="0">
                <a:solidFill>
                  <a:schemeClr val="bg1"/>
                </a:solidFill>
              </a:rPr>
              <a:t>goals/objectives.</a:t>
            </a:r>
            <a:endParaRPr lang="en-US" sz="2000" dirty="0" smtClean="0">
              <a:solidFill>
                <a:schemeClr val="bg1"/>
              </a:solidFill>
              <a:latin typeface="Arial"/>
              <a:cs typeface="Arial"/>
            </a:endParaRPr>
          </a:p>
          <a:p>
            <a:pPr marL="622300" indent="-609600">
              <a:lnSpc>
                <a:spcPct val="100000"/>
              </a:lnSpc>
              <a:spcBef>
                <a:spcPts val="690"/>
              </a:spcBef>
              <a:buClr>
                <a:srgbClr val="003366"/>
              </a:buClr>
              <a:buSzPct val="75000"/>
              <a:buNone/>
              <a:tabLst>
                <a:tab pos="621665" algn="l"/>
                <a:tab pos="622300" algn="l"/>
              </a:tabLst>
            </a:pPr>
            <a:r>
              <a:rPr lang="en-US" sz="2000" b="1" spc="-5" dirty="0" smtClean="0">
                <a:solidFill>
                  <a:schemeClr val="bg1"/>
                </a:solidFill>
                <a:latin typeface="Arial"/>
                <a:cs typeface="Arial"/>
              </a:rPr>
              <a:t>Harvesting :</a:t>
            </a:r>
            <a:r>
              <a:rPr lang="en-US" sz="2000" spc="-5" dirty="0" smtClean="0"/>
              <a:t> </a:t>
            </a:r>
            <a:r>
              <a:rPr lang="en-US" sz="2000" spc="-5" dirty="0" smtClean="0">
                <a:solidFill>
                  <a:schemeClr val="bg1"/>
                </a:solidFill>
              </a:rPr>
              <a:t>The stage </a:t>
            </a:r>
            <a:r>
              <a:rPr lang="en-US" sz="2000" dirty="0" smtClean="0">
                <a:solidFill>
                  <a:schemeClr val="bg1"/>
                </a:solidFill>
              </a:rPr>
              <a:t>in</a:t>
            </a:r>
            <a:r>
              <a:rPr lang="en-US" sz="2000" spc="-114" dirty="0" smtClean="0">
                <a:solidFill>
                  <a:schemeClr val="bg1"/>
                </a:solidFill>
              </a:rPr>
              <a:t> </a:t>
            </a:r>
            <a:r>
              <a:rPr lang="en-US" sz="2000" spc="-5" dirty="0" smtClean="0">
                <a:solidFill>
                  <a:schemeClr val="bg1"/>
                </a:solidFill>
              </a:rPr>
              <a:t>which  the </a:t>
            </a:r>
            <a:r>
              <a:rPr lang="en-US" sz="2000" spc="-10" dirty="0" smtClean="0">
                <a:solidFill>
                  <a:schemeClr val="bg1"/>
                </a:solidFill>
              </a:rPr>
              <a:t>entrepreneur decides on  venture’s future growth &amp; development</a:t>
            </a:r>
            <a:r>
              <a:rPr lang="en-US" sz="2000" spc="-10" dirty="0">
                <a:solidFill>
                  <a:schemeClr val="bg1"/>
                </a:solidFill>
              </a:rPr>
              <a:t>.</a:t>
            </a:r>
            <a:endParaRPr lang="en-US" sz="2000" dirty="0" smtClean="0">
              <a:solidFill>
                <a:schemeClr val="bg1"/>
              </a:solidFill>
              <a:latin typeface="Arial"/>
              <a:cs typeface="Arial"/>
            </a:endParaRP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3400" y="1524000"/>
            <a:ext cx="8153400" cy="510540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399" y="457201"/>
            <a:ext cx="5486401" cy="914399"/>
          </a:xfrm>
          <a:solidFill>
            <a:schemeClr val="tx2"/>
          </a:solidFill>
        </p:spPr>
        <p:txBody>
          <a:bodyPr/>
          <a:lstStyle/>
          <a:p>
            <a:r>
              <a:rPr lang="en-US" spc="-20" dirty="0" smtClean="0"/>
              <a:t>Type </a:t>
            </a:r>
            <a:r>
              <a:rPr lang="en-US" spc="-10" dirty="0" smtClean="0"/>
              <a:t>of</a:t>
            </a:r>
            <a:r>
              <a:rPr lang="en-US" spc="-75" dirty="0" smtClean="0"/>
              <a:t> </a:t>
            </a:r>
            <a:r>
              <a:rPr lang="en-US" spc="-5" dirty="0" smtClean="0"/>
              <a:t>Business</a:t>
            </a:r>
            <a:endParaRPr lang="en-US" dirty="0"/>
          </a:p>
        </p:txBody>
      </p:sp>
      <p:sp>
        <p:nvSpPr>
          <p:cNvPr id="3" name="Content Placeholder 2"/>
          <p:cNvSpPr>
            <a:spLocks noGrp="1"/>
          </p:cNvSpPr>
          <p:nvPr>
            <p:ph idx="1"/>
          </p:nvPr>
        </p:nvSpPr>
        <p:spPr>
          <a:solidFill>
            <a:schemeClr val="tx2"/>
          </a:solidFill>
        </p:spPr>
        <p:txBody>
          <a:bodyPr>
            <a:normAutofit fontScale="92500" lnSpcReduction="10000"/>
          </a:bodyPr>
          <a:lstStyle/>
          <a:p>
            <a:pPr marL="12700" marR="303530" algn="just">
              <a:lnSpc>
                <a:spcPct val="80000"/>
              </a:lnSpc>
              <a:spcBef>
                <a:spcPts val="580"/>
              </a:spcBef>
            </a:pPr>
            <a:r>
              <a:rPr lang="en-US" sz="2600" b="1" spc="-5" dirty="0" smtClean="0">
                <a:solidFill>
                  <a:schemeClr val="bg1"/>
                </a:solidFill>
                <a:latin typeface="Times New Roman" pitchFamily="18" charset="0"/>
                <a:cs typeface="Times New Roman" pitchFamily="18" charset="0"/>
              </a:rPr>
              <a:t>Business </a:t>
            </a:r>
            <a:r>
              <a:rPr lang="en-US" sz="2600" b="1" dirty="0" smtClean="0">
                <a:solidFill>
                  <a:schemeClr val="bg1"/>
                </a:solidFill>
                <a:latin typeface="Times New Roman" pitchFamily="18" charset="0"/>
                <a:cs typeface="Times New Roman" pitchFamily="18" charset="0"/>
              </a:rPr>
              <a:t>Entrepreneur( </a:t>
            </a:r>
            <a:r>
              <a:rPr lang="en-US" sz="2600" spc="-10" dirty="0" smtClean="0">
                <a:solidFill>
                  <a:schemeClr val="bg1"/>
                </a:solidFill>
                <a:latin typeface="Times New Roman" pitchFamily="18" charset="0"/>
                <a:cs typeface="Times New Roman" pitchFamily="18" charset="0"/>
              </a:rPr>
              <a:t>individuals </a:t>
            </a:r>
            <a:r>
              <a:rPr lang="en-US" sz="2600" spc="-20" dirty="0" smtClean="0">
                <a:solidFill>
                  <a:schemeClr val="bg1"/>
                </a:solidFill>
                <a:latin typeface="Times New Roman" pitchFamily="18" charset="0"/>
                <a:cs typeface="Times New Roman" pitchFamily="18" charset="0"/>
              </a:rPr>
              <a:t>who </a:t>
            </a:r>
            <a:r>
              <a:rPr lang="en-US" sz="2600" spc="-5" dirty="0" smtClean="0">
                <a:solidFill>
                  <a:schemeClr val="bg1"/>
                </a:solidFill>
                <a:latin typeface="Times New Roman" pitchFamily="18" charset="0"/>
                <a:cs typeface="Times New Roman" pitchFamily="18" charset="0"/>
              </a:rPr>
              <a:t>conceive </a:t>
            </a:r>
            <a:r>
              <a:rPr lang="en-US" sz="2600" spc="-10" dirty="0" smtClean="0">
                <a:solidFill>
                  <a:schemeClr val="bg1"/>
                </a:solidFill>
                <a:latin typeface="Times New Roman" pitchFamily="18" charset="0"/>
                <a:cs typeface="Times New Roman" pitchFamily="18" charset="0"/>
              </a:rPr>
              <a:t>an idea </a:t>
            </a:r>
            <a:r>
              <a:rPr lang="en-US" sz="2600" spc="-5" dirty="0" smtClean="0">
                <a:solidFill>
                  <a:schemeClr val="bg1"/>
                </a:solidFill>
                <a:latin typeface="Times New Roman" pitchFamily="18" charset="0"/>
                <a:cs typeface="Times New Roman" pitchFamily="18" charset="0"/>
              </a:rPr>
              <a:t>for </a:t>
            </a:r>
            <a:r>
              <a:rPr lang="en-US" sz="2600" dirty="0" smtClean="0">
                <a:solidFill>
                  <a:schemeClr val="bg1"/>
                </a:solidFill>
                <a:latin typeface="Times New Roman" pitchFamily="18" charset="0"/>
                <a:cs typeface="Times New Roman" pitchFamily="18" charset="0"/>
              </a:rPr>
              <a:t>a  </a:t>
            </a:r>
            <a:r>
              <a:rPr lang="en-US" sz="2600" spc="-10" dirty="0" smtClean="0">
                <a:solidFill>
                  <a:schemeClr val="bg1"/>
                </a:solidFill>
                <a:latin typeface="Times New Roman" pitchFamily="18" charset="0"/>
                <a:cs typeface="Times New Roman" pitchFamily="18" charset="0"/>
              </a:rPr>
              <a:t>new product </a:t>
            </a:r>
            <a:r>
              <a:rPr lang="en-US" sz="2600" spc="-5" dirty="0" smtClean="0">
                <a:solidFill>
                  <a:schemeClr val="bg1"/>
                </a:solidFill>
                <a:latin typeface="Times New Roman" pitchFamily="18" charset="0"/>
                <a:cs typeface="Times New Roman" pitchFamily="18" charset="0"/>
              </a:rPr>
              <a:t>or service </a:t>
            </a:r>
            <a:r>
              <a:rPr lang="en-US" sz="2600" dirty="0" smtClean="0">
                <a:solidFill>
                  <a:schemeClr val="bg1"/>
                </a:solidFill>
                <a:latin typeface="Times New Roman" pitchFamily="18" charset="0"/>
                <a:cs typeface="Times New Roman" pitchFamily="18" charset="0"/>
              </a:rPr>
              <a:t>&amp; </a:t>
            </a:r>
            <a:r>
              <a:rPr lang="en-US" sz="2600" spc="-5" dirty="0" smtClean="0">
                <a:solidFill>
                  <a:schemeClr val="bg1"/>
                </a:solidFill>
                <a:latin typeface="Times New Roman" pitchFamily="18" charset="0"/>
                <a:cs typeface="Times New Roman" pitchFamily="18" charset="0"/>
              </a:rPr>
              <a:t>then create </a:t>
            </a:r>
            <a:r>
              <a:rPr lang="en-US" sz="2600" dirty="0" smtClean="0">
                <a:solidFill>
                  <a:schemeClr val="bg1"/>
                </a:solidFill>
                <a:latin typeface="Times New Roman" pitchFamily="18" charset="0"/>
                <a:cs typeface="Times New Roman" pitchFamily="18" charset="0"/>
              </a:rPr>
              <a:t>a </a:t>
            </a:r>
            <a:r>
              <a:rPr lang="en-US" sz="2600" spc="-10" dirty="0" smtClean="0">
                <a:solidFill>
                  <a:schemeClr val="bg1"/>
                </a:solidFill>
                <a:latin typeface="Times New Roman" pitchFamily="18" charset="0"/>
                <a:cs typeface="Times New Roman" pitchFamily="18" charset="0"/>
              </a:rPr>
              <a:t>business </a:t>
            </a:r>
            <a:r>
              <a:rPr lang="en-US" sz="2600" spc="-5" dirty="0" smtClean="0">
                <a:solidFill>
                  <a:schemeClr val="bg1"/>
                </a:solidFill>
                <a:latin typeface="Times New Roman" pitchFamily="18" charset="0"/>
                <a:cs typeface="Times New Roman" pitchFamily="18" charset="0"/>
              </a:rPr>
              <a:t>to materialize their  idea.)</a:t>
            </a:r>
            <a:endParaRPr lang="en-US" sz="2600" dirty="0" smtClean="0">
              <a:solidFill>
                <a:schemeClr val="bg1"/>
              </a:solidFill>
              <a:latin typeface="Times New Roman" pitchFamily="18" charset="0"/>
              <a:cs typeface="Times New Roman" pitchFamily="18" charset="0"/>
            </a:endParaRPr>
          </a:p>
          <a:p>
            <a:pPr marL="12700" marR="148590">
              <a:lnSpc>
                <a:spcPct val="80000"/>
              </a:lnSpc>
              <a:spcBef>
                <a:spcPts val="450"/>
              </a:spcBef>
            </a:pPr>
            <a:r>
              <a:rPr lang="en-US" sz="2600" b="1" spc="-5" dirty="0" smtClean="0">
                <a:solidFill>
                  <a:schemeClr val="bg1"/>
                </a:solidFill>
                <a:latin typeface="Times New Roman" pitchFamily="18" charset="0"/>
                <a:cs typeface="Times New Roman" pitchFamily="18" charset="0"/>
              </a:rPr>
              <a:t>Trading Entrepreneur </a:t>
            </a:r>
            <a:r>
              <a:rPr lang="en-US" sz="2600" dirty="0" smtClean="0">
                <a:solidFill>
                  <a:schemeClr val="bg1"/>
                </a:solidFill>
                <a:latin typeface="Times New Roman" pitchFamily="18" charset="0"/>
                <a:cs typeface="Times New Roman" pitchFamily="18" charset="0"/>
              </a:rPr>
              <a:t>(Is </a:t>
            </a:r>
            <a:r>
              <a:rPr lang="en-US" sz="2600" spc="-5" dirty="0" smtClean="0">
                <a:solidFill>
                  <a:schemeClr val="bg1"/>
                </a:solidFill>
                <a:latin typeface="Times New Roman" pitchFamily="18" charset="0"/>
                <a:cs typeface="Times New Roman" pitchFamily="18" charset="0"/>
              </a:rPr>
              <a:t>one </a:t>
            </a:r>
            <a:r>
              <a:rPr lang="en-US" sz="2600" spc="-15" dirty="0" smtClean="0">
                <a:solidFill>
                  <a:schemeClr val="bg1"/>
                </a:solidFill>
                <a:latin typeface="Times New Roman" pitchFamily="18" charset="0"/>
                <a:cs typeface="Times New Roman" pitchFamily="18" charset="0"/>
              </a:rPr>
              <a:t>who </a:t>
            </a:r>
            <a:r>
              <a:rPr lang="en-US" sz="2600" spc="-10" dirty="0" smtClean="0">
                <a:solidFill>
                  <a:schemeClr val="bg1"/>
                </a:solidFill>
                <a:latin typeface="Times New Roman" pitchFamily="18" charset="0"/>
                <a:cs typeface="Times New Roman" pitchFamily="18" charset="0"/>
              </a:rPr>
              <a:t>undertakes trading </a:t>
            </a:r>
            <a:r>
              <a:rPr lang="en-US" sz="2600" spc="-5" dirty="0" smtClean="0">
                <a:solidFill>
                  <a:schemeClr val="bg1"/>
                </a:solidFill>
                <a:latin typeface="Times New Roman" pitchFamily="18" charset="0"/>
                <a:cs typeface="Times New Roman" pitchFamily="18" charset="0"/>
              </a:rPr>
              <a:t>activities </a:t>
            </a:r>
            <a:r>
              <a:rPr lang="en-US" sz="2600" dirty="0" smtClean="0">
                <a:solidFill>
                  <a:schemeClr val="bg1"/>
                </a:solidFill>
                <a:latin typeface="Times New Roman" pitchFamily="18" charset="0"/>
                <a:cs typeface="Times New Roman" pitchFamily="18" charset="0"/>
              </a:rPr>
              <a:t>&amp;  </a:t>
            </a:r>
            <a:r>
              <a:rPr lang="en-US" sz="2600" spc="-5" dirty="0" smtClean="0">
                <a:solidFill>
                  <a:schemeClr val="bg1"/>
                </a:solidFill>
                <a:latin typeface="Times New Roman" pitchFamily="18" charset="0"/>
                <a:cs typeface="Times New Roman" pitchFamily="18" charset="0"/>
              </a:rPr>
              <a:t>is </a:t>
            </a:r>
            <a:r>
              <a:rPr lang="en-US" sz="2600" spc="-10" dirty="0" smtClean="0">
                <a:solidFill>
                  <a:schemeClr val="bg1"/>
                </a:solidFill>
                <a:latin typeface="Times New Roman" pitchFamily="18" charset="0"/>
                <a:cs typeface="Times New Roman" pitchFamily="18" charset="0"/>
              </a:rPr>
              <a:t>not concerned </a:t>
            </a:r>
            <a:r>
              <a:rPr lang="en-US" sz="2600" spc="-15" dirty="0" smtClean="0">
                <a:solidFill>
                  <a:schemeClr val="bg1"/>
                </a:solidFill>
                <a:latin typeface="Times New Roman" pitchFamily="18" charset="0"/>
                <a:cs typeface="Times New Roman" pitchFamily="18" charset="0"/>
              </a:rPr>
              <a:t>with </a:t>
            </a:r>
            <a:r>
              <a:rPr lang="en-US" sz="2600" spc="-5" dirty="0" smtClean="0">
                <a:solidFill>
                  <a:schemeClr val="bg1"/>
                </a:solidFill>
                <a:latin typeface="Times New Roman" pitchFamily="18" charset="0"/>
                <a:cs typeface="Times New Roman" pitchFamily="18" charset="0"/>
              </a:rPr>
              <a:t>the </a:t>
            </a:r>
            <a:r>
              <a:rPr lang="en-US" sz="2600" spc="-10" dirty="0" smtClean="0">
                <a:solidFill>
                  <a:schemeClr val="bg1"/>
                </a:solidFill>
                <a:latin typeface="Times New Roman" pitchFamily="18" charset="0"/>
                <a:cs typeface="Times New Roman" pitchFamily="18" charset="0"/>
              </a:rPr>
              <a:t>manufacturing</a:t>
            </a:r>
            <a:r>
              <a:rPr lang="en-US" sz="2600" spc="40" dirty="0" smtClean="0">
                <a:solidFill>
                  <a:schemeClr val="bg1"/>
                </a:solidFill>
                <a:latin typeface="Times New Roman" pitchFamily="18" charset="0"/>
                <a:cs typeface="Times New Roman" pitchFamily="18" charset="0"/>
              </a:rPr>
              <a:t> </a:t>
            </a:r>
            <a:r>
              <a:rPr lang="en-US" sz="2600" spc="-15" dirty="0" smtClean="0">
                <a:solidFill>
                  <a:schemeClr val="bg1"/>
                </a:solidFill>
                <a:latin typeface="Times New Roman" pitchFamily="18" charset="0"/>
                <a:cs typeface="Times New Roman" pitchFamily="18" charset="0"/>
              </a:rPr>
              <a:t>work)</a:t>
            </a:r>
            <a:endParaRPr lang="en-US" sz="2600" dirty="0" smtClean="0">
              <a:solidFill>
                <a:schemeClr val="bg1"/>
              </a:solidFill>
              <a:latin typeface="Times New Roman" pitchFamily="18" charset="0"/>
              <a:cs typeface="Times New Roman" pitchFamily="18" charset="0"/>
            </a:endParaRPr>
          </a:p>
          <a:p>
            <a:pPr marL="12700" marR="5080">
              <a:lnSpc>
                <a:spcPct val="80000"/>
              </a:lnSpc>
              <a:spcBef>
                <a:spcPts val="450"/>
              </a:spcBef>
            </a:pPr>
            <a:r>
              <a:rPr lang="en-US" sz="2600" b="1" spc="-5" dirty="0" smtClean="0">
                <a:solidFill>
                  <a:schemeClr val="bg1"/>
                </a:solidFill>
                <a:latin typeface="Times New Roman" pitchFamily="18" charset="0"/>
                <a:cs typeface="Times New Roman" pitchFamily="18" charset="0"/>
              </a:rPr>
              <a:t>Industrial Entrepreneur </a:t>
            </a:r>
            <a:r>
              <a:rPr lang="en-US" sz="2600" dirty="0" smtClean="0">
                <a:solidFill>
                  <a:schemeClr val="bg1"/>
                </a:solidFill>
                <a:latin typeface="Times New Roman" pitchFamily="18" charset="0"/>
                <a:cs typeface="Times New Roman" pitchFamily="18" charset="0"/>
              </a:rPr>
              <a:t>(a </a:t>
            </a:r>
            <a:r>
              <a:rPr lang="en-US" sz="2600" spc="-5" dirty="0" smtClean="0">
                <a:solidFill>
                  <a:schemeClr val="bg1"/>
                </a:solidFill>
                <a:latin typeface="Times New Roman" pitchFamily="18" charset="0"/>
                <a:cs typeface="Times New Roman" pitchFamily="18" charset="0"/>
              </a:rPr>
              <a:t>manufacturer </a:t>
            </a:r>
            <a:r>
              <a:rPr lang="en-US" sz="2600" spc="-15" dirty="0" smtClean="0">
                <a:solidFill>
                  <a:schemeClr val="bg1"/>
                </a:solidFill>
                <a:latin typeface="Times New Roman" pitchFamily="18" charset="0"/>
                <a:cs typeface="Times New Roman" pitchFamily="18" charset="0"/>
              </a:rPr>
              <a:t>who </a:t>
            </a:r>
            <a:r>
              <a:rPr lang="en-US" sz="2600" spc="-5" dirty="0" smtClean="0">
                <a:solidFill>
                  <a:schemeClr val="bg1"/>
                </a:solidFill>
                <a:latin typeface="Times New Roman" pitchFamily="18" charset="0"/>
                <a:cs typeface="Times New Roman" pitchFamily="18" charset="0"/>
              </a:rPr>
              <a:t>identifies the  </a:t>
            </a:r>
            <a:r>
              <a:rPr lang="en-US" sz="2600" spc="-10" dirty="0" smtClean="0">
                <a:solidFill>
                  <a:schemeClr val="bg1"/>
                </a:solidFill>
                <a:latin typeface="Times New Roman" pitchFamily="18" charset="0"/>
                <a:cs typeface="Times New Roman" pitchFamily="18" charset="0"/>
              </a:rPr>
              <a:t>potential needs </a:t>
            </a:r>
            <a:r>
              <a:rPr lang="en-US" sz="2600" spc="-5" dirty="0" smtClean="0">
                <a:solidFill>
                  <a:schemeClr val="bg1"/>
                </a:solidFill>
                <a:latin typeface="Times New Roman" pitchFamily="18" charset="0"/>
                <a:cs typeface="Times New Roman" pitchFamily="18" charset="0"/>
              </a:rPr>
              <a:t>of customers </a:t>
            </a:r>
            <a:r>
              <a:rPr lang="en-US" sz="2600" dirty="0" smtClean="0">
                <a:solidFill>
                  <a:schemeClr val="bg1"/>
                </a:solidFill>
                <a:latin typeface="Times New Roman" pitchFamily="18" charset="0"/>
                <a:cs typeface="Times New Roman" pitchFamily="18" charset="0"/>
              </a:rPr>
              <a:t>&amp; </a:t>
            </a:r>
            <a:r>
              <a:rPr lang="en-US" sz="2600" spc="-5" dirty="0" smtClean="0">
                <a:solidFill>
                  <a:schemeClr val="bg1"/>
                </a:solidFill>
                <a:latin typeface="Times New Roman" pitchFamily="18" charset="0"/>
                <a:cs typeface="Times New Roman" pitchFamily="18" charset="0"/>
              </a:rPr>
              <a:t>tailors </a:t>
            </a:r>
            <a:r>
              <a:rPr lang="en-US" sz="2600" dirty="0" smtClean="0">
                <a:solidFill>
                  <a:schemeClr val="bg1"/>
                </a:solidFill>
                <a:latin typeface="Times New Roman" pitchFamily="18" charset="0"/>
                <a:cs typeface="Times New Roman" pitchFamily="18" charset="0"/>
              </a:rPr>
              <a:t>a </a:t>
            </a:r>
            <a:r>
              <a:rPr lang="en-US" sz="2600" spc="-10" dirty="0" smtClean="0">
                <a:solidFill>
                  <a:schemeClr val="bg1"/>
                </a:solidFill>
                <a:latin typeface="Times New Roman" pitchFamily="18" charset="0"/>
                <a:cs typeface="Times New Roman" pitchFamily="18" charset="0"/>
              </a:rPr>
              <a:t>product </a:t>
            </a:r>
            <a:r>
              <a:rPr lang="en-US" sz="2600" spc="-5" dirty="0" smtClean="0">
                <a:solidFill>
                  <a:schemeClr val="bg1"/>
                </a:solidFill>
                <a:latin typeface="Times New Roman" pitchFamily="18" charset="0"/>
                <a:cs typeface="Times New Roman" pitchFamily="18" charset="0"/>
              </a:rPr>
              <a:t>to meet the marketing  </a:t>
            </a:r>
            <a:r>
              <a:rPr lang="en-US" sz="2600" spc="-10" dirty="0" smtClean="0">
                <a:solidFill>
                  <a:schemeClr val="bg1"/>
                </a:solidFill>
                <a:latin typeface="Times New Roman" pitchFamily="18" charset="0"/>
                <a:cs typeface="Times New Roman" pitchFamily="18" charset="0"/>
              </a:rPr>
              <a:t>needs)</a:t>
            </a:r>
            <a:endParaRPr lang="en-US" sz="2600" dirty="0" smtClean="0">
              <a:solidFill>
                <a:schemeClr val="bg1"/>
              </a:solidFill>
              <a:latin typeface="Times New Roman" pitchFamily="18" charset="0"/>
              <a:cs typeface="Times New Roman" pitchFamily="18" charset="0"/>
            </a:endParaRPr>
          </a:p>
          <a:p>
            <a:pPr marL="12700" marR="633095">
              <a:lnSpc>
                <a:spcPct val="80500"/>
              </a:lnSpc>
              <a:spcBef>
                <a:spcPts val="434"/>
              </a:spcBef>
            </a:pPr>
            <a:r>
              <a:rPr lang="en-US" sz="2600" b="1" spc="-5" dirty="0" smtClean="0">
                <a:solidFill>
                  <a:schemeClr val="bg1"/>
                </a:solidFill>
                <a:latin typeface="Times New Roman" pitchFamily="18" charset="0"/>
                <a:cs typeface="Times New Roman" pitchFamily="18" charset="0"/>
              </a:rPr>
              <a:t>Corporate Entrepreneur </a:t>
            </a:r>
            <a:r>
              <a:rPr lang="en-US" sz="2600" dirty="0" smtClean="0">
                <a:solidFill>
                  <a:schemeClr val="bg1"/>
                </a:solidFill>
                <a:latin typeface="Times New Roman" pitchFamily="18" charset="0"/>
                <a:cs typeface="Times New Roman" pitchFamily="18" charset="0"/>
              </a:rPr>
              <a:t>(Is a </a:t>
            </a:r>
            <a:r>
              <a:rPr lang="en-US" sz="2600" spc="-10" dirty="0" smtClean="0">
                <a:solidFill>
                  <a:schemeClr val="bg1"/>
                </a:solidFill>
                <a:latin typeface="Times New Roman" pitchFamily="18" charset="0"/>
                <a:cs typeface="Times New Roman" pitchFamily="18" charset="0"/>
              </a:rPr>
              <a:t>person </a:t>
            </a:r>
            <a:r>
              <a:rPr lang="en-US" sz="2600" spc="-20" dirty="0" smtClean="0">
                <a:solidFill>
                  <a:schemeClr val="bg1"/>
                </a:solidFill>
                <a:latin typeface="Times New Roman" pitchFamily="18" charset="0"/>
                <a:cs typeface="Times New Roman" pitchFamily="18" charset="0"/>
              </a:rPr>
              <a:t>who </a:t>
            </a:r>
            <a:r>
              <a:rPr lang="en-US" sz="2600" spc="-5" dirty="0" smtClean="0">
                <a:solidFill>
                  <a:schemeClr val="bg1"/>
                </a:solidFill>
                <a:latin typeface="Times New Roman" pitchFamily="18" charset="0"/>
                <a:cs typeface="Times New Roman" pitchFamily="18" charset="0"/>
              </a:rPr>
              <a:t>demonstrates his  </a:t>
            </a:r>
            <a:r>
              <a:rPr lang="en-US" sz="2600" spc="-10" dirty="0" smtClean="0">
                <a:solidFill>
                  <a:schemeClr val="bg1"/>
                </a:solidFill>
                <a:latin typeface="Times New Roman" pitchFamily="18" charset="0"/>
                <a:cs typeface="Times New Roman" pitchFamily="18" charset="0"/>
              </a:rPr>
              <a:t>innovative </a:t>
            </a:r>
            <a:r>
              <a:rPr lang="en-US" sz="2600" spc="-5" dirty="0" smtClean="0">
                <a:solidFill>
                  <a:schemeClr val="bg1"/>
                </a:solidFill>
                <a:latin typeface="Times New Roman" pitchFamily="18" charset="0"/>
                <a:cs typeface="Times New Roman" pitchFamily="18" charset="0"/>
              </a:rPr>
              <a:t>skill in </a:t>
            </a:r>
            <a:r>
              <a:rPr lang="en-US" sz="2600" spc="-10" dirty="0" smtClean="0">
                <a:solidFill>
                  <a:schemeClr val="bg1"/>
                </a:solidFill>
                <a:latin typeface="Times New Roman" pitchFamily="18" charset="0"/>
                <a:cs typeface="Times New Roman" pitchFamily="18" charset="0"/>
              </a:rPr>
              <a:t>organizing </a:t>
            </a:r>
            <a:r>
              <a:rPr lang="en-US" sz="2600" dirty="0" smtClean="0">
                <a:solidFill>
                  <a:schemeClr val="bg1"/>
                </a:solidFill>
                <a:latin typeface="Times New Roman" pitchFamily="18" charset="0"/>
                <a:cs typeface="Times New Roman" pitchFamily="18" charset="0"/>
              </a:rPr>
              <a:t>&amp; </a:t>
            </a:r>
            <a:r>
              <a:rPr lang="en-US" sz="2600" spc="-5" dirty="0" smtClean="0">
                <a:solidFill>
                  <a:schemeClr val="bg1"/>
                </a:solidFill>
                <a:latin typeface="Times New Roman" pitchFamily="18" charset="0"/>
                <a:cs typeface="Times New Roman" pitchFamily="18" charset="0"/>
              </a:rPr>
              <a:t>managing corporate</a:t>
            </a:r>
            <a:r>
              <a:rPr lang="en-US" sz="2600" spc="35" dirty="0" smtClean="0">
                <a:solidFill>
                  <a:schemeClr val="bg1"/>
                </a:solidFill>
                <a:latin typeface="Times New Roman" pitchFamily="18" charset="0"/>
                <a:cs typeface="Times New Roman" pitchFamily="18" charset="0"/>
              </a:rPr>
              <a:t> </a:t>
            </a:r>
            <a:r>
              <a:rPr lang="en-US" sz="2600" spc="-10" dirty="0" smtClean="0">
                <a:solidFill>
                  <a:schemeClr val="bg1"/>
                </a:solidFill>
                <a:latin typeface="Times New Roman" pitchFamily="18" charset="0"/>
                <a:cs typeface="Times New Roman" pitchFamily="18" charset="0"/>
              </a:rPr>
              <a:t>undertaking)</a:t>
            </a:r>
            <a:endParaRPr lang="en-US" sz="2600" dirty="0" smtClean="0">
              <a:solidFill>
                <a:schemeClr val="bg1"/>
              </a:solidFill>
              <a:latin typeface="Times New Roman" pitchFamily="18" charset="0"/>
              <a:cs typeface="Times New Roman" pitchFamily="18" charset="0"/>
            </a:endParaRPr>
          </a:p>
          <a:p>
            <a:pPr marL="12700" marR="488315">
              <a:lnSpc>
                <a:spcPct val="89600"/>
              </a:lnSpc>
              <a:spcBef>
                <a:spcPts val="235"/>
              </a:spcBef>
            </a:pPr>
            <a:r>
              <a:rPr lang="en-US" sz="2600" b="1" spc="-10" dirty="0" smtClean="0">
                <a:solidFill>
                  <a:schemeClr val="bg1"/>
                </a:solidFill>
                <a:latin typeface="Times New Roman" pitchFamily="18" charset="0"/>
                <a:cs typeface="Times New Roman" pitchFamily="18" charset="0"/>
              </a:rPr>
              <a:t>Agricultural Entrepreneur </a:t>
            </a:r>
            <a:r>
              <a:rPr lang="en-US" sz="2600" dirty="0" smtClean="0">
                <a:solidFill>
                  <a:schemeClr val="bg1"/>
                </a:solidFill>
                <a:latin typeface="Times New Roman" pitchFamily="18" charset="0"/>
                <a:cs typeface="Times New Roman" pitchFamily="18" charset="0"/>
              </a:rPr>
              <a:t>( </a:t>
            </a:r>
            <a:r>
              <a:rPr lang="en-US" sz="2600" spc="-5" dirty="0" smtClean="0">
                <a:solidFill>
                  <a:schemeClr val="bg1"/>
                </a:solidFill>
                <a:latin typeface="Times New Roman" pitchFamily="18" charset="0"/>
                <a:cs typeface="Times New Roman" pitchFamily="18" charset="0"/>
              </a:rPr>
              <a:t>Is </a:t>
            </a:r>
            <a:r>
              <a:rPr lang="en-US" sz="2600" spc="-10" dirty="0" smtClean="0">
                <a:solidFill>
                  <a:schemeClr val="bg1"/>
                </a:solidFill>
                <a:latin typeface="Times New Roman" pitchFamily="18" charset="0"/>
                <a:cs typeface="Times New Roman" pitchFamily="18" charset="0"/>
              </a:rPr>
              <a:t>one </a:t>
            </a:r>
            <a:r>
              <a:rPr lang="en-US" sz="2600" spc="-20" dirty="0" smtClean="0">
                <a:solidFill>
                  <a:schemeClr val="bg1"/>
                </a:solidFill>
                <a:latin typeface="Times New Roman" pitchFamily="18" charset="0"/>
                <a:cs typeface="Times New Roman" pitchFamily="18" charset="0"/>
              </a:rPr>
              <a:t>who </a:t>
            </a:r>
            <a:r>
              <a:rPr lang="en-US" sz="2600" spc="-10" dirty="0" smtClean="0">
                <a:solidFill>
                  <a:schemeClr val="bg1"/>
                </a:solidFill>
                <a:latin typeface="Times New Roman" pitchFamily="18" charset="0"/>
                <a:cs typeface="Times New Roman" pitchFamily="18" charset="0"/>
              </a:rPr>
              <a:t>undertake agricultural  </a:t>
            </a:r>
            <a:r>
              <a:rPr lang="en-US" sz="2600" spc="-5" dirty="0" smtClean="0">
                <a:solidFill>
                  <a:schemeClr val="bg1"/>
                </a:solidFill>
                <a:latin typeface="Times New Roman" pitchFamily="18" charset="0"/>
                <a:cs typeface="Times New Roman" pitchFamily="18" charset="0"/>
              </a:rPr>
              <a:t>activities as </a:t>
            </a:r>
            <a:r>
              <a:rPr lang="en-US" sz="2600" spc="-10" dirty="0" smtClean="0">
                <a:solidFill>
                  <a:schemeClr val="bg1"/>
                </a:solidFill>
                <a:latin typeface="Times New Roman" pitchFamily="18" charset="0"/>
                <a:cs typeface="Times New Roman" pitchFamily="18" charset="0"/>
              </a:rPr>
              <a:t>raising </a:t>
            </a:r>
            <a:r>
              <a:rPr lang="en-US" sz="2600" dirty="0" smtClean="0">
                <a:solidFill>
                  <a:schemeClr val="bg1"/>
                </a:solidFill>
                <a:latin typeface="Times New Roman" pitchFamily="18" charset="0"/>
                <a:cs typeface="Times New Roman" pitchFamily="18" charset="0"/>
              </a:rPr>
              <a:t>&amp; </a:t>
            </a:r>
            <a:r>
              <a:rPr lang="en-US" sz="2600" spc="-5" dirty="0" smtClean="0">
                <a:solidFill>
                  <a:schemeClr val="bg1"/>
                </a:solidFill>
                <a:latin typeface="Times New Roman" pitchFamily="18" charset="0"/>
                <a:cs typeface="Times New Roman" pitchFamily="18" charset="0"/>
              </a:rPr>
              <a:t>marketing </a:t>
            </a:r>
            <a:r>
              <a:rPr lang="en-US" sz="2600" spc="-10" dirty="0" smtClean="0">
                <a:solidFill>
                  <a:schemeClr val="bg1"/>
                </a:solidFill>
                <a:latin typeface="Times New Roman" pitchFamily="18" charset="0"/>
                <a:cs typeface="Times New Roman" pitchFamily="18" charset="0"/>
              </a:rPr>
              <a:t>of </a:t>
            </a:r>
            <a:r>
              <a:rPr lang="en-US" sz="2600" spc="-5" dirty="0" smtClean="0">
                <a:solidFill>
                  <a:schemeClr val="bg1"/>
                </a:solidFill>
                <a:latin typeface="Times New Roman" pitchFamily="18" charset="0"/>
                <a:cs typeface="Times New Roman" pitchFamily="18" charset="0"/>
              </a:rPr>
              <a:t>crops, fertilizers </a:t>
            </a:r>
            <a:r>
              <a:rPr lang="en-US" sz="2600" dirty="0" smtClean="0">
                <a:solidFill>
                  <a:schemeClr val="bg1"/>
                </a:solidFill>
                <a:latin typeface="Times New Roman" pitchFamily="18" charset="0"/>
                <a:cs typeface="Times New Roman" pitchFamily="18" charset="0"/>
              </a:rPr>
              <a:t>&amp; </a:t>
            </a:r>
            <a:r>
              <a:rPr lang="en-US" sz="2600" spc="-10" dirty="0" smtClean="0">
                <a:solidFill>
                  <a:schemeClr val="bg1"/>
                </a:solidFill>
                <a:latin typeface="Times New Roman" pitchFamily="18" charset="0"/>
                <a:cs typeface="Times New Roman" pitchFamily="18" charset="0"/>
              </a:rPr>
              <a:t>other input.)  </a:t>
            </a:r>
          </a:p>
          <a:p>
            <a:pPr marL="12700" marR="488315">
              <a:lnSpc>
                <a:spcPct val="89600"/>
              </a:lnSpc>
              <a:spcBef>
                <a:spcPts val="235"/>
              </a:spcBef>
            </a:pPr>
            <a:r>
              <a:rPr lang="en-US" sz="2600" b="1" spc="-5" dirty="0" smtClean="0">
                <a:solidFill>
                  <a:schemeClr val="bg1"/>
                </a:solidFill>
                <a:latin typeface="Times New Roman" pitchFamily="18" charset="0"/>
                <a:cs typeface="Times New Roman" pitchFamily="18" charset="0"/>
              </a:rPr>
              <a:t>Retail</a:t>
            </a:r>
            <a:r>
              <a:rPr lang="en-US" sz="2600" b="1" spc="-10" dirty="0" smtClean="0">
                <a:solidFill>
                  <a:schemeClr val="bg1"/>
                </a:solidFill>
                <a:latin typeface="Times New Roman" pitchFamily="18" charset="0"/>
                <a:cs typeface="Times New Roman" pitchFamily="18" charset="0"/>
              </a:rPr>
              <a:t> </a:t>
            </a:r>
            <a:r>
              <a:rPr lang="en-US" sz="2600" b="1" spc="-5" dirty="0" smtClean="0">
                <a:solidFill>
                  <a:schemeClr val="bg1"/>
                </a:solidFill>
                <a:latin typeface="Times New Roman" pitchFamily="18" charset="0"/>
                <a:cs typeface="Times New Roman" pitchFamily="18" charset="0"/>
              </a:rPr>
              <a:t>Entrepreneur</a:t>
            </a:r>
            <a:endParaRPr lang="en-US" sz="2600" dirty="0" smtClean="0">
              <a:solidFill>
                <a:schemeClr val="bg1"/>
              </a:solidFill>
              <a:latin typeface="Times New Roman" pitchFamily="18" charset="0"/>
              <a:cs typeface="Times New Roman" pitchFamily="18" charset="0"/>
            </a:endParaRPr>
          </a:p>
          <a:p>
            <a:pPr marL="12700">
              <a:lnSpc>
                <a:spcPct val="100000"/>
              </a:lnSpc>
              <a:spcBef>
                <a:spcPts val="20"/>
              </a:spcBef>
            </a:pPr>
            <a:r>
              <a:rPr lang="en-US" sz="2600" b="1" spc="-10" dirty="0" smtClean="0">
                <a:solidFill>
                  <a:schemeClr val="bg1"/>
                </a:solidFill>
                <a:latin typeface="Times New Roman" pitchFamily="18" charset="0"/>
                <a:cs typeface="Times New Roman" pitchFamily="18" charset="0"/>
              </a:rPr>
              <a:t>Service</a:t>
            </a:r>
            <a:r>
              <a:rPr lang="en-US" sz="2600" b="1" spc="-5" dirty="0" smtClean="0">
                <a:solidFill>
                  <a:schemeClr val="bg1"/>
                </a:solidFill>
                <a:latin typeface="Times New Roman" pitchFamily="18" charset="0"/>
                <a:cs typeface="Times New Roman" pitchFamily="18" charset="0"/>
              </a:rPr>
              <a:t> Entrepreneur</a:t>
            </a:r>
            <a:endParaRPr lang="en-US" sz="2600" dirty="0" smtClean="0">
              <a:solidFill>
                <a:schemeClr val="bg1"/>
              </a:solidFill>
              <a:latin typeface="Times New Roman" pitchFamily="18" charset="0"/>
              <a:cs typeface="Times New Roman" pitchFamily="18" charset="0"/>
            </a:endParaRP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399" y="457201"/>
            <a:ext cx="5494025" cy="914399"/>
          </a:xfrm>
          <a:solidFill>
            <a:schemeClr val="tx2"/>
          </a:solidFill>
        </p:spPr>
        <p:txBody>
          <a:bodyPr/>
          <a:lstStyle/>
          <a:p>
            <a:r>
              <a:rPr lang="en-US" spc="-5" dirty="0" smtClean="0"/>
              <a:t>Use </a:t>
            </a:r>
            <a:r>
              <a:rPr lang="en-US" spc="-10" dirty="0" smtClean="0"/>
              <a:t>of</a:t>
            </a:r>
            <a:r>
              <a:rPr lang="en-US" spc="-75" dirty="0" smtClean="0"/>
              <a:t> </a:t>
            </a:r>
            <a:r>
              <a:rPr lang="en-US" spc="-10" dirty="0" smtClean="0"/>
              <a:t>Technology</a:t>
            </a:r>
            <a:endParaRPr lang="en-US" dirty="0"/>
          </a:p>
        </p:txBody>
      </p:sp>
      <p:sp>
        <p:nvSpPr>
          <p:cNvPr id="3" name="Content Placeholder 2"/>
          <p:cNvSpPr>
            <a:spLocks noGrp="1"/>
          </p:cNvSpPr>
          <p:nvPr>
            <p:ph idx="1"/>
          </p:nvPr>
        </p:nvSpPr>
        <p:spPr>
          <a:solidFill>
            <a:schemeClr val="tx2"/>
          </a:solidFill>
        </p:spPr>
        <p:txBody>
          <a:bodyPr>
            <a:normAutofit/>
          </a:bodyPr>
          <a:lstStyle/>
          <a:p>
            <a:pPr marL="381000" marR="254635">
              <a:lnSpc>
                <a:spcPct val="90100"/>
              </a:lnSpc>
              <a:spcBef>
                <a:spcPts val="430"/>
              </a:spcBef>
              <a:buSzPct val="75000"/>
              <a:buFont typeface="UnDotum"/>
              <a:buChar char=""/>
              <a:tabLst>
                <a:tab pos="381000" algn="l"/>
              </a:tabLst>
            </a:pPr>
            <a:r>
              <a:rPr lang="en-US" sz="3200" b="1" spc="-10" dirty="0" smtClean="0">
                <a:solidFill>
                  <a:schemeClr val="bg1"/>
                </a:solidFill>
                <a:latin typeface="Times New Roman" pitchFamily="18" charset="0"/>
                <a:cs typeface="Times New Roman" pitchFamily="18" charset="0"/>
              </a:rPr>
              <a:t>Technical Entrepreneur </a:t>
            </a:r>
            <a:r>
              <a:rPr lang="en-US" spc="-5" dirty="0" smtClean="0">
                <a:solidFill>
                  <a:schemeClr val="bg1"/>
                </a:solidFill>
                <a:latin typeface="Times New Roman" pitchFamily="18" charset="0"/>
                <a:cs typeface="Times New Roman" pitchFamily="18" charset="0"/>
              </a:rPr>
              <a:t>(he demonstrates his  </a:t>
            </a:r>
            <a:r>
              <a:rPr lang="en-US" spc="-10" dirty="0" smtClean="0">
                <a:solidFill>
                  <a:schemeClr val="bg1"/>
                </a:solidFill>
                <a:latin typeface="Times New Roman" pitchFamily="18" charset="0"/>
                <a:cs typeface="Times New Roman" pitchFamily="18" charset="0"/>
              </a:rPr>
              <a:t>innovative </a:t>
            </a:r>
            <a:r>
              <a:rPr lang="en-US" spc="-5" dirty="0" smtClean="0">
                <a:solidFill>
                  <a:schemeClr val="bg1"/>
                </a:solidFill>
                <a:latin typeface="Times New Roman" pitchFamily="18" charset="0"/>
                <a:cs typeface="Times New Roman" pitchFamily="18" charset="0"/>
              </a:rPr>
              <a:t>capabilities in </a:t>
            </a:r>
            <a:r>
              <a:rPr lang="en-US" dirty="0" smtClean="0">
                <a:solidFill>
                  <a:schemeClr val="bg1"/>
                </a:solidFill>
                <a:latin typeface="Times New Roman" pitchFamily="18" charset="0"/>
                <a:cs typeface="Times New Roman" pitchFamily="18" charset="0"/>
              </a:rPr>
              <a:t>matter of </a:t>
            </a:r>
            <a:r>
              <a:rPr lang="en-US" spc="-5" dirty="0" smtClean="0">
                <a:solidFill>
                  <a:schemeClr val="bg1"/>
                </a:solidFill>
                <a:latin typeface="Times New Roman" pitchFamily="18" charset="0"/>
                <a:cs typeface="Times New Roman" pitchFamily="18" charset="0"/>
              </a:rPr>
              <a:t>production of  </a:t>
            </a:r>
            <a:r>
              <a:rPr lang="en-US" spc="-10" dirty="0" smtClean="0">
                <a:solidFill>
                  <a:schemeClr val="bg1"/>
                </a:solidFill>
                <a:latin typeface="Times New Roman" pitchFamily="18" charset="0"/>
                <a:cs typeface="Times New Roman" pitchFamily="18" charset="0"/>
              </a:rPr>
              <a:t>goods </a:t>
            </a:r>
            <a:r>
              <a:rPr lang="en-US" dirty="0" smtClean="0">
                <a:solidFill>
                  <a:schemeClr val="bg1"/>
                </a:solidFill>
                <a:latin typeface="Times New Roman" pitchFamily="18" charset="0"/>
                <a:cs typeface="Times New Roman" pitchFamily="18" charset="0"/>
              </a:rPr>
              <a:t>&amp; </a:t>
            </a:r>
            <a:r>
              <a:rPr lang="en-US" spc="-5" dirty="0" smtClean="0">
                <a:solidFill>
                  <a:schemeClr val="bg1"/>
                </a:solidFill>
                <a:latin typeface="Times New Roman" pitchFamily="18" charset="0"/>
                <a:cs typeface="Times New Roman" pitchFamily="18" charset="0"/>
              </a:rPr>
              <a:t>rendering</a:t>
            </a:r>
            <a:r>
              <a:rPr lang="en-US" dirty="0" smtClean="0">
                <a:solidFill>
                  <a:schemeClr val="bg1"/>
                </a:solidFill>
                <a:latin typeface="Times New Roman" pitchFamily="18" charset="0"/>
                <a:cs typeface="Times New Roman" pitchFamily="18" charset="0"/>
              </a:rPr>
              <a:t> </a:t>
            </a:r>
            <a:r>
              <a:rPr lang="en-US" spc="-5" dirty="0" smtClean="0">
                <a:solidFill>
                  <a:schemeClr val="bg1"/>
                </a:solidFill>
                <a:latin typeface="Times New Roman" pitchFamily="18" charset="0"/>
                <a:cs typeface="Times New Roman" pitchFamily="18" charset="0"/>
              </a:rPr>
              <a:t>services)</a:t>
            </a:r>
            <a:endParaRPr lang="en-US" dirty="0" smtClean="0">
              <a:solidFill>
                <a:schemeClr val="bg1"/>
              </a:solidFill>
              <a:latin typeface="Times New Roman" pitchFamily="18" charset="0"/>
              <a:cs typeface="Times New Roman" pitchFamily="18" charset="0"/>
            </a:endParaRPr>
          </a:p>
          <a:p>
            <a:pPr marL="381000" marR="30480">
              <a:lnSpc>
                <a:spcPct val="90100"/>
              </a:lnSpc>
              <a:spcBef>
                <a:spcPts val="595"/>
              </a:spcBef>
              <a:buSzPct val="75000"/>
              <a:buFont typeface="UnDotum"/>
              <a:buChar char=""/>
              <a:tabLst>
                <a:tab pos="381000" algn="l"/>
              </a:tabLst>
            </a:pPr>
            <a:r>
              <a:rPr lang="en-US" sz="3200" b="1" spc="-10" dirty="0" smtClean="0">
                <a:solidFill>
                  <a:schemeClr val="bg1"/>
                </a:solidFill>
                <a:latin typeface="Times New Roman" pitchFamily="18" charset="0"/>
                <a:cs typeface="Times New Roman" pitchFamily="18" charset="0"/>
              </a:rPr>
              <a:t>Non- Technical Entrepreneur </a:t>
            </a:r>
            <a:r>
              <a:rPr lang="en-US" spc="-5" dirty="0" smtClean="0">
                <a:solidFill>
                  <a:schemeClr val="bg1"/>
                </a:solidFill>
                <a:latin typeface="Times New Roman" pitchFamily="18" charset="0"/>
                <a:cs typeface="Times New Roman" pitchFamily="18" charset="0"/>
              </a:rPr>
              <a:t>(concerned only  with </a:t>
            </a:r>
            <a:r>
              <a:rPr lang="en-US" spc="-10" dirty="0" smtClean="0">
                <a:solidFill>
                  <a:schemeClr val="bg1"/>
                </a:solidFill>
                <a:latin typeface="Times New Roman" pitchFamily="18" charset="0"/>
                <a:cs typeface="Times New Roman" pitchFamily="18" charset="0"/>
              </a:rPr>
              <a:t>developing alternatives </a:t>
            </a:r>
            <a:r>
              <a:rPr lang="en-US" dirty="0" smtClean="0">
                <a:solidFill>
                  <a:schemeClr val="bg1"/>
                </a:solidFill>
                <a:latin typeface="Times New Roman" pitchFamily="18" charset="0"/>
                <a:cs typeface="Times New Roman" pitchFamily="18" charset="0"/>
              </a:rPr>
              <a:t>marketing &amp; </a:t>
            </a:r>
            <a:r>
              <a:rPr lang="en-US" spc="-5" dirty="0" smtClean="0">
                <a:solidFill>
                  <a:schemeClr val="bg1"/>
                </a:solidFill>
                <a:latin typeface="Times New Roman" pitchFamily="18" charset="0"/>
                <a:cs typeface="Times New Roman" pitchFamily="18" charset="0"/>
              </a:rPr>
              <a:t>distribution  strategies </a:t>
            </a:r>
            <a:r>
              <a:rPr lang="en-US" dirty="0" smtClean="0">
                <a:solidFill>
                  <a:schemeClr val="bg1"/>
                </a:solidFill>
                <a:latin typeface="Times New Roman" pitchFamily="18" charset="0"/>
                <a:cs typeface="Times New Roman" pitchFamily="18" charset="0"/>
              </a:rPr>
              <a:t>to promote </a:t>
            </a:r>
            <a:r>
              <a:rPr lang="en-US" spc="-5" dirty="0" smtClean="0">
                <a:solidFill>
                  <a:schemeClr val="bg1"/>
                </a:solidFill>
                <a:latin typeface="Times New Roman" pitchFamily="18" charset="0"/>
                <a:cs typeface="Times New Roman" pitchFamily="18" charset="0"/>
              </a:rPr>
              <a:t>their</a:t>
            </a:r>
            <a:r>
              <a:rPr lang="en-US" spc="-10" dirty="0" smtClean="0">
                <a:solidFill>
                  <a:schemeClr val="bg1"/>
                </a:solidFill>
                <a:latin typeface="Times New Roman" pitchFamily="18" charset="0"/>
                <a:cs typeface="Times New Roman" pitchFamily="18" charset="0"/>
              </a:rPr>
              <a:t> </a:t>
            </a:r>
            <a:r>
              <a:rPr lang="en-US" spc="-5" dirty="0" smtClean="0">
                <a:solidFill>
                  <a:schemeClr val="bg1"/>
                </a:solidFill>
                <a:latin typeface="Times New Roman" pitchFamily="18" charset="0"/>
                <a:cs typeface="Times New Roman" pitchFamily="18" charset="0"/>
              </a:rPr>
              <a:t>business)</a:t>
            </a:r>
            <a:endParaRPr lang="en-US" dirty="0" smtClean="0">
              <a:solidFill>
                <a:schemeClr val="bg1"/>
              </a:solidFill>
              <a:latin typeface="Times New Roman" pitchFamily="18" charset="0"/>
              <a:cs typeface="Times New Roman" pitchFamily="18" charset="0"/>
            </a:endParaRPr>
          </a:p>
          <a:p>
            <a:pPr marL="381000" marR="267970">
              <a:lnSpc>
                <a:spcPct val="90200"/>
              </a:lnSpc>
              <a:spcBef>
                <a:spcPts val="590"/>
              </a:spcBef>
              <a:buSzPct val="75000"/>
              <a:buFont typeface="UnDotum"/>
              <a:buChar char=""/>
              <a:tabLst>
                <a:tab pos="381000" algn="l"/>
              </a:tabLst>
            </a:pPr>
            <a:r>
              <a:rPr lang="en-US" sz="3200" b="1" spc="-5" dirty="0" smtClean="0">
                <a:solidFill>
                  <a:schemeClr val="bg1"/>
                </a:solidFill>
                <a:latin typeface="Times New Roman" pitchFamily="18" charset="0"/>
                <a:cs typeface="Times New Roman" pitchFamily="18" charset="0"/>
              </a:rPr>
              <a:t>Professional </a:t>
            </a:r>
            <a:r>
              <a:rPr lang="en-US" sz="3200" b="1" spc="-10" dirty="0" smtClean="0">
                <a:solidFill>
                  <a:schemeClr val="bg1"/>
                </a:solidFill>
                <a:latin typeface="Times New Roman" pitchFamily="18" charset="0"/>
                <a:cs typeface="Times New Roman" pitchFamily="18" charset="0"/>
              </a:rPr>
              <a:t>Entrepreneur </a:t>
            </a:r>
            <a:r>
              <a:rPr lang="en-US" dirty="0" smtClean="0">
                <a:solidFill>
                  <a:schemeClr val="bg1"/>
                </a:solidFill>
                <a:latin typeface="Times New Roman" pitchFamily="18" charset="0"/>
                <a:cs typeface="Times New Roman" pitchFamily="18" charset="0"/>
              </a:rPr>
              <a:t>(a </a:t>
            </a:r>
            <a:r>
              <a:rPr lang="en-US" spc="-5" dirty="0" smtClean="0">
                <a:solidFill>
                  <a:schemeClr val="bg1"/>
                </a:solidFill>
                <a:latin typeface="Times New Roman" pitchFamily="18" charset="0"/>
                <a:cs typeface="Times New Roman" pitchFamily="18" charset="0"/>
              </a:rPr>
              <a:t>person who is  interested </a:t>
            </a:r>
            <a:r>
              <a:rPr lang="en-US" spc="-10" dirty="0" smtClean="0">
                <a:solidFill>
                  <a:schemeClr val="bg1"/>
                </a:solidFill>
                <a:latin typeface="Times New Roman" pitchFamily="18" charset="0"/>
                <a:cs typeface="Times New Roman" pitchFamily="18" charset="0"/>
              </a:rPr>
              <a:t>in </a:t>
            </a:r>
            <a:r>
              <a:rPr lang="en-US" spc="-5" dirty="0" smtClean="0">
                <a:solidFill>
                  <a:schemeClr val="bg1"/>
                </a:solidFill>
                <a:latin typeface="Times New Roman" pitchFamily="18" charset="0"/>
                <a:cs typeface="Times New Roman" pitchFamily="18" charset="0"/>
              </a:rPr>
              <a:t>establishing the </a:t>
            </a:r>
            <a:r>
              <a:rPr lang="en-US" spc="-10" dirty="0" smtClean="0">
                <a:solidFill>
                  <a:schemeClr val="bg1"/>
                </a:solidFill>
                <a:latin typeface="Times New Roman" pitchFamily="18" charset="0"/>
                <a:cs typeface="Times New Roman" pitchFamily="18" charset="0"/>
              </a:rPr>
              <a:t>business </a:t>
            </a:r>
            <a:r>
              <a:rPr lang="en-US" spc="-5" dirty="0" smtClean="0">
                <a:solidFill>
                  <a:schemeClr val="bg1"/>
                </a:solidFill>
                <a:latin typeface="Times New Roman" pitchFamily="18" charset="0"/>
                <a:cs typeface="Times New Roman" pitchFamily="18" charset="0"/>
              </a:rPr>
              <a:t>but does </a:t>
            </a:r>
            <a:r>
              <a:rPr lang="en-US" spc="-10" dirty="0" smtClean="0">
                <a:solidFill>
                  <a:schemeClr val="bg1"/>
                </a:solidFill>
                <a:latin typeface="Times New Roman" pitchFamily="18" charset="0"/>
                <a:cs typeface="Times New Roman" pitchFamily="18" charset="0"/>
              </a:rPr>
              <a:t>not  have </a:t>
            </a:r>
            <a:r>
              <a:rPr lang="en-US" spc="-5" dirty="0" smtClean="0">
                <a:solidFill>
                  <a:schemeClr val="bg1"/>
                </a:solidFill>
                <a:latin typeface="Times New Roman" pitchFamily="18" charset="0"/>
                <a:cs typeface="Times New Roman" pitchFamily="18" charset="0"/>
              </a:rPr>
              <a:t>interest </a:t>
            </a:r>
            <a:r>
              <a:rPr lang="en-US" spc="-10" dirty="0" smtClean="0">
                <a:solidFill>
                  <a:schemeClr val="bg1"/>
                </a:solidFill>
                <a:latin typeface="Times New Roman" pitchFamily="18" charset="0"/>
                <a:cs typeface="Times New Roman" pitchFamily="18" charset="0"/>
              </a:rPr>
              <a:t>in </a:t>
            </a:r>
            <a:r>
              <a:rPr lang="en-US" spc="-5" dirty="0" smtClean="0">
                <a:solidFill>
                  <a:schemeClr val="bg1"/>
                </a:solidFill>
                <a:latin typeface="Times New Roman" pitchFamily="18" charset="0"/>
                <a:cs typeface="Times New Roman" pitchFamily="18" charset="0"/>
              </a:rPr>
              <a:t>managing it</a:t>
            </a:r>
            <a:r>
              <a:rPr lang="en-US" spc="25" dirty="0" smtClean="0">
                <a:solidFill>
                  <a:schemeClr val="bg1"/>
                </a:solidFill>
                <a:latin typeface="Times New Roman" pitchFamily="18" charset="0"/>
                <a:cs typeface="Times New Roman" pitchFamily="18" charset="0"/>
              </a:rPr>
              <a:t> </a:t>
            </a:r>
            <a:r>
              <a:rPr lang="en-US" spc="-5" dirty="0" smtClean="0">
                <a:solidFill>
                  <a:schemeClr val="bg1"/>
                </a:solidFill>
                <a:latin typeface="Times New Roman" pitchFamily="18" charset="0"/>
                <a:cs typeface="Times New Roman" pitchFamily="18" charset="0"/>
              </a:rPr>
              <a:t>once)</a:t>
            </a:r>
            <a:endParaRPr lang="en-US" dirty="0" smtClean="0">
              <a:solidFill>
                <a:schemeClr val="bg1"/>
              </a:solidFill>
              <a:latin typeface="Times New Roman" pitchFamily="18" charset="0"/>
              <a:cs typeface="Times New Roman" pitchFamily="18" charset="0"/>
            </a:endParaRP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599" y="304801"/>
            <a:ext cx="6179825" cy="990599"/>
          </a:xfrm>
          <a:solidFill>
            <a:schemeClr val="tx2"/>
          </a:solidFill>
        </p:spPr>
        <p:txBody>
          <a:bodyPr>
            <a:normAutofit fontScale="90000"/>
          </a:bodyPr>
          <a:lstStyle/>
          <a:p>
            <a:r>
              <a:rPr lang="en-US" spc="-5" dirty="0" smtClean="0">
                <a:solidFill>
                  <a:srgbClr val="FFFFFF"/>
                </a:solidFill>
                <a:latin typeface="Verdana"/>
                <a:cs typeface="Verdana"/>
              </a:rPr>
              <a:t>The Drawbacks </a:t>
            </a:r>
            <a:r>
              <a:rPr lang="en-US" dirty="0" smtClean="0">
                <a:solidFill>
                  <a:srgbClr val="FFFFFF"/>
                </a:solidFill>
                <a:latin typeface="Verdana"/>
                <a:cs typeface="Verdana"/>
              </a:rPr>
              <a:t>of</a:t>
            </a:r>
            <a:r>
              <a:rPr lang="en-US" spc="-30" dirty="0" smtClean="0">
                <a:solidFill>
                  <a:srgbClr val="FFFFFF"/>
                </a:solidFill>
                <a:latin typeface="Verdana"/>
                <a:cs typeface="Verdana"/>
              </a:rPr>
              <a:t> </a:t>
            </a:r>
            <a:r>
              <a:rPr lang="en-US" spc="-10" dirty="0" smtClean="0">
                <a:solidFill>
                  <a:srgbClr val="FFFFFF"/>
                </a:solidFill>
                <a:latin typeface="Verdana"/>
                <a:cs typeface="Verdana"/>
              </a:rPr>
              <a:t>Entrepreneurship</a:t>
            </a:r>
            <a:endParaRPr lang="en-US" dirty="0"/>
          </a:p>
        </p:txBody>
      </p:sp>
      <p:sp>
        <p:nvSpPr>
          <p:cNvPr id="3" name="Content Placeholder 2"/>
          <p:cNvSpPr>
            <a:spLocks noGrp="1"/>
          </p:cNvSpPr>
          <p:nvPr>
            <p:ph idx="1"/>
          </p:nvPr>
        </p:nvSpPr>
        <p:spPr>
          <a:solidFill>
            <a:schemeClr val="tx2"/>
          </a:solidFill>
        </p:spPr>
        <p:txBody>
          <a:bodyPr>
            <a:normAutofit fontScale="92500" lnSpcReduction="10000"/>
          </a:bodyPr>
          <a:lstStyle/>
          <a:p>
            <a:pPr marL="12700">
              <a:lnSpc>
                <a:spcPct val="100000"/>
              </a:lnSpc>
              <a:spcBef>
                <a:spcPts val="459"/>
              </a:spcBef>
              <a:buNone/>
            </a:pPr>
            <a:endParaRPr lang="en-US" sz="3200" dirty="0" smtClean="0">
              <a:latin typeface="Verdana"/>
              <a:cs typeface="Verdana"/>
            </a:endParaRPr>
          </a:p>
          <a:p>
            <a:pPr marL="127000">
              <a:lnSpc>
                <a:spcPct val="100000"/>
              </a:lnSpc>
              <a:spcBef>
                <a:spcPts val="310"/>
              </a:spcBef>
            </a:pPr>
            <a:r>
              <a:rPr lang="en-US" dirty="0" smtClean="0">
                <a:solidFill>
                  <a:srgbClr val="FFFFFF"/>
                </a:solidFill>
                <a:latin typeface="Verdana"/>
                <a:cs typeface="Verdana"/>
              </a:rPr>
              <a:t>      </a:t>
            </a:r>
            <a:r>
              <a:rPr lang="en-US" spc="-5" dirty="0" smtClean="0">
                <a:solidFill>
                  <a:srgbClr val="FFFFFF"/>
                </a:solidFill>
                <a:latin typeface="Verdana"/>
                <a:cs typeface="Verdana"/>
              </a:rPr>
              <a:t>Uncertainty of</a:t>
            </a:r>
            <a:r>
              <a:rPr lang="en-US" spc="-135" dirty="0" smtClean="0">
                <a:solidFill>
                  <a:srgbClr val="FFFFFF"/>
                </a:solidFill>
                <a:latin typeface="Verdana"/>
                <a:cs typeface="Verdana"/>
              </a:rPr>
              <a:t> </a:t>
            </a:r>
            <a:r>
              <a:rPr lang="en-US" spc="-5" dirty="0" smtClean="0">
                <a:solidFill>
                  <a:srgbClr val="FFFFFF"/>
                </a:solidFill>
                <a:latin typeface="Verdana"/>
                <a:cs typeface="Verdana"/>
              </a:rPr>
              <a:t>Income</a:t>
            </a:r>
            <a:endParaRPr lang="en-US" dirty="0" smtClean="0">
              <a:latin typeface="Verdana"/>
              <a:cs typeface="Verdana"/>
            </a:endParaRPr>
          </a:p>
          <a:p>
            <a:pPr marL="812800" marR="150495">
              <a:lnSpc>
                <a:spcPts val="2590"/>
              </a:lnSpc>
              <a:spcBef>
                <a:spcPts val="640"/>
              </a:spcBef>
            </a:pPr>
            <a:r>
              <a:rPr lang="en-US" dirty="0" smtClean="0">
                <a:solidFill>
                  <a:srgbClr val="FFFFFF"/>
                </a:solidFill>
                <a:latin typeface="Verdana"/>
                <a:cs typeface="Verdana"/>
              </a:rPr>
              <a:t>Opening </a:t>
            </a:r>
            <a:r>
              <a:rPr lang="en-US" spc="-5" dirty="0" smtClean="0">
                <a:solidFill>
                  <a:srgbClr val="FFFFFF"/>
                </a:solidFill>
                <a:latin typeface="Verdana"/>
                <a:cs typeface="Verdana"/>
              </a:rPr>
              <a:t>and </a:t>
            </a:r>
            <a:r>
              <a:rPr lang="en-US" dirty="0" smtClean="0">
                <a:solidFill>
                  <a:srgbClr val="FFFFFF"/>
                </a:solidFill>
                <a:latin typeface="Verdana"/>
                <a:cs typeface="Verdana"/>
              </a:rPr>
              <a:t>a running a business </a:t>
            </a:r>
            <a:r>
              <a:rPr lang="en-US" spc="-5" dirty="0" smtClean="0">
                <a:solidFill>
                  <a:srgbClr val="FFFFFF"/>
                </a:solidFill>
                <a:latin typeface="Verdana"/>
                <a:cs typeface="Verdana"/>
              </a:rPr>
              <a:t>provides  </a:t>
            </a:r>
            <a:r>
              <a:rPr lang="en-US" dirty="0" smtClean="0">
                <a:solidFill>
                  <a:srgbClr val="FFFFFF"/>
                </a:solidFill>
                <a:latin typeface="Verdana"/>
                <a:cs typeface="Verdana"/>
              </a:rPr>
              <a:t>no </a:t>
            </a:r>
            <a:r>
              <a:rPr lang="en-US" spc="-5" dirty="0" smtClean="0">
                <a:solidFill>
                  <a:srgbClr val="FFFFFF"/>
                </a:solidFill>
                <a:latin typeface="Verdana"/>
                <a:cs typeface="Verdana"/>
              </a:rPr>
              <a:t>guarantee </a:t>
            </a:r>
            <a:r>
              <a:rPr lang="en-US" dirty="0" smtClean="0">
                <a:solidFill>
                  <a:srgbClr val="FFFFFF"/>
                </a:solidFill>
                <a:latin typeface="Verdana"/>
                <a:cs typeface="Verdana"/>
              </a:rPr>
              <a:t>that </a:t>
            </a:r>
            <a:r>
              <a:rPr lang="en-US" spc="-5" dirty="0" smtClean="0">
                <a:solidFill>
                  <a:srgbClr val="FFFFFF"/>
                </a:solidFill>
                <a:latin typeface="Verdana"/>
                <a:cs typeface="Verdana"/>
              </a:rPr>
              <a:t>an entrepreneur </a:t>
            </a:r>
            <a:r>
              <a:rPr lang="en-US" dirty="0" smtClean="0">
                <a:solidFill>
                  <a:srgbClr val="FFFFFF"/>
                </a:solidFill>
                <a:latin typeface="Verdana"/>
                <a:cs typeface="Verdana"/>
              </a:rPr>
              <a:t>will </a:t>
            </a:r>
            <a:r>
              <a:rPr lang="en-US" spc="-5" dirty="0" smtClean="0">
                <a:solidFill>
                  <a:srgbClr val="FFFFFF"/>
                </a:solidFill>
                <a:latin typeface="Verdana"/>
                <a:cs typeface="Verdana"/>
              </a:rPr>
              <a:t>earn  </a:t>
            </a:r>
            <a:r>
              <a:rPr lang="en-US" dirty="0" smtClean="0">
                <a:solidFill>
                  <a:srgbClr val="FFFFFF"/>
                </a:solidFill>
                <a:latin typeface="Verdana"/>
                <a:cs typeface="Verdana"/>
              </a:rPr>
              <a:t>enough money </a:t>
            </a:r>
            <a:r>
              <a:rPr lang="en-US" spc="-5" dirty="0" smtClean="0">
                <a:solidFill>
                  <a:srgbClr val="FFFFFF"/>
                </a:solidFill>
                <a:latin typeface="Verdana"/>
                <a:cs typeface="Verdana"/>
              </a:rPr>
              <a:t>and</a:t>
            </a:r>
            <a:r>
              <a:rPr lang="en-US" spc="-20" dirty="0" smtClean="0">
                <a:solidFill>
                  <a:srgbClr val="FFFFFF"/>
                </a:solidFill>
                <a:latin typeface="Verdana"/>
                <a:cs typeface="Verdana"/>
              </a:rPr>
              <a:t> </a:t>
            </a:r>
            <a:r>
              <a:rPr lang="en-US" spc="-5" dirty="0" smtClean="0">
                <a:solidFill>
                  <a:srgbClr val="FFFFFF"/>
                </a:solidFill>
                <a:latin typeface="Verdana"/>
                <a:cs typeface="Verdana"/>
              </a:rPr>
              <a:t>survive.</a:t>
            </a:r>
            <a:endParaRPr lang="en-US" dirty="0" smtClean="0">
              <a:latin typeface="Verdana"/>
              <a:cs typeface="Verdana"/>
            </a:endParaRPr>
          </a:p>
          <a:p>
            <a:pPr marL="812800" marR="5080">
              <a:lnSpc>
                <a:spcPts val="2590"/>
              </a:lnSpc>
              <a:spcBef>
                <a:spcPts val="600"/>
              </a:spcBef>
            </a:pPr>
            <a:r>
              <a:rPr lang="en-US" spc="-5" dirty="0" smtClean="0">
                <a:solidFill>
                  <a:srgbClr val="FFFFFF"/>
                </a:solidFill>
                <a:latin typeface="Verdana"/>
                <a:cs typeface="Verdana"/>
              </a:rPr>
              <a:t>Engaging </a:t>
            </a:r>
            <a:r>
              <a:rPr lang="en-US" dirty="0" smtClean="0">
                <a:solidFill>
                  <a:srgbClr val="FFFFFF"/>
                </a:solidFill>
                <a:latin typeface="Verdana"/>
                <a:cs typeface="Verdana"/>
              </a:rPr>
              <a:t>in the wrong business </a:t>
            </a:r>
            <a:r>
              <a:rPr lang="en-US" spc="-5" dirty="0" smtClean="0">
                <a:solidFill>
                  <a:srgbClr val="FFFFFF"/>
                </a:solidFill>
                <a:latin typeface="Verdana"/>
                <a:cs typeface="Verdana"/>
              </a:rPr>
              <a:t>and </a:t>
            </a:r>
            <a:r>
              <a:rPr lang="en-US" dirty="0" smtClean="0">
                <a:solidFill>
                  <a:srgbClr val="FFFFFF"/>
                </a:solidFill>
                <a:latin typeface="Verdana"/>
                <a:cs typeface="Verdana"/>
              </a:rPr>
              <a:t>not </a:t>
            </a:r>
            <a:r>
              <a:rPr lang="en-US" spc="-5" dirty="0" smtClean="0">
                <a:solidFill>
                  <a:srgbClr val="FFFFFF"/>
                </a:solidFill>
                <a:latin typeface="Verdana"/>
                <a:cs typeface="Verdana"/>
              </a:rPr>
              <a:t>able  gain an advantage </a:t>
            </a:r>
            <a:r>
              <a:rPr lang="en-US" dirty="0" smtClean="0">
                <a:solidFill>
                  <a:srgbClr val="FFFFFF"/>
                </a:solidFill>
                <a:latin typeface="Verdana"/>
                <a:cs typeface="Verdana"/>
              </a:rPr>
              <a:t>in the </a:t>
            </a:r>
            <a:r>
              <a:rPr lang="en-US" spc="-5" dirty="0" smtClean="0">
                <a:solidFill>
                  <a:srgbClr val="FFFFFF"/>
                </a:solidFill>
                <a:latin typeface="Verdana"/>
                <a:cs typeface="Verdana"/>
              </a:rPr>
              <a:t>short run and  </a:t>
            </a:r>
            <a:r>
              <a:rPr lang="en-US" dirty="0" smtClean="0">
                <a:solidFill>
                  <a:srgbClr val="FFFFFF"/>
                </a:solidFill>
                <a:latin typeface="Verdana"/>
                <a:cs typeface="Verdana"/>
              </a:rPr>
              <a:t>eventually in the </a:t>
            </a:r>
            <a:r>
              <a:rPr lang="en-US" spc="-5" dirty="0" smtClean="0">
                <a:solidFill>
                  <a:srgbClr val="FFFFFF"/>
                </a:solidFill>
                <a:latin typeface="Verdana"/>
                <a:cs typeface="Verdana"/>
              </a:rPr>
              <a:t>long </a:t>
            </a:r>
            <a:r>
              <a:rPr lang="en-US" dirty="0" smtClean="0">
                <a:solidFill>
                  <a:srgbClr val="FFFFFF"/>
                </a:solidFill>
                <a:latin typeface="Verdana"/>
                <a:cs typeface="Verdana"/>
              </a:rPr>
              <a:t>run </a:t>
            </a:r>
            <a:r>
              <a:rPr lang="en-US" spc="-5" dirty="0" smtClean="0">
                <a:solidFill>
                  <a:srgbClr val="FFFFFF"/>
                </a:solidFill>
                <a:latin typeface="Verdana"/>
                <a:cs typeface="Verdana"/>
              </a:rPr>
              <a:t>can </a:t>
            </a:r>
            <a:r>
              <a:rPr lang="en-US" dirty="0" smtClean="0">
                <a:solidFill>
                  <a:srgbClr val="FFFFFF"/>
                </a:solidFill>
                <a:latin typeface="Verdana"/>
                <a:cs typeface="Verdana"/>
              </a:rPr>
              <a:t>be</a:t>
            </a:r>
            <a:r>
              <a:rPr lang="en-US" spc="-55" dirty="0" smtClean="0">
                <a:solidFill>
                  <a:srgbClr val="FFFFFF"/>
                </a:solidFill>
                <a:latin typeface="Verdana"/>
                <a:cs typeface="Verdana"/>
              </a:rPr>
              <a:t> </a:t>
            </a:r>
            <a:r>
              <a:rPr lang="en-US" spc="-5" dirty="0" smtClean="0">
                <a:solidFill>
                  <a:srgbClr val="FFFFFF"/>
                </a:solidFill>
                <a:latin typeface="Verdana"/>
                <a:cs typeface="Verdana"/>
              </a:rPr>
              <a:t>disastrous.</a:t>
            </a:r>
            <a:endParaRPr lang="en-US" dirty="0" smtClean="0">
              <a:latin typeface="Verdana"/>
              <a:cs typeface="Verdana"/>
            </a:endParaRPr>
          </a:p>
          <a:p>
            <a:pPr marL="812800" marR="392430">
              <a:lnSpc>
                <a:spcPct val="90100"/>
              </a:lnSpc>
              <a:spcBef>
                <a:spcPts val="555"/>
              </a:spcBef>
            </a:pPr>
            <a:r>
              <a:rPr lang="en-US" spc="-5" dirty="0" smtClean="0">
                <a:solidFill>
                  <a:srgbClr val="FFFFFF"/>
                </a:solidFill>
                <a:latin typeface="Verdana"/>
                <a:cs typeface="Verdana"/>
              </a:rPr>
              <a:t>Great </a:t>
            </a:r>
            <a:r>
              <a:rPr lang="en-US" spc="-10" dirty="0" smtClean="0">
                <a:solidFill>
                  <a:srgbClr val="FFFFFF"/>
                </a:solidFill>
                <a:latin typeface="Verdana"/>
                <a:cs typeface="Verdana"/>
              </a:rPr>
              <a:t>effort </a:t>
            </a:r>
            <a:r>
              <a:rPr lang="en-US" dirty="0" smtClean="0">
                <a:solidFill>
                  <a:srgbClr val="FFFFFF"/>
                </a:solidFill>
                <a:latin typeface="Verdana"/>
                <a:cs typeface="Verdana"/>
              </a:rPr>
              <a:t>and </a:t>
            </a:r>
            <a:r>
              <a:rPr lang="en-US" spc="-5" dirty="0" smtClean="0">
                <a:solidFill>
                  <a:srgbClr val="FFFFFF"/>
                </a:solidFill>
                <a:latin typeface="Verdana"/>
                <a:cs typeface="Verdana"/>
              </a:rPr>
              <a:t>proper and effective  </a:t>
            </a:r>
            <a:r>
              <a:rPr lang="en-US" dirty="0" smtClean="0">
                <a:solidFill>
                  <a:srgbClr val="FFFFFF"/>
                </a:solidFill>
                <a:latin typeface="Verdana"/>
                <a:cs typeface="Verdana"/>
              </a:rPr>
              <a:t>management need to used in beginning</a:t>
            </a:r>
            <a:r>
              <a:rPr lang="en-US" spc="-95" dirty="0" smtClean="0">
                <a:solidFill>
                  <a:srgbClr val="FFFFFF"/>
                </a:solidFill>
                <a:latin typeface="Verdana"/>
                <a:cs typeface="Verdana"/>
              </a:rPr>
              <a:t> </a:t>
            </a:r>
            <a:r>
              <a:rPr lang="en-US" spc="-5" dirty="0" smtClean="0">
                <a:solidFill>
                  <a:srgbClr val="FFFFFF"/>
                </a:solidFill>
                <a:latin typeface="Verdana"/>
                <a:cs typeface="Verdana"/>
              </a:rPr>
              <a:t>to  ensure </a:t>
            </a:r>
            <a:r>
              <a:rPr lang="en-US" dirty="0" smtClean="0">
                <a:solidFill>
                  <a:srgbClr val="FFFFFF"/>
                </a:solidFill>
                <a:latin typeface="Verdana"/>
                <a:cs typeface="Verdana"/>
              </a:rPr>
              <a:t>the </a:t>
            </a:r>
            <a:r>
              <a:rPr lang="en-US" spc="-5" dirty="0" smtClean="0">
                <a:solidFill>
                  <a:srgbClr val="FFFFFF"/>
                </a:solidFill>
                <a:latin typeface="Verdana"/>
                <a:cs typeface="Verdana"/>
              </a:rPr>
              <a:t>organization</a:t>
            </a:r>
            <a:r>
              <a:rPr lang="en-US" spc="-15" dirty="0" smtClean="0">
                <a:solidFill>
                  <a:srgbClr val="FFFFFF"/>
                </a:solidFill>
                <a:latin typeface="Verdana"/>
                <a:cs typeface="Verdana"/>
              </a:rPr>
              <a:t> </a:t>
            </a:r>
            <a:r>
              <a:rPr lang="en-US" spc="-5" dirty="0" smtClean="0">
                <a:solidFill>
                  <a:srgbClr val="FFFFFF"/>
                </a:solidFill>
                <a:latin typeface="Verdana"/>
                <a:cs typeface="Verdana"/>
              </a:rPr>
              <a:t>success.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tx2"/>
          </a:solidFill>
        </p:spPr>
        <p:txBody>
          <a:bodyPr>
            <a:normAutofit fontScale="92500" lnSpcReduction="10000"/>
          </a:bodyPr>
          <a:lstStyle/>
          <a:p>
            <a:pPr marL="12700" marR="1299845">
              <a:lnSpc>
                <a:spcPct val="100600"/>
              </a:lnSpc>
              <a:spcBef>
                <a:spcPts val="80"/>
              </a:spcBef>
            </a:pPr>
            <a:r>
              <a:rPr lang="en-US" sz="3200" spc="-5" dirty="0" smtClean="0">
                <a:solidFill>
                  <a:srgbClr val="FFFFFF"/>
                </a:solidFill>
                <a:latin typeface="Verdana"/>
                <a:cs typeface="Verdana"/>
              </a:rPr>
              <a:t>Risk of losing </a:t>
            </a:r>
            <a:r>
              <a:rPr lang="en-US" sz="3200" spc="-10" dirty="0" smtClean="0">
                <a:solidFill>
                  <a:srgbClr val="FFFFFF"/>
                </a:solidFill>
                <a:latin typeface="Verdana"/>
                <a:cs typeface="Verdana"/>
              </a:rPr>
              <a:t>your </a:t>
            </a:r>
            <a:r>
              <a:rPr lang="en-US" sz="3200" spc="-5" dirty="0" smtClean="0">
                <a:solidFill>
                  <a:srgbClr val="FFFFFF"/>
                </a:solidFill>
                <a:latin typeface="Verdana"/>
                <a:cs typeface="Verdana"/>
              </a:rPr>
              <a:t>entire</a:t>
            </a:r>
            <a:r>
              <a:rPr lang="en-US" sz="3200" spc="-75" dirty="0" smtClean="0">
                <a:solidFill>
                  <a:srgbClr val="FFFFFF"/>
                </a:solidFill>
                <a:latin typeface="Verdana"/>
                <a:cs typeface="Verdana"/>
              </a:rPr>
              <a:t> </a:t>
            </a:r>
            <a:r>
              <a:rPr lang="en-US" sz="3200" spc="-5" dirty="0" smtClean="0">
                <a:solidFill>
                  <a:srgbClr val="FFFFFF"/>
                </a:solidFill>
                <a:latin typeface="Verdana"/>
                <a:cs typeface="Verdana"/>
              </a:rPr>
              <a:t>Investment</a:t>
            </a:r>
            <a:endParaRPr lang="en-US" sz="3200" dirty="0" smtClean="0">
              <a:latin typeface="Verdana"/>
              <a:cs typeface="Verdana"/>
            </a:endParaRPr>
          </a:p>
          <a:p>
            <a:pPr marL="412750" indent="-285750">
              <a:lnSpc>
                <a:spcPct val="100000"/>
              </a:lnSpc>
              <a:spcBef>
                <a:spcPts val="20"/>
              </a:spcBef>
              <a:buChar char="–"/>
              <a:tabLst>
                <a:tab pos="412750" algn="l"/>
              </a:tabLst>
            </a:pPr>
            <a:r>
              <a:rPr lang="en-US" spc="-5" dirty="0" smtClean="0">
                <a:solidFill>
                  <a:srgbClr val="FFFFFF"/>
                </a:solidFill>
                <a:latin typeface="Verdana"/>
                <a:cs typeface="Verdana"/>
              </a:rPr>
              <a:t>Small </a:t>
            </a:r>
            <a:r>
              <a:rPr lang="en-US" dirty="0" smtClean="0">
                <a:solidFill>
                  <a:srgbClr val="FFFFFF"/>
                </a:solidFill>
                <a:latin typeface="Verdana"/>
                <a:cs typeface="Verdana"/>
              </a:rPr>
              <a:t>business </a:t>
            </a:r>
            <a:r>
              <a:rPr lang="en-US" spc="-5" dirty="0" smtClean="0">
                <a:solidFill>
                  <a:srgbClr val="FFFFFF"/>
                </a:solidFill>
                <a:latin typeface="Verdana"/>
                <a:cs typeface="Verdana"/>
              </a:rPr>
              <a:t>have </a:t>
            </a:r>
            <a:r>
              <a:rPr lang="en-US" dirty="0" smtClean="0">
                <a:solidFill>
                  <a:srgbClr val="FFFFFF"/>
                </a:solidFill>
                <a:latin typeface="Verdana"/>
                <a:cs typeface="Verdana"/>
              </a:rPr>
              <a:t>a high </a:t>
            </a:r>
            <a:r>
              <a:rPr lang="en-US" spc="-5" dirty="0" smtClean="0">
                <a:solidFill>
                  <a:srgbClr val="FFFFFF"/>
                </a:solidFill>
                <a:latin typeface="Verdana"/>
                <a:cs typeface="Verdana"/>
              </a:rPr>
              <a:t>failure</a:t>
            </a:r>
            <a:r>
              <a:rPr lang="en-US" spc="-30" dirty="0" smtClean="0">
                <a:solidFill>
                  <a:srgbClr val="FFFFFF"/>
                </a:solidFill>
                <a:latin typeface="Verdana"/>
                <a:cs typeface="Verdana"/>
              </a:rPr>
              <a:t> </a:t>
            </a:r>
            <a:r>
              <a:rPr lang="en-US" spc="-5" dirty="0" smtClean="0">
                <a:solidFill>
                  <a:srgbClr val="FFFFFF"/>
                </a:solidFill>
                <a:latin typeface="Verdana"/>
                <a:cs typeface="Verdana"/>
              </a:rPr>
              <a:t>rate.</a:t>
            </a:r>
            <a:endParaRPr lang="en-US" dirty="0" smtClean="0">
              <a:latin typeface="Verdana"/>
              <a:cs typeface="Verdana"/>
            </a:endParaRPr>
          </a:p>
          <a:p>
            <a:pPr marL="412750" marR="585470" indent="-285750">
              <a:lnSpc>
                <a:spcPts val="2310"/>
              </a:lnSpc>
              <a:spcBef>
                <a:spcPts val="570"/>
              </a:spcBef>
              <a:buChar char="–"/>
              <a:tabLst>
                <a:tab pos="412750" algn="l"/>
              </a:tabLst>
            </a:pPr>
            <a:r>
              <a:rPr lang="en-US" spc="-5" dirty="0" smtClean="0">
                <a:solidFill>
                  <a:srgbClr val="FFFFFF"/>
                </a:solidFill>
                <a:latin typeface="Verdana"/>
                <a:cs typeface="Verdana"/>
              </a:rPr>
              <a:t>Though </a:t>
            </a:r>
            <a:r>
              <a:rPr lang="en-US" dirty="0" smtClean="0">
                <a:solidFill>
                  <a:srgbClr val="FFFFFF"/>
                </a:solidFill>
                <a:latin typeface="Verdana"/>
                <a:cs typeface="Verdana"/>
              </a:rPr>
              <a:t>is </a:t>
            </a:r>
            <a:r>
              <a:rPr lang="en-US" spc="-5" dirty="0" smtClean="0">
                <a:solidFill>
                  <a:srgbClr val="FFFFFF"/>
                </a:solidFill>
                <a:latin typeface="Verdana"/>
                <a:cs typeface="Verdana"/>
              </a:rPr>
              <a:t>successful </a:t>
            </a:r>
            <a:r>
              <a:rPr lang="en-US" dirty="0" smtClean="0">
                <a:solidFill>
                  <a:srgbClr val="FFFFFF"/>
                </a:solidFill>
                <a:latin typeface="Verdana"/>
                <a:cs typeface="Verdana"/>
              </a:rPr>
              <a:t>initially it </a:t>
            </a:r>
            <a:r>
              <a:rPr lang="en-US" spc="-5" dirty="0" smtClean="0">
                <a:solidFill>
                  <a:srgbClr val="FFFFFF"/>
                </a:solidFill>
                <a:latin typeface="Verdana"/>
                <a:cs typeface="Verdana"/>
              </a:rPr>
              <a:t>faces financial  difficulty </a:t>
            </a:r>
            <a:r>
              <a:rPr lang="en-US" dirty="0" smtClean="0">
                <a:solidFill>
                  <a:srgbClr val="FFFFFF"/>
                </a:solidFill>
                <a:latin typeface="Verdana"/>
                <a:cs typeface="Verdana"/>
              </a:rPr>
              <a:t>within the next </a:t>
            </a:r>
            <a:r>
              <a:rPr lang="en-US" spc="-5" dirty="0" smtClean="0">
                <a:solidFill>
                  <a:srgbClr val="FFFFFF"/>
                </a:solidFill>
                <a:latin typeface="Verdana"/>
                <a:cs typeface="Verdana"/>
              </a:rPr>
              <a:t>five</a:t>
            </a:r>
            <a:r>
              <a:rPr lang="en-US" spc="-35" dirty="0" smtClean="0">
                <a:solidFill>
                  <a:srgbClr val="FFFFFF"/>
                </a:solidFill>
                <a:latin typeface="Verdana"/>
                <a:cs typeface="Verdana"/>
              </a:rPr>
              <a:t> </a:t>
            </a:r>
            <a:r>
              <a:rPr lang="en-US" spc="-5" dirty="0" smtClean="0">
                <a:solidFill>
                  <a:srgbClr val="FFFFFF"/>
                </a:solidFill>
                <a:latin typeface="Verdana"/>
                <a:cs typeface="Verdana"/>
              </a:rPr>
              <a:t>years.</a:t>
            </a:r>
            <a:endParaRPr lang="en-US" dirty="0" smtClean="0">
              <a:latin typeface="Verdana"/>
              <a:cs typeface="Verdana"/>
            </a:endParaRPr>
          </a:p>
          <a:p>
            <a:pPr marL="412750" marR="758825" indent="-285750">
              <a:lnSpc>
                <a:spcPct val="79900"/>
              </a:lnSpc>
              <a:spcBef>
                <a:spcPts val="615"/>
              </a:spcBef>
              <a:buChar char="–"/>
              <a:tabLst>
                <a:tab pos="412750" algn="l"/>
              </a:tabLst>
            </a:pPr>
            <a:r>
              <a:rPr lang="en-US" spc="-5" dirty="0" smtClean="0">
                <a:solidFill>
                  <a:srgbClr val="FFFFFF"/>
                </a:solidFill>
                <a:latin typeface="Verdana"/>
                <a:cs typeface="Verdana"/>
              </a:rPr>
              <a:t>Entrepreneurs </a:t>
            </a:r>
            <a:r>
              <a:rPr lang="en-US" dirty="0" smtClean="0">
                <a:solidFill>
                  <a:srgbClr val="FFFFFF"/>
                </a:solidFill>
                <a:latin typeface="Verdana"/>
                <a:cs typeface="Verdana"/>
              </a:rPr>
              <a:t>must be </a:t>
            </a:r>
            <a:r>
              <a:rPr lang="en-US" spc="-5" dirty="0" smtClean="0">
                <a:solidFill>
                  <a:srgbClr val="FFFFFF"/>
                </a:solidFill>
                <a:latin typeface="Verdana"/>
                <a:cs typeface="Verdana"/>
              </a:rPr>
              <a:t>prepared to face </a:t>
            </a:r>
            <a:r>
              <a:rPr lang="en-US" dirty="0" smtClean="0">
                <a:solidFill>
                  <a:srgbClr val="FFFFFF"/>
                </a:solidFill>
                <a:latin typeface="Verdana"/>
                <a:cs typeface="Verdana"/>
              </a:rPr>
              <a:t>the  </a:t>
            </a:r>
            <a:r>
              <a:rPr lang="en-US" spc="-5" dirty="0" smtClean="0">
                <a:solidFill>
                  <a:srgbClr val="FFFFFF"/>
                </a:solidFill>
                <a:latin typeface="Verdana"/>
                <a:cs typeface="Verdana"/>
              </a:rPr>
              <a:t>consequence of</a:t>
            </a:r>
            <a:r>
              <a:rPr lang="en-US" spc="-15" dirty="0" smtClean="0">
                <a:solidFill>
                  <a:srgbClr val="FFFFFF"/>
                </a:solidFill>
                <a:latin typeface="Verdana"/>
                <a:cs typeface="Verdana"/>
              </a:rPr>
              <a:t> </a:t>
            </a:r>
            <a:r>
              <a:rPr lang="en-US" spc="-5" dirty="0" smtClean="0">
                <a:solidFill>
                  <a:srgbClr val="FFFFFF"/>
                </a:solidFill>
                <a:latin typeface="Verdana"/>
                <a:cs typeface="Verdana"/>
              </a:rPr>
              <a:t>failure.</a:t>
            </a:r>
            <a:endParaRPr lang="en-US" dirty="0" smtClean="0">
              <a:latin typeface="Verdana"/>
              <a:cs typeface="Verdana"/>
            </a:endParaRPr>
          </a:p>
          <a:p>
            <a:pPr marL="412750" marR="5080" indent="-285750">
              <a:lnSpc>
                <a:spcPct val="79900"/>
              </a:lnSpc>
              <a:spcBef>
                <a:spcPts val="600"/>
              </a:spcBef>
              <a:buChar char="–"/>
              <a:tabLst>
                <a:tab pos="412750" algn="l"/>
              </a:tabLst>
            </a:pPr>
            <a:r>
              <a:rPr lang="en-US" spc="-5" dirty="0" smtClean="0">
                <a:solidFill>
                  <a:srgbClr val="FFFFFF"/>
                </a:solidFill>
                <a:latin typeface="Verdana"/>
                <a:cs typeface="Verdana"/>
              </a:rPr>
              <a:t>Entrepreneurs </a:t>
            </a:r>
            <a:r>
              <a:rPr lang="en-US" dirty="0" smtClean="0">
                <a:solidFill>
                  <a:srgbClr val="FFFFFF"/>
                </a:solidFill>
                <a:latin typeface="Verdana"/>
                <a:cs typeface="Verdana"/>
              </a:rPr>
              <a:t>must </a:t>
            </a:r>
            <a:r>
              <a:rPr lang="en-US" spc="-5" dirty="0" smtClean="0">
                <a:solidFill>
                  <a:srgbClr val="FFFFFF"/>
                </a:solidFill>
                <a:latin typeface="Verdana"/>
                <a:cs typeface="Verdana"/>
              </a:rPr>
              <a:t>have acute sense of  observation </a:t>
            </a:r>
            <a:r>
              <a:rPr lang="en-US" dirty="0" smtClean="0">
                <a:solidFill>
                  <a:srgbClr val="FFFFFF"/>
                </a:solidFill>
                <a:latin typeface="Verdana"/>
                <a:cs typeface="Verdana"/>
              </a:rPr>
              <a:t>and be </a:t>
            </a:r>
            <a:r>
              <a:rPr lang="en-US" spc="-5" dirty="0" smtClean="0">
                <a:solidFill>
                  <a:srgbClr val="FFFFFF"/>
                </a:solidFill>
                <a:latin typeface="Verdana"/>
                <a:cs typeface="Verdana"/>
              </a:rPr>
              <a:t>able to detect </a:t>
            </a:r>
            <a:r>
              <a:rPr lang="en-US" dirty="0" smtClean="0">
                <a:solidFill>
                  <a:srgbClr val="FFFFFF"/>
                </a:solidFill>
                <a:latin typeface="Verdana"/>
                <a:cs typeface="Verdana"/>
              </a:rPr>
              <a:t>the </a:t>
            </a:r>
            <a:r>
              <a:rPr lang="en-US" spc="-5" dirty="0" smtClean="0">
                <a:solidFill>
                  <a:srgbClr val="FFFFFF"/>
                </a:solidFill>
                <a:latin typeface="Verdana"/>
                <a:cs typeface="Verdana"/>
              </a:rPr>
              <a:t>early </a:t>
            </a:r>
            <a:r>
              <a:rPr lang="en-US" dirty="0" smtClean="0">
                <a:solidFill>
                  <a:srgbClr val="FFFFFF"/>
                </a:solidFill>
                <a:latin typeface="Verdana"/>
                <a:cs typeface="Verdana"/>
              </a:rPr>
              <a:t>signs  </a:t>
            </a:r>
            <a:r>
              <a:rPr lang="en-US" spc="-5" dirty="0" smtClean="0">
                <a:solidFill>
                  <a:srgbClr val="FFFFFF"/>
                </a:solidFill>
                <a:latin typeface="Verdana"/>
                <a:cs typeface="Verdana"/>
              </a:rPr>
              <a:t>of</a:t>
            </a:r>
            <a:r>
              <a:rPr lang="en-US" spc="-15" dirty="0" smtClean="0">
                <a:solidFill>
                  <a:srgbClr val="FFFFFF"/>
                </a:solidFill>
                <a:latin typeface="Verdana"/>
                <a:cs typeface="Verdana"/>
              </a:rPr>
              <a:t> </a:t>
            </a:r>
            <a:r>
              <a:rPr lang="en-US" spc="-5" dirty="0" smtClean="0">
                <a:solidFill>
                  <a:srgbClr val="FFFFFF"/>
                </a:solidFill>
                <a:latin typeface="Verdana"/>
                <a:cs typeface="Verdana"/>
              </a:rPr>
              <a:t>failure.</a:t>
            </a:r>
            <a:endParaRPr lang="en-US" dirty="0" smtClean="0">
              <a:latin typeface="Verdana"/>
              <a:cs typeface="Verdana"/>
            </a:endParaRPr>
          </a:p>
          <a:p>
            <a:pPr marL="412750" marR="123825" indent="-285750">
              <a:lnSpc>
                <a:spcPct val="79900"/>
              </a:lnSpc>
              <a:spcBef>
                <a:spcPts val="600"/>
              </a:spcBef>
              <a:buChar char="–"/>
              <a:tabLst>
                <a:tab pos="412750" algn="l"/>
              </a:tabLst>
            </a:pPr>
            <a:r>
              <a:rPr lang="en-US" smtClean="0">
                <a:solidFill>
                  <a:srgbClr val="FFFFFF"/>
                </a:solidFill>
                <a:latin typeface="Verdana"/>
                <a:cs typeface="Verdana"/>
              </a:rPr>
              <a:t>If a business </a:t>
            </a:r>
            <a:r>
              <a:rPr lang="en-US" spc="-5" smtClean="0">
                <a:solidFill>
                  <a:srgbClr val="FFFFFF"/>
                </a:solidFill>
                <a:latin typeface="Verdana"/>
                <a:cs typeface="Verdana"/>
              </a:rPr>
              <a:t>fails </a:t>
            </a:r>
            <a:r>
              <a:rPr lang="en-US" smtClean="0">
                <a:solidFill>
                  <a:srgbClr val="FFFFFF"/>
                </a:solidFill>
                <a:latin typeface="Verdana"/>
                <a:cs typeface="Verdana"/>
              </a:rPr>
              <a:t>the entrepreneur must </a:t>
            </a:r>
            <a:r>
              <a:rPr lang="en-US" spc="-5" smtClean="0">
                <a:solidFill>
                  <a:srgbClr val="FFFFFF"/>
                </a:solidFill>
                <a:latin typeface="Verdana"/>
                <a:cs typeface="Verdana"/>
              </a:rPr>
              <a:t>have</a:t>
            </a:r>
            <a:r>
              <a:rPr lang="en-US" spc="-125" smtClean="0">
                <a:solidFill>
                  <a:srgbClr val="FFFFFF"/>
                </a:solidFill>
                <a:latin typeface="Verdana"/>
                <a:cs typeface="Verdana"/>
              </a:rPr>
              <a:t> </a:t>
            </a:r>
            <a:r>
              <a:rPr lang="en-US" smtClean="0">
                <a:solidFill>
                  <a:srgbClr val="FFFFFF"/>
                </a:solidFill>
                <a:latin typeface="Verdana"/>
                <a:cs typeface="Verdana"/>
              </a:rPr>
              <a:t>a  </a:t>
            </a:r>
            <a:r>
              <a:rPr lang="en-US" spc="-5" smtClean="0">
                <a:solidFill>
                  <a:srgbClr val="FFFFFF"/>
                </a:solidFill>
                <a:latin typeface="Verdana"/>
                <a:cs typeface="Verdana"/>
              </a:rPr>
              <a:t>contingency plan </a:t>
            </a:r>
            <a:r>
              <a:rPr lang="en-US" smtClean="0">
                <a:solidFill>
                  <a:srgbClr val="FFFFFF"/>
                </a:solidFill>
                <a:latin typeface="Verdana"/>
                <a:cs typeface="Verdana"/>
              </a:rPr>
              <a:t>to </a:t>
            </a:r>
            <a:r>
              <a:rPr lang="en-US" spc="-5" smtClean="0">
                <a:solidFill>
                  <a:srgbClr val="FFFFFF"/>
                </a:solidFill>
                <a:latin typeface="Verdana"/>
                <a:cs typeface="Verdana"/>
              </a:rPr>
              <a:t>overcome </a:t>
            </a:r>
            <a:r>
              <a:rPr lang="en-US" smtClean="0">
                <a:solidFill>
                  <a:srgbClr val="FFFFFF"/>
                </a:solidFill>
                <a:latin typeface="Verdana"/>
                <a:cs typeface="Verdana"/>
              </a:rPr>
              <a:t>a </a:t>
            </a:r>
            <a:r>
              <a:rPr lang="en-US" spc="-5" smtClean="0">
                <a:solidFill>
                  <a:srgbClr val="FFFFFF"/>
                </a:solidFill>
                <a:latin typeface="Verdana"/>
                <a:cs typeface="Verdana"/>
              </a:rPr>
              <a:t>bankruptcy or  personal</a:t>
            </a:r>
            <a:r>
              <a:rPr lang="en-US" spc="-10" smtClean="0">
                <a:solidFill>
                  <a:srgbClr val="FFFFFF"/>
                </a:solidFill>
                <a:latin typeface="Verdana"/>
                <a:cs typeface="Verdana"/>
              </a:rPr>
              <a:t> </a:t>
            </a:r>
            <a:r>
              <a:rPr lang="en-US" spc="-5" smtClean="0">
                <a:solidFill>
                  <a:srgbClr val="FFFFFF"/>
                </a:solidFill>
                <a:latin typeface="Verdana"/>
                <a:cs typeface="Verdana"/>
              </a:rPr>
              <a:t>failure.</a:t>
            </a:r>
            <a:endParaRPr lang="en-US">
              <a:latin typeface="Verdana"/>
              <a:cs typeface="Verdan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tx2"/>
          </a:solidFill>
        </p:spPr>
        <p:txBody>
          <a:bodyPr>
            <a:normAutofit fontScale="92500"/>
          </a:bodyPr>
          <a:lstStyle/>
          <a:p>
            <a:pPr marL="127000">
              <a:lnSpc>
                <a:spcPct val="100000"/>
              </a:lnSpc>
              <a:spcBef>
                <a:spcPts val="350"/>
              </a:spcBef>
            </a:pPr>
            <a:r>
              <a:rPr lang="en-US" sz="3200" spc="-10" dirty="0" smtClean="0">
                <a:solidFill>
                  <a:srgbClr val="FFFFFF"/>
                </a:solidFill>
                <a:latin typeface="Verdana"/>
                <a:cs typeface="Verdana"/>
              </a:rPr>
              <a:t>Long Hours </a:t>
            </a:r>
            <a:r>
              <a:rPr lang="en-US" sz="3200" spc="-5" dirty="0" smtClean="0">
                <a:solidFill>
                  <a:srgbClr val="FFFFFF"/>
                </a:solidFill>
                <a:latin typeface="Verdana"/>
                <a:cs typeface="Verdana"/>
              </a:rPr>
              <a:t>and Hard</a:t>
            </a:r>
            <a:r>
              <a:rPr lang="en-US" sz="3200" spc="-520" dirty="0" smtClean="0">
                <a:solidFill>
                  <a:srgbClr val="FFFFFF"/>
                </a:solidFill>
                <a:latin typeface="Verdana"/>
                <a:cs typeface="Verdana"/>
              </a:rPr>
              <a:t> </a:t>
            </a:r>
            <a:r>
              <a:rPr lang="en-US" sz="3200" spc="-10" dirty="0" smtClean="0">
                <a:solidFill>
                  <a:srgbClr val="FFFFFF"/>
                </a:solidFill>
                <a:latin typeface="Verdana"/>
                <a:cs typeface="Verdana"/>
              </a:rPr>
              <a:t>Work</a:t>
            </a:r>
            <a:endParaRPr lang="en-US" sz="3200" dirty="0" smtClean="0">
              <a:latin typeface="Verdana"/>
              <a:cs typeface="Verdana"/>
            </a:endParaRPr>
          </a:p>
          <a:p>
            <a:pPr marL="812800" marR="234315">
              <a:lnSpc>
                <a:spcPts val="2590"/>
              </a:lnSpc>
              <a:spcBef>
                <a:spcPts val="635"/>
              </a:spcBef>
            </a:pPr>
            <a:r>
              <a:rPr lang="en-US" spc="-5" dirty="0" smtClean="0">
                <a:solidFill>
                  <a:srgbClr val="FFFFFF"/>
                </a:solidFill>
                <a:latin typeface="Verdana"/>
                <a:cs typeface="Verdana"/>
              </a:rPr>
              <a:t>Entrepreneurs </a:t>
            </a:r>
            <a:r>
              <a:rPr lang="en-US" dirty="0" smtClean="0">
                <a:solidFill>
                  <a:srgbClr val="FFFFFF"/>
                </a:solidFill>
                <a:latin typeface="Verdana"/>
                <a:cs typeface="Verdana"/>
              </a:rPr>
              <a:t>tend to be </a:t>
            </a:r>
            <a:r>
              <a:rPr lang="en-US" spc="-5" dirty="0" smtClean="0">
                <a:solidFill>
                  <a:srgbClr val="FFFFFF"/>
                </a:solidFill>
                <a:latin typeface="Verdana"/>
                <a:cs typeface="Verdana"/>
              </a:rPr>
              <a:t>generally  workaholic, </a:t>
            </a:r>
            <a:r>
              <a:rPr lang="en-US" dirty="0" smtClean="0">
                <a:solidFill>
                  <a:srgbClr val="FFFFFF"/>
                </a:solidFill>
                <a:latin typeface="Verdana"/>
                <a:cs typeface="Verdana"/>
              </a:rPr>
              <a:t>and under </a:t>
            </a:r>
            <a:r>
              <a:rPr lang="en-US" spc="-5" dirty="0" smtClean="0">
                <a:solidFill>
                  <a:srgbClr val="FFFFFF"/>
                </a:solidFill>
                <a:latin typeface="Verdana"/>
                <a:cs typeface="Verdana"/>
              </a:rPr>
              <a:t>tremendous pressure  </a:t>
            </a:r>
            <a:r>
              <a:rPr lang="en-US" dirty="0" smtClean="0">
                <a:solidFill>
                  <a:srgbClr val="FFFFFF"/>
                </a:solidFill>
                <a:latin typeface="Verdana"/>
                <a:cs typeface="Verdana"/>
              </a:rPr>
              <a:t>to </a:t>
            </a:r>
            <a:r>
              <a:rPr lang="en-US" spc="-5" dirty="0" smtClean="0">
                <a:solidFill>
                  <a:srgbClr val="FFFFFF"/>
                </a:solidFill>
                <a:latin typeface="Verdana"/>
                <a:cs typeface="Verdana"/>
              </a:rPr>
              <a:t>produce </a:t>
            </a:r>
            <a:r>
              <a:rPr lang="en-US" dirty="0" smtClean="0">
                <a:solidFill>
                  <a:srgbClr val="FFFFFF"/>
                </a:solidFill>
                <a:latin typeface="Verdana"/>
                <a:cs typeface="Verdana"/>
              </a:rPr>
              <a:t>the </a:t>
            </a:r>
            <a:r>
              <a:rPr lang="en-US" spc="-5" dirty="0" smtClean="0">
                <a:solidFill>
                  <a:srgbClr val="FFFFFF"/>
                </a:solidFill>
                <a:latin typeface="Verdana"/>
                <a:cs typeface="Verdana"/>
              </a:rPr>
              <a:t>result </a:t>
            </a:r>
            <a:r>
              <a:rPr lang="en-US" dirty="0" smtClean="0">
                <a:solidFill>
                  <a:srgbClr val="FFFFFF"/>
                </a:solidFill>
                <a:latin typeface="Verdana"/>
                <a:cs typeface="Verdana"/>
              </a:rPr>
              <a:t>they</a:t>
            </a:r>
            <a:r>
              <a:rPr lang="en-US" spc="-40" dirty="0" smtClean="0">
                <a:solidFill>
                  <a:srgbClr val="FFFFFF"/>
                </a:solidFill>
                <a:latin typeface="Verdana"/>
                <a:cs typeface="Verdana"/>
              </a:rPr>
              <a:t> </a:t>
            </a:r>
            <a:r>
              <a:rPr lang="en-US" spc="-5" dirty="0" smtClean="0">
                <a:solidFill>
                  <a:srgbClr val="FFFFFF"/>
                </a:solidFill>
                <a:latin typeface="Verdana"/>
                <a:cs typeface="Verdana"/>
              </a:rPr>
              <a:t>expect.</a:t>
            </a:r>
            <a:endParaRPr lang="en-US" dirty="0" smtClean="0">
              <a:latin typeface="Verdana"/>
              <a:cs typeface="Verdana"/>
            </a:endParaRPr>
          </a:p>
          <a:p>
            <a:pPr marL="812800" marR="22860">
              <a:lnSpc>
                <a:spcPct val="90000"/>
              </a:lnSpc>
              <a:spcBef>
                <a:spcPts val="560"/>
              </a:spcBef>
            </a:pPr>
            <a:r>
              <a:rPr lang="en-US" spc="-5" dirty="0" smtClean="0">
                <a:solidFill>
                  <a:srgbClr val="FFFFFF"/>
                </a:solidFill>
                <a:latin typeface="Verdana"/>
                <a:cs typeface="Verdana"/>
              </a:rPr>
              <a:t>Entrepreneurs seldom find </a:t>
            </a:r>
            <a:r>
              <a:rPr lang="en-US" dirty="0" smtClean="0">
                <a:solidFill>
                  <a:srgbClr val="FFFFFF"/>
                </a:solidFill>
                <a:latin typeface="Verdana"/>
                <a:cs typeface="Verdana"/>
              </a:rPr>
              <a:t>time to be </a:t>
            </a:r>
            <a:r>
              <a:rPr lang="en-US" spc="-5" dirty="0" smtClean="0">
                <a:solidFill>
                  <a:srgbClr val="FFFFFF"/>
                </a:solidFill>
                <a:latin typeface="Verdana"/>
                <a:cs typeface="Verdana"/>
              </a:rPr>
              <a:t>away  from </a:t>
            </a:r>
            <a:r>
              <a:rPr lang="en-US" dirty="0" smtClean="0">
                <a:solidFill>
                  <a:srgbClr val="FFFFFF"/>
                </a:solidFill>
                <a:latin typeface="Verdana"/>
                <a:cs typeface="Verdana"/>
              </a:rPr>
              <a:t>the business but tend to pour </a:t>
            </a:r>
            <a:r>
              <a:rPr lang="en-US" spc="-5" dirty="0" smtClean="0">
                <a:solidFill>
                  <a:srgbClr val="FFFFFF"/>
                </a:solidFill>
                <a:latin typeface="Verdana"/>
                <a:cs typeface="Verdana"/>
              </a:rPr>
              <a:t>all </a:t>
            </a:r>
            <a:r>
              <a:rPr lang="en-US" dirty="0" smtClean="0">
                <a:solidFill>
                  <a:srgbClr val="FFFFFF"/>
                </a:solidFill>
                <a:latin typeface="Verdana"/>
                <a:cs typeface="Verdana"/>
              </a:rPr>
              <a:t>their  </a:t>
            </a:r>
            <a:r>
              <a:rPr lang="en-US" spc="-5" dirty="0" smtClean="0">
                <a:solidFill>
                  <a:srgbClr val="FFFFFF"/>
                </a:solidFill>
                <a:latin typeface="Verdana"/>
                <a:cs typeface="Verdana"/>
              </a:rPr>
              <a:t>effort and resources to achieve </a:t>
            </a:r>
            <a:r>
              <a:rPr lang="en-US" dirty="0" smtClean="0">
                <a:solidFill>
                  <a:srgbClr val="FFFFFF"/>
                </a:solidFill>
                <a:latin typeface="Verdana"/>
                <a:cs typeface="Verdana"/>
              </a:rPr>
              <a:t>their </a:t>
            </a:r>
            <a:r>
              <a:rPr lang="en-US" spc="-5" dirty="0" smtClean="0">
                <a:solidFill>
                  <a:srgbClr val="FFFFFF"/>
                </a:solidFill>
                <a:latin typeface="Verdana"/>
                <a:cs typeface="Verdana"/>
              </a:rPr>
              <a:t>personal  entrepreneurial</a:t>
            </a:r>
            <a:r>
              <a:rPr lang="en-US" spc="-10" dirty="0" smtClean="0">
                <a:solidFill>
                  <a:srgbClr val="FFFFFF"/>
                </a:solidFill>
                <a:latin typeface="Verdana"/>
                <a:cs typeface="Verdana"/>
              </a:rPr>
              <a:t> </a:t>
            </a:r>
            <a:r>
              <a:rPr lang="en-US" spc="-5" dirty="0" smtClean="0">
                <a:solidFill>
                  <a:srgbClr val="FFFFFF"/>
                </a:solidFill>
                <a:latin typeface="Verdana"/>
                <a:cs typeface="Verdana"/>
              </a:rPr>
              <a:t>objective.</a:t>
            </a:r>
            <a:endParaRPr lang="en-US" dirty="0" smtClean="0">
              <a:latin typeface="Verdana"/>
              <a:cs typeface="Verdana"/>
            </a:endParaRPr>
          </a:p>
          <a:p>
            <a:pPr marL="812800" marR="5080">
              <a:lnSpc>
                <a:spcPts val="2590"/>
              </a:lnSpc>
              <a:spcBef>
                <a:spcPts val="640"/>
              </a:spcBef>
            </a:pPr>
            <a:r>
              <a:rPr lang="en-US" dirty="0" smtClean="0">
                <a:solidFill>
                  <a:srgbClr val="FFFFFF"/>
                </a:solidFill>
                <a:latin typeface="Verdana"/>
                <a:cs typeface="Verdana"/>
              </a:rPr>
              <a:t>Some even go to extent of making big  </a:t>
            </a:r>
            <a:r>
              <a:rPr lang="en-US" spc="-5" dirty="0" smtClean="0">
                <a:solidFill>
                  <a:srgbClr val="FFFFFF"/>
                </a:solidFill>
                <a:latin typeface="Verdana"/>
                <a:cs typeface="Verdana"/>
              </a:rPr>
              <a:t>sacrifice and deprive themselves </a:t>
            </a:r>
            <a:r>
              <a:rPr lang="en-US" dirty="0" smtClean="0">
                <a:solidFill>
                  <a:srgbClr val="FFFFFF"/>
                </a:solidFill>
                <a:latin typeface="Verdana"/>
                <a:cs typeface="Verdana"/>
              </a:rPr>
              <a:t>of a  </a:t>
            </a:r>
            <a:r>
              <a:rPr lang="en-US" spc="-5" dirty="0" smtClean="0">
                <a:solidFill>
                  <a:srgbClr val="FFFFFF"/>
                </a:solidFill>
                <a:latin typeface="Verdana"/>
                <a:cs typeface="Verdana"/>
              </a:rPr>
              <a:t>personal life, </a:t>
            </a:r>
            <a:r>
              <a:rPr lang="en-US" dirty="0" smtClean="0">
                <a:solidFill>
                  <a:srgbClr val="FFFFFF"/>
                </a:solidFill>
                <a:latin typeface="Verdana"/>
                <a:cs typeface="Verdana"/>
              </a:rPr>
              <a:t>wife </a:t>
            </a:r>
            <a:r>
              <a:rPr lang="en-US" spc="-5" dirty="0" smtClean="0">
                <a:solidFill>
                  <a:srgbClr val="FFFFFF"/>
                </a:solidFill>
                <a:latin typeface="Verdana"/>
                <a:cs typeface="Verdana"/>
              </a:rPr>
              <a:t>and children and social </a:t>
            </a:r>
            <a:r>
              <a:rPr lang="en-US" dirty="0" smtClean="0">
                <a:solidFill>
                  <a:srgbClr val="FFFFFF"/>
                </a:solidFill>
                <a:latin typeface="Verdana"/>
                <a:cs typeface="Verdana"/>
              </a:rPr>
              <a:t>and  </a:t>
            </a:r>
            <a:r>
              <a:rPr lang="en-US" spc="-5" dirty="0" smtClean="0">
                <a:solidFill>
                  <a:srgbClr val="FFFFFF"/>
                </a:solidFill>
                <a:latin typeface="Verdana"/>
                <a:cs typeface="Verdana"/>
              </a:rPr>
              <a:t>family</a:t>
            </a:r>
            <a:r>
              <a:rPr lang="en-US" spc="-20" dirty="0" smtClean="0">
                <a:solidFill>
                  <a:srgbClr val="FFFFFF"/>
                </a:solidFill>
                <a:latin typeface="Verdana"/>
                <a:cs typeface="Verdana"/>
              </a:rPr>
              <a:t> </a:t>
            </a:r>
            <a:r>
              <a:rPr lang="en-US" spc="-5" dirty="0" smtClean="0">
                <a:solidFill>
                  <a:srgbClr val="FFFFFF"/>
                </a:solidFill>
                <a:latin typeface="Verdana"/>
                <a:cs typeface="Verdana"/>
              </a:rPr>
              <a:t>associates.</a:t>
            </a:r>
            <a:endParaRPr lang="en-US" dirty="0" smtClean="0">
              <a:latin typeface="Verdana"/>
              <a:cs typeface="Verdana"/>
            </a:endParaRP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solidFill>
            <a:schemeClr val="tx2"/>
          </a:solidFill>
        </p:spPr>
        <p:txBody>
          <a:bodyPr/>
          <a:lstStyle/>
          <a:p>
            <a:pPr marL="412750" marR="177165" indent="-285750" algn="just">
              <a:lnSpc>
                <a:spcPct val="100000"/>
              </a:lnSpc>
              <a:spcBef>
                <a:spcPts val="700"/>
              </a:spcBef>
            </a:pPr>
            <a:r>
              <a:rPr lang="en-US" sz="3200" spc="-5" dirty="0" smtClean="0">
                <a:solidFill>
                  <a:srgbClr val="FFFFFF"/>
                </a:solidFill>
                <a:latin typeface="Verdana"/>
                <a:cs typeface="Verdana"/>
              </a:rPr>
              <a:t>Lower Quality of Life until the</a:t>
            </a:r>
            <a:r>
              <a:rPr lang="en-US" sz="3200" spc="-540" dirty="0" smtClean="0">
                <a:solidFill>
                  <a:srgbClr val="FFFFFF"/>
                </a:solidFill>
                <a:latin typeface="Verdana"/>
                <a:cs typeface="Verdana"/>
              </a:rPr>
              <a:t> </a:t>
            </a:r>
            <a:r>
              <a:rPr lang="en-US" sz="3200" spc="-10" dirty="0" smtClean="0">
                <a:solidFill>
                  <a:srgbClr val="FFFFFF"/>
                </a:solidFill>
                <a:latin typeface="Verdana"/>
                <a:cs typeface="Verdana"/>
              </a:rPr>
              <a:t>business  get</a:t>
            </a:r>
            <a:r>
              <a:rPr lang="en-US" sz="3200" spc="-5" dirty="0" smtClean="0">
                <a:solidFill>
                  <a:srgbClr val="FFFFFF"/>
                </a:solidFill>
                <a:latin typeface="Verdana"/>
                <a:cs typeface="Verdana"/>
              </a:rPr>
              <a:t> established.</a:t>
            </a:r>
            <a:endParaRPr lang="en-US" sz="3200" dirty="0" smtClean="0">
              <a:latin typeface="Verdana"/>
              <a:cs typeface="Verdana"/>
            </a:endParaRPr>
          </a:p>
          <a:p>
            <a:pPr marL="812800" marR="374015" algn="just">
              <a:lnSpc>
                <a:spcPct val="100000"/>
              </a:lnSpc>
              <a:spcBef>
                <a:spcPts val="590"/>
              </a:spcBef>
            </a:pPr>
            <a:r>
              <a:rPr lang="en-US" dirty="0" smtClean="0">
                <a:solidFill>
                  <a:srgbClr val="FFFFFF"/>
                </a:solidFill>
                <a:latin typeface="Verdana"/>
                <a:cs typeface="Verdana"/>
              </a:rPr>
              <a:t>In </a:t>
            </a:r>
            <a:r>
              <a:rPr lang="en-US" spc="-5" dirty="0" smtClean="0">
                <a:solidFill>
                  <a:srgbClr val="FFFFFF"/>
                </a:solidFill>
                <a:latin typeface="Verdana"/>
                <a:cs typeface="Verdana"/>
              </a:rPr>
              <a:t>order for </a:t>
            </a:r>
            <a:r>
              <a:rPr lang="en-US" dirty="0" smtClean="0">
                <a:solidFill>
                  <a:srgbClr val="FFFFFF"/>
                </a:solidFill>
                <a:latin typeface="Verdana"/>
                <a:cs typeface="Verdana"/>
              </a:rPr>
              <a:t>the business to be</a:t>
            </a:r>
            <a:r>
              <a:rPr lang="en-US" spc="-90" dirty="0" smtClean="0">
                <a:solidFill>
                  <a:srgbClr val="FFFFFF"/>
                </a:solidFill>
                <a:latin typeface="Verdana"/>
                <a:cs typeface="Verdana"/>
              </a:rPr>
              <a:t> </a:t>
            </a:r>
            <a:r>
              <a:rPr lang="en-US" spc="-5" dirty="0" smtClean="0">
                <a:solidFill>
                  <a:srgbClr val="FFFFFF"/>
                </a:solidFill>
                <a:latin typeface="Verdana"/>
                <a:cs typeface="Verdana"/>
              </a:rPr>
              <a:t>successful  </a:t>
            </a:r>
            <a:r>
              <a:rPr lang="en-US" dirty="0" smtClean="0">
                <a:solidFill>
                  <a:srgbClr val="FFFFFF"/>
                </a:solidFill>
                <a:latin typeface="Verdana"/>
                <a:cs typeface="Verdana"/>
              </a:rPr>
              <a:t>the </a:t>
            </a:r>
            <a:r>
              <a:rPr lang="en-US" spc="-5" dirty="0" smtClean="0">
                <a:solidFill>
                  <a:srgbClr val="FFFFFF"/>
                </a:solidFill>
                <a:latin typeface="Verdana"/>
                <a:cs typeface="Verdana"/>
              </a:rPr>
              <a:t>entrepreneur </a:t>
            </a:r>
            <a:r>
              <a:rPr lang="en-US" dirty="0" smtClean="0">
                <a:solidFill>
                  <a:srgbClr val="FFFFFF"/>
                </a:solidFill>
                <a:latin typeface="Verdana"/>
                <a:cs typeface="Verdana"/>
              </a:rPr>
              <a:t>must </a:t>
            </a:r>
            <a:r>
              <a:rPr lang="en-US" spc="-5" dirty="0" smtClean="0">
                <a:solidFill>
                  <a:srgbClr val="FFFFFF"/>
                </a:solidFill>
                <a:latin typeface="Verdana"/>
                <a:cs typeface="Verdana"/>
              </a:rPr>
              <a:t>engage </a:t>
            </a:r>
            <a:r>
              <a:rPr lang="en-US" dirty="0" smtClean="0">
                <a:solidFill>
                  <a:srgbClr val="FFFFFF"/>
                </a:solidFill>
                <a:latin typeface="Verdana"/>
                <a:cs typeface="Verdana"/>
              </a:rPr>
              <a:t>himself to  </a:t>
            </a:r>
            <a:r>
              <a:rPr lang="en-US" spc="-5" dirty="0" smtClean="0">
                <a:solidFill>
                  <a:srgbClr val="FFFFFF"/>
                </a:solidFill>
                <a:latin typeface="Verdana"/>
                <a:cs typeface="Verdana"/>
              </a:rPr>
              <a:t>produce </a:t>
            </a:r>
            <a:r>
              <a:rPr lang="en-US" dirty="0" smtClean="0">
                <a:solidFill>
                  <a:srgbClr val="FFFFFF"/>
                </a:solidFill>
                <a:latin typeface="Verdana"/>
                <a:cs typeface="Verdana"/>
              </a:rPr>
              <a:t>the kind </a:t>
            </a:r>
            <a:r>
              <a:rPr lang="en-US" spc="-5" dirty="0" smtClean="0">
                <a:solidFill>
                  <a:srgbClr val="FFFFFF"/>
                </a:solidFill>
                <a:latin typeface="Verdana"/>
                <a:cs typeface="Verdana"/>
              </a:rPr>
              <a:t>of result </a:t>
            </a:r>
            <a:r>
              <a:rPr lang="en-US" spc="5" dirty="0" smtClean="0">
                <a:solidFill>
                  <a:srgbClr val="FFFFFF"/>
                </a:solidFill>
                <a:latin typeface="Verdana"/>
                <a:cs typeface="Verdana"/>
              </a:rPr>
              <a:t>he</a:t>
            </a:r>
            <a:r>
              <a:rPr lang="en-US" spc="-35" dirty="0" smtClean="0">
                <a:solidFill>
                  <a:srgbClr val="FFFFFF"/>
                </a:solidFill>
                <a:latin typeface="Verdana"/>
                <a:cs typeface="Verdana"/>
              </a:rPr>
              <a:t> </a:t>
            </a:r>
            <a:r>
              <a:rPr lang="en-US" spc="-5" dirty="0" smtClean="0">
                <a:solidFill>
                  <a:srgbClr val="FFFFFF"/>
                </a:solidFill>
                <a:latin typeface="Verdana"/>
                <a:cs typeface="Verdana"/>
              </a:rPr>
              <a:t>expects.</a:t>
            </a:r>
            <a:endParaRPr lang="en-US" dirty="0" smtClean="0">
              <a:latin typeface="Verdana"/>
              <a:cs typeface="Verdana"/>
            </a:endParaRPr>
          </a:p>
          <a:p>
            <a:pPr marL="812800" marR="5080">
              <a:lnSpc>
                <a:spcPct val="100000"/>
              </a:lnSpc>
              <a:spcBef>
                <a:spcPts val="600"/>
              </a:spcBef>
            </a:pPr>
            <a:r>
              <a:rPr lang="en-US" spc="-5" dirty="0" smtClean="0">
                <a:solidFill>
                  <a:srgbClr val="FFFFFF"/>
                </a:solidFill>
                <a:latin typeface="Verdana"/>
                <a:cs typeface="Verdana"/>
              </a:rPr>
              <a:t>He cannot rest on </a:t>
            </a:r>
            <a:r>
              <a:rPr lang="en-US" dirty="0" smtClean="0">
                <a:solidFill>
                  <a:srgbClr val="FFFFFF"/>
                </a:solidFill>
                <a:latin typeface="Verdana"/>
                <a:cs typeface="Verdana"/>
              </a:rPr>
              <a:t>his </a:t>
            </a:r>
            <a:r>
              <a:rPr lang="en-US" spc="-5" dirty="0" smtClean="0">
                <a:solidFill>
                  <a:srgbClr val="FFFFFF"/>
                </a:solidFill>
                <a:latin typeface="Verdana"/>
                <a:cs typeface="Verdana"/>
              </a:rPr>
              <a:t>laurels (take </a:t>
            </a:r>
            <a:r>
              <a:rPr lang="en-US" dirty="0" smtClean="0">
                <a:solidFill>
                  <a:srgbClr val="FFFFFF"/>
                </a:solidFill>
                <a:latin typeface="Verdana"/>
                <a:cs typeface="Verdana"/>
              </a:rPr>
              <a:t>it </a:t>
            </a:r>
            <a:r>
              <a:rPr lang="en-US" spc="-5" dirty="0" smtClean="0">
                <a:solidFill>
                  <a:srgbClr val="FFFFFF"/>
                </a:solidFill>
                <a:latin typeface="Verdana"/>
                <a:cs typeface="Verdana"/>
              </a:rPr>
              <a:t>easy)  </a:t>
            </a:r>
            <a:r>
              <a:rPr lang="en-US" dirty="0" smtClean="0">
                <a:solidFill>
                  <a:srgbClr val="FFFFFF"/>
                </a:solidFill>
                <a:latin typeface="Verdana"/>
                <a:cs typeface="Verdana"/>
              </a:rPr>
              <a:t>until </a:t>
            </a:r>
            <a:r>
              <a:rPr lang="en-US" spc="-5" dirty="0" smtClean="0">
                <a:solidFill>
                  <a:srgbClr val="FFFFFF"/>
                </a:solidFill>
                <a:latin typeface="Verdana"/>
                <a:cs typeface="Verdana"/>
              </a:rPr>
              <a:t>and certain </a:t>
            </a:r>
            <a:r>
              <a:rPr lang="en-US" dirty="0" smtClean="0">
                <a:solidFill>
                  <a:srgbClr val="FFFFFF"/>
                </a:solidFill>
                <a:latin typeface="Verdana"/>
                <a:cs typeface="Verdana"/>
              </a:rPr>
              <a:t>the business </a:t>
            </a:r>
            <a:r>
              <a:rPr lang="en-US" spc="-5" dirty="0" smtClean="0">
                <a:solidFill>
                  <a:srgbClr val="FFFFFF"/>
                </a:solidFill>
                <a:latin typeface="Verdana"/>
                <a:cs typeface="Verdana"/>
              </a:rPr>
              <a:t>has stabilized  and established.</a:t>
            </a:r>
            <a:endParaRPr lang="en-US" dirty="0" smtClean="0">
              <a:latin typeface="Verdana"/>
              <a:cs typeface="Verdana"/>
            </a:endParaRP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tx2"/>
          </a:solidFill>
        </p:spPr>
        <p:txBody>
          <a:bodyPr>
            <a:normAutofit fontScale="85000" lnSpcReduction="20000"/>
          </a:bodyPr>
          <a:lstStyle/>
          <a:p>
            <a:pPr marL="127000">
              <a:lnSpc>
                <a:spcPct val="100000"/>
              </a:lnSpc>
              <a:spcBef>
                <a:spcPts val="600"/>
              </a:spcBef>
            </a:pPr>
            <a:r>
              <a:rPr lang="en-US" sz="3200" spc="-5" dirty="0" smtClean="0">
                <a:solidFill>
                  <a:srgbClr val="FFFFFF"/>
                </a:solidFill>
                <a:latin typeface="Verdana"/>
                <a:cs typeface="Verdana"/>
              </a:rPr>
              <a:t>High level of</a:t>
            </a:r>
            <a:r>
              <a:rPr lang="en-US" sz="3200" spc="-125" dirty="0" smtClean="0">
                <a:solidFill>
                  <a:srgbClr val="FFFFFF"/>
                </a:solidFill>
                <a:latin typeface="Verdana"/>
                <a:cs typeface="Verdana"/>
              </a:rPr>
              <a:t> </a:t>
            </a:r>
            <a:r>
              <a:rPr lang="en-US" sz="3200" spc="-5" dirty="0" smtClean="0">
                <a:solidFill>
                  <a:srgbClr val="FFFFFF"/>
                </a:solidFill>
                <a:latin typeface="Verdana"/>
                <a:cs typeface="Verdana"/>
              </a:rPr>
              <a:t>stress</a:t>
            </a:r>
            <a:endParaRPr lang="en-US" sz="3200" dirty="0" smtClean="0">
              <a:latin typeface="Verdana"/>
              <a:cs typeface="Verdana"/>
            </a:endParaRPr>
          </a:p>
          <a:p>
            <a:pPr marL="812800" marR="1463675">
              <a:lnSpc>
                <a:spcPct val="100000"/>
              </a:lnSpc>
              <a:spcBef>
                <a:spcPts val="500"/>
              </a:spcBef>
            </a:pPr>
            <a:r>
              <a:rPr lang="en-US" dirty="0" smtClean="0">
                <a:solidFill>
                  <a:srgbClr val="FFFFFF"/>
                </a:solidFill>
                <a:latin typeface="Verdana"/>
                <a:cs typeface="Verdana"/>
              </a:rPr>
              <a:t>Starting the </a:t>
            </a:r>
            <a:r>
              <a:rPr lang="en-US" spc="-5" dirty="0" smtClean="0">
                <a:solidFill>
                  <a:srgbClr val="FFFFFF"/>
                </a:solidFill>
                <a:latin typeface="Verdana"/>
                <a:cs typeface="Verdana"/>
              </a:rPr>
              <a:t>business can </a:t>
            </a:r>
            <a:r>
              <a:rPr lang="en-US" dirty="0" smtClean="0">
                <a:solidFill>
                  <a:srgbClr val="FFFFFF"/>
                </a:solidFill>
                <a:latin typeface="Verdana"/>
                <a:cs typeface="Verdana"/>
              </a:rPr>
              <a:t>be </a:t>
            </a:r>
            <a:r>
              <a:rPr lang="en-US" spc="-5" dirty="0" smtClean="0">
                <a:solidFill>
                  <a:srgbClr val="FFFFFF"/>
                </a:solidFill>
                <a:latin typeface="Verdana"/>
                <a:cs typeface="Verdana"/>
              </a:rPr>
              <a:t>very rewarding  experience, </a:t>
            </a:r>
            <a:r>
              <a:rPr lang="en-US" dirty="0" smtClean="0">
                <a:solidFill>
                  <a:srgbClr val="FFFFFF"/>
                </a:solidFill>
                <a:latin typeface="Verdana"/>
                <a:cs typeface="Verdana"/>
              </a:rPr>
              <a:t>but it </a:t>
            </a:r>
            <a:r>
              <a:rPr lang="en-US" spc="-5" dirty="0" smtClean="0">
                <a:solidFill>
                  <a:srgbClr val="FFFFFF"/>
                </a:solidFill>
                <a:latin typeface="Verdana"/>
                <a:cs typeface="Verdana"/>
              </a:rPr>
              <a:t>can </a:t>
            </a:r>
            <a:r>
              <a:rPr lang="en-US" dirty="0" smtClean="0">
                <a:solidFill>
                  <a:srgbClr val="FFFFFF"/>
                </a:solidFill>
                <a:latin typeface="Verdana"/>
                <a:cs typeface="Verdana"/>
              </a:rPr>
              <a:t>be</a:t>
            </a:r>
            <a:r>
              <a:rPr lang="en-US" spc="30" dirty="0" smtClean="0">
                <a:solidFill>
                  <a:srgbClr val="FFFFFF"/>
                </a:solidFill>
                <a:latin typeface="Verdana"/>
                <a:cs typeface="Verdana"/>
              </a:rPr>
              <a:t> </a:t>
            </a:r>
            <a:r>
              <a:rPr lang="en-US" spc="-5" dirty="0" smtClean="0">
                <a:solidFill>
                  <a:srgbClr val="FFFFFF"/>
                </a:solidFill>
                <a:latin typeface="Verdana"/>
                <a:cs typeface="Verdana"/>
              </a:rPr>
              <a:t>stressful.</a:t>
            </a:r>
            <a:endParaRPr lang="en-US" dirty="0" smtClean="0">
              <a:latin typeface="Verdana"/>
              <a:cs typeface="Verdana"/>
            </a:endParaRPr>
          </a:p>
          <a:p>
            <a:pPr marL="812800" marR="258445">
              <a:lnSpc>
                <a:spcPct val="100000"/>
              </a:lnSpc>
              <a:spcBef>
                <a:spcPts val="500"/>
              </a:spcBef>
            </a:pPr>
            <a:r>
              <a:rPr lang="en-US" dirty="0" smtClean="0">
                <a:solidFill>
                  <a:srgbClr val="FFFFFF"/>
                </a:solidFill>
                <a:latin typeface="Verdana"/>
                <a:cs typeface="Verdana"/>
              </a:rPr>
              <a:t>An </a:t>
            </a:r>
            <a:r>
              <a:rPr lang="en-US" spc="-5" dirty="0" smtClean="0">
                <a:solidFill>
                  <a:srgbClr val="FFFFFF"/>
                </a:solidFill>
                <a:latin typeface="Verdana"/>
                <a:cs typeface="Verdana"/>
              </a:rPr>
              <a:t>entrepreneur </a:t>
            </a:r>
            <a:r>
              <a:rPr lang="en-US" dirty="0" smtClean="0">
                <a:solidFill>
                  <a:srgbClr val="FFFFFF"/>
                </a:solidFill>
                <a:latin typeface="Verdana"/>
                <a:cs typeface="Verdana"/>
              </a:rPr>
              <a:t>have </a:t>
            </a:r>
            <a:r>
              <a:rPr lang="en-US" spc="-5" dirty="0" smtClean="0">
                <a:solidFill>
                  <a:srgbClr val="FFFFFF"/>
                </a:solidFill>
                <a:latin typeface="Verdana"/>
                <a:cs typeface="Verdana"/>
              </a:rPr>
              <a:t>left </a:t>
            </a:r>
            <a:r>
              <a:rPr lang="en-US" dirty="0" smtClean="0">
                <a:solidFill>
                  <a:srgbClr val="FFFFFF"/>
                </a:solidFill>
                <a:latin typeface="Verdana"/>
                <a:cs typeface="Verdana"/>
              </a:rPr>
              <a:t>the </a:t>
            </a:r>
            <a:r>
              <a:rPr lang="en-US" spc="-5" dirty="0" smtClean="0">
                <a:solidFill>
                  <a:srgbClr val="FFFFFF"/>
                </a:solidFill>
                <a:latin typeface="Verdana"/>
                <a:cs typeface="Verdana"/>
              </a:rPr>
              <a:t>comfort </a:t>
            </a:r>
            <a:r>
              <a:rPr lang="en-US" dirty="0" smtClean="0">
                <a:solidFill>
                  <a:srgbClr val="FFFFFF"/>
                </a:solidFill>
                <a:latin typeface="Verdana"/>
                <a:cs typeface="Verdana"/>
              </a:rPr>
              <a:t>and security of  </a:t>
            </a:r>
            <a:r>
              <a:rPr lang="en-US" spc="-5" dirty="0" smtClean="0">
                <a:solidFill>
                  <a:srgbClr val="FFFFFF"/>
                </a:solidFill>
                <a:latin typeface="Verdana"/>
                <a:cs typeface="Verdana"/>
              </a:rPr>
              <a:t>secured job </a:t>
            </a:r>
            <a:r>
              <a:rPr lang="en-US" dirty="0" smtClean="0">
                <a:solidFill>
                  <a:srgbClr val="FFFFFF"/>
                </a:solidFill>
                <a:latin typeface="Verdana"/>
                <a:cs typeface="Verdana"/>
              </a:rPr>
              <a:t>to </a:t>
            </a:r>
            <a:r>
              <a:rPr lang="en-US" spc="-5" dirty="0" smtClean="0">
                <a:solidFill>
                  <a:srgbClr val="FFFFFF"/>
                </a:solidFill>
                <a:latin typeface="Verdana"/>
                <a:cs typeface="Verdana"/>
              </a:rPr>
              <a:t>venture </a:t>
            </a:r>
            <a:r>
              <a:rPr lang="en-US" dirty="0" smtClean="0">
                <a:solidFill>
                  <a:srgbClr val="FFFFFF"/>
                </a:solidFill>
                <a:latin typeface="Verdana"/>
                <a:cs typeface="Verdana"/>
              </a:rPr>
              <a:t>into their </a:t>
            </a:r>
            <a:r>
              <a:rPr lang="en-US" spc="-5" dirty="0" smtClean="0">
                <a:solidFill>
                  <a:srgbClr val="FFFFFF"/>
                </a:solidFill>
                <a:latin typeface="Verdana"/>
                <a:cs typeface="Verdana"/>
              </a:rPr>
              <a:t>own</a:t>
            </a:r>
            <a:r>
              <a:rPr lang="en-US" spc="20" dirty="0" smtClean="0">
                <a:solidFill>
                  <a:srgbClr val="FFFFFF"/>
                </a:solidFill>
                <a:latin typeface="Verdana"/>
                <a:cs typeface="Verdana"/>
              </a:rPr>
              <a:t> </a:t>
            </a:r>
            <a:r>
              <a:rPr lang="en-US" dirty="0" smtClean="0">
                <a:solidFill>
                  <a:srgbClr val="FFFFFF"/>
                </a:solidFill>
                <a:latin typeface="Verdana"/>
                <a:cs typeface="Verdana"/>
              </a:rPr>
              <a:t>business.</a:t>
            </a:r>
            <a:endParaRPr lang="en-US" dirty="0" smtClean="0">
              <a:latin typeface="Verdana"/>
              <a:cs typeface="Verdana"/>
            </a:endParaRPr>
          </a:p>
          <a:p>
            <a:pPr marL="812800" marR="5080">
              <a:lnSpc>
                <a:spcPct val="100000"/>
              </a:lnSpc>
              <a:spcBef>
                <a:spcPts val="500"/>
              </a:spcBef>
            </a:pPr>
            <a:r>
              <a:rPr lang="en-US" dirty="0" smtClean="0">
                <a:solidFill>
                  <a:srgbClr val="FFFFFF"/>
                </a:solidFill>
                <a:latin typeface="Verdana"/>
                <a:cs typeface="Verdana"/>
              </a:rPr>
              <a:t>Failure can </a:t>
            </a:r>
            <a:r>
              <a:rPr lang="en-US" spc="-5" dirty="0" smtClean="0">
                <a:solidFill>
                  <a:srgbClr val="FFFFFF"/>
                </a:solidFill>
                <a:latin typeface="Verdana"/>
                <a:cs typeface="Verdana"/>
              </a:rPr>
              <a:t>bring about tremendous personal failure,  and </a:t>
            </a:r>
            <a:r>
              <a:rPr lang="en-US" dirty="0" smtClean="0">
                <a:solidFill>
                  <a:srgbClr val="FFFFFF"/>
                </a:solidFill>
                <a:latin typeface="Verdana"/>
                <a:cs typeface="Verdana"/>
              </a:rPr>
              <a:t>in turn </a:t>
            </a:r>
            <a:r>
              <a:rPr lang="en-US" spc="-5" dirty="0" smtClean="0">
                <a:solidFill>
                  <a:srgbClr val="FFFFFF"/>
                </a:solidFill>
                <a:latin typeface="Verdana"/>
                <a:cs typeface="Verdana"/>
              </a:rPr>
              <a:t>creates </a:t>
            </a:r>
            <a:r>
              <a:rPr lang="en-US" dirty="0" smtClean="0">
                <a:solidFill>
                  <a:srgbClr val="FFFFFF"/>
                </a:solidFill>
                <a:latin typeface="Verdana"/>
                <a:cs typeface="Verdana"/>
              </a:rPr>
              <a:t>intense </a:t>
            </a:r>
            <a:r>
              <a:rPr lang="en-US" spc="-5" dirty="0" smtClean="0">
                <a:solidFill>
                  <a:srgbClr val="FFFFFF"/>
                </a:solidFill>
                <a:latin typeface="Verdana"/>
                <a:cs typeface="Verdana"/>
              </a:rPr>
              <a:t>levels of </a:t>
            </a:r>
            <a:r>
              <a:rPr lang="en-US" dirty="0" smtClean="0">
                <a:solidFill>
                  <a:srgbClr val="FFFFFF"/>
                </a:solidFill>
                <a:latin typeface="Verdana"/>
                <a:cs typeface="Verdana"/>
              </a:rPr>
              <a:t>anxiety and</a:t>
            </a:r>
            <a:r>
              <a:rPr lang="en-US" spc="55" dirty="0" smtClean="0">
                <a:solidFill>
                  <a:srgbClr val="FFFFFF"/>
                </a:solidFill>
                <a:latin typeface="Verdana"/>
                <a:cs typeface="Verdana"/>
              </a:rPr>
              <a:t> </a:t>
            </a:r>
            <a:r>
              <a:rPr lang="en-US" spc="-5" dirty="0" smtClean="0">
                <a:solidFill>
                  <a:srgbClr val="FFFFFF"/>
                </a:solidFill>
                <a:latin typeface="Verdana"/>
                <a:cs typeface="Verdana"/>
              </a:rPr>
              <a:t>stress.</a:t>
            </a:r>
            <a:endParaRPr lang="en-US" dirty="0" smtClean="0">
              <a:latin typeface="Verdana"/>
              <a:cs typeface="Verdana"/>
            </a:endParaRPr>
          </a:p>
          <a:p>
            <a:pPr marL="812800" marR="403860">
              <a:lnSpc>
                <a:spcPct val="100000"/>
              </a:lnSpc>
              <a:spcBef>
                <a:spcPts val="500"/>
              </a:spcBef>
            </a:pPr>
            <a:r>
              <a:rPr lang="en-US" spc="-5" dirty="0" smtClean="0">
                <a:solidFill>
                  <a:srgbClr val="FFFFFF"/>
                </a:solidFill>
                <a:latin typeface="Verdana"/>
                <a:cs typeface="Verdana"/>
              </a:rPr>
              <a:t>Financial burden may increase and </a:t>
            </a:r>
            <a:r>
              <a:rPr lang="en-US" dirty="0" smtClean="0">
                <a:solidFill>
                  <a:srgbClr val="FFFFFF"/>
                </a:solidFill>
                <a:latin typeface="Verdana"/>
                <a:cs typeface="Verdana"/>
              </a:rPr>
              <a:t>the </a:t>
            </a:r>
            <a:r>
              <a:rPr lang="en-US" spc="-5" dirty="0" smtClean="0">
                <a:solidFill>
                  <a:srgbClr val="FFFFFF"/>
                </a:solidFill>
                <a:latin typeface="Verdana"/>
                <a:cs typeface="Verdana"/>
              </a:rPr>
              <a:t>entrepreneur  may face </a:t>
            </a:r>
            <a:r>
              <a:rPr lang="en-US" dirty="0" smtClean="0">
                <a:solidFill>
                  <a:srgbClr val="FFFFFF"/>
                </a:solidFill>
                <a:latin typeface="Verdana"/>
                <a:cs typeface="Verdana"/>
              </a:rPr>
              <a:t>difficulty sustaining the </a:t>
            </a:r>
            <a:r>
              <a:rPr lang="en-US" spc="-5" dirty="0" smtClean="0">
                <a:solidFill>
                  <a:srgbClr val="FFFFFF"/>
                </a:solidFill>
                <a:latin typeface="Verdana"/>
                <a:cs typeface="Verdana"/>
              </a:rPr>
              <a:t>business or may  decide </a:t>
            </a:r>
            <a:r>
              <a:rPr lang="en-US" dirty="0" smtClean="0">
                <a:solidFill>
                  <a:srgbClr val="FFFFFF"/>
                </a:solidFill>
                <a:latin typeface="Verdana"/>
                <a:cs typeface="Verdana"/>
              </a:rPr>
              <a:t>to </a:t>
            </a:r>
            <a:r>
              <a:rPr lang="en-US" spc="-5" dirty="0" smtClean="0">
                <a:solidFill>
                  <a:srgbClr val="FFFFFF"/>
                </a:solidFill>
                <a:latin typeface="Verdana"/>
                <a:cs typeface="Verdana"/>
              </a:rPr>
              <a:t>call </a:t>
            </a:r>
            <a:r>
              <a:rPr lang="en-US" spc="5" dirty="0" smtClean="0">
                <a:solidFill>
                  <a:srgbClr val="FFFFFF"/>
                </a:solidFill>
                <a:latin typeface="Verdana"/>
                <a:cs typeface="Verdana"/>
              </a:rPr>
              <a:t>it </a:t>
            </a:r>
            <a:r>
              <a:rPr lang="en-US" spc="-5" dirty="0" smtClean="0">
                <a:solidFill>
                  <a:srgbClr val="FFFFFF"/>
                </a:solidFill>
                <a:latin typeface="Verdana"/>
                <a:cs typeface="Verdana"/>
              </a:rPr>
              <a:t>for day and </a:t>
            </a:r>
            <a:r>
              <a:rPr lang="en-US" dirty="0" smtClean="0">
                <a:solidFill>
                  <a:srgbClr val="FFFFFF"/>
                </a:solidFill>
                <a:latin typeface="Verdana"/>
                <a:cs typeface="Verdana"/>
              </a:rPr>
              <a:t>wind up the </a:t>
            </a:r>
            <a:r>
              <a:rPr lang="en-US" spc="-5" dirty="0" smtClean="0">
                <a:solidFill>
                  <a:srgbClr val="FFFFFF"/>
                </a:solidFill>
                <a:latin typeface="Verdana"/>
                <a:cs typeface="Verdana"/>
              </a:rPr>
              <a:t>business </a:t>
            </a:r>
            <a:r>
              <a:rPr lang="en-US" dirty="0" smtClean="0">
                <a:solidFill>
                  <a:srgbClr val="FFFFFF"/>
                </a:solidFill>
                <a:latin typeface="Verdana"/>
                <a:cs typeface="Verdana"/>
              </a:rPr>
              <a:t>for  </a:t>
            </a:r>
            <a:r>
              <a:rPr lang="en-US" spc="-5" dirty="0" smtClean="0">
                <a:solidFill>
                  <a:srgbClr val="FFFFFF"/>
                </a:solidFill>
                <a:latin typeface="Verdana"/>
                <a:cs typeface="Verdana"/>
              </a:rPr>
              <a:t>good.</a:t>
            </a:r>
            <a:endParaRPr lang="en-US" dirty="0">
              <a:latin typeface="Verdana"/>
              <a:cs typeface="Verdan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tx2"/>
          </a:solidFill>
        </p:spPr>
        <p:txBody>
          <a:bodyPr>
            <a:normAutofit lnSpcReduction="10000"/>
          </a:bodyPr>
          <a:lstStyle/>
          <a:p>
            <a:pPr marL="127000">
              <a:lnSpc>
                <a:spcPct val="100000"/>
              </a:lnSpc>
              <a:spcBef>
                <a:spcPts val="20"/>
              </a:spcBef>
            </a:pPr>
            <a:r>
              <a:rPr lang="en-US" spc="-5" dirty="0" smtClean="0">
                <a:solidFill>
                  <a:srgbClr val="FFFFFF"/>
                </a:solidFill>
                <a:latin typeface="Verdana"/>
                <a:cs typeface="Verdana"/>
              </a:rPr>
              <a:t>Complete</a:t>
            </a:r>
            <a:r>
              <a:rPr lang="en-US" spc="-140" dirty="0" smtClean="0">
                <a:solidFill>
                  <a:srgbClr val="FFFFFF"/>
                </a:solidFill>
                <a:latin typeface="Verdana"/>
                <a:cs typeface="Verdana"/>
              </a:rPr>
              <a:t> </a:t>
            </a:r>
            <a:r>
              <a:rPr lang="en-US" spc="-5" dirty="0" smtClean="0">
                <a:solidFill>
                  <a:srgbClr val="FFFFFF"/>
                </a:solidFill>
                <a:latin typeface="Verdana"/>
                <a:cs typeface="Verdana"/>
              </a:rPr>
              <a:t>Responsibility</a:t>
            </a:r>
            <a:endParaRPr lang="en-US" dirty="0" smtClean="0">
              <a:latin typeface="Verdana"/>
              <a:cs typeface="Verdana"/>
            </a:endParaRPr>
          </a:p>
          <a:p>
            <a:pPr marL="812800" marR="5080">
              <a:lnSpc>
                <a:spcPct val="79900"/>
              </a:lnSpc>
              <a:spcBef>
                <a:spcPts val="595"/>
              </a:spcBef>
            </a:pPr>
            <a:r>
              <a:rPr lang="en-US" dirty="0" smtClean="0">
                <a:solidFill>
                  <a:srgbClr val="FFFFFF"/>
                </a:solidFill>
                <a:latin typeface="Verdana"/>
                <a:cs typeface="Verdana"/>
              </a:rPr>
              <a:t>Must be </a:t>
            </a:r>
            <a:r>
              <a:rPr lang="en-US" spc="-5" dirty="0" smtClean="0">
                <a:solidFill>
                  <a:srgbClr val="FFFFFF"/>
                </a:solidFill>
                <a:latin typeface="Verdana"/>
                <a:cs typeface="Verdana"/>
              </a:rPr>
              <a:t>prepared </a:t>
            </a:r>
            <a:r>
              <a:rPr lang="en-US" dirty="0" smtClean="0">
                <a:solidFill>
                  <a:srgbClr val="FFFFFF"/>
                </a:solidFill>
                <a:latin typeface="Verdana"/>
                <a:cs typeface="Verdana"/>
              </a:rPr>
              <a:t>to make </a:t>
            </a:r>
            <a:r>
              <a:rPr lang="en-US" spc="-5" dirty="0" smtClean="0">
                <a:solidFill>
                  <a:srgbClr val="FFFFFF"/>
                </a:solidFill>
                <a:latin typeface="Verdana"/>
                <a:cs typeface="Verdana"/>
              </a:rPr>
              <a:t>decision </a:t>
            </a:r>
            <a:r>
              <a:rPr lang="en-US" dirty="0" smtClean="0">
                <a:solidFill>
                  <a:srgbClr val="FFFFFF"/>
                </a:solidFill>
                <a:latin typeface="Verdana"/>
                <a:cs typeface="Verdana"/>
              </a:rPr>
              <a:t>that </a:t>
            </a:r>
            <a:r>
              <a:rPr lang="en-US" spc="-5" dirty="0" smtClean="0">
                <a:solidFill>
                  <a:srgbClr val="FFFFFF"/>
                </a:solidFill>
                <a:latin typeface="Verdana"/>
                <a:cs typeface="Verdana"/>
              </a:rPr>
              <a:t>are  unfavorable (swallow </a:t>
            </a:r>
            <a:r>
              <a:rPr lang="en-US" dirty="0" smtClean="0">
                <a:solidFill>
                  <a:srgbClr val="FFFFFF"/>
                </a:solidFill>
                <a:latin typeface="Verdana"/>
                <a:cs typeface="Verdana"/>
              </a:rPr>
              <a:t>the </a:t>
            </a:r>
            <a:r>
              <a:rPr lang="en-US" spc="-5" dirty="0" smtClean="0">
                <a:solidFill>
                  <a:srgbClr val="FFFFFF"/>
                </a:solidFill>
                <a:latin typeface="Verdana"/>
                <a:cs typeface="Verdana"/>
              </a:rPr>
              <a:t>bitter pill).</a:t>
            </a:r>
            <a:endParaRPr lang="en-US" dirty="0" smtClean="0">
              <a:latin typeface="Verdana"/>
              <a:cs typeface="Verdana"/>
            </a:endParaRPr>
          </a:p>
          <a:p>
            <a:pPr marL="812800" marR="1052195">
              <a:lnSpc>
                <a:spcPct val="79900"/>
              </a:lnSpc>
              <a:spcBef>
                <a:spcPts val="600"/>
              </a:spcBef>
            </a:pPr>
            <a:r>
              <a:rPr lang="en-US" dirty="0" smtClean="0">
                <a:solidFill>
                  <a:srgbClr val="FFFFFF"/>
                </a:solidFill>
                <a:latin typeface="Verdana"/>
                <a:cs typeface="Verdana"/>
              </a:rPr>
              <a:t>Must </a:t>
            </a:r>
            <a:r>
              <a:rPr lang="en-US" spc="-5" dirty="0" smtClean="0">
                <a:solidFill>
                  <a:srgbClr val="FFFFFF"/>
                </a:solidFill>
                <a:latin typeface="Verdana"/>
                <a:cs typeface="Verdana"/>
              </a:rPr>
              <a:t>make decision </a:t>
            </a:r>
            <a:r>
              <a:rPr lang="en-US" dirty="0" smtClean="0">
                <a:solidFill>
                  <a:srgbClr val="FFFFFF"/>
                </a:solidFill>
                <a:latin typeface="Verdana"/>
                <a:cs typeface="Verdana"/>
              </a:rPr>
              <a:t>in </a:t>
            </a:r>
            <a:r>
              <a:rPr lang="en-US" spc="-5" dirty="0" smtClean="0">
                <a:solidFill>
                  <a:srgbClr val="FFFFFF"/>
                </a:solidFill>
                <a:latin typeface="Verdana"/>
                <a:cs typeface="Verdana"/>
              </a:rPr>
              <a:t>areas that </a:t>
            </a:r>
            <a:r>
              <a:rPr lang="en-US" dirty="0" smtClean="0">
                <a:solidFill>
                  <a:srgbClr val="FFFFFF"/>
                </a:solidFill>
                <a:latin typeface="Verdana"/>
                <a:cs typeface="Verdana"/>
              </a:rPr>
              <a:t>the  </a:t>
            </a:r>
            <a:r>
              <a:rPr lang="en-US" spc="-5" dirty="0" smtClean="0">
                <a:solidFill>
                  <a:srgbClr val="FFFFFF"/>
                </a:solidFill>
                <a:latin typeface="Verdana"/>
                <a:cs typeface="Verdana"/>
              </a:rPr>
              <a:t>entrepreneur </a:t>
            </a:r>
            <a:r>
              <a:rPr lang="en-US" dirty="0" smtClean="0">
                <a:solidFill>
                  <a:srgbClr val="FFFFFF"/>
                </a:solidFill>
                <a:latin typeface="Verdana"/>
                <a:cs typeface="Verdana"/>
              </a:rPr>
              <a:t>is not </a:t>
            </a:r>
            <a:r>
              <a:rPr lang="en-US" spc="-5" dirty="0" smtClean="0">
                <a:solidFill>
                  <a:srgbClr val="FFFFFF"/>
                </a:solidFill>
                <a:latin typeface="Verdana"/>
                <a:cs typeface="Verdana"/>
              </a:rPr>
              <a:t>familiar at</a:t>
            </a:r>
            <a:r>
              <a:rPr lang="en-US" spc="-25" dirty="0" smtClean="0">
                <a:solidFill>
                  <a:srgbClr val="FFFFFF"/>
                </a:solidFill>
                <a:latin typeface="Verdana"/>
                <a:cs typeface="Verdana"/>
              </a:rPr>
              <a:t> </a:t>
            </a:r>
            <a:r>
              <a:rPr lang="en-US" spc="-5" dirty="0" smtClean="0">
                <a:solidFill>
                  <a:srgbClr val="FFFFFF"/>
                </a:solidFill>
                <a:latin typeface="Verdana"/>
                <a:cs typeface="Verdana"/>
              </a:rPr>
              <a:t>all.</a:t>
            </a:r>
            <a:endParaRPr lang="en-US" dirty="0" smtClean="0">
              <a:latin typeface="Verdana"/>
              <a:cs typeface="Verdana"/>
            </a:endParaRPr>
          </a:p>
          <a:p>
            <a:pPr marL="812800" marR="321310">
              <a:lnSpc>
                <a:spcPct val="80000"/>
              </a:lnSpc>
              <a:spcBef>
                <a:spcPts val="595"/>
              </a:spcBef>
            </a:pPr>
            <a:r>
              <a:rPr lang="en-US" spc="-5" dirty="0" smtClean="0">
                <a:solidFill>
                  <a:srgbClr val="FFFFFF"/>
                </a:solidFill>
                <a:latin typeface="Verdana"/>
                <a:cs typeface="Verdana"/>
              </a:rPr>
              <a:t>Fear of </a:t>
            </a:r>
            <a:r>
              <a:rPr lang="en-US" dirty="0" smtClean="0">
                <a:solidFill>
                  <a:srgbClr val="FFFFFF"/>
                </a:solidFill>
                <a:latin typeface="Verdana"/>
                <a:cs typeface="Verdana"/>
              </a:rPr>
              <a:t>making </a:t>
            </a:r>
            <a:r>
              <a:rPr lang="en-US" spc="-5" dirty="0" smtClean="0">
                <a:solidFill>
                  <a:srgbClr val="FFFFFF"/>
                </a:solidFill>
                <a:latin typeface="Verdana"/>
                <a:cs typeface="Verdana"/>
              </a:rPr>
              <a:t>decision that can have </a:t>
            </a:r>
            <a:r>
              <a:rPr lang="en-US" dirty="0" smtClean="0">
                <a:solidFill>
                  <a:srgbClr val="FFFFFF"/>
                </a:solidFill>
                <a:latin typeface="Verdana"/>
                <a:cs typeface="Verdana"/>
              </a:rPr>
              <a:t>a  </a:t>
            </a:r>
            <a:r>
              <a:rPr lang="en-US" spc="-5" dirty="0" smtClean="0">
                <a:solidFill>
                  <a:srgbClr val="FFFFFF"/>
                </a:solidFill>
                <a:latin typeface="Verdana"/>
                <a:cs typeface="Verdana"/>
              </a:rPr>
              <a:t>devastating effect on </a:t>
            </a:r>
            <a:r>
              <a:rPr lang="en-US" dirty="0" smtClean="0">
                <a:solidFill>
                  <a:srgbClr val="FFFFFF"/>
                </a:solidFill>
                <a:latin typeface="Verdana"/>
                <a:cs typeface="Verdana"/>
              </a:rPr>
              <a:t>the business </a:t>
            </a:r>
            <a:r>
              <a:rPr lang="en-US" spc="-5" dirty="0" smtClean="0">
                <a:solidFill>
                  <a:srgbClr val="FFFFFF"/>
                </a:solidFill>
                <a:latin typeface="Verdana"/>
                <a:cs typeface="Verdana"/>
              </a:rPr>
              <a:t>and </a:t>
            </a:r>
            <a:r>
              <a:rPr lang="en-US" dirty="0" smtClean="0">
                <a:solidFill>
                  <a:srgbClr val="FFFFFF"/>
                </a:solidFill>
                <a:latin typeface="Verdana"/>
                <a:cs typeface="Verdana"/>
              </a:rPr>
              <a:t>its  </a:t>
            </a:r>
            <a:r>
              <a:rPr lang="en-US" spc="-5" dirty="0" smtClean="0">
                <a:solidFill>
                  <a:srgbClr val="FFFFFF"/>
                </a:solidFill>
                <a:latin typeface="Verdana"/>
                <a:cs typeface="Verdana"/>
              </a:rPr>
              <a:t>people.</a:t>
            </a:r>
            <a:endParaRPr lang="en-US" dirty="0" smtClean="0">
              <a:latin typeface="Verdana"/>
              <a:cs typeface="Verdana"/>
            </a:endParaRPr>
          </a:p>
          <a:p>
            <a:pPr marL="812800" marR="254000">
              <a:lnSpc>
                <a:spcPct val="79900"/>
              </a:lnSpc>
              <a:spcBef>
                <a:spcPts val="600"/>
              </a:spcBef>
            </a:pPr>
            <a:r>
              <a:rPr lang="en-US" spc="-5" dirty="0" smtClean="0">
                <a:solidFill>
                  <a:srgbClr val="FFFFFF"/>
                </a:solidFill>
                <a:latin typeface="Verdana"/>
                <a:cs typeface="Verdana"/>
              </a:rPr>
              <a:t>Tremendous pressure to perform as </a:t>
            </a:r>
            <a:r>
              <a:rPr lang="en-US" dirty="0" smtClean="0">
                <a:solidFill>
                  <a:srgbClr val="FFFFFF"/>
                </a:solidFill>
                <a:latin typeface="Verdana"/>
                <a:cs typeface="Verdana"/>
              </a:rPr>
              <a:t>the  </a:t>
            </a:r>
            <a:r>
              <a:rPr lang="en-US" spc="-5" dirty="0" smtClean="0">
                <a:solidFill>
                  <a:srgbClr val="FFFFFF"/>
                </a:solidFill>
                <a:latin typeface="Verdana"/>
                <a:cs typeface="Verdana"/>
              </a:rPr>
              <a:t>entrepreneur </a:t>
            </a:r>
            <a:r>
              <a:rPr lang="en-US" dirty="0" smtClean="0">
                <a:solidFill>
                  <a:srgbClr val="FFFFFF"/>
                </a:solidFill>
                <a:latin typeface="Verdana"/>
                <a:cs typeface="Verdana"/>
              </a:rPr>
              <a:t>is </a:t>
            </a:r>
            <a:r>
              <a:rPr lang="en-US" spc="-5" dirty="0" smtClean="0">
                <a:solidFill>
                  <a:srgbClr val="FFFFFF"/>
                </a:solidFill>
                <a:latin typeface="Verdana"/>
                <a:cs typeface="Verdana"/>
              </a:rPr>
              <a:t>too </a:t>
            </a:r>
            <a:r>
              <a:rPr lang="en-US" dirty="0" smtClean="0">
                <a:solidFill>
                  <a:srgbClr val="FFFFFF"/>
                </a:solidFill>
                <a:latin typeface="Verdana"/>
                <a:cs typeface="Verdana"/>
              </a:rPr>
              <a:t>deeply </a:t>
            </a:r>
            <a:r>
              <a:rPr lang="en-US" spc="-5" dirty="0" smtClean="0">
                <a:solidFill>
                  <a:srgbClr val="FFFFFF"/>
                </a:solidFill>
                <a:latin typeface="Verdana"/>
                <a:cs typeface="Verdana"/>
              </a:rPr>
              <a:t>engaged </a:t>
            </a:r>
            <a:r>
              <a:rPr lang="en-US" dirty="0" smtClean="0">
                <a:solidFill>
                  <a:srgbClr val="FFFFFF"/>
                </a:solidFill>
                <a:latin typeface="Verdana"/>
                <a:cs typeface="Verdana"/>
              </a:rPr>
              <a:t>in the  business</a:t>
            </a:r>
            <a:endParaRPr lang="en-US" dirty="0" smtClean="0">
              <a:latin typeface="Verdana"/>
              <a:cs typeface="Verdana"/>
            </a:endParaRP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434131" y="1443835"/>
            <a:ext cx="6413610" cy="4986822"/>
          </a:xfrm>
        </p:spPr>
        <p:txBody>
          <a:bodyPr/>
          <a:lstStyle/>
          <a:p>
            <a:r>
              <a:rPr lang="en-US" dirty="0" smtClean="0"/>
              <a:t>Make Effective Presentations</a:t>
            </a:r>
          </a:p>
          <a:p>
            <a:r>
              <a:rPr lang="en-US" dirty="0" smtClean="0"/>
              <a:t>Using Awesome Backgrounds</a:t>
            </a:r>
          </a:p>
          <a:p>
            <a:r>
              <a:rPr lang="en-US" dirty="0" smtClean="0"/>
              <a:t>Engage your Audience</a:t>
            </a:r>
          </a:p>
          <a:p>
            <a:r>
              <a:rPr lang="en-US" dirty="0" smtClean="0"/>
              <a:t>Capture Audience Attention</a:t>
            </a:r>
          </a:p>
        </p:txBody>
      </p:sp>
      <p:sp>
        <p:nvSpPr>
          <p:cNvPr id="6" name="object 2"/>
          <p:cNvSpPr/>
          <p:nvPr/>
        </p:nvSpPr>
        <p:spPr>
          <a:xfrm>
            <a:off x="2438400" y="381000"/>
            <a:ext cx="6477000" cy="6096000"/>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101633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solidFill>
            <a:schemeClr val="tx2"/>
          </a:solidFill>
        </p:spPr>
        <p:txBody>
          <a:bodyPr>
            <a:normAutofit fontScale="85000" lnSpcReduction="10000"/>
          </a:bodyPr>
          <a:lstStyle/>
          <a:p>
            <a:pPr marL="412750" indent="-285750">
              <a:lnSpc>
                <a:spcPct val="100000"/>
              </a:lnSpc>
              <a:spcBef>
                <a:spcPts val="310"/>
              </a:spcBef>
              <a:buChar char="–"/>
              <a:tabLst>
                <a:tab pos="412750" algn="l"/>
              </a:tabLst>
            </a:pPr>
            <a:r>
              <a:rPr lang="en-US" spc="-5" dirty="0" smtClean="0">
                <a:solidFill>
                  <a:srgbClr val="FFFFFF"/>
                </a:solidFill>
                <a:latin typeface="Verdana"/>
                <a:cs typeface="Verdana"/>
              </a:rPr>
              <a:t>Discouragement</a:t>
            </a:r>
            <a:endParaRPr lang="en-US" dirty="0" smtClean="0">
              <a:latin typeface="Verdana"/>
              <a:cs typeface="Verdana"/>
            </a:endParaRPr>
          </a:p>
          <a:p>
            <a:pPr marL="412750" marR="1193800" indent="-285750">
              <a:lnSpc>
                <a:spcPts val="2590"/>
              </a:lnSpc>
              <a:spcBef>
                <a:spcPts val="640"/>
              </a:spcBef>
              <a:buChar char="–"/>
              <a:tabLst>
                <a:tab pos="412750" algn="l"/>
              </a:tabLst>
            </a:pPr>
            <a:r>
              <a:rPr lang="en-US" spc="-5" dirty="0" smtClean="0">
                <a:solidFill>
                  <a:srgbClr val="FFFFFF"/>
                </a:solidFill>
                <a:latin typeface="Verdana"/>
                <a:cs typeface="Verdana"/>
              </a:rPr>
              <a:t>To undertake </a:t>
            </a:r>
            <a:r>
              <a:rPr lang="en-US" dirty="0" smtClean="0">
                <a:solidFill>
                  <a:srgbClr val="FFFFFF"/>
                </a:solidFill>
                <a:latin typeface="Verdana"/>
                <a:cs typeface="Verdana"/>
              </a:rPr>
              <a:t>a business </a:t>
            </a:r>
            <a:r>
              <a:rPr lang="en-US" spc="-5" dirty="0" smtClean="0">
                <a:solidFill>
                  <a:srgbClr val="FFFFFF"/>
                </a:solidFill>
                <a:latin typeface="Verdana"/>
                <a:cs typeface="Verdana"/>
              </a:rPr>
              <a:t>requires </a:t>
            </a:r>
            <a:r>
              <a:rPr lang="en-US" dirty="0" smtClean="0">
                <a:solidFill>
                  <a:srgbClr val="FFFFFF"/>
                </a:solidFill>
                <a:latin typeface="Verdana"/>
                <a:cs typeface="Verdana"/>
              </a:rPr>
              <a:t>a </a:t>
            </a:r>
            <a:r>
              <a:rPr lang="en-US" spc="-5" dirty="0" smtClean="0">
                <a:solidFill>
                  <a:srgbClr val="FFFFFF"/>
                </a:solidFill>
                <a:latin typeface="Verdana"/>
                <a:cs typeface="Verdana"/>
              </a:rPr>
              <a:t>lot of  dedication, </a:t>
            </a:r>
            <a:r>
              <a:rPr lang="en-US" dirty="0" smtClean="0">
                <a:solidFill>
                  <a:srgbClr val="FFFFFF"/>
                </a:solidFill>
                <a:latin typeface="Verdana"/>
                <a:cs typeface="Verdana"/>
              </a:rPr>
              <a:t>discipline </a:t>
            </a:r>
            <a:r>
              <a:rPr lang="en-US" spc="-5" dirty="0" smtClean="0">
                <a:solidFill>
                  <a:srgbClr val="FFFFFF"/>
                </a:solidFill>
                <a:latin typeface="Verdana"/>
                <a:cs typeface="Verdana"/>
              </a:rPr>
              <a:t>and tenacity.</a:t>
            </a:r>
            <a:endParaRPr lang="en-US" dirty="0" smtClean="0">
              <a:latin typeface="Verdana"/>
              <a:cs typeface="Verdana"/>
            </a:endParaRPr>
          </a:p>
          <a:p>
            <a:pPr marL="412750" marR="53975" indent="-285750">
              <a:lnSpc>
                <a:spcPts val="2590"/>
              </a:lnSpc>
              <a:spcBef>
                <a:spcPts val="600"/>
              </a:spcBef>
              <a:buChar char="–"/>
              <a:tabLst>
                <a:tab pos="412750" algn="l"/>
              </a:tabLst>
            </a:pPr>
            <a:r>
              <a:rPr lang="en-US" spc="-5" dirty="0" smtClean="0">
                <a:solidFill>
                  <a:srgbClr val="FFFFFF"/>
                </a:solidFill>
                <a:latin typeface="Verdana"/>
                <a:cs typeface="Verdana"/>
              </a:rPr>
              <a:t>During </a:t>
            </a:r>
            <a:r>
              <a:rPr lang="en-US" dirty="0" smtClean="0">
                <a:solidFill>
                  <a:srgbClr val="FFFFFF"/>
                </a:solidFill>
                <a:latin typeface="Verdana"/>
                <a:cs typeface="Verdana"/>
              </a:rPr>
              <a:t>running the business they will </a:t>
            </a:r>
            <a:r>
              <a:rPr lang="en-US" spc="-5" dirty="0" smtClean="0">
                <a:solidFill>
                  <a:srgbClr val="FFFFFF"/>
                </a:solidFill>
                <a:latin typeface="Verdana"/>
                <a:cs typeface="Verdana"/>
              </a:rPr>
              <a:t>face</a:t>
            </a:r>
            <a:r>
              <a:rPr lang="en-US" spc="-75" dirty="0" smtClean="0">
                <a:solidFill>
                  <a:srgbClr val="FFFFFF"/>
                </a:solidFill>
                <a:latin typeface="Verdana"/>
                <a:cs typeface="Verdana"/>
              </a:rPr>
              <a:t> </a:t>
            </a:r>
            <a:r>
              <a:rPr lang="en-US" dirty="0" smtClean="0">
                <a:solidFill>
                  <a:srgbClr val="FFFFFF"/>
                </a:solidFill>
                <a:latin typeface="Verdana"/>
                <a:cs typeface="Verdana"/>
              </a:rPr>
              <a:t>many  </a:t>
            </a:r>
            <a:r>
              <a:rPr lang="en-US" spc="-5" dirty="0" smtClean="0">
                <a:solidFill>
                  <a:srgbClr val="FFFFFF"/>
                </a:solidFill>
                <a:latin typeface="Verdana"/>
                <a:cs typeface="Verdana"/>
              </a:rPr>
              <a:t>difficulties, obstacles </a:t>
            </a:r>
            <a:r>
              <a:rPr lang="en-US" dirty="0" smtClean="0">
                <a:solidFill>
                  <a:srgbClr val="FFFFFF"/>
                </a:solidFill>
                <a:latin typeface="Verdana"/>
                <a:cs typeface="Verdana"/>
              </a:rPr>
              <a:t>which may </a:t>
            </a:r>
            <a:r>
              <a:rPr lang="en-US" spc="-5" dirty="0" smtClean="0">
                <a:solidFill>
                  <a:srgbClr val="FFFFFF"/>
                </a:solidFill>
                <a:latin typeface="Verdana"/>
                <a:cs typeface="Verdana"/>
              </a:rPr>
              <a:t>difficult </a:t>
            </a:r>
            <a:r>
              <a:rPr lang="en-US" dirty="0" smtClean="0">
                <a:solidFill>
                  <a:srgbClr val="FFFFFF"/>
                </a:solidFill>
                <a:latin typeface="Verdana"/>
                <a:cs typeface="Verdana"/>
              </a:rPr>
              <a:t>to  </a:t>
            </a:r>
            <a:r>
              <a:rPr lang="en-US" spc="-5" dirty="0" smtClean="0">
                <a:solidFill>
                  <a:srgbClr val="FFFFFF"/>
                </a:solidFill>
                <a:latin typeface="Verdana"/>
                <a:cs typeface="Verdana"/>
              </a:rPr>
              <a:t>overcome.</a:t>
            </a:r>
            <a:endParaRPr lang="en-US" dirty="0" smtClean="0">
              <a:latin typeface="Verdana"/>
              <a:cs typeface="Verdana"/>
            </a:endParaRPr>
          </a:p>
          <a:p>
            <a:pPr marL="412750" marR="1358900" indent="-285750">
              <a:lnSpc>
                <a:spcPts val="2590"/>
              </a:lnSpc>
              <a:spcBef>
                <a:spcPts val="600"/>
              </a:spcBef>
              <a:buChar char="–"/>
              <a:tabLst>
                <a:tab pos="412750" algn="l"/>
              </a:tabLst>
            </a:pPr>
            <a:r>
              <a:rPr lang="en-US" spc="-5" dirty="0" smtClean="0">
                <a:solidFill>
                  <a:srgbClr val="FFFFFF"/>
                </a:solidFill>
                <a:latin typeface="Verdana"/>
                <a:cs typeface="Verdana"/>
              </a:rPr>
              <a:t>Further difficulties, discouragement </a:t>
            </a:r>
            <a:r>
              <a:rPr lang="en-US" dirty="0" smtClean="0">
                <a:solidFill>
                  <a:srgbClr val="FFFFFF"/>
                </a:solidFill>
                <a:latin typeface="Verdana"/>
                <a:cs typeface="Verdana"/>
              </a:rPr>
              <a:t>and  </a:t>
            </a:r>
            <a:r>
              <a:rPr lang="en-US" spc="-5" dirty="0" smtClean="0">
                <a:solidFill>
                  <a:srgbClr val="FFFFFF"/>
                </a:solidFill>
                <a:latin typeface="Verdana"/>
                <a:cs typeface="Verdana"/>
              </a:rPr>
              <a:t>disillusionment are common</a:t>
            </a:r>
            <a:r>
              <a:rPr lang="en-US" spc="25" dirty="0" smtClean="0">
                <a:solidFill>
                  <a:srgbClr val="FFFFFF"/>
                </a:solidFill>
                <a:latin typeface="Verdana"/>
                <a:cs typeface="Verdana"/>
              </a:rPr>
              <a:t> </a:t>
            </a:r>
            <a:r>
              <a:rPr lang="en-US" spc="-5" dirty="0" smtClean="0">
                <a:solidFill>
                  <a:srgbClr val="FFFFFF"/>
                </a:solidFill>
                <a:latin typeface="Verdana"/>
                <a:cs typeface="Verdana"/>
              </a:rPr>
              <a:t>emotions.</a:t>
            </a:r>
            <a:endParaRPr lang="en-US" dirty="0" smtClean="0">
              <a:latin typeface="Verdana"/>
              <a:cs typeface="Verdana"/>
            </a:endParaRPr>
          </a:p>
          <a:p>
            <a:pPr marL="412750" marR="5080" indent="-285750">
              <a:lnSpc>
                <a:spcPts val="2590"/>
              </a:lnSpc>
              <a:spcBef>
                <a:spcPts val="600"/>
              </a:spcBef>
              <a:buChar char="–"/>
              <a:tabLst>
                <a:tab pos="412750" algn="l"/>
              </a:tabLst>
            </a:pPr>
            <a:r>
              <a:rPr lang="en-US" spc="-5" dirty="0" smtClean="0">
                <a:solidFill>
                  <a:srgbClr val="FFFFFF"/>
                </a:solidFill>
                <a:latin typeface="Verdana"/>
                <a:cs typeface="Verdana"/>
              </a:rPr>
              <a:t>Successful entrepreneurs escape through rough  </a:t>
            </a:r>
            <a:r>
              <a:rPr lang="en-US" dirty="0" smtClean="0">
                <a:solidFill>
                  <a:srgbClr val="FFFFFF"/>
                </a:solidFill>
                <a:latin typeface="Verdana"/>
                <a:cs typeface="Verdana"/>
              </a:rPr>
              <a:t>times </a:t>
            </a:r>
            <a:r>
              <a:rPr lang="en-US" spc="-5" dirty="0" smtClean="0">
                <a:solidFill>
                  <a:srgbClr val="FFFFFF"/>
                </a:solidFill>
                <a:latin typeface="Verdana"/>
                <a:cs typeface="Verdana"/>
              </a:rPr>
              <a:t>or </a:t>
            </a:r>
            <a:r>
              <a:rPr lang="en-US" dirty="0" smtClean="0">
                <a:solidFill>
                  <a:srgbClr val="FFFFFF"/>
                </a:solidFill>
                <a:latin typeface="Verdana"/>
                <a:cs typeface="Verdana"/>
              </a:rPr>
              <a:t>difficult times through sheer </a:t>
            </a:r>
            <a:r>
              <a:rPr lang="en-US" spc="-5" dirty="0" smtClean="0">
                <a:solidFill>
                  <a:srgbClr val="FFFFFF"/>
                </a:solidFill>
                <a:latin typeface="Verdana"/>
                <a:cs typeface="Verdana"/>
              </a:rPr>
              <a:t>hard</a:t>
            </a:r>
            <a:r>
              <a:rPr lang="en-US" spc="-110" dirty="0" smtClean="0">
                <a:solidFill>
                  <a:srgbClr val="FFFFFF"/>
                </a:solidFill>
                <a:latin typeface="Verdana"/>
                <a:cs typeface="Verdana"/>
              </a:rPr>
              <a:t> </a:t>
            </a:r>
            <a:r>
              <a:rPr lang="en-US" spc="-5" dirty="0" smtClean="0">
                <a:solidFill>
                  <a:srgbClr val="FFFFFF"/>
                </a:solidFill>
                <a:latin typeface="Verdana"/>
                <a:cs typeface="Verdana"/>
              </a:rPr>
              <a:t>work,  self confidence and full of</a:t>
            </a:r>
            <a:r>
              <a:rPr lang="en-US" dirty="0" smtClean="0">
                <a:solidFill>
                  <a:srgbClr val="FFFFFF"/>
                </a:solidFill>
                <a:latin typeface="Verdana"/>
                <a:cs typeface="Verdana"/>
              </a:rPr>
              <a:t> </a:t>
            </a:r>
            <a:r>
              <a:rPr lang="en-US" spc="-5" dirty="0" smtClean="0">
                <a:solidFill>
                  <a:srgbClr val="FFFFFF"/>
                </a:solidFill>
                <a:latin typeface="Verdana"/>
                <a:cs typeface="Verdana"/>
              </a:rPr>
              <a:t>optimisms.</a:t>
            </a:r>
            <a:endParaRPr lang="en-US" dirty="0">
              <a:latin typeface="Verdana"/>
              <a:cs typeface="Verdan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tx2"/>
          </a:solidFill>
        </p:spPr>
        <p:txBody>
          <a:bodyPr>
            <a:normAutofit fontScale="70000" lnSpcReduction="20000"/>
          </a:bodyPr>
          <a:lstStyle/>
          <a:p>
            <a:pPr marL="127000">
              <a:lnSpc>
                <a:spcPct val="100000"/>
              </a:lnSpc>
              <a:spcBef>
                <a:spcPts val="260"/>
              </a:spcBef>
            </a:pPr>
            <a:r>
              <a:rPr lang="en-US" sz="3200" spc="-5" dirty="0" smtClean="0">
                <a:solidFill>
                  <a:srgbClr val="FFFFFF"/>
                </a:solidFill>
                <a:latin typeface="Verdana"/>
                <a:cs typeface="Verdana"/>
              </a:rPr>
              <a:t>Business entrepreneurship </a:t>
            </a:r>
            <a:r>
              <a:rPr lang="en-US" sz="3200" dirty="0" smtClean="0">
                <a:solidFill>
                  <a:srgbClr val="FFFFFF"/>
                </a:solidFill>
                <a:latin typeface="Verdana"/>
                <a:cs typeface="Verdana"/>
              </a:rPr>
              <a:t>fail</a:t>
            </a:r>
            <a:r>
              <a:rPr lang="en-US" sz="3200" spc="-405" dirty="0" smtClean="0">
                <a:solidFill>
                  <a:srgbClr val="FFFFFF"/>
                </a:solidFill>
                <a:latin typeface="Verdana"/>
                <a:cs typeface="Verdana"/>
              </a:rPr>
              <a:t> </a:t>
            </a:r>
            <a:r>
              <a:rPr lang="en-US" sz="3200" spc="-5" dirty="0" smtClean="0">
                <a:solidFill>
                  <a:srgbClr val="FFFFFF"/>
                </a:solidFill>
                <a:latin typeface="Verdana"/>
                <a:cs typeface="Verdana"/>
              </a:rPr>
              <a:t>because:-</a:t>
            </a:r>
            <a:endParaRPr lang="en-US" sz="3200" dirty="0" smtClean="0">
              <a:latin typeface="Verdana"/>
              <a:cs typeface="Verdana"/>
            </a:endParaRPr>
          </a:p>
          <a:p>
            <a:pPr marL="812800" marR="3988435">
              <a:lnSpc>
                <a:spcPct val="110600"/>
              </a:lnSpc>
            </a:pPr>
            <a:r>
              <a:rPr lang="en-US" spc="-5" dirty="0" smtClean="0">
                <a:solidFill>
                  <a:srgbClr val="FFFFFF"/>
                </a:solidFill>
                <a:latin typeface="Verdana"/>
                <a:cs typeface="Verdana"/>
              </a:rPr>
              <a:t>Management Mistakes  Lack of Experience  Poor financial control  Weak </a:t>
            </a:r>
            <a:r>
              <a:rPr lang="en-US" spc="-5" smtClean="0">
                <a:solidFill>
                  <a:srgbClr val="FFFFFF"/>
                </a:solidFill>
                <a:latin typeface="Verdana"/>
                <a:cs typeface="Verdana"/>
              </a:rPr>
              <a:t>marketing</a:t>
            </a:r>
            <a:r>
              <a:rPr lang="en-US" spc="-60" smtClean="0">
                <a:solidFill>
                  <a:srgbClr val="FFFFFF"/>
                </a:solidFill>
                <a:latin typeface="Verdana"/>
                <a:cs typeface="Verdana"/>
              </a:rPr>
              <a:t> </a:t>
            </a:r>
            <a:r>
              <a:rPr lang="en-US" spc="-5" smtClean="0">
                <a:solidFill>
                  <a:srgbClr val="FFFFFF"/>
                </a:solidFill>
                <a:latin typeface="Verdana"/>
                <a:cs typeface="Verdana"/>
              </a:rPr>
              <a:t>efforts</a:t>
            </a:r>
          </a:p>
          <a:p>
            <a:pPr marL="812800" marR="3988435">
              <a:lnSpc>
                <a:spcPct val="110600"/>
              </a:lnSpc>
            </a:pPr>
            <a:endParaRPr lang="en-US" dirty="0" smtClean="0">
              <a:latin typeface="Verdana"/>
              <a:cs typeface="Verdana"/>
            </a:endParaRPr>
          </a:p>
          <a:p>
            <a:pPr marL="812800" marR="1223010">
              <a:lnSpc>
                <a:spcPct val="110600"/>
              </a:lnSpc>
              <a:spcBef>
                <a:spcPts val="5"/>
              </a:spcBef>
            </a:pPr>
            <a:r>
              <a:rPr lang="en-US" spc="-5" dirty="0" smtClean="0">
                <a:solidFill>
                  <a:srgbClr val="FFFFFF"/>
                </a:solidFill>
                <a:latin typeface="Verdana"/>
                <a:cs typeface="Verdana"/>
              </a:rPr>
              <a:t>Failure to develop </a:t>
            </a:r>
            <a:r>
              <a:rPr lang="en-US" dirty="0" smtClean="0">
                <a:solidFill>
                  <a:srgbClr val="FFFFFF"/>
                </a:solidFill>
                <a:latin typeface="Verdana"/>
                <a:cs typeface="Verdana"/>
              </a:rPr>
              <a:t>a </a:t>
            </a:r>
            <a:r>
              <a:rPr lang="en-US" spc="-5" dirty="0" smtClean="0">
                <a:solidFill>
                  <a:srgbClr val="FFFFFF"/>
                </a:solidFill>
                <a:latin typeface="Verdana"/>
                <a:cs typeface="Verdana"/>
              </a:rPr>
              <a:t>strategic and effective plan  Uncontrolled</a:t>
            </a:r>
            <a:r>
              <a:rPr lang="en-US" spc="-10" dirty="0" smtClean="0">
                <a:solidFill>
                  <a:srgbClr val="FFFFFF"/>
                </a:solidFill>
                <a:latin typeface="Verdana"/>
                <a:cs typeface="Verdana"/>
              </a:rPr>
              <a:t> </a:t>
            </a:r>
            <a:r>
              <a:rPr lang="en-US" spc="-5" dirty="0" smtClean="0">
                <a:solidFill>
                  <a:srgbClr val="FFFFFF"/>
                </a:solidFill>
                <a:latin typeface="Verdana"/>
                <a:cs typeface="Verdana"/>
              </a:rPr>
              <a:t>Growth</a:t>
            </a:r>
            <a:endParaRPr lang="en-US" dirty="0" smtClean="0">
              <a:latin typeface="Verdana"/>
              <a:cs typeface="Verdana"/>
            </a:endParaRPr>
          </a:p>
          <a:p>
            <a:pPr marL="812800">
              <a:lnSpc>
                <a:spcPct val="100000"/>
              </a:lnSpc>
              <a:spcBef>
                <a:spcPts val="229"/>
              </a:spcBef>
            </a:pPr>
            <a:r>
              <a:rPr lang="en-US" spc="-5" dirty="0" smtClean="0">
                <a:solidFill>
                  <a:srgbClr val="FFFFFF"/>
                </a:solidFill>
                <a:latin typeface="Verdana"/>
                <a:cs typeface="Verdana"/>
              </a:rPr>
              <a:t>Poor</a:t>
            </a:r>
            <a:r>
              <a:rPr lang="en-US" spc="5" dirty="0" smtClean="0">
                <a:solidFill>
                  <a:srgbClr val="FFFFFF"/>
                </a:solidFill>
                <a:latin typeface="Verdana"/>
                <a:cs typeface="Verdana"/>
              </a:rPr>
              <a:t> </a:t>
            </a:r>
            <a:r>
              <a:rPr lang="en-US" spc="-5" dirty="0" smtClean="0">
                <a:solidFill>
                  <a:srgbClr val="FFFFFF"/>
                </a:solidFill>
                <a:latin typeface="Verdana"/>
                <a:cs typeface="Verdana"/>
              </a:rPr>
              <a:t>location</a:t>
            </a:r>
            <a:endParaRPr lang="en-US" dirty="0" smtClean="0">
              <a:latin typeface="Verdana"/>
              <a:cs typeface="Verdana"/>
            </a:endParaRPr>
          </a:p>
          <a:p>
            <a:pPr marL="812800" marR="3225165">
              <a:lnSpc>
                <a:spcPct val="110600"/>
              </a:lnSpc>
            </a:pPr>
            <a:r>
              <a:rPr lang="en-US" spc="-5" dirty="0" smtClean="0">
                <a:solidFill>
                  <a:srgbClr val="FFFFFF"/>
                </a:solidFill>
                <a:latin typeface="Verdana"/>
                <a:cs typeface="Verdana"/>
              </a:rPr>
              <a:t>Improper inventory control  Incorrect or unsuitable</a:t>
            </a:r>
            <a:r>
              <a:rPr lang="en-US" spc="-40" dirty="0" smtClean="0">
                <a:solidFill>
                  <a:srgbClr val="FFFFFF"/>
                </a:solidFill>
                <a:latin typeface="Verdana"/>
                <a:cs typeface="Verdana"/>
              </a:rPr>
              <a:t> </a:t>
            </a:r>
            <a:r>
              <a:rPr lang="en-US" spc="-5" dirty="0" smtClean="0">
                <a:solidFill>
                  <a:srgbClr val="FFFFFF"/>
                </a:solidFill>
                <a:latin typeface="Verdana"/>
                <a:cs typeface="Verdana"/>
              </a:rPr>
              <a:t>pricing</a:t>
            </a:r>
            <a:endParaRPr lang="en-US" dirty="0" smtClean="0">
              <a:latin typeface="Verdana"/>
              <a:cs typeface="Verdana"/>
            </a:endParaRPr>
          </a:p>
          <a:p>
            <a:pPr marL="812800" marR="601345">
              <a:lnSpc>
                <a:spcPts val="1939"/>
              </a:lnSpc>
              <a:spcBef>
                <a:spcPts val="475"/>
              </a:spcBef>
            </a:pPr>
            <a:r>
              <a:rPr lang="en-US" spc="-5" dirty="0" smtClean="0">
                <a:solidFill>
                  <a:srgbClr val="FFFFFF"/>
                </a:solidFill>
                <a:latin typeface="Verdana"/>
                <a:cs typeface="Verdana"/>
              </a:rPr>
              <a:t>The inability of to move into entrepreneurial </a:t>
            </a:r>
            <a:r>
              <a:rPr lang="en-US" spc="-5" smtClean="0">
                <a:solidFill>
                  <a:srgbClr val="FFFFFF"/>
                </a:solidFill>
                <a:latin typeface="Verdana"/>
                <a:cs typeface="Verdana"/>
              </a:rPr>
              <a:t>thinking  mindset</a:t>
            </a:r>
            <a:r>
              <a:rPr lang="en-US" dirty="0">
                <a:latin typeface="Verdana"/>
                <a:cs typeface="Verdana"/>
              </a:rPr>
              <a:t> </a:t>
            </a:r>
            <a:r>
              <a:rPr lang="en-US" smtClean="0">
                <a:solidFill>
                  <a:srgbClr val="FFFFFF"/>
                </a:solidFill>
                <a:latin typeface="Verdana"/>
                <a:cs typeface="Verdana"/>
              </a:rPr>
              <a:t>from </a:t>
            </a:r>
            <a:r>
              <a:rPr lang="en-US" spc="-5" dirty="0" smtClean="0">
                <a:solidFill>
                  <a:srgbClr val="FFFFFF"/>
                </a:solidFill>
                <a:latin typeface="Verdana"/>
                <a:cs typeface="Verdana"/>
              </a:rPr>
              <a:t>the previous secured permanent managerial position  held.</a:t>
            </a:r>
            <a:endParaRPr lang="en-US" dirty="0" smtClean="0">
              <a:latin typeface="Verdana"/>
              <a:cs typeface="Verdana"/>
            </a:endParaRP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399" y="304801"/>
            <a:ext cx="5875025" cy="1066800"/>
          </a:xfrm>
          <a:solidFill>
            <a:schemeClr val="tx2"/>
          </a:solidFill>
        </p:spPr>
        <p:txBody>
          <a:bodyPr>
            <a:normAutofit fontScale="90000"/>
          </a:bodyPr>
          <a:lstStyle/>
          <a:p>
            <a:r>
              <a:rPr lang="en-US" spc="-5" dirty="0" smtClean="0">
                <a:solidFill>
                  <a:srgbClr val="FFFFFF"/>
                </a:solidFill>
                <a:latin typeface="Verdana"/>
                <a:cs typeface="Verdana"/>
              </a:rPr>
              <a:t/>
            </a:r>
            <a:br>
              <a:rPr lang="en-US" spc="-5" dirty="0" smtClean="0">
                <a:solidFill>
                  <a:srgbClr val="FFFFFF"/>
                </a:solidFill>
                <a:latin typeface="Verdana"/>
                <a:cs typeface="Verdana"/>
              </a:rPr>
            </a:br>
            <a:r>
              <a:rPr lang="en-US" spc="-5" dirty="0" smtClean="0">
                <a:solidFill>
                  <a:srgbClr val="FFFFFF"/>
                </a:solidFill>
                <a:latin typeface="Verdana"/>
                <a:cs typeface="Verdana"/>
              </a:rPr>
              <a:t>How </a:t>
            </a:r>
            <a:r>
              <a:rPr lang="en-US" dirty="0" smtClean="0">
                <a:solidFill>
                  <a:srgbClr val="FFFFFF"/>
                </a:solidFill>
                <a:latin typeface="Verdana"/>
                <a:cs typeface="Verdana"/>
              </a:rPr>
              <a:t>to </a:t>
            </a:r>
            <a:r>
              <a:rPr lang="en-US" spc="-5" dirty="0" smtClean="0">
                <a:solidFill>
                  <a:srgbClr val="FFFFFF"/>
                </a:solidFill>
                <a:latin typeface="Verdana"/>
                <a:cs typeface="Verdana"/>
              </a:rPr>
              <a:t>avoid failure </a:t>
            </a:r>
            <a:r>
              <a:rPr lang="en-US" dirty="0" smtClean="0">
                <a:solidFill>
                  <a:srgbClr val="FFFFFF"/>
                </a:solidFill>
                <a:latin typeface="Verdana"/>
                <a:cs typeface="Verdana"/>
              </a:rPr>
              <a:t>in a </a:t>
            </a:r>
            <a:r>
              <a:rPr lang="en-US" spc="-10" dirty="0" smtClean="0">
                <a:solidFill>
                  <a:srgbClr val="FFFFFF"/>
                </a:solidFill>
                <a:latin typeface="Verdana"/>
                <a:cs typeface="Verdana"/>
              </a:rPr>
              <a:t>Entrepreneurial  business.</a:t>
            </a:r>
            <a:r>
              <a:rPr lang="en-US" dirty="0" smtClean="0">
                <a:latin typeface="Verdana"/>
                <a:cs typeface="Verdana"/>
              </a:rPr>
              <a:t/>
            </a:r>
            <a:br>
              <a:rPr lang="en-US" dirty="0" smtClean="0">
                <a:latin typeface="Verdana"/>
                <a:cs typeface="Verdana"/>
              </a:rPr>
            </a:br>
            <a:endParaRPr lang="en-US" dirty="0"/>
          </a:p>
        </p:txBody>
      </p:sp>
      <p:sp>
        <p:nvSpPr>
          <p:cNvPr id="3" name="Content Placeholder 2"/>
          <p:cNvSpPr>
            <a:spLocks noGrp="1"/>
          </p:cNvSpPr>
          <p:nvPr>
            <p:ph idx="1"/>
          </p:nvPr>
        </p:nvSpPr>
        <p:spPr>
          <a:solidFill>
            <a:schemeClr val="tx2"/>
          </a:solidFill>
        </p:spPr>
        <p:txBody>
          <a:bodyPr>
            <a:normAutofit lnSpcReduction="10000"/>
          </a:bodyPr>
          <a:lstStyle/>
          <a:p>
            <a:pPr marL="412750" indent="-285750">
              <a:lnSpc>
                <a:spcPct val="100000"/>
              </a:lnSpc>
              <a:spcBef>
                <a:spcPts val="600"/>
              </a:spcBef>
              <a:buChar char="–"/>
              <a:tabLst>
                <a:tab pos="412750" algn="l"/>
              </a:tabLst>
            </a:pPr>
            <a:r>
              <a:rPr lang="en-US" spc="-5" dirty="0" smtClean="0">
                <a:solidFill>
                  <a:srgbClr val="FFFFFF"/>
                </a:solidFill>
                <a:latin typeface="Verdana"/>
                <a:cs typeface="Verdana"/>
              </a:rPr>
              <a:t>Know your </a:t>
            </a:r>
            <a:r>
              <a:rPr lang="en-US" dirty="0" smtClean="0">
                <a:solidFill>
                  <a:srgbClr val="FFFFFF"/>
                </a:solidFill>
                <a:latin typeface="Verdana"/>
                <a:cs typeface="Verdana"/>
              </a:rPr>
              <a:t>business in</a:t>
            </a:r>
            <a:r>
              <a:rPr lang="en-US" spc="-25" dirty="0" smtClean="0">
                <a:solidFill>
                  <a:srgbClr val="FFFFFF"/>
                </a:solidFill>
                <a:latin typeface="Verdana"/>
                <a:cs typeface="Verdana"/>
              </a:rPr>
              <a:t> </a:t>
            </a:r>
            <a:r>
              <a:rPr lang="en-US" dirty="0" smtClean="0">
                <a:solidFill>
                  <a:srgbClr val="FFFFFF"/>
                </a:solidFill>
                <a:latin typeface="Verdana"/>
                <a:cs typeface="Verdana"/>
              </a:rPr>
              <a:t>depth.</a:t>
            </a:r>
            <a:endParaRPr lang="en-US" dirty="0" smtClean="0">
              <a:latin typeface="Verdana"/>
              <a:cs typeface="Verdana"/>
            </a:endParaRPr>
          </a:p>
          <a:p>
            <a:pPr marL="412750" marR="20955" indent="-285750">
              <a:lnSpc>
                <a:spcPct val="100000"/>
              </a:lnSpc>
              <a:spcBef>
                <a:spcPts val="600"/>
              </a:spcBef>
              <a:buChar char="–"/>
              <a:tabLst>
                <a:tab pos="412750" algn="l"/>
              </a:tabLst>
            </a:pPr>
            <a:r>
              <a:rPr lang="en-US" spc="-5" dirty="0" smtClean="0">
                <a:solidFill>
                  <a:srgbClr val="FFFFFF"/>
                </a:solidFill>
                <a:latin typeface="Verdana"/>
                <a:cs typeface="Verdana"/>
              </a:rPr>
              <a:t>Develop </a:t>
            </a:r>
            <a:r>
              <a:rPr lang="en-US" dirty="0" smtClean="0">
                <a:solidFill>
                  <a:srgbClr val="FFFFFF"/>
                </a:solidFill>
                <a:latin typeface="Verdana"/>
                <a:cs typeface="Verdana"/>
              </a:rPr>
              <a:t>a </a:t>
            </a:r>
            <a:r>
              <a:rPr lang="en-US" spc="-5" dirty="0" smtClean="0">
                <a:solidFill>
                  <a:srgbClr val="FFFFFF"/>
                </a:solidFill>
                <a:latin typeface="Verdana"/>
                <a:cs typeface="Verdana"/>
              </a:rPr>
              <a:t>good, effective </a:t>
            </a:r>
            <a:r>
              <a:rPr lang="en-US" dirty="0" smtClean="0">
                <a:solidFill>
                  <a:srgbClr val="FFFFFF"/>
                </a:solidFill>
                <a:latin typeface="Verdana"/>
                <a:cs typeface="Verdana"/>
              </a:rPr>
              <a:t>and </a:t>
            </a:r>
            <a:r>
              <a:rPr lang="en-US" spc="-5" dirty="0" smtClean="0">
                <a:solidFill>
                  <a:srgbClr val="FFFFFF"/>
                </a:solidFill>
                <a:latin typeface="Verdana"/>
                <a:cs typeface="Verdana"/>
              </a:rPr>
              <a:t>solid </a:t>
            </a:r>
            <a:r>
              <a:rPr lang="en-US" dirty="0" smtClean="0">
                <a:solidFill>
                  <a:srgbClr val="FFFFFF"/>
                </a:solidFill>
                <a:latin typeface="Verdana"/>
                <a:cs typeface="Verdana"/>
              </a:rPr>
              <a:t>Business  </a:t>
            </a:r>
            <a:r>
              <a:rPr lang="en-US" spc="-5" dirty="0" smtClean="0">
                <a:solidFill>
                  <a:srgbClr val="FFFFFF"/>
                </a:solidFill>
                <a:latin typeface="Verdana"/>
                <a:cs typeface="Verdana"/>
              </a:rPr>
              <a:t>Plan.</a:t>
            </a:r>
            <a:endParaRPr lang="en-US" dirty="0" smtClean="0">
              <a:latin typeface="Verdana"/>
              <a:cs typeface="Verdana"/>
            </a:endParaRPr>
          </a:p>
          <a:p>
            <a:pPr marL="412750" indent="-285750">
              <a:lnSpc>
                <a:spcPct val="100000"/>
              </a:lnSpc>
              <a:spcBef>
                <a:spcPts val="590"/>
              </a:spcBef>
              <a:buChar char="–"/>
              <a:tabLst>
                <a:tab pos="412750" algn="l"/>
              </a:tabLst>
            </a:pPr>
            <a:r>
              <a:rPr lang="en-US" spc="-5" dirty="0" smtClean="0">
                <a:solidFill>
                  <a:srgbClr val="FFFFFF"/>
                </a:solidFill>
                <a:latin typeface="Verdana"/>
                <a:cs typeface="Verdana"/>
              </a:rPr>
              <a:t>Manage your financial resources</a:t>
            </a:r>
            <a:r>
              <a:rPr lang="en-US" spc="5" dirty="0" smtClean="0">
                <a:solidFill>
                  <a:srgbClr val="FFFFFF"/>
                </a:solidFill>
                <a:latin typeface="Verdana"/>
                <a:cs typeface="Verdana"/>
              </a:rPr>
              <a:t> </a:t>
            </a:r>
            <a:r>
              <a:rPr lang="en-US" spc="-5" dirty="0" smtClean="0">
                <a:solidFill>
                  <a:srgbClr val="FFFFFF"/>
                </a:solidFill>
                <a:latin typeface="Verdana"/>
                <a:cs typeface="Verdana"/>
              </a:rPr>
              <a:t>effectively.</a:t>
            </a:r>
            <a:endParaRPr lang="en-US" dirty="0" smtClean="0">
              <a:latin typeface="Verdana"/>
              <a:cs typeface="Verdana"/>
            </a:endParaRPr>
          </a:p>
          <a:p>
            <a:pPr marL="412750" marR="734060" indent="-285750">
              <a:lnSpc>
                <a:spcPct val="100000"/>
              </a:lnSpc>
              <a:spcBef>
                <a:spcPts val="600"/>
              </a:spcBef>
              <a:buChar char="–"/>
              <a:tabLst>
                <a:tab pos="412750" algn="l"/>
              </a:tabLst>
            </a:pPr>
            <a:r>
              <a:rPr lang="en-US" spc="-5" dirty="0" smtClean="0">
                <a:solidFill>
                  <a:srgbClr val="FFFFFF"/>
                </a:solidFill>
                <a:latin typeface="Verdana"/>
                <a:cs typeface="Verdana"/>
              </a:rPr>
              <a:t>Have </a:t>
            </a:r>
            <a:r>
              <a:rPr lang="en-US" dirty="0" smtClean="0">
                <a:solidFill>
                  <a:srgbClr val="FFFFFF"/>
                </a:solidFill>
                <a:latin typeface="Verdana"/>
                <a:cs typeface="Verdana"/>
              </a:rPr>
              <a:t>a </a:t>
            </a:r>
            <a:r>
              <a:rPr lang="en-US" spc="-5" dirty="0" smtClean="0">
                <a:solidFill>
                  <a:srgbClr val="FFFFFF"/>
                </a:solidFill>
                <a:latin typeface="Verdana"/>
                <a:cs typeface="Verdana"/>
              </a:rPr>
              <a:t>thorough </a:t>
            </a:r>
            <a:r>
              <a:rPr lang="en-US" dirty="0" smtClean="0">
                <a:solidFill>
                  <a:srgbClr val="FFFFFF"/>
                </a:solidFill>
                <a:latin typeface="Verdana"/>
                <a:cs typeface="Verdana"/>
              </a:rPr>
              <a:t>and </a:t>
            </a:r>
            <a:r>
              <a:rPr lang="en-US" spc="-5" dirty="0" smtClean="0">
                <a:solidFill>
                  <a:srgbClr val="FFFFFF"/>
                </a:solidFill>
                <a:latin typeface="Verdana"/>
                <a:cs typeface="Verdana"/>
              </a:rPr>
              <a:t>complete financial  statement.</a:t>
            </a:r>
            <a:endParaRPr lang="en-US" dirty="0" smtClean="0">
              <a:latin typeface="Verdana"/>
              <a:cs typeface="Verdana"/>
            </a:endParaRPr>
          </a:p>
          <a:p>
            <a:pPr marL="412750" indent="-285750">
              <a:lnSpc>
                <a:spcPct val="100000"/>
              </a:lnSpc>
              <a:spcBef>
                <a:spcPts val="600"/>
              </a:spcBef>
              <a:buChar char="–"/>
              <a:tabLst>
                <a:tab pos="412750" algn="l"/>
              </a:tabLst>
            </a:pPr>
            <a:r>
              <a:rPr lang="en-US" spc="-5" dirty="0" smtClean="0">
                <a:solidFill>
                  <a:srgbClr val="FFFFFF"/>
                </a:solidFill>
                <a:latin typeface="Verdana"/>
                <a:cs typeface="Verdana"/>
              </a:rPr>
              <a:t>Learn </a:t>
            </a:r>
            <a:r>
              <a:rPr lang="en-US" dirty="0" smtClean="0">
                <a:solidFill>
                  <a:srgbClr val="FFFFFF"/>
                </a:solidFill>
                <a:latin typeface="Verdana"/>
                <a:cs typeface="Verdana"/>
              </a:rPr>
              <a:t>hire and </a:t>
            </a:r>
            <a:r>
              <a:rPr lang="en-US" spc="-5" dirty="0" smtClean="0">
                <a:solidFill>
                  <a:srgbClr val="FFFFFF"/>
                </a:solidFill>
                <a:latin typeface="Verdana"/>
                <a:cs typeface="Verdana"/>
              </a:rPr>
              <a:t>manage people</a:t>
            </a:r>
            <a:r>
              <a:rPr lang="en-US" spc="-30" dirty="0" smtClean="0">
                <a:solidFill>
                  <a:srgbClr val="FFFFFF"/>
                </a:solidFill>
                <a:latin typeface="Verdana"/>
                <a:cs typeface="Verdana"/>
              </a:rPr>
              <a:t> </a:t>
            </a:r>
            <a:r>
              <a:rPr lang="en-US" spc="-5" dirty="0" smtClean="0">
                <a:solidFill>
                  <a:srgbClr val="FFFFFF"/>
                </a:solidFill>
                <a:latin typeface="Verdana"/>
                <a:cs typeface="Verdana"/>
              </a:rPr>
              <a:t>effectively.</a:t>
            </a:r>
            <a:endParaRPr lang="en-US" dirty="0" smtClean="0">
              <a:latin typeface="Verdana"/>
              <a:cs typeface="Verdana"/>
            </a:endParaRPr>
          </a:p>
          <a:p>
            <a:pPr marL="412750" marR="193675" indent="-285750" algn="just">
              <a:lnSpc>
                <a:spcPct val="100000"/>
              </a:lnSpc>
              <a:spcBef>
                <a:spcPts val="600"/>
              </a:spcBef>
              <a:buChar char="–"/>
              <a:tabLst>
                <a:tab pos="412750" algn="l"/>
              </a:tabLst>
            </a:pPr>
            <a:r>
              <a:rPr lang="en-US" spc="-5" dirty="0" smtClean="0">
                <a:solidFill>
                  <a:srgbClr val="FFFFFF"/>
                </a:solidFill>
                <a:latin typeface="Verdana"/>
                <a:cs typeface="Verdana"/>
              </a:rPr>
              <a:t>Keep physically fit, consume </a:t>
            </a:r>
            <a:r>
              <a:rPr lang="en-US" dirty="0" smtClean="0">
                <a:solidFill>
                  <a:srgbClr val="FFFFFF"/>
                </a:solidFill>
                <a:latin typeface="Verdana"/>
                <a:cs typeface="Verdana"/>
              </a:rPr>
              <a:t>healthy </a:t>
            </a:r>
            <a:r>
              <a:rPr lang="en-US" spc="-5" dirty="0" smtClean="0">
                <a:solidFill>
                  <a:srgbClr val="FFFFFF"/>
                </a:solidFill>
                <a:latin typeface="Verdana"/>
                <a:cs typeface="Verdana"/>
              </a:rPr>
              <a:t>foods,  and avoid addictive consumption cigarettes  and alcohol.</a:t>
            </a:r>
            <a:endParaRPr lang="en-US" dirty="0">
              <a:latin typeface="Verdana"/>
              <a:cs typeface="Verdan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US" sz="3200" dirty="0" smtClean="0">
                <a:solidFill>
                  <a:srgbClr val="C00000"/>
                </a:solidFill>
                <a:latin typeface="Times" panose="02020603050405020304" pitchFamily="18" charset="0"/>
                <a:cs typeface="Times" panose="02020603050405020304" pitchFamily="18" charset="0"/>
              </a:rPr>
              <a:t>Entrepreneurial Ideation &amp; Incubation Process</a:t>
            </a:r>
            <a:endParaRPr lang="en-IN" sz="3200" dirty="0">
              <a:solidFill>
                <a:srgbClr val="C0000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707034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11430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spcAft>
                <a:spcPts val="1800"/>
              </a:spcAft>
            </a:pPr>
            <a:endParaRPr lang="en-US" sz="3200" b="1" i="1" dirty="0">
              <a:solidFill>
                <a:srgbClr val="6C2973"/>
              </a:solidFill>
            </a:endParaRPr>
          </a:p>
          <a:p>
            <a:pPr eaLnBrk="1" hangingPunct="1">
              <a:spcBef>
                <a:spcPct val="20000"/>
              </a:spcBef>
              <a:spcAft>
                <a:spcPts val="600"/>
              </a:spcAft>
            </a:pPr>
            <a:r>
              <a:rPr lang="en-US" dirty="0">
                <a:solidFill>
                  <a:srgbClr val="006EAD"/>
                </a:solidFill>
                <a:latin typeface="Times New Roman" panose="02020603050405020304" pitchFamily="18" charset="0"/>
                <a:cs typeface="Times New Roman" panose="02020603050405020304" pitchFamily="18" charset="0"/>
              </a:rPr>
              <a:t>Entrepreneur</a:t>
            </a:r>
            <a:r>
              <a:rPr lang="en-US" b="1"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Person who seeks a profitable opportunity and takes the necessary risks to set up and operate a business.</a:t>
            </a:r>
          </a:p>
          <a:p>
            <a:pPr eaLnBrk="1" hangingPunct="1">
              <a:spcBef>
                <a:spcPct val="20000"/>
              </a:spcBef>
              <a:spcAft>
                <a:spcPts val="600"/>
              </a:spcAft>
            </a:pPr>
            <a:r>
              <a:rPr lang="en-US" dirty="0">
                <a:latin typeface="Times New Roman" panose="02020603050405020304" pitchFamily="18" charset="0"/>
                <a:cs typeface="Times New Roman" panose="02020603050405020304" pitchFamily="18" charset="0"/>
              </a:rPr>
              <a:t>	• Differ from many small-business owners in their strong desire to make their business grow.</a:t>
            </a:r>
          </a:p>
          <a:p>
            <a:pPr eaLnBrk="1" hangingPunct="1">
              <a:spcBef>
                <a:spcPct val="20000"/>
              </a:spcBef>
              <a:spcAft>
                <a:spcPts val="600"/>
              </a:spcAft>
            </a:pPr>
            <a:r>
              <a:rPr lang="en-US" dirty="0">
                <a:latin typeface="Times New Roman" panose="02020603050405020304" pitchFamily="18" charset="0"/>
                <a:cs typeface="Times New Roman" panose="02020603050405020304" pitchFamily="18" charset="0"/>
              </a:rPr>
              <a:t>	• Differ from managers through their overriding responsibility to sue the resources of the organization to accomplish their goals.</a:t>
            </a:r>
          </a:p>
          <a:p>
            <a:pPr eaLnBrk="1" hangingPunct="1">
              <a:spcBef>
                <a:spcPct val="20000"/>
              </a:spcBef>
              <a:spcAft>
                <a:spcPts val="600"/>
              </a:spcAft>
            </a:pPr>
            <a:r>
              <a:rPr lang="en-US" dirty="0">
                <a:latin typeface="Times New Roman" panose="02020603050405020304" pitchFamily="18" charset="0"/>
                <a:cs typeface="Times New Roman" panose="02020603050405020304" pitchFamily="18" charset="0"/>
              </a:rPr>
              <a:t>	• Willing to take risks.</a:t>
            </a:r>
          </a:p>
        </p:txBody>
      </p:sp>
    </p:spTree>
    <p:custDataLst>
      <p:tags r:id="rId1"/>
    </p:custDataLst>
    <p:extLst>
      <p:ext uri="{BB962C8B-B14F-4D97-AF65-F5344CB8AC3E}">
        <p14:creationId xmlns:p14="http://schemas.microsoft.com/office/powerpoint/2010/main" val="3032163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85800" y="4572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spcAft>
                <a:spcPts val="1800"/>
              </a:spcAft>
            </a:pPr>
            <a:r>
              <a:rPr lang="en-US" sz="3200" b="1" i="1" dirty="0">
                <a:solidFill>
                  <a:srgbClr val="6C2973"/>
                </a:solidFill>
              </a:rPr>
              <a:t>CATEGORIES OF ENTREPRENEURS</a:t>
            </a:r>
          </a:p>
          <a:p>
            <a:pPr eaLnBrk="1" hangingPunct="1">
              <a:spcBef>
                <a:spcPct val="20000"/>
              </a:spcBef>
              <a:spcAft>
                <a:spcPts val="600"/>
              </a:spcAft>
            </a:pPr>
            <a:endParaRPr lang="en-US" sz="1800" dirty="0">
              <a:latin typeface="Times" panose="02020603050405020304" pitchFamily="18" charset="0"/>
            </a:endParaRPr>
          </a:p>
        </p:txBody>
      </p:sp>
      <p:pic>
        <p:nvPicPr>
          <p:cNvPr id="254979" name="Picture 3" descr="Fig 6-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 y="1676400"/>
            <a:ext cx="7162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109482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49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76200" y="1905000"/>
            <a:ext cx="8382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spcAft>
                <a:spcPts val="1800"/>
              </a:spcAft>
            </a:pPr>
            <a:r>
              <a:rPr lang="en-US" sz="3200" b="1" i="1" dirty="0">
                <a:solidFill>
                  <a:srgbClr val="6C2973"/>
                </a:solidFill>
                <a:latin typeface="Times New Roman" panose="02020603050405020304" pitchFamily="18" charset="0"/>
                <a:cs typeface="Times New Roman" panose="02020603050405020304" pitchFamily="18" charset="0"/>
              </a:rPr>
              <a:t>REASONS TO CHOOSE ENTREPRENEURSHIP </a:t>
            </a:r>
            <a:br>
              <a:rPr lang="en-US" sz="3200" b="1" i="1" dirty="0">
                <a:solidFill>
                  <a:srgbClr val="6C2973"/>
                </a:solidFill>
                <a:latin typeface="Times New Roman" panose="02020603050405020304" pitchFamily="18" charset="0"/>
                <a:cs typeface="Times New Roman" panose="02020603050405020304" pitchFamily="18" charset="0"/>
              </a:rPr>
            </a:br>
            <a:r>
              <a:rPr lang="en-US" sz="3200" b="1" i="1" dirty="0">
                <a:solidFill>
                  <a:srgbClr val="6C2973"/>
                </a:solidFill>
                <a:latin typeface="Times New Roman" panose="02020603050405020304" pitchFamily="18" charset="0"/>
                <a:cs typeface="Times New Roman" panose="02020603050405020304" pitchFamily="18" charset="0"/>
              </a:rPr>
              <a:t>AS A CAREER PATH</a:t>
            </a:r>
          </a:p>
          <a:p>
            <a:pPr eaLnBrk="1" hangingPunct="1">
              <a:spcBef>
                <a:spcPct val="20000"/>
              </a:spcBef>
            </a:pPr>
            <a:r>
              <a:rPr lang="en-US" sz="18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More than 11 percent of Americans run their own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business.</a:t>
            </a:r>
          </a:p>
          <a:p>
            <a:pPr eaLnBrk="1" hangingPunct="1">
              <a:spcBef>
                <a:spcPct val="20000"/>
              </a:spcBef>
            </a:pPr>
            <a:r>
              <a:rPr lang="en-US" dirty="0">
                <a:latin typeface="Times New Roman" panose="02020603050405020304" pitchFamily="18" charset="0"/>
                <a:cs typeface="Times New Roman" panose="02020603050405020304" pitchFamily="18" charset="0"/>
              </a:rPr>
              <a:t>• In an average month, Americans start approximately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550,000 new businesses.</a:t>
            </a:r>
          </a:p>
          <a:p>
            <a:pPr eaLnBrk="1" hangingPunct="1">
              <a:spcBef>
                <a:spcPct val="20000"/>
              </a:spcBef>
            </a:pPr>
            <a:r>
              <a:rPr lang="en-US" dirty="0">
                <a:latin typeface="Times New Roman" panose="02020603050405020304" pitchFamily="18" charset="0"/>
                <a:cs typeface="Times New Roman" panose="02020603050405020304" pitchFamily="18" charset="0"/>
              </a:rPr>
              <a:t>• Motivated by dissatisfaction with organizational work </a:t>
            </a:r>
            <a:r>
              <a:rPr lang="en-US" dirty="0" smtClean="0">
                <a:latin typeface="Times New Roman" panose="02020603050405020304" pitchFamily="18" charset="0"/>
                <a:cs typeface="Times New Roman" panose="02020603050405020304" pitchFamily="18" charset="0"/>
              </a:rPr>
              <a:t>world</a:t>
            </a:r>
            <a:r>
              <a:rPr lang="en-US" dirty="0">
                <a:latin typeface="Times New Roman" panose="02020603050405020304" pitchFamily="18" charset="0"/>
                <a:cs typeface="Times New Roman" panose="02020603050405020304" pitchFamily="18" charset="0"/>
              </a:rPr>
              <a:t>.</a:t>
            </a:r>
          </a:p>
          <a:p>
            <a:pPr eaLnBrk="1" hangingPunct="1">
              <a:spcBef>
                <a:spcPct val="20000"/>
              </a:spcBef>
            </a:pPr>
            <a:r>
              <a:rPr lang="en-US" dirty="0">
                <a:latin typeface="Times New Roman" panose="02020603050405020304" pitchFamily="18" charset="0"/>
                <a:cs typeface="Times New Roman" panose="02020603050405020304" pitchFamily="18" charset="0"/>
              </a:rPr>
              <a:t>• May believe their ideas are opportunities to meet customer needs.</a:t>
            </a:r>
          </a:p>
          <a:p>
            <a:pPr eaLnBrk="1" hangingPunct="1">
              <a:spcBef>
                <a:spcPct val="20000"/>
              </a:spcBef>
            </a:pPr>
            <a:endParaRPr lang="en-US" dirty="0">
              <a:latin typeface="Times New Roman" panose="02020603050405020304" pitchFamily="18" charset="0"/>
              <a:cs typeface="Times New Roman" panose="02020603050405020304" pitchFamily="18" charset="0"/>
            </a:endParaRPr>
          </a:p>
        </p:txBody>
      </p:sp>
      <p:pic>
        <p:nvPicPr>
          <p:cNvPr id="80905" name="Picture 9" descr="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0" y="-76200"/>
            <a:ext cx="3657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332864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89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89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89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89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09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3" descr="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838200"/>
            <a:ext cx="8305800" cy="541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208480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438400" y="76200"/>
            <a:ext cx="6019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spcAft>
                <a:spcPts val="1800"/>
              </a:spcAft>
            </a:pPr>
            <a:r>
              <a:rPr lang="en-US" sz="3200" b="1" i="1" dirty="0">
                <a:solidFill>
                  <a:srgbClr val="6C2973"/>
                </a:solidFill>
              </a:rPr>
              <a:t>THE ENVIRONMENT FOR ENTREPRENEURS</a:t>
            </a:r>
          </a:p>
        </p:txBody>
      </p:sp>
      <p:pic>
        <p:nvPicPr>
          <p:cNvPr id="105476" name="Picture 4" descr="Picture 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1752600"/>
            <a:ext cx="7162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567283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54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3"/>
          <p:cNvSpPr>
            <a:spLocks noChangeArrowheads="1"/>
          </p:cNvSpPr>
          <p:nvPr/>
        </p:nvSpPr>
        <p:spPr bwMode="auto">
          <a:xfrm>
            <a:off x="685800" y="1981200"/>
            <a:ext cx="7696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1800"/>
              </a:spcBef>
              <a:spcAft>
                <a:spcPts val="1200"/>
              </a:spcAft>
            </a:pPr>
            <a:r>
              <a:rPr lang="en-US" b="1" i="1" dirty="0">
                <a:solidFill>
                  <a:srgbClr val="1798C2"/>
                </a:solidFill>
                <a:latin typeface="Times New Roman" panose="02020603050405020304" pitchFamily="18" charset="0"/>
                <a:cs typeface="Times New Roman" panose="02020603050405020304" pitchFamily="18" charset="0"/>
              </a:rPr>
              <a:t>Education</a:t>
            </a:r>
          </a:p>
          <a:p>
            <a:pPr eaLnBrk="1" hangingPunct="1">
              <a:spcBef>
                <a:spcPct val="20000"/>
              </a:spcBef>
              <a:spcAft>
                <a:spcPts val="600"/>
              </a:spcAft>
            </a:pPr>
            <a:r>
              <a:rPr lang="en-US" dirty="0">
                <a:latin typeface="Times New Roman" panose="02020603050405020304" pitchFamily="18" charset="0"/>
                <a:cs typeface="Times New Roman" panose="02020603050405020304" pitchFamily="18" charset="0"/>
              </a:rPr>
              <a:t>• One hundred U.S. colleges and universities offer entrepreneurship majors, 73 offer an emphasis in entrepreneurship, hundreds of others offer courses.</a:t>
            </a:r>
          </a:p>
          <a:p>
            <a:pPr eaLnBrk="1" hangingPunct="1">
              <a:spcBef>
                <a:spcPct val="20000"/>
              </a:spcBef>
              <a:spcAft>
                <a:spcPts val="600"/>
              </a:spcAft>
            </a:pPr>
            <a:r>
              <a:rPr lang="en-US" dirty="0">
                <a:latin typeface="Times New Roman" panose="02020603050405020304" pitchFamily="18" charset="0"/>
                <a:cs typeface="Times New Roman" panose="02020603050405020304" pitchFamily="18" charset="0"/>
              </a:rPr>
              <a:t>• Universities are helping students launch businesses.</a:t>
            </a:r>
          </a:p>
          <a:p>
            <a:pPr eaLnBrk="1" hangingPunct="1">
              <a:spcBef>
                <a:spcPct val="20000"/>
              </a:spcBef>
              <a:spcAft>
                <a:spcPts val="600"/>
              </a:spcAft>
            </a:pPr>
            <a:r>
              <a:rPr lang="en-US" dirty="0">
                <a:latin typeface="Times New Roman" panose="02020603050405020304" pitchFamily="18" charset="0"/>
                <a:cs typeface="Times New Roman" panose="02020603050405020304" pitchFamily="18" charset="0"/>
              </a:rPr>
              <a:t>• Some programs teach entrepreneurship to young people.</a:t>
            </a:r>
          </a:p>
          <a:p>
            <a:pPr eaLnBrk="1" hangingPunct="1">
              <a:spcBef>
                <a:spcPct val="20000"/>
              </a:spcBef>
              <a:spcAft>
                <a:spcPts val="600"/>
              </a:spcAft>
            </a:pPr>
            <a:r>
              <a:rPr lang="en-US" dirty="0">
                <a:latin typeface="Times New Roman" panose="02020603050405020304" pitchFamily="18" charset="0"/>
                <a:cs typeface="Times New Roman" panose="02020603050405020304" pitchFamily="18" charset="0"/>
              </a:rPr>
              <a:t>• Students who graduate from entrepreneurship programs are three times as likely as others to be self-employed and to help start new businesses.</a:t>
            </a:r>
          </a:p>
        </p:txBody>
      </p:sp>
    </p:spTree>
    <p:custDataLst>
      <p:tags r:id="rId1"/>
    </p:custDataLst>
    <p:extLst>
      <p:ext uri="{BB962C8B-B14F-4D97-AF65-F5344CB8AC3E}">
        <p14:creationId xmlns:p14="http://schemas.microsoft.com/office/powerpoint/2010/main" val="2201197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53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05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053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0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972190"/>
            <a:ext cx="8305800" cy="2631490"/>
          </a:xfrm>
          <a:prstGeom prst="rect">
            <a:avLst/>
          </a:prstGeom>
          <a:solidFill>
            <a:schemeClr val="tx2"/>
          </a:solidFill>
        </p:spPr>
        <p:txBody>
          <a:bodyPr wrap="square">
            <a:spAutoFit/>
          </a:bodyPr>
          <a:lstStyle/>
          <a:p>
            <a:pPr marL="412750" marR="45085" indent="-285750">
              <a:lnSpc>
                <a:spcPts val="2160"/>
              </a:lnSpc>
              <a:spcBef>
                <a:spcPts val="5"/>
              </a:spcBef>
              <a:buChar char="–"/>
              <a:tabLst>
                <a:tab pos="412750" algn="l"/>
              </a:tabLst>
            </a:pPr>
            <a:endParaRPr lang="en-US" dirty="0" smtClean="0">
              <a:solidFill>
                <a:srgbClr val="FFFFFF"/>
              </a:solidFill>
              <a:latin typeface="Verdana"/>
              <a:cs typeface="Verdana"/>
            </a:endParaRPr>
          </a:p>
          <a:p>
            <a:pPr marL="412750" marR="45085" indent="-285750">
              <a:lnSpc>
                <a:spcPts val="2160"/>
              </a:lnSpc>
              <a:spcBef>
                <a:spcPts val="5"/>
              </a:spcBef>
              <a:buChar char="–"/>
              <a:tabLst>
                <a:tab pos="412750" algn="l"/>
              </a:tabLst>
            </a:pPr>
            <a:endParaRPr lang="en-US" dirty="0" smtClean="0">
              <a:solidFill>
                <a:srgbClr val="FFFFFF"/>
              </a:solidFill>
              <a:latin typeface="Verdana"/>
              <a:cs typeface="Verdana"/>
            </a:endParaRPr>
          </a:p>
          <a:p>
            <a:pPr marL="412750" marR="45085" indent="-285750">
              <a:lnSpc>
                <a:spcPts val="2160"/>
              </a:lnSpc>
              <a:spcBef>
                <a:spcPts val="5"/>
              </a:spcBef>
              <a:buFontTx/>
              <a:buChar char="–"/>
              <a:tabLst>
                <a:tab pos="412750" algn="l"/>
              </a:tabLst>
            </a:pPr>
            <a:r>
              <a:rPr lang="en-US" sz="2400" dirty="0" smtClean="0">
                <a:solidFill>
                  <a:srgbClr val="FFFFFF"/>
                </a:solidFill>
                <a:latin typeface="Times New Roman" pitchFamily="18" charset="0"/>
                <a:cs typeface="Times New Roman" pitchFamily="18" charset="0"/>
              </a:rPr>
              <a:t>What </a:t>
            </a:r>
            <a:r>
              <a:rPr lang="en-US" sz="2400" spc="-5" dirty="0" smtClean="0">
                <a:solidFill>
                  <a:srgbClr val="FFFFFF"/>
                </a:solidFill>
                <a:latin typeface="Times New Roman" pitchFamily="18" charset="0"/>
                <a:cs typeface="Times New Roman" pitchFamily="18" charset="0"/>
              </a:rPr>
              <a:t>is an</a:t>
            </a:r>
            <a:r>
              <a:rPr lang="en-US" sz="2400" spc="5" dirty="0" smtClean="0">
                <a:solidFill>
                  <a:srgbClr val="FFFFFF"/>
                </a:solidFill>
                <a:latin typeface="Times New Roman" pitchFamily="18" charset="0"/>
                <a:cs typeface="Times New Roman" pitchFamily="18" charset="0"/>
              </a:rPr>
              <a:t> </a:t>
            </a:r>
            <a:r>
              <a:rPr lang="en-US" sz="2400" spc="-5" dirty="0" smtClean="0">
                <a:solidFill>
                  <a:srgbClr val="FFFFFF"/>
                </a:solidFill>
                <a:latin typeface="Times New Roman" pitchFamily="18" charset="0"/>
                <a:cs typeface="Times New Roman" pitchFamily="18" charset="0"/>
              </a:rPr>
              <a:t>Entrepreneur?</a:t>
            </a:r>
            <a:endParaRPr lang="en-US" sz="2400" dirty="0" smtClean="0">
              <a:solidFill>
                <a:srgbClr val="FFFFFF"/>
              </a:solidFill>
              <a:latin typeface="Times New Roman" pitchFamily="18" charset="0"/>
              <a:cs typeface="Times New Roman" pitchFamily="18" charset="0"/>
            </a:endParaRPr>
          </a:p>
          <a:p>
            <a:pPr marL="412750" marR="45085" indent="-285750">
              <a:lnSpc>
                <a:spcPts val="2160"/>
              </a:lnSpc>
              <a:spcBef>
                <a:spcPts val="5"/>
              </a:spcBef>
              <a:buChar char="–"/>
              <a:tabLst>
                <a:tab pos="412750" algn="l"/>
              </a:tabLst>
            </a:pPr>
            <a:endParaRPr lang="en-US" sz="2400" dirty="0" smtClean="0">
              <a:solidFill>
                <a:srgbClr val="FFFFFF"/>
              </a:solidFill>
              <a:latin typeface="Times New Roman" pitchFamily="18" charset="0"/>
              <a:cs typeface="Times New Roman" pitchFamily="18" charset="0"/>
            </a:endParaRPr>
          </a:p>
          <a:p>
            <a:pPr marL="412750" marR="45085" indent="-285750">
              <a:lnSpc>
                <a:spcPts val="2160"/>
              </a:lnSpc>
              <a:spcBef>
                <a:spcPts val="5"/>
              </a:spcBef>
              <a:buChar char="–"/>
              <a:tabLst>
                <a:tab pos="412750" algn="l"/>
              </a:tabLst>
            </a:pPr>
            <a:r>
              <a:rPr lang="en-US" sz="2400" dirty="0" smtClean="0">
                <a:solidFill>
                  <a:srgbClr val="FFFFFF"/>
                </a:solidFill>
                <a:latin typeface="Times New Roman" pitchFamily="18" charset="0"/>
                <a:cs typeface="Times New Roman" pitchFamily="18" charset="0"/>
              </a:rPr>
              <a:t>A </a:t>
            </a:r>
            <a:r>
              <a:rPr lang="en-US" sz="2400" spc="-5" dirty="0" smtClean="0">
                <a:solidFill>
                  <a:srgbClr val="FFFFFF"/>
                </a:solidFill>
                <a:latin typeface="Times New Roman" pitchFamily="18" charset="0"/>
                <a:cs typeface="Times New Roman" pitchFamily="18" charset="0"/>
              </a:rPr>
              <a:t>person </a:t>
            </a:r>
            <a:r>
              <a:rPr lang="en-US" sz="2400" dirty="0" smtClean="0">
                <a:solidFill>
                  <a:srgbClr val="FFFFFF"/>
                </a:solidFill>
                <a:latin typeface="Times New Roman" pitchFamily="18" charset="0"/>
                <a:cs typeface="Times New Roman" pitchFamily="18" charset="0"/>
              </a:rPr>
              <a:t>who </a:t>
            </a:r>
            <a:r>
              <a:rPr lang="en-US" sz="2400" spc="-5" dirty="0" smtClean="0">
                <a:solidFill>
                  <a:srgbClr val="FFFFFF"/>
                </a:solidFill>
                <a:latin typeface="Times New Roman" pitchFamily="18" charset="0"/>
                <a:cs typeface="Times New Roman" pitchFamily="18" charset="0"/>
              </a:rPr>
              <a:t>creates and manages </a:t>
            </a:r>
            <a:r>
              <a:rPr lang="en-US" sz="2400" dirty="0" smtClean="0">
                <a:solidFill>
                  <a:srgbClr val="FFFFFF"/>
                </a:solidFill>
                <a:latin typeface="Times New Roman" pitchFamily="18" charset="0"/>
                <a:cs typeface="Times New Roman" pitchFamily="18" charset="0"/>
              </a:rPr>
              <a:t>change by the  </a:t>
            </a:r>
            <a:r>
              <a:rPr lang="en-US" sz="2400" spc="-5" dirty="0" smtClean="0">
                <a:solidFill>
                  <a:srgbClr val="FFFFFF"/>
                </a:solidFill>
                <a:latin typeface="Times New Roman" pitchFamily="18" charset="0"/>
                <a:cs typeface="Times New Roman" pitchFamily="18" charset="0"/>
              </a:rPr>
              <a:t>recognition of opportunities (needs, </a:t>
            </a:r>
            <a:r>
              <a:rPr lang="en-US" sz="2400" dirty="0" smtClean="0">
                <a:solidFill>
                  <a:srgbClr val="FFFFFF"/>
                </a:solidFill>
                <a:latin typeface="Times New Roman" pitchFamily="18" charset="0"/>
                <a:cs typeface="Times New Roman" pitchFamily="18" charset="0"/>
              </a:rPr>
              <a:t>wants,  </a:t>
            </a:r>
            <a:r>
              <a:rPr lang="en-US" sz="2400" spc="-5" dirty="0" smtClean="0">
                <a:solidFill>
                  <a:srgbClr val="FFFFFF"/>
                </a:solidFill>
                <a:latin typeface="Times New Roman" pitchFamily="18" charset="0"/>
                <a:cs typeface="Times New Roman" pitchFamily="18" charset="0"/>
              </a:rPr>
              <a:t>opportunities, problems, and challenges) and develops  people and manages resources </a:t>
            </a:r>
            <a:r>
              <a:rPr lang="en-US" sz="2400" dirty="0" smtClean="0">
                <a:solidFill>
                  <a:srgbClr val="FFFFFF"/>
                </a:solidFill>
                <a:latin typeface="Times New Roman" pitchFamily="18" charset="0"/>
                <a:cs typeface="Times New Roman" pitchFamily="18" charset="0"/>
              </a:rPr>
              <a:t>to take </a:t>
            </a:r>
            <a:r>
              <a:rPr lang="en-US" sz="2400" spc="-5" dirty="0" smtClean="0">
                <a:solidFill>
                  <a:srgbClr val="FFFFFF"/>
                </a:solidFill>
                <a:latin typeface="Times New Roman" pitchFamily="18" charset="0"/>
                <a:cs typeface="Times New Roman" pitchFamily="18" charset="0"/>
              </a:rPr>
              <a:t>advantage of </a:t>
            </a:r>
            <a:r>
              <a:rPr lang="en-US" sz="2400" dirty="0" smtClean="0">
                <a:solidFill>
                  <a:srgbClr val="FFFFFF"/>
                </a:solidFill>
                <a:latin typeface="Times New Roman" pitchFamily="18" charset="0"/>
                <a:cs typeface="Times New Roman" pitchFamily="18" charset="0"/>
              </a:rPr>
              <a:t>the  </a:t>
            </a:r>
            <a:r>
              <a:rPr lang="en-US" sz="2400" spc="-5" dirty="0" smtClean="0">
                <a:solidFill>
                  <a:srgbClr val="FFFFFF"/>
                </a:solidFill>
                <a:latin typeface="Times New Roman" pitchFamily="18" charset="0"/>
                <a:cs typeface="Times New Roman" pitchFamily="18" charset="0"/>
              </a:rPr>
              <a:t>resources </a:t>
            </a:r>
            <a:r>
              <a:rPr lang="en-US" sz="2400" dirty="0" smtClean="0">
                <a:solidFill>
                  <a:srgbClr val="FFFFFF"/>
                </a:solidFill>
                <a:latin typeface="Times New Roman" pitchFamily="18" charset="0"/>
                <a:cs typeface="Times New Roman" pitchFamily="18" charset="0"/>
              </a:rPr>
              <a:t>to take the </a:t>
            </a:r>
            <a:r>
              <a:rPr lang="en-US" sz="2400" spc="-5" dirty="0" smtClean="0">
                <a:solidFill>
                  <a:srgbClr val="FFFFFF"/>
                </a:solidFill>
                <a:latin typeface="Times New Roman" pitchFamily="18" charset="0"/>
                <a:cs typeface="Times New Roman" pitchFamily="18" charset="0"/>
              </a:rPr>
              <a:t>opportunity and creates </a:t>
            </a:r>
            <a:r>
              <a:rPr lang="en-US" sz="2400" dirty="0" smtClean="0">
                <a:solidFill>
                  <a:srgbClr val="FFFFFF"/>
                </a:solidFill>
                <a:latin typeface="Times New Roman" pitchFamily="18" charset="0"/>
                <a:cs typeface="Times New Roman" pitchFamily="18" charset="0"/>
              </a:rPr>
              <a:t>a </a:t>
            </a:r>
            <a:r>
              <a:rPr lang="en-US" sz="2400" spc="-5" dirty="0" smtClean="0">
                <a:solidFill>
                  <a:srgbClr val="FFFFFF"/>
                </a:solidFill>
                <a:latin typeface="Times New Roman" pitchFamily="18" charset="0"/>
                <a:cs typeface="Times New Roman" pitchFamily="18" charset="0"/>
              </a:rPr>
              <a:t>venture  (profitable business).</a:t>
            </a:r>
            <a:endParaRPr lang="en-US" sz="2400"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ChangeArrowheads="1"/>
          </p:cNvSpPr>
          <p:nvPr/>
        </p:nvSpPr>
        <p:spPr bwMode="auto">
          <a:xfrm>
            <a:off x="838200" y="457200"/>
            <a:ext cx="81534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1800"/>
              </a:spcBef>
              <a:spcAft>
                <a:spcPts val="1200"/>
              </a:spcAft>
            </a:pPr>
            <a:r>
              <a:rPr lang="en-US" b="1" i="1" dirty="0" smtClean="0">
                <a:solidFill>
                  <a:srgbClr val="1798C2"/>
                </a:solidFill>
                <a:latin typeface="Times New Roman" panose="02020603050405020304" pitchFamily="18" charset="0"/>
                <a:cs typeface="Times New Roman" panose="02020603050405020304" pitchFamily="18" charset="0"/>
              </a:rPr>
              <a:t>                       Information </a:t>
            </a:r>
            <a:r>
              <a:rPr lang="en-US" b="1" i="1" dirty="0">
                <a:solidFill>
                  <a:srgbClr val="1798C2"/>
                </a:solidFill>
                <a:latin typeface="Times New Roman" panose="02020603050405020304" pitchFamily="18" charset="0"/>
                <a:cs typeface="Times New Roman" panose="02020603050405020304" pitchFamily="18" charset="0"/>
              </a:rPr>
              <a:t>Technology</a:t>
            </a:r>
          </a:p>
          <a:p>
            <a:pPr eaLnBrk="1" hangingPunct="1">
              <a:spcBef>
                <a:spcPct val="20000"/>
              </a:spcBef>
              <a:spcAft>
                <a:spcPts val="600"/>
              </a:spcAft>
            </a:pPr>
            <a:endParaRPr lang="en-US" dirty="0" smtClean="0">
              <a:latin typeface="Times New Roman" panose="02020603050405020304" pitchFamily="18" charset="0"/>
              <a:cs typeface="Times New Roman" panose="02020603050405020304" pitchFamily="18" charset="0"/>
            </a:endParaRPr>
          </a:p>
          <a:p>
            <a:pPr eaLnBrk="1" hangingPunct="1">
              <a:spcBef>
                <a:spcPct val="20000"/>
              </a:spcBef>
              <a:spcAft>
                <a:spcPts val="600"/>
              </a:spcAft>
            </a:pPr>
            <a:endParaRPr lang="en-US" dirty="0">
              <a:latin typeface="Times New Roman" panose="02020603050405020304" pitchFamily="18" charset="0"/>
              <a:cs typeface="Times New Roman" panose="02020603050405020304" pitchFamily="18" charset="0"/>
            </a:endParaRPr>
          </a:p>
          <a:p>
            <a:pPr eaLnBrk="1" hangingPunct="1">
              <a:spcBef>
                <a:spcPct val="20000"/>
              </a:spcBef>
              <a:spcAft>
                <a:spcPts val="600"/>
              </a:spcAft>
            </a:pPr>
            <a:r>
              <a:rPr lang="en-US"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Helps </a:t>
            </a:r>
            <a:r>
              <a:rPr lang="en-US" sz="2000" dirty="0">
                <a:latin typeface="Times New Roman" panose="02020603050405020304" pitchFamily="18" charset="0"/>
                <a:cs typeface="Times New Roman" panose="02020603050405020304" pitchFamily="18" charset="0"/>
              </a:rPr>
              <a:t>entrepreneurs work quickly and efficiently, provide attentive customer service, increase sales, and project professional images.</a:t>
            </a:r>
          </a:p>
          <a:p>
            <a:pPr eaLnBrk="1" hangingPunct="1">
              <a:spcBef>
                <a:spcPct val="20000"/>
              </a:spcBef>
              <a:spcAft>
                <a:spcPts val="600"/>
              </a:spcAft>
            </a:pPr>
            <a:r>
              <a:rPr lang="en-US" sz="2000" dirty="0">
                <a:latin typeface="Times New Roman" panose="02020603050405020304" pitchFamily="18" charset="0"/>
                <a:cs typeface="Times New Roman" panose="02020603050405020304" pitchFamily="18" charset="0"/>
              </a:rPr>
              <a:t>• Entrepreneurs also produce and market products that apply new information technology.</a:t>
            </a:r>
          </a:p>
          <a:p>
            <a:pPr eaLnBrk="1" hangingPunct="1">
              <a:spcBef>
                <a:spcPct val="20000"/>
              </a:spcBef>
              <a:spcAft>
                <a:spcPts val="600"/>
              </a:spcAft>
            </a:pPr>
            <a:r>
              <a:rPr lang="en-US" sz="2000" dirty="0">
                <a:latin typeface="Times New Roman" panose="02020603050405020304" pitchFamily="18" charset="0"/>
                <a:cs typeface="Times New Roman" panose="02020603050405020304" pitchFamily="18" charset="0"/>
              </a:rPr>
              <a:t>• Internet also presents a challenge because customers can check prices and buy online from large or small companies anywhere in the world.</a:t>
            </a:r>
          </a:p>
          <a:p>
            <a:pPr eaLnBrk="1" hangingPunct="1">
              <a:spcBef>
                <a:spcPct val="20000"/>
              </a:spcBef>
              <a:spcAft>
                <a:spcPts val="600"/>
              </a:spcAft>
            </a:pPr>
            <a:r>
              <a:rPr lang="en-US" sz="2000" b="1" i="1" dirty="0">
                <a:solidFill>
                  <a:srgbClr val="1798C2"/>
                </a:solidFill>
                <a:latin typeface="Times New Roman" panose="02020603050405020304" pitchFamily="18" charset="0"/>
                <a:cs typeface="Times New Roman" panose="02020603050405020304" pitchFamily="18" charset="0"/>
              </a:rPr>
              <a:t>Demographic and Economic Trends</a:t>
            </a:r>
          </a:p>
          <a:p>
            <a:pPr eaLnBrk="1" hangingPunct="1">
              <a:spcBef>
                <a:spcPct val="20000"/>
              </a:spcBef>
              <a:spcAft>
                <a:spcPts val="600"/>
              </a:spcAft>
            </a:pPr>
            <a:r>
              <a:rPr lang="en-US" sz="2000" dirty="0">
                <a:latin typeface="Times New Roman" panose="02020603050405020304" pitchFamily="18" charset="0"/>
                <a:cs typeface="Times New Roman" panose="02020603050405020304" pitchFamily="18" charset="0"/>
              </a:rPr>
              <a:t> New opportunities:</a:t>
            </a:r>
          </a:p>
          <a:p>
            <a:pPr eaLnBrk="1" hangingPunct="1">
              <a:spcBef>
                <a:spcPct val="20000"/>
              </a:spcBef>
              <a:spcAft>
                <a:spcPts val="600"/>
              </a:spcAft>
            </a:pPr>
            <a:r>
              <a:rPr lang="en-US" sz="2000" dirty="0" smtClean="0">
                <a:latin typeface="Times New Roman" panose="02020603050405020304" pitchFamily="18" charset="0"/>
                <a:cs typeface="Times New Roman" panose="02020603050405020304" pitchFamily="18" charset="0"/>
              </a:rPr>
              <a:t>Growth </a:t>
            </a:r>
            <a:r>
              <a:rPr lang="en-US" sz="2000" dirty="0">
                <a:latin typeface="Times New Roman" panose="02020603050405020304" pitchFamily="18" charset="0"/>
                <a:cs typeface="Times New Roman" panose="02020603050405020304" pitchFamily="18" charset="0"/>
              </a:rPr>
              <a:t>of two-income families.</a:t>
            </a:r>
          </a:p>
        </p:txBody>
      </p:sp>
    </p:spTree>
    <p:custDataLst>
      <p:tags r:id="rId1"/>
    </p:custDataLst>
    <p:extLst>
      <p:ext uri="{BB962C8B-B14F-4D97-AF65-F5344CB8AC3E}">
        <p14:creationId xmlns:p14="http://schemas.microsoft.com/office/powerpoint/2010/main" val="123537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1122">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1122">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1122">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112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1122">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112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685800" y="1981200"/>
            <a:ext cx="777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1800"/>
              </a:spcBef>
              <a:spcAft>
                <a:spcPts val="1200"/>
              </a:spcAft>
            </a:pPr>
            <a:r>
              <a:rPr lang="en-US" sz="2800" b="1" i="1" dirty="0" smtClean="0">
                <a:solidFill>
                  <a:srgbClr val="1798C2"/>
                </a:solidFill>
                <a:latin typeface="Times New Roman" panose="02020603050405020304" pitchFamily="18" charset="0"/>
                <a:cs typeface="Times New Roman" panose="02020603050405020304" pitchFamily="18" charset="0"/>
              </a:rPr>
              <a:t> </a:t>
            </a:r>
            <a:r>
              <a:rPr lang="en-US" b="1" i="1" dirty="0" smtClean="0">
                <a:solidFill>
                  <a:srgbClr val="1798C2"/>
                </a:solidFill>
                <a:latin typeface="Times New Roman" panose="02020603050405020304" pitchFamily="18" charset="0"/>
                <a:cs typeface="Times New Roman" panose="02020603050405020304" pitchFamily="18" charset="0"/>
              </a:rPr>
              <a:t>Vision</a:t>
            </a:r>
            <a:endParaRPr lang="en-US" b="1" i="1" dirty="0">
              <a:solidFill>
                <a:srgbClr val="1798C2"/>
              </a:solidFill>
              <a:latin typeface="Times New Roman" panose="02020603050405020304" pitchFamily="18" charset="0"/>
              <a:cs typeface="Times New Roman" panose="02020603050405020304" pitchFamily="18" charset="0"/>
            </a:endParaRPr>
          </a:p>
          <a:p>
            <a:pPr eaLnBrk="1" hangingPunct="1">
              <a:spcBef>
                <a:spcPct val="20000"/>
              </a:spcBef>
              <a:spcAft>
                <a:spcPts val="600"/>
              </a:spcAft>
            </a:pPr>
            <a:r>
              <a:rPr lang="en-US" dirty="0">
                <a:latin typeface="Times New Roman" panose="02020603050405020304" pitchFamily="18" charset="0"/>
                <a:cs typeface="Times New Roman" panose="02020603050405020304" pitchFamily="18" charset="0"/>
              </a:rPr>
              <a:t>• An overall idea for how to make their business a success.</a:t>
            </a:r>
          </a:p>
          <a:p>
            <a:pPr eaLnBrk="1" hangingPunct="1">
              <a:spcBef>
                <a:spcPts val="1800"/>
              </a:spcBef>
              <a:spcAft>
                <a:spcPts val="1200"/>
              </a:spcAft>
            </a:pPr>
            <a:r>
              <a:rPr lang="en-US" b="1" i="1" dirty="0">
                <a:solidFill>
                  <a:srgbClr val="1798C2"/>
                </a:solidFill>
                <a:latin typeface="Times New Roman" panose="02020603050405020304" pitchFamily="18" charset="0"/>
                <a:cs typeface="Times New Roman" panose="02020603050405020304" pitchFamily="18" charset="0"/>
              </a:rPr>
              <a:t>High Energy Level</a:t>
            </a:r>
          </a:p>
          <a:p>
            <a:pPr eaLnBrk="1" hangingPunct="1">
              <a:spcBef>
                <a:spcPct val="20000"/>
              </a:spcBef>
              <a:spcAft>
                <a:spcPts val="600"/>
              </a:spcAft>
            </a:pPr>
            <a:r>
              <a:rPr lang="en-US" dirty="0">
                <a:latin typeface="Times New Roman" panose="02020603050405020304" pitchFamily="18" charset="0"/>
                <a:cs typeface="Times New Roman" panose="02020603050405020304" pitchFamily="18" charset="0"/>
              </a:rPr>
              <a:t>• Hard work of the entrepreneur compensates for small staff and limited resources available. </a:t>
            </a:r>
          </a:p>
          <a:p>
            <a:pPr eaLnBrk="1" hangingPunct="1">
              <a:spcBef>
                <a:spcPts val="1800"/>
              </a:spcBef>
              <a:spcAft>
                <a:spcPts val="1200"/>
              </a:spcAft>
            </a:pPr>
            <a:r>
              <a:rPr lang="en-US" b="1" i="1" dirty="0">
                <a:solidFill>
                  <a:srgbClr val="1798C2"/>
                </a:solidFill>
                <a:latin typeface="Times New Roman" panose="02020603050405020304" pitchFamily="18" charset="0"/>
                <a:cs typeface="Times New Roman" panose="02020603050405020304" pitchFamily="18" charset="0"/>
              </a:rPr>
              <a:t>Need to achieve</a:t>
            </a:r>
          </a:p>
          <a:p>
            <a:pPr eaLnBrk="1" hangingPunct="1">
              <a:spcBef>
                <a:spcPct val="20000"/>
              </a:spcBef>
              <a:spcAft>
                <a:spcPts val="600"/>
              </a:spcAft>
            </a:pPr>
            <a:r>
              <a:rPr lang="en-US" dirty="0">
                <a:latin typeface="Times New Roman" panose="02020603050405020304" pitchFamily="18" charset="0"/>
                <a:cs typeface="Times New Roman" panose="02020603050405020304" pitchFamily="18" charset="0"/>
              </a:rPr>
              <a:t>• Enjoy the challenge of reaching personal goals and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are dedicated to personal success.</a:t>
            </a:r>
          </a:p>
        </p:txBody>
      </p:sp>
      <p:pic>
        <p:nvPicPr>
          <p:cNvPr id="163846" name="Picture 6" descr="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0" y="-228600"/>
            <a:ext cx="35814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180270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4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4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4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4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4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38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ChangeArrowheads="1"/>
          </p:cNvSpPr>
          <p:nvPr/>
        </p:nvSpPr>
        <p:spPr bwMode="auto">
          <a:xfrm>
            <a:off x="685800" y="1828800"/>
            <a:ext cx="777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1800"/>
              </a:spcBef>
              <a:spcAft>
                <a:spcPts val="1200"/>
              </a:spcAft>
            </a:pPr>
            <a:r>
              <a:rPr lang="en-US" b="1" i="1" dirty="0">
                <a:solidFill>
                  <a:srgbClr val="1798C2"/>
                </a:solidFill>
                <a:latin typeface="Times New Roman" panose="02020603050405020304" pitchFamily="18" charset="0"/>
                <a:cs typeface="Times New Roman" panose="02020603050405020304" pitchFamily="18" charset="0"/>
              </a:rPr>
              <a:t>Self-confidence and Optimism</a:t>
            </a:r>
          </a:p>
          <a:p>
            <a:pPr eaLnBrk="1" hangingPunct="1">
              <a:spcBef>
                <a:spcPct val="20000"/>
              </a:spcBef>
              <a:spcAft>
                <a:spcPts val="600"/>
              </a:spcAft>
            </a:pPr>
            <a:r>
              <a:rPr lang="en-US" dirty="0">
                <a:latin typeface="Times New Roman" panose="02020603050405020304" pitchFamily="18" charset="0"/>
                <a:cs typeface="Times New Roman" panose="02020603050405020304" pitchFamily="18" charset="0"/>
              </a:rPr>
              <a:t>• Believe in their own ability to succeed and instill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optimism in others.</a:t>
            </a:r>
          </a:p>
          <a:p>
            <a:pPr eaLnBrk="1" hangingPunct="1">
              <a:spcBef>
                <a:spcPts val="1800"/>
              </a:spcBef>
              <a:spcAft>
                <a:spcPts val="1200"/>
              </a:spcAft>
            </a:pPr>
            <a:r>
              <a:rPr lang="en-US" b="1" i="1" dirty="0">
                <a:solidFill>
                  <a:srgbClr val="1798C2"/>
                </a:solidFill>
                <a:latin typeface="Times New Roman" panose="02020603050405020304" pitchFamily="18" charset="0"/>
                <a:cs typeface="Times New Roman" panose="02020603050405020304" pitchFamily="18" charset="0"/>
              </a:rPr>
              <a:t>Tolerance for Failure</a:t>
            </a:r>
          </a:p>
          <a:p>
            <a:pPr eaLnBrk="1" hangingPunct="1">
              <a:spcBef>
                <a:spcPct val="20000"/>
              </a:spcBef>
              <a:spcAft>
                <a:spcPts val="600"/>
              </a:spcAft>
            </a:pPr>
            <a:r>
              <a:rPr lang="en-US" dirty="0">
                <a:latin typeface="Times New Roman" panose="02020603050405020304" pitchFamily="18" charset="0"/>
                <a:cs typeface="Times New Roman" panose="02020603050405020304" pitchFamily="18" charset="0"/>
              </a:rPr>
              <a:t>• Try and try again when others would give up and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view setbacks and failures as learning experiences.</a:t>
            </a:r>
          </a:p>
          <a:p>
            <a:pPr eaLnBrk="1" hangingPunct="1">
              <a:spcBef>
                <a:spcPts val="1800"/>
              </a:spcBef>
              <a:spcAft>
                <a:spcPts val="1200"/>
              </a:spcAft>
            </a:pPr>
            <a:r>
              <a:rPr lang="en-US" b="1" i="1" dirty="0">
                <a:solidFill>
                  <a:srgbClr val="1798C2"/>
                </a:solidFill>
                <a:latin typeface="Times New Roman" panose="02020603050405020304" pitchFamily="18" charset="0"/>
                <a:cs typeface="Times New Roman" panose="02020603050405020304" pitchFamily="18" charset="0"/>
              </a:rPr>
              <a:t>Creativity</a:t>
            </a:r>
          </a:p>
          <a:p>
            <a:pPr eaLnBrk="1" hangingPunct="1">
              <a:spcBef>
                <a:spcPct val="20000"/>
              </a:spcBef>
              <a:spcAft>
                <a:spcPts val="600"/>
              </a:spcAft>
            </a:pPr>
            <a:r>
              <a:rPr lang="en-US" dirty="0">
                <a:latin typeface="Times New Roman" panose="02020603050405020304" pitchFamily="18" charset="0"/>
                <a:cs typeface="Times New Roman" panose="02020603050405020304" pitchFamily="18" charset="0"/>
              </a:rPr>
              <a:t>• Typically conceive new ideas for products and services and devise innovative ways to overcome difficult problems and situations.</a:t>
            </a:r>
          </a:p>
        </p:txBody>
      </p:sp>
      <p:pic>
        <p:nvPicPr>
          <p:cNvPr id="263172" name="Picture 4" descr="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3600" y="-228600"/>
            <a:ext cx="3048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635216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317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317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3170">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3170">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3170">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317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0"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1026"/>
          <p:cNvSpPr>
            <a:spLocks noChangeArrowheads="1"/>
          </p:cNvSpPr>
          <p:nvPr/>
        </p:nvSpPr>
        <p:spPr bwMode="auto">
          <a:xfrm>
            <a:off x="685800" y="2286000"/>
            <a:ext cx="7772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1800"/>
              </a:spcBef>
              <a:spcAft>
                <a:spcPts val="1200"/>
              </a:spcAft>
            </a:pPr>
            <a:r>
              <a:rPr lang="en-US" b="1" i="1" dirty="0">
                <a:solidFill>
                  <a:srgbClr val="1798C2"/>
                </a:solidFill>
                <a:latin typeface="Times New Roman" panose="02020603050405020304" pitchFamily="18" charset="0"/>
                <a:cs typeface="Times New Roman" panose="02020603050405020304" pitchFamily="18" charset="0"/>
              </a:rPr>
              <a:t>Tolerance for Ambiguity</a:t>
            </a:r>
          </a:p>
          <a:p>
            <a:pPr eaLnBrk="1" hangingPunct="1">
              <a:spcBef>
                <a:spcPct val="20000"/>
              </a:spcBef>
              <a:spcAft>
                <a:spcPts val="600"/>
              </a:spcAft>
            </a:pPr>
            <a:r>
              <a:rPr lang="en-US" dirty="0">
                <a:latin typeface="Times New Roman" panose="02020603050405020304" pitchFamily="18" charset="0"/>
                <a:cs typeface="Times New Roman" panose="02020603050405020304" pitchFamily="18" charset="0"/>
              </a:rPr>
              <a:t>• Take uncertainty in stride but not reckless gamblers.</a:t>
            </a:r>
          </a:p>
          <a:p>
            <a:pPr eaLnBrk="1" hangingPunct="1">
              <a:spcBef>
                <a:spcPts val="1800"/>
              </a:spcBef>
              <a:spcAft>
                <a:spcPts val="1200"/>
              </a:spcAft>
            </a:pPr>
            <a:r>
              <a:rPr lang="en-US" b="1" i="1" dirty="0">
                <a:solidFill>
                  <a:srgbClr val="1798C2"/>
                </a:solidFill>
                <a:latin typeface="Times New Roman" panose="02020603050405020304" pitchFamily="18" charset="0"/>
                <a:cs typeface="Times New Roman" panose="02020603050405020304" pitchFamily="18" charset="0"/>
              </a:rPr>
              <a:t>Internal Locus of Control</a:t>
            </a:r>
          </a:p>
          <a:p>
            <a:pPr eaLnBrk="1" hangingPunct="1">
              <a:spcBef>
                <a:spcPct val="20000"/>
              </a:spcBef>
              <a:spcAft>
                <a:spcPts val="600"/>
              </a:spcAft>
            </a:pPr>
            <a:r>
              <a:rPr lang="en-US" dirty="0">
                <a:latin typeface="Times New Roman" panose="02020603050405020304" pitchFamily="18" charset="0"/>
                <a:cs typeface="Times New Roman" panose="02020603050405020304" pitchFamily="18" charset="0"/>
              </a:rPr>
              <a:t>• Believe they control their own fates and take personal responsibility for success and failure.</a:t>
            </a:r>
          </a:p>
          <a:p>
            <a:pPr eaLnBrk="1" hangingPunct="1">
              <a:spcBef>
                <a:spcPct val="20000"/>
              </a:spcBef>
              <a:spcAft>
                <a:spcPts val="600"/>
              </a:spcAft>
            </a:pPr>
            <a:endParaRPr lang="en-US" sz="1800" dirty="0">
              <a:latin typeface="Times" panose="02020603050405020304" pitchFamily="18" charset="0"/>
            </a:endParaRPr>
          </a:p>
        </p:txBody>
      </p:sp>
    </p:spTree>
    <p:custDataLst>
      <p:tags r:id="rId1"/>
    </p:custDataLst>
    <p:extLst>
      <p:ext uri="{BB962C8B-B14F-4D97-AF65-F5344CB8AC3E}">
        <p14:creationId xmlns:p14="http://schemas.microsoft.com/office/powerpoint/2010/main" val="3028218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341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341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34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0"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ChangeArrowheads="1"/>
          </p:cNvSpPr>
          <p:nvPr/>
        </p:nvSpPr>
        <p:spPr bwMode="auto">
          <a:xfrm>
            <a:off x="381000" y="609600"/>
            <a:ext cx="83058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spcAft>
                <a:spcPts val="1200"/>
              </a:spcAft>
            </a:pPr>
            <a:r>
              <a:rPr lang="en-US" b="1" i="1" dirty="0" smtClean="0">
                <a:solidFill>
                  <a:srgbClr val="6C2973"/>
                </a:solidFill>
                <a:latin typeface="Times New Roman" panose="02020603050405020304" pitchFamily="18" charset="0"/>
                <a:cs typeface="Times New Roman" panose="02020603050405020304" pitchFamily="18" charset="0"/>
              </a:rPr>
              <a:t>                              INTRAPRENEURSHIP</a:t>
            </a:r>
            <a:endParaRPr lang="en-US" b="1" i="1" dirty="0">
              <a:solidFill>
                <a:srgbClr val="6C2973"/>
              </a:solidFill>
              <a:latin typeface="Times New Roman" panose="02020603050405020304" pitchFamily="18" charset="0"/>
              <a:cs typeface="Times New Roman" panose="02020603050405020304" pitchFamily="18" charset="0"/>
            </a:endParaRPr>
          </a:p>
          <a:p>
            <a:pPr eaLnBrk="1" hangingPunct="1">
              <a:spcBef>
                <a:spcPct val="20000"/>
              </a:spcBef>
              <a:spcAft>
                <a:spcPts val="600"/>
              </a:spcAft>
            </a:pPr>
            <a:endParaRPr lang="en-US" dirty="0" smtClean="0">
              <a:solidFill>
                <a:srgbClr val="006EAD"/>
              </a:solidFill>
              <a:latin typeface="Times New Roman" panose="02020603050405020304" pitchFamily="18" charset="0"/>
              <a:cs typeface="Times New Roman" panose="02020603050405020304" pitchFamily="18" charset="0"/>
            </a:endParaRPr>
          </a:p>
          <a:p>
            <a:pPr eaLnBrk="1" hangingPunct="1">
              <a:spcBef>
                <a:spcPct val="20000"/>
              </a:spcBef>
              <a:spcAft>
                <a:spcPts val="600"/>
              </a:spcAft>
            </a:pPr>
            <a:endParaRPr lang="en-US" dirty="0" smtClean="0">
              <a:solidFill>
                <a:srgbClr val="006EAD"/>
              </a:solidFill>
              <a:latin typeface="Times New Roman" panose="02020603050405020304" pitchFamily="18" charset="0"/>
              <a:cs typeface="Times New Roman" panose="02020603050405020304" pitchFamily="18" charset="0"/>
            </a:endParaRPr>
          </a:p>
          <a:p>
            <a:pPr eaLnBrk="1" hangingPunct="1">
              <a:spcBef>
                <a:spcPct val="20000"/>
              </a:spcBef>
              <a:spcAft>
                <a:spcPts val="600"/>
              </a:spcAft>
            </a:pPr>
            <a:endParaRPr lang="en-US" dirty="0">
              <a:solidFill>
                <a:srgbClr val="006EAD"/>
              </a:solidFill>
              <a:latin typeface="Times New Roman" panose="02020603050405020304" pitchFamily="18" charset="0"/>
              <a:cs typeface="Times New Roman" panose="02020603050405020304" pitchFamily="18" charset="0"/>
            </a:endParaRPr>
          </a:p>
          <a:p>
            <a:pPr eaLnBrk="1" hangingPunct="1">
              <a:spcBef>
                <a:spcPct val="20000"/>
              </a:spcBef>
              <a:spcAft>
                <a:spcPts val="600"/>
              </a:spcAft>
            </a:pPr>
            <a:r>
              <a:rPr lang="en-US" dirty="0" smtClean="0">
                <a:solidFill>
                  <a:srgbClr val="006EAD"/>
                </a:solidFill>
                <a:latin typeface="Times New Roman" panose="02020603050405020304" pitchFamily="18" charset="0"/>
                <a:cs typeface="Times New Roman" panose="02020603050405020304" pitchFamily="18" charset="0"/>
              </a:rPr>
              <a:t>Entrepreneurship </a:t>
            </a:r>
            <a:r>
              <a:rPr lang="en-US" dirty="0">
                <a:latin typeface="Times New Roman" panose="02020603050405020304" pitchFamily="18" charset="0"/>
                <a:cs typeface="Times New Roman" panose="02020603050405020304" pitchFamily="18" charset="0"/>
              </a:rPr>
              <a:t>Process of promoting innovation within the structure of an existing organization.</a:t>
            </a:r>
          </a:p>
          <a:p>
            <a:pPr eaLnBrk="1" hangingPunct="1">
              <a:spcBef>
                <a:spcPct val="20000"/>
              </a:spcBef>
              <a:spcAft>
                <a:spcPts val="600"/>
              </a:spcAft>
            </a:pPr>
            <a:r>
              <a:rPr lang="en-US" dirty="0">
                <a:latin typeface="Times New Roman" panose="02020603050405020304" pitchFamily="18" charset="0"/>
                <a:cs typeface="Times New Roman" panose="02020603050405020304" pitchFamily="18" charset="0"/>
              </a:rPr>
              <a:t>• Example: </a:t>
            </a:r>
            <a:r>
              <a:rPr lang="en-US" dirty="0">
                <a:latin typeface="Times New Roman" panose="02020603050405020304" pitchFamily="18" charset="0"/>
                <a:cs typeface="Times New Roman" panose="02020603050405020304" pitchFamily="18" charset="0"/>
                <a:hlinkClick r:id="rId4"/>
              </a:rPr>
              <a:t>3M</a:t>
            </a:r>
            <a:endParaRPr lang="en-US" dirty="0">
              <a:latin typeface="Times New Roman" panose="02020603050405020304" pitchFamily="18" charset="0"/>
              <a:cs typeface="Times New Roman" panose="02020603050405020304" pitchFamily="18" charset="0"/>
            </a:endParaRPr>
          </a:p>
          <a:p>
            <a:pPr eaLnBrk="1" hangingPunct="1">
              <a:spcBef>
                <a:spcPct val="20000"/>
              </a:spcBef>
            </a:pPr>
            <a:r>
              <a:rPr lang="en-US" dirty="0">
                <a:latin typeface="Times New Roman" panose="02020603050405020304" pitchFamily="18" charset="0"/>
                <a:cs typeface="Times New Roman" panose="02020603050405020304" pitchFamily="18" charset="0"/>
              </a:rPr>
              <a:t>	• Researchers spend 15 percent of their time working on their own ideas without approval from management.</a:t>
            </a:r>
          </a:p>
          <a:p>
            <a:pPr eaLnBrk="1" hangingPunct="1">
              <a:spcBef>
                <a:spcPct val="20000"/>
              </a:spcBef>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Helps firms retain valuable employees.</a:t>
            </a:r>
          </a:p>
        </p:txBody>
      </p:sp>
    </p:spTree>
    <p:custDataLst>
      <p:tags r:id="rId1"/>
    </p:custDataLst>
    <p:extLst>
      <p:ext uri="{BB962C8B-B14F-4D97-AF65-F5344CB8AC3E}">
        <p14:creationId xmlns:p14="http://schemas.microsoft.com/office/powerpoint/2010/main" val="379966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1362">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1362">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1362">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136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1647825" y="485775"/>
            <a:ext cx="7296150"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sz="3200" b="1" dirty="0" smtClean="0">
                <a:solidFill>
                  <a:srgbClr val="FF0000"/>
                </a:solidFill>
                <a:latin typeface="Comic Sans MS" panose="030F0702030302020204" pitchFamily="66" charset="0"/>
              </a:rPr>
              <a:t>Generating Business Ideas…</a:t>
            </a:r>
          </a:p>
        </p:txBody>
      </p:sp>
      <p:sp>
        <p:nvSpPr>
          <p:cNvPr id="39939" name="Rectangle 3"/>
          <p:cNvSpPr>
            <a:spLocks noGrp="1" noChangeArrowheads="1"/>
          </p:cNvSpPr>
          <p:nvPr>
            <p:ph type="body" idx="1"/>
          </p:nvPr>
        </p:nvSpPr>
        <p:spPr bwMode="auto">
          <a:xfrm>
            <a:off x="1714500" y="1676400"/>
            <a:ext cx="7429500" cy="5128006"/>
          </a:xfrm>
          <a:solidFill>
            <a:schemeClr val="bg1"/>
          </a:solidFill>
          <a:ln w="38100">
            <a:solidFill>
              <a:srgbClr val="000066"/>
            </a:solidFill>
            <a:miter lim="800000"/>
            <a:headEnd/>
            <a:tailEnd/>
          </a:ln>
        </p:spPr>
        <p:txBody>
          <a:bodyPr vert="horz" wrap="square" lIns="91440" tIns="45720" rIns="91440" bIns="45720" numCol="1" anchor="t" anchorCtr="0" compatLnSpc="1">
            <a:prstTxWarp prst="textNoShape">
              <a:avLst/>
            </a:prstTxWarp>
            <a:normAutofit/>
          </a:bodyPr>
          <a:lstStyle/>
          <a:p>
            <a:pPr lvl="1" algn="ctr" eaLnBrk="1" hangingPunct="1">
              <a:buFont typeface="Wingdings" panose="05000000000000000000" pitchFamily="2" charset="2"/>
              <a:buNone/>
            </a:pPr>
            <a:r>
              <a:rPr lang="en-GB" sz="2000" b="1" dirty="0" smtClean="0">
                <a:solidFill>
                  <a:srgbClr val="000066"/>
                </a:solidFill>
                <a:latin typeface="Comic Sans MS" panose="030F0702030302020204" pitchFamily="66" charset="0"/>
                <a:cs typeface="Times New Roman" panose="02020603050405020304" pitchFamily="18" charset="0"/>
              </a:rPr>
              <a:t>Potential sources of business ideas may include:</a:t>
            </a:r>
          </a:p>
          <a:p>
            <a:pPr lvl="1" eaLnBrk="1" hangingPunct="1">
              <a:buFontTx/>
              <a:buNone/>
            </a:pPr>
            <a:r>
              <a:rPr lang="en-GB" sz="1700" dirty="0" smtClean="0">
                <a:solidFill>
                  <a:srgbClr val="000066"/>
                </a:solidFill>
                <a:latin typeface="Comic Sans MS" panose="030F0702030302020204" pitchFamily="66" charset="0"/>
                <a:cs typeface="Times New Roman" panose="02020603050405020304" pitchFamily="18" charset="0"/>
              </a:rPr>
              <a:t> </a:t>
            </a:r>
            <a:r>
              <a:rPr lang="en-GB" sz="1700" b="1" dirty="0" smtClean="0">
                <a:solidFill>
                  <a:srgbClr val="000066"/>
                </a:solidFill>
                <a:latin typeface="Comic Sans MS" panose="030F0702030302020204" pitchFamily="66" charset="0"/>
                <a:cs typeface="Times New Roman" panose="02020603050405020304" pitchFamily="18" charset="0"/>
              </a:rPr>
              <a:t>Brainstorming</a:t>
            </a:r>
            <a:r>
              <a:rPr lang="en-GB" sz="1700" dirty="0" smtClean="0">
                <a:solidFill>
                  <a:srgbClr val="000066"/>
                </a:solidFill>
                <a:latin typeface="Comic Sans MS" panose="030F0702030302020204" pitchFamily="66" charset="0"/>
                <a:cs typeface="Times New Roman" panose="02020603050405020304" pitchFamily="18" charset="0"/>
              </a:rPr>
              <a:t> – Individually or in groups/teams</a:t>
            </a:r>
          </a:p>
          <a:p>
            <a:pPr lvl="1" eaLnBrk="1" hangingPunct="1">
              <a:buFontTx/>
              <a:buNone/>
            </a:pPr>
            <a:r>
              <a:rPr lang="en-GB" sz="1700" b="1" dirty="0" smtClean="0">
                <a:solidFill>
                  <a:srgbClr val="000066"/>
                </a:solidFill>
                <a:latin typeface="Comic Sans MS" panose="030F0702030302020204" pitchFamily="66" charset="0"/>
                <a:cs typeface="Times New Roman" panose="02020603050405020304" pitchFamily="18" charset="0"/>
              </a:rPr>
              <a:t>Own personal experiences</a:t>
            </a:r>
            <a:r>
              <a:rPr lang="en-GB" sz="1700" dirty="0" smtClean="0">
                <a:solidFill>
                  <a:srgbClr val="000066"/>
                </a:solidFill>
                <a:latin typeface="Comic Sans MS" panose="030F0702030302020204" pitchFamily="66" charset="0"/>
                <a:cs typeface="Times New Roman" panose="02020603050405020304" pitchFamily="18" charset="0"/>
              </a:rPr>
              <a:t> – What jobs have been done in the past? Have you started businesses before? What was learnt from success and failures?</a:t>
            </a:r>
          </a:p>
          <a:p>
            <a:pPr lvl="1" eaLnBrk="1" hangingPunct="1">
              <a:buFontTx/>
              <a:buNone/>
            </a:pPr>
            <a:r>
              <a:rPr lang="en-GB" sz="1700" b="1" dirty="0" smtClean="0">
                <a:solidFill>
                  <a:srgbClr val="000066"/>
                </a:solidFill>
                <a:latin typeface="Comic Sans MS" panose="030F0702030302020204" pitchFamily="66" charset="0"/>
                <a:cs typeface="Times New Roman" panose="02020603050405020304" pitchFamily="18" charset="0"/>
              </a:rPr>
              <a:t>Innovation and invention</a:t>
            </a:r>
            <a:r>
              <a:rPr lang="en-GB" sz="1700" dirty="0" smtClean="0">
                <a:solidFill>
                  <a:srgbClr val="000066"/>
                </a:solidFill>
                <a:latin typeface="Comic Sans MS" panose="030F0702030302020204" pitchFamily="66" charset="0"/>
                <a:cs typeface="Times New Roman" panose="02020603050405020304" pitchFamily="18" charset="0"/>
              </a:rPr>
              <a:t> – A flash of individual inspiration</a:t>
            </a:r>
          </a:p>
          <a:p>
            <a:pPr lvl="1" eaLnBrk="1" hangingPunct="1">
              <a:buFontTx/>
              <a:buNone/>
            </a:pPr>
            <a:r>
              <a:rPr lang="en-GB" sz="1700" b="1" dirty="0" smtClean="0">
                <a:solidFill>
                  <a:srgbClr val="000066"/>
                </a:solidFill>
                <a:latin typeface="Comic Sans MS" panose="030F0702030302020204" pitchFamily="66" charset="0"/>
                <a:cs typeface="Times New Roman" panose="02020603050405020304" pitchFamily="18" charset="0"/>
              </a:rPr>
              <a:t>Spotting flaws and errors in existing products</a:t>
            </a:r>
            <a:r>
              <a:rPr lang="en-GB" sz="1700" dirty="0" smtClean="0">
                <a:solidFill>
                  <a:srgbClr val="000066"/>
                </a:solidFill>
                <a:latin typeface="Comic Sans MS" panose="030F0702030302020204" pitchFamily="66" charset="0"/>
                <a:cs typeface="Times New Roman" panose="02020603050405020304" pitchFamily="18" charset="0"/>
              </a:rPr>
              <a:t> – Can something being done already be done better?</a:t>
            </a:r>
          </a:p>
          <a:p>
            <a:pPr lvl="1" eaLnBrk="1" hangingPunct="1">
              <a:buFontTx/>
              <a:buNone/>
            </a:pPr>
            <a:r>
              <a:rPr lang="en-GB" sz="1700" b="1" dirty="0" smtClean="0">
                <a:solidFill>
                  <a:srgbClr val="000066"/>
                </a:solidFill>
                <a:latin typeface="Comic Sans MS" panose="030F0702030302020204" pitchFamily="66" charset="0"/>
                <a:cs typeface="Times New Roman" panose="02020603050405020304" pitchFamily="18" charset="0"/>
              </a:rPr>
              <a:t>Copying ideas from other countries</a:t>
            </a:r>
            <a:r>
              <a:rPr lang="en-GB" sz="1700" dirty="0" smtClean="0">
                <a:solidFill>
                  <a:srgbClr val="000066"/>
                </a:solidFill>
                <a:latin typeface="Comic Sans MS" panose="030F0702030302020204" pitchFamily="66" charset="0"/>
                <a:cs typeface="Times New Roman" panose="02020603050405020304" pitchFamily="18" charset="0"/>
              </a:rPr>
              <a:t> - e.g. Howard Schulz Starbucks founder, copied the idea of a coffee bar from Italy</a:t>
            </a:r>
          </a:p>
          <a:p>
            <a:pPr lvl="1" eaLnBrk="1" hangingPunct="1">
              <a:buFontTx/>
              <a:buNone/>
            </a:pPr>
            <a:r>
              <a:rPr lang="en-GB" sz="1700" b="1" dirty="0" smtClean="0">
                <a:solidFill>
                  <a:srgbClr val="000066"/>
                </a:solidFill>
                <a:latin typeface="Comic Sans MS" panose="030F0702030302020204" pitchFamily="66" charset="0"/>
                <a:cs typeface="Times New Roman" panose="02020603050405020304" pitchFamily="18" charset="0"/>
              </a:rPr>
              <a:t>Spotting trends and anticipating their impacts on people’s lives e</a:t>
            </a:r>
            <a:r>
              <a:rPr lang="en-GB" sz="1700" dirty="0" smtClean="0">
                <a:solidFill>
                  <a:srgbClr val="000066"/>
                </a:solidFill>
                <a:latin typeface="Comic Sans MS" panose="030F0702030302020204" pitchFamily="66" charset="0"/>
                <a:cs typeface="Times New Roman" panose="02020603050405020304" pitchFamily="18" charset="0"/>
              </a:rPr>
              <a:t>.g. Healthier lifestyles</a:t>
            </a:r>
          </a:p>
          <a:p>
            <a:pPr lvl="1" eaLnBrk="1" hangingPunct="1">
              <a:buFontTx/>
              <a:buNone/>
            </a:pPr>
            <a:r>
              <a:rPr lang="en-GB" sz="1700" b="1" dirty="0" smtClean="0">
                <a:solidFill>
                  <a:srgbClr val="000066"/>
                </a:solidFill>
                <a:latin typeface="Comic Sans MS" panose="030F0702030302020204" pitchFamily="66" charset="0"/>
                <a:cs typeface="Times New Roman" panose="02020603050405020304" pitchFamily="18" charset="0"/>
              </a:rPr>
              <a:t>Taking a scientific approach, working in a laboratory</a:t>
            </a:r>
            <a:r>
              <a:rPr lang="en-GB" sz="1700" dirty="0" smtClean="0">
                <a:solidFill>
                  <a:srgbClr val="000066"/>
                </a:solidFill>
                <a:latin typeface="Comic Sans MS" panose="030F0702030302020204" pitchFamily="66" charset="0"/>
                <a:cs typeface="Times New Roman" panose="02020603050405020304" pitchFamily="18" charset="0"/>
              </a:rPr>
              <a:t> (e.g. James Dyson)</a:t>
            </a:r>
          </a:p>
          <a:p>
            <a:pPr lvl="1" eaLnBrk="1" hangingPunct="1">
              <a:buFontTx/>
              <a:buNone/>
            </a:pPr>
            <a:r>
              <a:rPr lang="en-GB" sz="1700" b="1" dirty="0" smtClean="0">
                <a:solidFill>
                  <a:srgbClr val="000066"/>
                </a:solidFill>
                <a:latin typeface="Comic Sans MS" panose="030F0702030302020204" pitchFamily="66" charset="0"/>
                <a:cs typeface="Times New Roman" panose="02020603050405020304" pitchFamily="18" charset="0"/>
              </a:rPr>
              <a:t>Noticing a gap in the market for something that is not currently being produced</a:t>
            </a:r>
            <a:endParaRPr lang="en-GB" sz="1700" dirty="0" smtClean="0">
              <a:solidFill>
                <a:srgbClr val="000066"/>
              </a:solidFill>
              <a:latin typeface="Comic Sans MS" panose="030F0702030302020204" pitchFamily="66" charset="0"/>
              <a:cs typeface="Times New Roman" panose="02020603050405020304" pitchFamily="18" charset="0"/>
            </a:endParaRPr>
          </a:p>
          <a:p>
            <a:pPr lvl="1" eaLnBrk="1" hangingPunct="1">
              <a:buFontTx/>
              <a:buNone/>
            </a:pPr>
            <a:r>
              <a:rPr lang="en-GB" sz="1700" b="1" dirty="0" smtClean="0">
                <a:solidFill>
                  <a:srgbClr val="000066"/>
                </a:solidFill>
                <a:latin typeface="Comic Sans MS" panose="030F0702030302020204" pitchFamily="66" charset="0"/>
                <a:cs typeface="Times New Roman" panose="02020603050405020304" pitchFamily="18" charset="0"/>
              </a:rPr>
              <a:t>Purchasing a franchise</a:t>
            </a:r>
            <a:r>
              <a:rPr lang="en-GB" sz="1700" dirty="0" smtClean="0">
                <a:solidFill>
                  <a:srgbClr val="000066"/>
                </a:solidFill>
                <a:latin typeface="Comic Sans MS" panose="030F0702030302020204" pitchFamily="66" charset="0"/>
              </a:rPr>
              <a:t> </a:t>
            </a:r>
          </a:p>
        </p:txBody>
      </p:sp>
      <p:pic>
        <p:nvPicPr>
          <p:cNvPr id="39940" name="Picture 4" descr="Buiness Log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4" y="1676400"/>
            <a:ext cx="1660525" cy="5128006"/>
          </a:xfrm>
          <a:prstGeom prst="rect">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8801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2590799" y="404813"/>
            <a:ext cx="6353175" cy="839787"/>
          </a:xfrm>
          <a:solidFill>
            <a:schemeClr val="bg1"/>
          </a:solidFill>
          <a:ln w="76200">
            <a:solidFill>
              <a:schemeClr val="tx2"/>
            </a:solidFill>
            <a:miter lim="800000"/>
            <a:headEnd/>
            <a:tailEnd/>
          </a:ln>
        </p:spPr>
        <p:txBody>
          <a:bodyPr vert="horz" wrap="square" lIns="91440" tIns="45720" rIns="91440" bIns="45720" numCol="1" anchor="t" anchorCtr="0" compatLnSpc="1">
            <a:prstTxWarp prst="textNoShape">
              <a:avLst/>
            </a:prstTxWarp>
          </a:bodyPr>
          <a:lstStyle/>
          <a:p>
            <a:pPr eaLnBrk="1" hangingPunct="1"/>
            <a:r>
              <a:rPr lang="en-GB" sz="3600" b="1" dirty="0" smtClean="0">
                <a:latin typeface="Comic Sans MS" panose="030F0702030302020204" pitchFamily="66" charset="0"/>
              </a:rPr>
              <a:t>Generating Business Ideas</a:t>
            </a:r>
            <a:endParaRPr lang="en-US" sz="3600" b="1" dirty="0" smtClean="0">
              <a:latin typeface="Comic Sans MS" panose="030F0702030302020204" pitchFamily="66" charset="0"/>
            </a:endParaRPr>
          </a:p>
        </p:txBody>
      </p:sp>
      <p:pic>
        <p:nvPicPr>
          <p:cNvPr id="40963" name="Picture 3" descr="Buiness Log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1423988" cy="4895056"/>
          </a:xfrm>
          <a:prstGeom prst="rect">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40964" name="Rectangle 4"/>
          <p:cNvSpPr>
            <a:spLocks noChangeArrowheads="1"/>
          </p:cNvSpPr>
          <p:nvPr/>
        </p:nvSpPr>
        <p:spPr bwMode="auto">
          <a:xfrm>
            <a:off x="1846263" y="2097088"/>
            <a:ext cx="6865937"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
                <a:schemeClr val="folHlink"/>
              </a:buClr>
              <a:buSzPct val="60000"/>
              <a:buFont typeface="Wingdings" panose="05000000000000000000" pitchFamily="2" charset="2"/>
              <a:buNone/>
            </a:pPr>
            <a:r>
              <a:rPr lang="en-GB" sz="2800" b="1" dirty="0">
                <a:solidFill>
                  <a:srgbClr val="000066"/>
                </a:solidFill>
                <a:latin typeface="Comic Sans MS" panose="030F0702030302020204" pitchFamily="66" charset="0"/>
              </a:rPr>
              <a:t>Today you will know sources of potential business ideas.</a:t>
            </a:r>
          </a:p>
          <a:p>
            <a:pPr eaLnBrk="1" hangingPunct="1">
              <a:spcBef>
                <a:spcPct val="50000"/>
              </a:spcBef>
              <a:buClr>
                <a:schemeClr val="folHlink"/>
              </a:buClr>
              <a:buSzPct val="60000"/>
              <a:buFont typeface="Wingdings" panose="05000000000000000000" pitchFamily="2" charset="2"/>
              <a:buNone/>
            </a:pPr>
            <a:endParaRPr lang="en-GB" sz="2800" b="1" dirty="0">
              <a:solidFill>
                <a:srgbClr val="000066"/>
              </a:solidFill>
              <a:latin typeface="Comic Sans MS" panose="030F0702030302020204" pitchFamily="66" charset="0"/>
            </a:endParaRPr>
          </a:p>
          <a:p>
            <a:pPr eaLnBrk="1" hangingPunct="1">
              <a:spcBef>
                <a:spcPct val="50000"/>
              </a:spcBef>
              <a:buClr>
                <a:schemeClr val="folHlink"/>
              </a:buClr>
              <a:buSzPct val="60000"/>
              <a:buFont typeface="Wingdings" panose="05000000000000000000" pitchFamily="2" charset="2"/>
              <a:buNone/>
            </a:pPr>
            <a:r>
              <a:rPr lang="en-GB" sz="2800" b="1" dirty="0">
                <a:solidFill>
                  <a:srgbClr val="000066"/>
                </a:solidFill>
                <a:latin typeface="Comic Sans MS" panose="030F0702030302020204" pitchFamily="66" charset="0"/>
              </a:rPr>
              <a:t>You will understand the factors that contribute to their success.</a:t>
            </a:r>
          </a:p>
          <a:p>
            <a:pPr eaLnBrk="1" hangingPunct="1">
              <a:spcBef>
                <a:spcPct val="50000"/>
              </a:spcBef>
              <a:buClr>
                <a:schemeClr val="folHlink"/>
              </a:buClr>
              <a:buSzPct val="60000"/>
              <a:buFont typeface="Wingdings" panose="05000000000000000000" pitchFamily="2" charset="2"/>
              <a:buNone/>
            </a:pPr>
            <a:endParaRPr lang="en-GB" sz="2800" b="1" dirty="0">
              <a:solidFill>
                <a:srgbClr val="000066"/>
              </a:solidFill>
              <a:latin typeface="Comic Sans MS" panose="030F0702030302020204" pitchFamily="66" charset="0"/>
            </a:endParaRPr>
          </a:p>
          <a:p>
            <a:pPr eaLnBrk="1" hangingPunct="1">
              <a:spcBef>
                <a:spcPct val="50000"/>
              </a:spcBef>
              <a:buClr>
                <a:schemeClr val="folHlink"/>
              </a:buClr>
              <a:buSzPct val="60000"/>
              <a:buFont typeface="Wingdings" panose="05000000000000000000" pitchFamily="2" charset="2"/>
              <a:buNone/>
            </a:pPr>
            <a:endParaRPr lang="en-GB" sz="2000" b="1" u="sng" dirty="0">
              <a:solidFill>
                <a:schemeClr val="hlink"/>
              </a:solidFill>
              <a:latin typeface="Comic Sans MS" panose="030F0702030302020204" pitchFamily="66" charset="0"/>
            </a:endParaRPr>
          </a:p>
        </p:txBody>
      </p:sp>
    </p:spTree>
    <p:extLst>
      <p:ext uri="{BB962C8B-B14F-4D97-AF65-F5344CB8AC3E}">
        <p14:creationId xmlns:p14="http://schemas.microsoft.com/office/powerpoint/2010/main" val="21217408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2438400" y="-144463"/>
            <a:ext cx="6858000" cy="1516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FF0000"/>
                </a:solidFill>
              </a:rPr>
              <a:t>New-Product Development Process</a:t>
            </a:r>
          </a:p>
        </p:txBody>
      </p:sp>
      <p:sp>
        <p:nvSpPr>
          <p:cNvPr id="9222" name="Rectangle 6"/>
          <p:cNvSpPr>
            <a:spLocks noChangeArrowheads="1"/>
          </p:cNvSpPr>
          <p:nvPr/>
        </p:nvSpPr>
        <p:spPr bwMode="auto">
          <a:xfrm>
            <a:off x="1219200" y="1219200"/>
            <a:ext cx="2819400" cy="1066800"/>
          </a:xfrm>
          <a:prstGeom prst="rect">
            <a:avLst/>
          </a:prstGeom>
          <a:solidFill>
            <a:schemeClr val="accent1"/>
          </a:solidFill>
          <a:ln w="9525">
            <a:miter lim="800000"/>
            <a:headEnd/>
            <a:tailEnd/>
          </a:ln>
          <a:scene3d>
            <a:camera prst="legacyObliqueTopRight"/>
            <a:lightRig rig="legacyFlat2" dir="t"/>
          </a:scene3d>
          <a:sp3d extrusionH="430200" prstMaterial="legacyMatte">
            <a:bevelT w="13500" h="13500" prst="angle"/>
            <a:bevelB w="13500" h="13500" prst="angle"/>
            <a:extrusionClr>
              <a:schemeClr val="tx1"/>
            </a:extrusionClr>
            <a:contourClr>
              <a:schemeClr val="accent1"/>
            </a:contourClr>
          </a:sp3d>
        </p:spPr>
        <p:txBody>
          <a:bodyPr wrap="none" anchor="ctr">
            <a:flatTx/>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dirty="0">
                <a:solidFill>
                  <a:srgbClr val="FFFF00"/>
                </a:solidFill>
              </a:rPr>
              <a:t>Idea Generation</a:t>
            </a:r>
          </a:p>
        </p:txBody>
      </p:sp>
      <p:sp>
        <p:nvSpPr>
          <p:cNvPr id="9223" name="Rectangle 7"/>
          <p:cNvSpPr>
            <a:spLocks noChangeArrowheads="1"/>
          </p:cNvSpPr>
          <p:nvPr/>
        </p:nvSpPr>
        <p:spPr bwMode="auto">
          <a:xfrm>
            <a:off x="1219200" y="2590800"/>
            <a:ext cx="2819400" cy="1066800"/>
          </a:xfrm>
          <a:prstGeom prst="rect">
            <a:avLst/>
          </a:prstGeom>
          <a:solidFill>
            <a:srgbClr val="3333CC"/>
          </a:solidFill>
          <a:ln w="9525">
            <a:miter lim="800000"/>
            <a:headEnd/>
            <a:tailEnd/>
          </a:ln>
          <a:scene3d>
            <a:camera prst="legacyObliqueTopRight"/>
            <a:lightRig rig="legacyFlat2" dir="t"/>
          </a:scene3d>
          <a:sp3d extrusionH="430200" prstMaterial="legacyMatte">
            <a:bevelT w="13500" h="13500" prst="angle"/>
            <a:bevelB w="13500" h="13500" prst="angle"/>
            <a:extrusionClr>
              <a:schemeClr val="tx1"/>
            </a:extrusionClr>
            <a:contourClr>
              <a:srgbClr val="3333CC"/>
            </a:contourClr>
          </a:sp3d>
        </p:spPr>
        <p:txBody>
          <a:bodyPr wrap="none" anchor="ctr">
            <a:flatTx/>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dirty="0">
                <a:solidFill>
                  <a:srgbClr val="FFFF00"/>
                </a:solidFill>
              </a:rPr>
              <a:t>Idea Screening</a:t>
            </a:r>
          </a:p>
        </p:txBody>
      </p:sp>
      <p:sp>
        <p:nvSpPr>
          <p:cNvPr id="9224" name="Rectangle 8"/>
          <p:cNvSpPr>
            <a:spLocks noChangeArrowheads="1"/>
          </p:cNvSpPr>
          <p:nvPr/>
        </p:nvSpPr>
        <p:spPr bwMode="auto">
          <a:xfrm>
            <a:off x="1219200" y="3962400"/>
            <a:ext cx="2819400" cy="1066800"/>
          </a:xfrm>
          <a:prstGeom prst="rect">
            <a:avLst/>
          </a:prstGeom>
          <a:solidFill>
            <a:schemeClr val="hlink"/>
          </a:solidFill>
          <a:ln w="9525">
            <a:miter lim="800000"/>
            <a:headEnd/>
            <a:tailEnd/>
          </a:ln>
          <a:scene3d>
            <a:camera prst="legacyObliqueTopRight"/>
            <a:lightRig rig="legacyFlat2" dir="t"/>
          </a:scene3d>
          <a:sp3d extrusionH="430200" prstMaterial="legacyMatte">
            <a:bevelT w="13500" h="13500" prst="angle"/>
            <a:bevelB w="13500" h="13500" prst="angle"/>
            <a:extrusionClr>
              <a:schemeClr val="tx1"/>
            </a:extrusionClr>
            <a:contourClr>
              <a:schemeClr val="hlink"/>
            </a:contourClr>
          </a:sp3d>
        </p:spPr>
        <p:txBody>
          <a:bodyPr wrap="none" anchor="ctr">
            <a:flatTx/>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dirty="0">
                <a:solidFill>
                  <a:srgbClr val="FFFF00"/>
                </a:solidFill>
              </a:rPr>
              <a:t>Concept </a:t>
            </a:r>
          </a:p>
          <a:p>
            <a:pPr algn="ctr"/>
            <a:r>
              <a:rPr lang="en-US" dirty="0">
                <a:solidFill>
                  <a:srgbClr val="FFFF00"/>
                </a:solidFill>
              </a:rPr>
              <a:t>Development</a:t>
            </a:r>
          </a:p>
          <a:p>
            <a:pPr algn="ctr"/>
            <a:r>
              <a:rPr lang="en-US" dirty="0">
                <a:solidFill>
                  <a:srgbClr val="FFFF00"/>
                </a:solidFill>
              </a:rPr>
              <a:t>&amp; Testing</a:t>
            </a:r>
          </a:p>
        </p:txBody>
      </p:sp>
      <p:sp>
        <p:nvSpPr>
          <p:cNvPr id="9225" name="Rectangle 9"/>
          <p:cNvSpPr>
            <a:spLocks noChangeArrowheads="1"/>
          </p:cNvSpPr>
          <p:nvPr/>
        </p:nvSpPr>
        <p:spPr bwMode="auto">
          <a:xfrm>
            <a:off x="1219200" y="5334000"/>
            <a:ext cx="2819400" cy="1066800"/>
          </a:xfrm>
          <a:prstGeom prst="rect">
            <a:avLst/>
          </a:prstGeom>
          <a:solidFill>
            <a:schemeClr val="folHlink"/>
          </a:solidFill>
          <a:ln w="9525">
            <a:miter lim="800000"/>
            <a:headEnd/>
            <a:tailEnd/>
          </a:ln>
          <a:scene3d>
            <a:camera prst="legacyObliqueTopRight"/>
            <a:lightRig rig="legacyFlat2" dir="t"/>
          </a:scene3d>
          <a:sp3d extrusionH="430200" prstMaterial="legacyMatte">
            <a:bevelT w="13500" h="13500" prst="angle"/>
            <a:bevelB w="13500" h="13500" prst="angle"/>
            <a:extrusionClr>
              <a:schemeClr val="tx1"/>
            </a:extrusionClr>
            <a:contourClr>
              <a:schemeClr val="folHlink"/>
            </a:contourClr>
          </a:sp3d>
        </p:spPr>
        <p:txBody>
          <a:bodyPr wrap="none" anchor="ctr">
            <a:flatTx/>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dirty="0">
                <a:solidFill>
                  <a:srgbClr val="FFFF00"/>
                </a:solidFill>
              </a:rPr>
              <a:t>Business</a:t>
            </a:r>
          </a:p>
          <a:p>
            <a:pPr algn="ctr"/>
            <a:r>
              <a:rPr lang="en-US" dirty="0">
                <a:solidFill>
                  <a:srgbClr val="FFFF00"/>
                </a:solidFill>
              </a:rPr>
              <a:t>Analysis</a:t>
            </a:r>
          </a:p>
        </p:txBody>
      </p:sp>
      <p:sp>
        <p:nvSpPr>
          <p:cNvPr id="9226" name="Rectangle 10"/>
          <p:cNvSpPr>
            <a:spLocks noChangeArrowheads="1"/>
          </p:cNvSpPr>
          <p:nvPr/>
        </p:nvSpPr>
        <p:spPr bwMode="auto">
          <a:xfrm>
            <a:off x="5943600" y="1752600"/>
            <a:ext cx="2819400" cy="1066800"/>
          </a:xfrm>
          <a:prstGeom prst="rect">
            <a:avLst/>
          </a:prstGeom>
          <a:solidFill>
            <a:schemeClr val="bg2"/>
          </a:solidFill>
          <a:ln w="9525">
            <a:miter lim="800000"/>
            <a:headEnd/>
            <a:tailEnd/>
          </a:ln>
          <a:scene3d>
            <a:camera prst="legacyObliqueTopRight"/>
            <a:lightRig rig="legacyFlat2" dir="t"/>
          </a:scene3d>
          <a:sp3d extrusionH="430200" prstMaterial="legacyMatte">
            <a:bevelT w="13500" h="13500" prst="angle"/>
            <a:bevelB w="13500" h="13500" prst="angle"/>
            <a:extrusionClr>
              <a:schemeClr val="tx1"/>
            </a:extrusionClr>
            <a:contourClr>
              <a:schemeClr val="bg2"/>
            </a:contourClr>
          </a:sp3d>
        </p:spPr>
        <p:txBody>
          <a:bodyPr wrap="none" anchor="ctr">
            <a:flatTx/>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dirty="0">
                <a:solidFill>
                  <a:schemeClr val="bg1"/>
                </a:solidFill>
              </a:rPr>
              <a:t>Prototype</a:t>
            </a:r>
          </a:p>
          <a:p>
            <a:pPr algn="ctr"/>
            <a:r>
              <a:rPr lang="en-US" dirty="0">
                <a:solidFill>
                  <a:schemeClr val="bg1"/>
                </a:solidFill>
              </a:rPr>
              <a:t>Development</a:t>
            </a:r>
          </a:p>
        </p:txBody>
      </p:sp>
      <p:sp>
        <p:nvSpPr>
          <p:cNvPr id="9227" name="Rectangle 11"/>
          <p:cNvSpPr>
            <a:spLocks noChangeArrowheads="1"/>
          </p:cNvSpPr>
          <p:nvPr/>
        </p:nvSpPr>
        <p:spPr bwMode="auto">
          <a:xfrm>
            <a:off x="5943600" y="3276600"/>
            <a:ext cx="2819400" cy="1066800"/>
          </a:xfrm>
          <a:prstGeom prst="rect">
            <a:avLst/>
          </a:prstGeom>
          <a:solidFill>
            <a:schemeClr val="bg1"/>
          </a:solidFill>
          <a:ln w="9525">
            <a:miter lim="800000"/>
            <a:headEnd/>
            <a:tailEnd/>
          </a:ln>
          <a:scene3d>
            <a:camera prst="legacyObliqueTopRight"/>
            <a:lightRig rig="legacyFlat2" dir="t"/>
          </a:scene3d>
          <a:sp3d extrusionH="430200" prstMaterial="legacyMatte">
            <a:bevelT w="13500" h="13500" prst="angle"/>
            <a:bevelB w="13500" h="13500" prst="angle"/>
            <a:extrusionClr>
              <a:schemeClr val="tx1"/>
            </a:extrusionClr>
            <a:contourClr>
              <a:schemeClr val="bg1"/>
            </a:contourClr>
          </a:sp3d>
        </p:spPr>
        <p:txBody>
          <a:bodyPr wrap="none" anchor="ctr">
            <a:flatTx/>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dirty="0">
                <a:solidFill>
                  <a:schemeClr val="bg1"/>
                </a:solidFill>
              </a:rPr>
              <a:t>Test Marketing</a:t>
            </a:r>
          </a:p>
        </p:txBody>
      </p:sp>
      <p:sp>
        <p:nvSpPr>
          <p:cNvPr id="9228" name="Rectangle 12"/>
          <p:cNvSpPr>
            <a:spLocks noChangeArrowheads="1"/>
          </p:cNvSpPr>
          <p:nvPr/>
        </p:nvSpPr>
        <p:spPr bwMode="auto">
          <a:xfrm>
            <a:off x="5943600" y="4800600"/>
            <a:ext cx="2819400" cy="1066800"/>
          </a:xfrm>
          <a:prstGeom prst="rect">
            <a:avLst/>
          </a:prstGeom>
          <a:solidFill>
            <a:srgbClr val="996633"/>
          </a:solidFill>
          <a:ln w="9525">
            <a:miter lim="800000"/>
            <a:headEnd/>
            <a:tailEnd/>
          </a:ln>
          <a:scene3d>
            <a:camera prst="legacyObliqueTopRight"/>
            <a:lightRig rig="legacyFlat2" dir="t"/>
          </a:scene3d>
          <a:sp3d extrusionH="430200" prstMaterial="legacyMatte">
            <a:bevelT w="13500" h="13500" prst="angle"/>
            <a:bevelB w="13500" h="13500" prst="angle"/>
            <a:extrusionClr>
              <a:schemeClr val="tx1"/>
            </a:extrusionClr>
            <a:contourClr>
              <a:srgbClr val="996633"/>
            </a:contourClr>
          </a:sp3d>
        </p:spPr>
        <p:txBody>
          <a:bodyPr wrap="none" anchor="ctr">
            <a:flatTx/>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dirty="0">
                <a:solidFill>
                  <a:schemeClr val="bg1"/>
                </a:solidFill>
              </a:rPr>
              <a:t>Commercialization</a:t>
            </a:r>
          </a:p>
        </p:txBody>
      </p:sp>
      <p:sp>
        <p:nvSpPr>
          <p:cNvPr id="9229" name="AutoShape 13"/>
          <p:cNvSpPr>
            <a:spLocks noChangeArrowheads="1"/>
          </p:cNvSpPr>
          <p:nvPr/>
        </p:nvSpPr>
        <p:spPr bwMode="auto">
          <a:xfrm>
            <a:off x="685800" y="2057400"/>
            <a:ext cx="733425" cy="1214438"/>
          </a:xfrm>
          <a:prstGeom prst="curvedRightArrow">
            <a:avLst>
              <a:gd name="adj1" fmla="val 33117"/>
              <a:gd name="adj2" fmla="val 66234"/>
              <a:gd name="adj3" fmla="val 33333"/>
            </a:avLst>
          </a:prstGeom>
          <a:solidFill>
            <a:srgbClr val="FFFF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IN"/>
          </a:p>
        </p:txBody>
      </p:sp>
      <p:sp>
        <p:nvSpPr>
          <p:cNvPr id="9231" name="AutoShape 15"/>
          <p:cNvSpPr>
            <a:spLocks noChangeArrowheads="1"/>
          </p:cNvSpPr>
          <p:nvPr/>
        </p:nvSpPr>
        <p:spPr bwMode="auto">
          <a:xfrm>
            <a:off x="685800" y="3429000"/>
            <a:ext cx="733425" cy="1214438"/>
          </a:xfrm>
          <a:prstGeom prst="curvedRightArrow">
            <a:avLst>
              <a:gd name="adj1" fmla="val 33117"/>
              <a:gd name="adj2" fmla="val 66234"/>
              <a:gd name="adj3" fmla="val 33333"/>
            </a:avLst>
          </a:prstGeom>
          <a:solidFill>
            <a:srgbClr val="FFFF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IN"/>
          </a:p>
        </p:txBody>
      </p:sp>
      <p:sp>
        <p:nvSpPr>
          <p:cNvPr id="9232" name="AutoShape 16"/>
          <p:cNvSpPr>
            <a:spLocks noChangeArrowheads="1"/>
          </p:cNvSpPr>
          <p:nvPr/>
        </p:nvSpPr>
        <p:spPr bwMode="auto">
          <a:xfrm>
            <a:off x="714375" y="4800600"/>
            <a:ext cx="733425" cy="1214438"/>
          </a:xfrm>
          <a:prstGeom prst="curvedRightArrow">
            <a:avLst>
              <a:gd name="adj1" fmla="val 33117"/>
              <a:gd name="adj2" fmla="val 66234"/>
              <a:gd name="adj3" fmla="val 33333"/>
            </a:avLst>
          </a:prstGeom>
          <a:solidFill>
            <a:srgbClr val="FFFF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IN"/>
          </a:p>
        </p:txBody>
      </p:sp>
      <p:sp>
        <p:nvSpPr>
          <p:cNvPr id="9233" name="AutoShape 17"/>
          <p:cNvSpPr>
            <a:spLocks noChangeArrowheads="1"/>
          </p:cNvSpPr>
          <p:nvPr/>
        </p:nvSpPr>
        <p:spPr bwMode="auto">
          <a:xfrm>
            <a:off x="5257800" y="2590800"/>
            <a:ext cx="733425" cy="1214438"/>
          </a:xfrm>
          <a:prstGeom prst="curvedRightArrow">
            <a:avLst>
              <a:gd name="adj1" fmla="val 33117"/>
              <a:gd name="adj2" fmla="val 66234"/>
              <a:gd name="adj3" fmla="val 33333"/>
            </a:avLst>
          </a:prstGeom>
          <a:solidFill>
            <a:srgbClr val="FFFF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IN"/>
          </a:p>
        </p:txBody>
      </p:sp>
      <p:sp>
        <p:nvSpPr>
          <p:cNvPr id="9234" name="AutoShape 18"/>
          <p:cNvSpPr>
            <a:spLocks noChangeArrowheads="1"/>
          </p:cNvSpPr>
          <p:nvPr/>
        </p:nvSpPr>
        <p:spPr bwMode="auto">
          <a:xfrm>
            <a:off x="5257800" y="4267200"/>
            <a:ext cx="733425" cy="1214438"/>
          </a:xfrm>
          <a:prstGeom prst="curvedRightArrow">
            <a:avLst>
              <a:gd name="adj1" fmla="val 33117"/>
              <a:gd name="adj2" fmla="val 66234"/>
              <a:gd name="adj3" fmla="val 33333"/>
            </a:avLst>
          </a:prstGeom>
          <a:solidFill>
            <a:srgbClr val="FFFF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IN"/>
          </a:p>
        </p:txBody>
      </p:sp>
      <p:sp>
        <p:nvSpPr>
          <p:cNvPr id="9235" name="Line 19"/>
          <p:cNvSpPr>
            <a:spLocks noChangeShapeType="1"/>
          </p:cNvSpPr>
          <p:nvPr/>
        </p:nvSpPr>
        <p:spPr bwMode="auto">
          <a:xfrm>
            <a:off x="4191000" y="5715000"/>
            <a:ext cx="457200" cy="0"/>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9236" name="Line 20"/>
          <p:cNvSpPr>
            <a:spLocks noChangeShapeType="1"/>
          </p:cNvSpPr>
          <p:nvPr/>
        </p:nvSpPr>
        <p:spPr bwMode="auto">
          <a:xfrm flipV="1">
            <a:off x="4648200" y="2133600"/>
            <a:ext cx="533400" cy="3581400"/>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9237" name="Line 21"/>
          <p:cNvSpPr>
            <a:spLocks noChangeShapeType="1"/>
          </p:cNvSpPr>
          <p:nvPr/>
        </p:nvSpPr>
        <p:spPr bwMode="auto">
          <a:xfrm>
            <a:off x="5181600" y="2133600"/>
            <a:ext cx="914400" cy="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Tree>
    <p:extLst>
      <p:ext uri="{BB962C8B-B14F-4D97-AF65-F5344CB8AC3E}">
        <p14:creationId xmlns:p14="http://schemas.microsoft.com/office/powerpoint/2010/main" val="47603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wedge">
                                      <p:cBhvr>
                                        <p:cTn id="7" dur="1000"/>
                                        <p:tgtEl>
                                          <p:spTgt spid="92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29"/>
                                        </p:tgtEl>
                                        <p:attrNameLst>
                                          <p:attrName>style.visibility</p:attrName>
                                        </p:attrNameLst>
                                      </p:cBhvr>
                                      <p:to>
                                        <p:strVal val="visible"/>
                                      </p:to>
                                    </p:set>
                                    <p:animEffect transition="in" filter="dissolve">
                                      <p:cBhvr>
                                        <p:cTn id="12" dur="500"/>
                                        <p:tgtEl>
                                          <p:spTgt spid="92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9223"/>
                                        </p:tgtEl>
                                        <p:attrNameLst>
                                          <p:attrName>style.visibility</p:attrName>
                                        </p:attrNameLst>
                                      </p:cBhvr>
                                      <p:to>
                                        <p:strVal val="visible"/>
                                      </p:to>
                                    </p:set>
                                    <p:animEffect transition="in" filter="wedge">
                                      <p:cBhvr>
                                        <p:cTn id="17" dur="1000"/>
                                        <p:tgtEl>
                                          <p:spTgt spid="92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231"/>
                                        </p:tgtEl>
                                        <p:attrNameLst>
                                          <p:attrName>style.visibility</p:attrName>
                                        </p:attrNameLst>
                                      </p:cBhvr>
                                      <p:to>
                                        <p:strVal val="visible"/>
                                      </p:to>
                                    </p:set>
                                    <p:animEffect transition="in" filter="dissolve">
                                      <p:cBhvr>
                                        <p:cTn id="22" dur="500"/>
                                        <p:tgtEl>
                                          <p:spTgt spid="92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9224"/>
                                        </p:tgtEl>
                                        <p:attrNameLst>
                                          <p:attrName>style.visibility</p:attrName>
                                        </p:attrNameLst>
                                      </p:cBhvr>
                                      <p:to>
                                        <p:strVal val="visible"/>
                                      </p:to>
                                    </p:set>
                                    <p:animEffect transition="in" filter="wedge">
                                      <p:cBhvr>
                                        <p:cTn id="27" dur="1000"/>
                                        <p:tgtEl>
                                          <p:spTgt spid="92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232"/>
                                        </p:tgtEl>
                                        <p:attrNameLst>
                                          <p:attrName>style.visibility</p:attrName>
                                        </p:attrNameLst>
                                      </p:cBhvr>
                                      <p:to>
                                        <p:strVal val="visible"/>
                                      </p:to>
                                    </p:set>
                                    <p:animEffect transition="in" filter="dissolve">
                                      <p:cBhvr>
                                        <p:cTn id="32" dur="500"/>
                                        <p:tgtEl>
                                          <p:spTgt spid="923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9225"/>
                                        </p:tgtEl>
                                        <p:attrNameLst>
                                          <p:attrName>style.visibility</p:attrName>
                                        </p:attrNameLst>
                                      </p:cBhvr>
                                      <p:to>
                                        <p:strVal val="visible"/>
                                      </p:to>
                                    </p:set>
                                    <p:animEffect transition="in" filter="wedge">
                                      <p:cBhvr>
                                        <p:cTn id="37" dur="1000"/>
                                        <p:tgtEl>
                                          <p:spTgt spid="922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235"/>
                                        </p:tgtEl>
                                        <p:attrNameLst>
                                          <p:attrName>style.visibility</p:attrName>
                                        </p:attrNameLst>
                                      </p:cBhvr>
                                      <p:to>
                                        <p:strVal val="visible"/>
                                      </p:to>
                                    </p:set>
                                    <p:animEffect transition="in" filter="wipe(left)">
                                      <p:cBhvr>
                                        <p:cTn id="42" dur="500"/>
                                        <p:tgtEl>
                                          <p:spTgt spid="923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9236"/>
                                        </p:tgtEl>
                                        <p:attrNameLst>
                                          <p:attrName>style.visibility</p:attrName>
                                        </p:attrNameLst>
                                      </p:cBhvr>
                                      <p:to>
                                        <p:strVal val="visible"/>
                                      </p:to>
                                    </p:set>
                                    <p:animEffect transition="in" filter="wipe(down)">
                                      <p:cBhvr>
                                        <p:cTn id="47" dur="500"/>
                                        <p:tgtEl>
                                          <p:spTgt spid="923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237"/>
                                        </p:tgtEl>
                                        <p:attrNameLst>
                                          <p:attrName>style.visibility</p:attrName>
                                        </p:attrNameLst>
                                      </p:cBhvr>
                                      <p:to>
                                        <p:strVal val="visible"/>
                                      </p:to>
                                    </p:set>
                                    <p:animEffect transition="in" filter="wipe(left)">
                                      <p:cBhvr>
                                        <p:cTn id="52" dur="500"/>
                                        <p:tgtEl>
                                          <p:spTgt spid="923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0" presetClass="entr" presetSubtype="0" fill="hold" grpId="0" nodeType="clickEffect">
                                  <p:stCondLst>
                                    <p:cond delay="0"/>
                                  </p:stCondLst>
                                  <p:childTnLst>
                                    <p:set>
                                      <p:cBhvr>
                                        <p:cTn id="56" dur="1" fill="hold">
                                          <p:stCondLst>
                                            <p:cond delay="0"/>
                                          </p:stCondLst>
                                        </p:cTn>
                                        <p:tgtEl>
                                          <p:spTgt spid="9226"/>
                                        </p:tgtEl>
                                        <p:attrNameLst>
                                          <p:attrName>style.visibility</p:attrName>
                                        </p:attrNameLst>
                                      </p:cBhvr>
                                      <p:to>
                                        <p:strVal val="visible"/>
                                      </p:to>
                                    </p:set>
                                    <p:animEffect transition="in" filter="wedge">
                                      <p:cBhvr>
                                        <p:cTn id="57" dur="1000"/>
                                        <p:tgtEl>
                                          <p:spTgt spid="922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9233"/>
                                        </p:tgtEl>
                                        <p:attrNameLst>
                                          <p:attrName>style.visibility</p:attrName>
                                        </p:attrNameLst>
                                      </p:cBhvr>
                                      <p:to>
                                        <p:strVal val="visible"/>
                                      </p:to>
                                    </p:set>
                                    <p:animEffect transition="in" filter="dissolve">
                                      <p:cBhvr>
                                        <p:cTn id="62" dur="500"/>
                                        <p:tgtEl>
                                          <p:spTgt spid="923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0" presetClass="entr" presetSubtype="0" fill="hold" grpId="0" nodeType="clickEffect">
                                  <p:stCondLst>
                                    <p:cond delay="0"/>
                                  </p:stCondLst>
                                  <p:childTnLst>
                                    <p:set>
                                      <p:cBhvr>
                                        <p:cTn id="66" dur="1" fill="hold">
                                          <p:stCondLst>
                                            <p:cond delay="0"/>
                                          </p:stCondLst>
                                        </p:cTn>
                                        <p:tgtEl>
                                          <p:spTgt spid="9227"/>
                                        </p:tgtEl>
                                        <p:attrNameLst>
                                          <p:attrName>style.visibility</p:attrName>
                                        </p:attrNameLst>
                                      </p:cBhvr>
                                      <p:to>
                                        <p:strVal val="visible"/>
                                      </p:to>
                                    </p:set>
                                    <p:animEffect transition="in" filter="wedge">
                                      <p:cBhvr>
                                        <p:cTn id="67" dur="1000"/>
                                        <p:tgtEl>
                                          <p:spTgt spid="922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9234"/>
                                        </p:tgtEl>
                                        <p:attrNameLst>
                                          <p:attrName>style.visibility</p:attrName>
                                        </p:attrNameLst>
                                      </p:cBhvr>
                                      <p:to>
                                        <p:strVal val="visible"/>
                                      </p:to>
                                    </p:set>
                                    <p:animEffect transition="in" filter="dissolve">
                                      <p:cBhvr>
                                        <p:cTn id="72" dur="500"/>
                                        <p:tgtEl>
                                          <p:spTgt spid="923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0" presetClass="entr" presetSubtype="0" fill="hold" grpId="0" nodeType="clickEffect">
                                  <p:stCondLst>
                                    <p:cond delay="0"/>
                                  </p:stCondLst>
                                  <p:childTnLst>
                                    <p:set>
                                      <p:cBhvr>
                                        <p:cTn id="76" dur="1" fill="hold">
                                          <p:stCondLst>
                                            <p:cond delay="0"/>
                                          </p:stCondLst>
                                        </p:cTn>
                                        <p:tgtEl>
                                          <p:spTgt spid="9228"/>
                                        </p:tgtEl>
                                        <p:attrNameLst>
                                          <p:attrName>style.visibility</p:attrName>
                                        </p:attrNameLst>
                                      </p:cBhvr>
                                      <p:to>
                                        <p:strVal val="visible"/>
                                      </p:to>
                                    </p:set>
                                    <p:animEffect transition="in" filter="wedge">
                                      <p:cBhvr>
                                        <p:cTn id="77" dur="1000"/>
                                        <p:tgtEl>
                                          <p:spTgt spid="9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P spid="9223" grpId="0" animBg="1"/>
      <p:bldP spid="9224" grpId="0" animBg="1"/>
      <p:bldP spid="9225" grpId="0" animBg="1"/>
      <p:bldP spid="9226" grpId="0" animBg="1"/>
      <p:bldP spid="9227" grpId="0" animBg="1"/>
      <p:bldP spid="9228" grpId="0" animBg="1"/>
      <p:bldP spid="9229" grpId="0" animBg="1"/>
      <p:bldP spid="9231" grpId="0" animBg="1"/>
      <p:bldP spid="9232" grpId="0" animBg="1"/>
      <p:bldP spid="9233" grpId="0" animBg="1"/>
      <p:bldP spid="9234" grpId="0" animBg="1"/>
      <p:bldP spid="9235" grpId="0" animBg="1"/>
      <p:bldP spid="9236" grpId="0" animBg="1"/>
      <p:bldP spid="92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2667000" y="152400"/>
            <a:ext cx="66040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dirty="0" smtClean="0">
                <a:solidFill>
                  <a:srgbClr val="FF0000"/>
                </a:solidFill>
              </a:rPr>
              <a:t>Idea Generation</a:t>
            </a:r>
          </a:p>
        </p:txBody>
      </p:sp>
      <p:sp>
        <p:nvSpPr>
          <p:cNvPr id="32771" name="Rectangle 3"/>
          <p:cNvSpPr>
            <a:spLocks noGrp="1" noChangeArrowheads="1"/>
          </p:cNvSpPr>
          <p:nvPr>
            <p:ph type="body" sz="half" idx="1"/>
          </p:nvPr>
        </p:nvSpPr>
        <p:spPr bwMode="auto">
          <a:xfrm>
            <a:off x="381000" y="2027238"/>
            <a:ext cx="8382000" cy="4678362"/>
          </a:xfrm>
          <a:solidFill>
            <a:schemeClr val="accent1"/>
          </a:solidFill>
          <a:ln w="38100">
            <a:solidFill>
              <a:srgbClr val="FFFF00"/>
            </a:solidFill>
            <a:miter lim="800000"/>
            <a:headEnd/>
            <a:tailEnd/>
          </a:ln>
          <a:effectLst>
            <a:outerShdw dist="107763" dir="2700000" algn="ctr" rotWithShape="0">
              <a:schemeClr val="bg2">
                <a:alpha val="50000"/>
              </a:schemeClr>
            </a:outerShdw>
          </a:effectLst>
        </p:spPr>
        <p:txBody>
          <a:bodyPr vert="horz" wrap="square" lIns="91440" tIns="45720" rIns="91440" bIns="45720" numCol="1" anchor="t" anchorCtr="0" compatLnSpc="1">
            <a:prstTxWarp prst="textNoShape">
              <a:avLst/>
            </a:prstTxWarp>
          </a:bodyPr>
          <a:lstStyle/>
          <a:p>
            <a:pPr eaLnBrk="1" hangingPunct="1">
              <a:buFontTx/>
              <a:buNone/>
            </a:pPr>
            <a:r>
              <a:rPr lang="en-US" sz="2800" b="1" dirty="0" smtClean="0">
                <a:solidFill>
                  <a:srgbClr val="FFFF00"/>
                </a:solidFill>
              </a:rPr>
              <a:t>Idea Generation:</a:t>
            </a:r>
          </a:p>
          <a:p>
            <a:pPr lvl="1" eaLnBrk="1" hangingPunct="1">
              <a:buFontTx/>
              <a:buNone/>
            </a:pPr>
            <a:r>
              <a:rPr lang="en-US" sz="2600" i="1" dirty="0" smtClean="0"/>
              <a:t>The initial stage for the new-product development process.</a:t>
            </a:r>
          </a:p>
          <a:p>
            <a:pPr eaLnBrk="1" hangingPunct="1">
              <a:buFontTx/>
              <a:buNone/>
            </a:pPr>
            <a:endParaRPr lang="en-US" sz="2600" i="1" dirty="0" smtClean="0"/>
          </a:p>
        </p:txBody>
      </p:sp>
      <p:pic>
        <p:nvPicPr>
          <p:cNvPr id="30724" name="Picture 7" descr="j019581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3581400"/>
            <a:ext cx="2576513" cy="2649538"/>
          </a:xfrm>
          <a:noFill/>
          <a:ln w="38100">
            <a:solidFill>
              <a:srgbClr val="FFFF00"/>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132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wipe(left)">
                                      <p:cBhvr>
                                        <p:cTn id="7" dur="5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wipe(left)">
                                      <p:cBhvr>
                                        <p:cTn id="12" dur="500"/>
                                        <p:tgtEl>
                                          <p:spTgt spid="327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2819400" y="-144463"/>
            <a:ext cx="6451600" cy="1516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dirty="0" smtClean="0">
                <a:solidFill>
                  <a:srgbClr val="C00000"/>
                </a:solidFill>
              </a:rPr>
              <a:t>Idea Screening</a:t>
            </a:r>
          </a:p>
        </p:txBody>
      </p:sp>
      <p:sp>
        <p:nvSpPr>
          <p:cNvPr id="11267" name="Rectangle 3"/>
          <p:cNvSpPr>
            <a:spLocks noGrp="1" noChangeArrowheads="1"/>
          </p:cNvSpPr>
          <p:nvPr>
            <p:ph type="body" sz="half" idx="1"/>
          </p:nvPr>
        </p:nvSpPr>
        <p:spPr bwMode="auto">
          <a:xfrm>
            <a:off x="457200" y="2027237"/>
            <a:ext cx="8229600" cy="4602163"/>
          </a:xfrm>
          <a:solidFill>
            <a:srgbClr val="3333CC"/>
          </a:solidFill>
          <a:ln w="38100">
            <a:solidFill>
              <a:srgbClr val="FFFF00"/>
            </a:solidFill>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sz="2800" b="1" dirty="0" smtClean="0">
                <a:solidFill>
                  <a:srgbClr val="FFFF00"/>
                </a:solidFill>
              </a:rPr>
              <a:t>Idea Screening:</a:t>
            </a:r>
          </a:p>
          <a:p>
            <a:pPr lvl="1" eaLnBrk="1" hangingPunct="1">
              <a:buFontTx/>
              <a:buNone/>
            </a:pPr>
            <a:r>
              <a:rPr lang="en-US" sz="2600" i="1" dirty="0" smtClean="0">
                <a:solidFill>
                  <a:srgbClr val="FFFF00"/>
                </a:solidFill>
              </a:rPr>
              <a:t>Evaluate the idea pool and reduce it to a smaller and more attractive set of potential new products.</a:t>
            </a:r>
          </a:p>
        </p:txBody>
      </p:sp>
      <p:pic>
        <p:nvPicPr>
          <p:cNvPr id="48132" name="Picture 4" descr="j0283749"/>
          <p:cNvPicPr>
            <a:picLocks noGrp="1"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81600" y="3886200"/>
            <a:ext cx="2971800" cy="1882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95508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7">
                                            <p:bg/>
                                          </p:spTgt>
                                        </p:tgtEl>
                                        <p:attrNameLst>
                                          <p:attrName>style.visibility</p:attrName>
                                        </p:attrNameLst>
                                      </p:cBhvr>
                                      <p:to>
                                        <p:strVal val="visible"/>
                                      </p:to>
                                    </p:set>
                                    <p:animEffect transition="in" filter="wipe(left)">
                                      <p:cBhvr>
                                        <p:cTn id="7" dur="500"/>
                                        <p:tgtEl>
                                          <p:spTgt spid="1126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wipe(left)">
                                      <p:cBhvr>
                                        <p:cTn id="12" dur="500"/>
                                        <p:tgtEl>
                                          <p:spTgt spid="112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67">
                                            <p:txEl>
                                              <p:pRg st="1" end="1"/>
                                            </p:txEl>
                                          </p:spTgt>
                                        </p:tgtEl>
                                        <p:attrNameLst>
                                          <p:attrName>style.visibility</p:attrName>
                                        </p:attrNameLst>
                                      </p:cBhvr>
                                      <p:to>
                                        <p:strVal val="visible"/>
                                      </p:to>
                                    </p:set>
                                    <p:animEffect transition="in" filter="wipe(left)">
                                      <p:cBhvr>
                                        <p:cTn id="17" dur="5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799" y="381001"/>
            <a:ext cx="6103625" cy="990599"/>
          </a:xfrm>
          <a:solidFill>
            <a:schemeClr val="tx2"/>
          </a:solidFill>
        </p:spPr>
        <p:txBody>
          <a:bodyPr/>
          <a:lstStyle/>
          <a:p>
            <a:r>
              <a:rPr lang="en-US" dirty="0" smtClean="0"/>
              <a:t>Entrepreneurs V. Intrapreneurs</a:t>
            </a:r>
            <a:endParaRPr lang="en-US" dirty="0"/>
          </a:p>
        </p:txBody>
      </p:sp>
      <p:sp>
        <p:nvSpPr>
          <p:cNvPr id="3" name="Content Placeholder 2"/>
          <p:cNvSpPr>
            <a:spLocks noGrp="1"/>
          </p:cNvSpPr>
          <p:nvPr>
            <p:ph idx="1"/>
          </p:nvPr>
        </p:nvSpPr>
        <p:spPr>
          <a:solidFill>
            <a:schemeClr val="tx2"/>
          </a:solidFill>
        </p:spPr>
        <p:txBody>
          <a:bodyPr>
            <a:normAutofit fontScale="92500" lnSpcReduction="10000"/>
          </a:bodyPr>
          <a:lstStyle/>
          <a:p>
            <a:pPr>
              <a:lnSpc>
                <a:spcPct val="90000"/>
              </a:lnSpc>
            </a:pPr>
            <a:r>
              <a:rPr lang="en-US" dirty="0" smtClean="0">
                <a:solidFill>
                  <a:schemeClr val="bg1"/>
                </a:solidFill>
              </a:rPr>
              <a:t>Entrepreneurs are people that notice opportunities and take the initiative to mobilize resources to make new goods and services. </a:t>
            </a:r>
          </a:p>
          <a:p>
            <a:pPr>
              <a:lnSpc>
                <a:spcPct val="90000"/>
              </a:lnSpc>
            </a:pPr>
            <a:r>
              <a:rPr lang="en-US" dirty="0" smtClean="0">
                <a:solidFill>
                  <a:schemeClr val="bg1"/>
                </a:solidFill>
              </a:rPr>
              <a:t>Intrapreneurs also notice opportunities and take initiative to mobilize resources, however they work in large companies and contribute to the innovation of the firm. </a:t>
            </a:r>
          </a:p>
          <a:p>
            <a:pPr>
              <a:lnSpc>
                <a:spcPct val="90000"/>
              </a:lnSpc>
            </a:pPr>
            <a:r>
              <a:rPr lang="en-US" sz="2400" i="1" dirty="0" smtClean="0">
                <a:solidFill>
                  <a:schemeClr val="bg1"/>
                </a:solidFill>
                <a:latin typeface="Times New Roman" panose="02020603050405020304" pitchFamily="18" charset="0"/>
                <a:cs typeface="Times New Roman" panose="02020603050405020304" pitchFamily="18" charset="0"/>
              </a:rPr>
              <a:t>The term </a:t>
            </a:r>
            <a:r>
              <a:rPr lang="en-US" sz="2400" b="1" i="1" dirty="0" smtClean="0">
                <a:solidFill>
                  <a:schemeClr val="bg1"/>
                </a:solidFill>
                <a:latin typeface="Times New Roman" panose="02020603050405020304" pitchFamily="18" charset="0"/>
                <a:cs typeface="Times New Roman" panose="02020603050405020304" pitchFamily="18" charset="0"/>
              </a:rPr>
              <a:t>intrapreneurship</a:t>
            </a:r>
            <a:r>
              <a:rPr lang="en-US" sz="2400" i="1" dirty="0" smtClean="0">
                <a:solidFill>
                  <a:schemeClr val="bg1"/>
                </a:solidFill>
                <a:latin typeface="Times New Roman" panose="02020603050405020304" pitchFamily="18" charset="0"/>
                <a:cs typeface="Times New Roman" panose="02020603050405020304" pitchFamily="18" charset="0"/>
              </a:rPr>
              <a:t> refers to a system that allows an employee to act like an entrepreneur within a company or other organization. </a:t>
            </a:r>
            <a:r>
              <a:rPr lang="en-US" sz="2400" b="1" i="1" dirty="0" smtClean="0">
                <a:solidFill>
                  <a:schemeClr val="bg1"/>
                </a:solidFill>
                <a:latin typeface="Times New Roman" panose="02020603050405020304" pitchFamily="18" charset="0"/>
                <a:cs typeface="Times New Roman" panose="02020603050405020304" pitchFamily="18" charset="0"/>
              </a:rPr>
              <a:t>Intrapreneurs</a:t>
            </a:r>
            <a:r>
              <a:rPr lang="en-US" sz="2400" i="1" dirty="0" smtClean="0">
                <a:solidFill>
                  <a:schemeClr val="bg1"/>
                </a:solidFill>
                <a:latin typeface="Times New Roman" panose="02020603050405020304" pitchFamily="18" charset="0"/>
                <a:cs typeface="Times New Roman" panose="02020603050405020304" pitchFamily="18" charset="0"/>
              </a:rPr>
              <a:t> are self-motivated, proactive, and action-oriented people who take the initiative to pursue an innovative product or service.</a:t>
            </a:r>
          </a:p>
          <a:p>
            <a:pPr>
              <a:lnSpc>
                <a:spcPct val="90000"/>
              </a:lnSpc>
            </a:pPr>
            <a:endParaRPr lang="en-US" dirty="0" smtClean="0">
              <a:solidFill>
                <a:schemeClr val="bg1"/>
              </a:solidFill>
            </a:endParaRPr>
          </a:p>
          <a:p>
            <a:pPr>
              <a:lnSpc>
                <a:spcPct val="90000"/>
              </a:lnSpc>
            </a:pPr>
            <a:r>
              <a:rPr lang="en-US" dirty="0" smtClean="0">
                <a:solidFill>
                  <a:schemeClr val="bg1"/>
                </a:solidFill>
              </a:rPr>
              <a:t>Intrapreneurs often become entrepreneurs.</a:t>
            </a:r>
          </a:p>
          <a:p>
            <a:endParaRPr lang="en-US" dirty="0">
              <a:solidFill>
                <a:schemeClr val="bg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2514600" y="-152400"/>
            <a:ext cx="6781800" cy="1516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C00000"/>
                </a:solidFill>
              </a:rPr>
              <a:t>Concept Development and Testing</a:t>
            </a:r>
          </a:p>
        </p:txBody>
      </p:sp>
      <p:sp>
        <p:nvSpPr>
          <p:cNvPr id="45059" name="Rectangle 3"/>
          <p:cNvSpPr>
            <a:spLocks noGrp="1" noChangeArrowheads="1"/>
          </p:cNvSpPr>
          <p:nvPr>
            <p:ph type="body" sz="half" idx="1"/>
          </p:nvPr>
        </p:nvSpPr>
        <p:spPr bwMode="auto">
          <a:xfrm>
            <a:off x="304801" y="2027238"/>
            <a:ext cx="8610600" cy="4678362"/>
          </a:xfrm>
          <a:solidFill>
            <a:schemeClr val="hlink"/>
          </a:solidFill>
          <a:ln w="38100">
            <a:solidFill>
              <a:srgbClr val="FFFF00"/>
            </a:solidFill>
            <a:miter lim="800000"/>
            <a:headEnd/>
            <a:tailEnd/>
          </a:ln>
          <a:effectLst>
            <a:outerShdw dist="107763" dir="2700000" algn="ctr" rotWithShape="0">
              <a:schemeClr val="bg2">
                <a:alpha val="50000"/>
              </a:schemeClr>
            </a:outerShdw>
          </a:effectLst>
        </p:spPr>
        <p:txBody>
          <a:bodyPr vert="horz" wrap="square" lIns="91440" tIns="45720" rIns="91440" bIns="45720" numCol="1" anchor="t" anchorCtr="0" compatLnSpc="1">
            <a:prstTxWarp prst="textNoShape">
              <a:avLst/>
            </a:prstTxWarp>
          </a:bodyPr>
          <a:lstStyle/>
          <a:p>
            <a:pPr eaLnBrk="1" hangingPunct="1">
              <a:buFontTx/>
              <a:buNone/>
            </a:pPr>
            <a:r>
              <a:rPr lang="en-US" sz="2800" b="1" dirty="0" smtClean="0">
                <a:solidFill>
                  <a:srgbClr val="FFFF00"/>
                </a:solidFill>
              </a:rPr>
              <a:t>Concept Development:</a:t>
            </a:r>
          </a:p>
          <a:p>
            <a:pPr lvl="1" eaLnBrk="1" hangingPunct="1">
              <a:buFontTx/>
              <a:buNone/>
            </a:pPr>
            <a:r>
              <a:rPr lang="en-US" sz="2500" i="1" dirty="0" smtClean="0">
                <a:solidFill>
                  <a:srgbClr val="FFFF00"/>
                </a:solidFill>
              </a:rPr>
              <a:t>The process of shaping and refining the idea into a more complete product concept</a:t>
            </a:r>
            <a:r>
              <a:rPr lang="en-US" sz="2500" i="1" dirty="0" smtClean="0"/>
              <a:t>.</a:t>
            </a:r>
          </a:p>
        </p:txBody>
      </p:sp>
      <p:pic>
        <p:nvPicPr>
          <p:cNvPr id="47108" name="Picture 4" descr="j0287005"/>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3276600"/>
            <a:ext cx="1817688" cy="3124200"/>
          </a:xfrm>
          <a:noFill/>
          <a:ln w="38100">
            <a:solidFill>
              <a:srgbClr val="FFFF00"/>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97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059">
                                            <p:bg/>
                                          </p:spTgt>
                                        </p:tgtEl>
                                        <p:attrNameLst>
                                          <p:attrName>style.visibility</p:attrName>
                                        </p:attrNameLst>
                                      </p:cBhvr>
                                      <p:to>
                                        <p:strVal val="visible"/>
                                      </p:to>
                                    </p:set>
                                    <p:animEffect transition="in" filter="wipe(left)">
                                      <p:cBhvr>
                                        <p:cTn id="7" dur="500"/>
                                        <p:tgtEl>
                                          <p:spTgt spid="45059">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059">
                                            <p:txEl>
                                              <p:pRg st="0" end="0"/>
                                            </p:txEl>
                                          </p:spTgt>
                                        </p:tgtEl>
                                        <p:attrNameLst>
                                          <p:attrName>style.visibility</p:attrName>
                                        </p:attrNameLst>
                                      </p:cBhvr>
                                      <p:to>
                                        <p:strVal val="visible"/>
                                      </p:to>
                                    </p:set>
                                    <p:animEffect transition="in" filter="wipe(left)">
                                      <p:cBhvr>
                                        <p:cTn id="12" dur="500"/>
                                        <p:tgtEl>
                                          <p:spTgt spid="450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5059">
                                            <p:txEl>
                                              <p:pRg st="1" end="1"/>
                                            </p:txEl>
                                          </p:spTgt>
                                        </p:tgtEl>
                                        <p:attrNameLst>
                                          <p:attrName>style.visibility</p:attrName>
                                        </p:attrNameLst>
                                      </p:cBhvr>
                                      <p:to>
                                        <p:strVal val="visible"/>
                                      </p:to>
                                    </p:set>
                                    <p:animEffect transition="in" filter="wipe(left)">
                                      <p:cBhvr>
                                        <p:cTn id="17" dur="500"/>
                                        <p:tgtEl>
                                          <p:spTgt spid="450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3276600" y="-152400"/>
            <a:ext cx="6019800" cy="1516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dirty="0" smtClean="0">
                <a:solidFill>
                  <a:srgbClr val="C00000"/>
                </a:solidFill>
              </a:rPr>
              <a:t>Business Analysis</a:t>
            </a:r>
          </a:p>
        </p:txBody>
      </p:sp>
      <p:sp>
        <p:nvSpPr>
          <p:cNvPr id="47107" name="Rectangle 3"/>
          <p:cNvSpPr>
            <a:spLocks noGrp="1" noChangeArrowheads="1"/>
          </p:cNvSpPr>
          <p:nvPr>
            <p:ph type="body" sz="half" idx="1"/>
          </p:nvPr>
        </p:nvSpPr>
        <p:spPr bwMode="auto">
          <a:xfrm>
            <a:off x="304801" y="1951037"/>
            <a:ext cx="8610600" cy="4754563"/>
          </a:xfrm>
          <a:solidFill>
            <a:schemeClr val="folHlink"/>
          </a:solidFill>
          <a:ln w="38100">
            <a:solidFill>
              <a:srgbClr val="FFFF00"/>
            </a:solidFill>
            <a:miter lim="800000"/>
            <a:headEnd/>
            <a:tailEnd/>
          </a:ln>
          <a:effectLst>
            <a:outerShdw dist="107763" dir="2700000" algn="ctr" rotWithShape="0">
              <a:schemeClr val="bg2">
                <a:alpha val="50000"/>
              </a:schemeClr>
            </a:outerShdw>
          </a:effectLst>
        </p:spPr>
        <p:txBody>
          <a:bodyPr vert="horz" wrap="square" lIns="91440" tIns="45720" rIns="91440" bIns="45720" numCol="1" anchor="t" anchorCtr="0" compatLnSpc="1">
            <a:prstTxWarp prst="textNoShape">
              <a:avLst/>
            </a:prstTxWarp>
          </a:bodyPr>
          <a:lstStyle/>
          <a:p>
            <a:pPr eaLnBrk="1" hangingPunct="1">
              <a:buFontTx/>
              <a:buNone/>
            </a:pPr>
            <a:r>
              <a:rPr lang="en-US" sz="2800" b="1" dirty="0" smtClean="0">
                <a:solidFill>
                  <a:srgbClr val="FFFF00"/>
                </a:solidFill>
              </a:rPr>
              <a:t>Business Analysis:</a:t>
            </a:r>
          </a:p>
          <a:p>
            <a:pPr lvl="1" eaLnBrk="1" hangingPunct="1">
              <a:buFontTx/>
              <a:buNone/>
            </a:pPr>
            <a:r>
              <a:rPr lang="en-US" sz="2600" i="1" dirty="0" smtClean="0">
                <a:solidFill>
                  <a:srgbClr val="FFFF00"/>
                </a:solidFill>
              </a:rPr>
              <a:t>Stage of the new-development process that calls for preparing initial marketing plans for the product.</a:t>
            </a:r>
          </a:p>
        </p:txBody>
      </p:sp>
      <p:pic>
        <p:nvPicPr>
          <p:cNvPr id="45060" name="Picture 7" descr="j0283191"/>
          <p:cNvPicPr>
            <a:picLocks noGrp="1"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40413" y="3352800"/>
            <a:ext cx="3227387" cy="3157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0157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107">
                                            <p:bg/>
                                          </p:spTgt>
                                        </p:tgtEl>
                                        <p:attrNameLst>
                                          <p:attrName>style.visibility</p:attrName>
                                        </p:attrNameLst>
                                      </p:cBhvr>
                                      <p:to>
                                        <p:strVal val="visible"/>
                                      </p:to>
                                    </p:set>
                                    <p:animEffect transition="in" filter="wipe(left)">
                                      <p:cBhvr>
                                        <p:cTn id="7" dur="500"/>
                                        <p:tgtEl>
                                          <p:spTgt spid="4710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107">
                                            <p:txEl>
                                              <p:pRg st="0" end="0"/>
                                            </p:txEl>
                                          </p:spTgt>
                                        </p:tgtEl>
                                        <p:attrNameLst>
                                          <p:attrName>style.visibility</p:attrName>
                                        </p:attrNameLst>
                                      </p:cBhvr>
                                      <p:to>
                                        <p:strVal val="visible"/>
                                      </p:to>
                                    </p:set>
                                    <p:animEffect transition="in" filter="wipe(left)">
                                      <p:cBhvr>
                                        <p:cTn id="12" dur="500"/>
                                        <p:tgtEl>
                                          <p:spTgt spid="471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7107">
                                            <p:txEl>
                                              <p:pRg st="1" end="1"/>
                                            </p:txEl>
                                          </p:spTgt>
                                        </p:tgtEl>
                                        <p:attrNameLst>
                                          <p:attrName>style.visibility</p:attrName>
                                        </p:attrNameLst>
                                      </p:cBhvr>
                                      <p:to>
                                        <p:strVal val="visible"/>
                                      </p:to>
                                    </p:set>
                                    <p:animEffect transition="in" filter="wipe(left)">
                                      <p:cBhvr>
                                        <p:cTn id="17" dur="500"/>
                                        <p:tgtEl>
                                          <p:spTgt spid="471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2743200" y="-152400"/>
            <a:ext cx="6604000" cy="1516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dirty="0" smtClean="0">
                <a:solidFill>
                  <a:srgbClr val="FF0000"/>
                </a:solidFill>
              </a:rPr>
              <a:t>Test Marketing</a:t>
            </a:r>
          </a:p>
        </p:txBody>
      </p:sp>
      <p:sp>
        <p:nvSpPr>
          <p:cNvPr id="49155" name="Rectangle 3"/>
          <p:cNvSpPr>
            <a:spLocks noGrp="1" noChangeArrowheads="1"/>
          </p:cNvSpPr>
          <p:nvPr>
            <p:ph type="body" sz="half" idx="1"/>
          </p:nvPr>
        </p:nvSpPr>
        <p:spPr bwMode="auto">
          <a:xfrm>
            <a:off x="725488" y="1447800"/>
            <a:ext cx="4227512" cy="2971800"/>
          </a:xfrm>
          <a:solidFill>
            <a:schemeClr val="bg1"/>
          </a:solidFill>
          <a:ln w="38100">
            <a:solidFill>
              <a:srgbClr val="FFFF00"/>
            </a:solidFill>
            <a:miter lim="800000"/>
            <a:headEnd/>
            <a:tailEnd/>
          </a:ln>
          <a:effectLst>
            <a:outerShdw dist="107763" dir="2700000" algn="ctr" rotWithShape="0">
              <a:schemeClr val="bg2">
                <a:alpha val="50000"/>
              </a:schemeClr>
            </a:outerShdw>
          </a:effectLst>
        </p:spPr>
        <p:txBody>
          <a:bodyPr vert="horz" wrap="square" lIns="91440" tIns="45720" rIns="91440" bIns="45720" numCol="1" anchor="t" anchorCtr="0" compatLnSpc="1">
            <a:prstTxWarp prst="textNoShape">
              <a:avLst/>
            </a:prstTxWarp>
          </a:bodyPr>
          <a:lstStyle/>
          <a:p>
            <a:pPr eaLnBrk="1" hangingPunct="1">
              <a:buFontTx/>
              <a:buNone/>
            </a:pPr>
            <a:r>
              <a:rPr lang="en-US" sz="2600" b="1" dirty="0" smtClean="0">
                <a:solidFill>
                  <a:srgbClr val="FF0000"/>
                </a:solidFill>
              </a:rPr>
              <a:t>Test Marketing:</a:t>
            </a:r>
          </a:p>
          <a:p>
            <a:pPr lvl="1" eaLnBrk="1" hangingPunct="1">
              <a:buFontTx/>
              <a:buNone/>
            </a:pPr>
            <a:r>
              <a:rPr lang="en-US" sz="2300" i="1" dirty="0" smtClean="0"/>
              <a:t>Testing the product prototype and marketing strategy in simulated or actual market situations.</a:t>
            </a:r>
          </a:p>
        </p:txBody>
      </p:sp>
      <p:sp>
        <p:nvSpPr>
          <p:cNvPr id="49156" name="Rectangle 4"/>
          <p:cNvSpPr>
            <a:spLocks noGrp="1" noChangeArrowheads="1"/>
          </p:cNvSpPr>
          <p:nvPr>
            <p:ph type="body" sz="half" idx="2"/>
          </p:nvPr>
        </p:nvSpPr>
        <p:spPr bwMode="auto">
          <a:xfrm>
            <a:off x="4643438" y="3581400"/>
            <a:ext cx="4227512" cy="2849563"/>
          </a:xfrm>
          <a:solidFill>
            <a:schemeClr val="bg1"/>
          </a:solidFill>
          <a:ln w="38100">
            <a:solidFill>
              <a:srgbClr val="FFFF00"/>
            </a:solidFill>
            <a:miter lim="800000"/>
            <a:headEnd/>
            <a:tailEnd/>
          </a:ln>
          <a:effectLst>
            <a:outerShdw dist="107763" dir="2700000" algn="ctr" rotWithShape="0">
              <a:schemeClr val="bg2">
                <a:alpha val="50000"/>
              </a:schemeClr>
            </a:outerShdw>
          </a:effectLst>
        </p:spPr>
        <p:txBody>
          <a:bodyPr vert="horz" wrap="square" lIns="91440" tIns="45720" rIns="91440" bIns="45720" numCol="1" anchor="t" anchorCtr="0" compatLnSpc="1">
            <a:prstTxWarp prst="textNoShape">
              <a:avLst/>
            </a:prstTxWarp>
          </a:bodyPr>
          <a:lstStyle/>
          <a:p>
            <a:pPr eaLnBrk="1" hangingPunct="1">
              <a:buFontTx/>
              <a:buNone/>
            </a:pPr>
            <a:r>
              <a:rPr lang="en-US" sz="2600" b="1" dirty="0" smtClean="0">
                <a:solidFill>
                  <a:srgbClr val="FF0000"/>
                </a:solidFill>
              </a:rPr>
              <a:t>Simulated Test Marketing:</a:t>
            </a:r>
          </a:p>
          <a:p>
            <a:pPr lvl="1" eaLnBrk="1" hangingPunct="1">
              <a:buFontTx/>
              <a:buNone/>
            </a:pPr>
            <a:r>
              <a:rPr lang="en-US" sz="2300" i="1" dirty="0" smtClean="0"/>
              <a:t>Evaluating a new product in situations contrived to be similar to how consumers would purchase and use it.</a:t>
            </a:r>
          </a:p>
          <a:p>
            <a:pPr eaLnBrk="1" hangingPunct="1">
              <a:buFontTx/>
              <a:buNone/>
            </a:pPr>
            <a:endParaRPr lang="en-US" sz="2400" i="1" dirty="0" smtClean="0"/>
          </a:p>
        </p:txBody>
      </p:sp>
      <p:pic>
        <p:nvPicPr>
          <p:cNvPr id="44037" name="Picture 5" descr="j01493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581400"/>
            <a:ext cx="2671763" cy="2249488"/>
          </a:xfrm>
          <a:prstGeom prst="rect">
            <a:avLst/>
          </a:prstGeom>
          <a:noFill/>
          <a:ln w="38100">
            <a:solidFill>
              <a:srgbClr val="FFFF00"/>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497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155">
                                            <p:bg/>
                                          </p:spTgt>
                                        </p:tgtEl>
                                        <p:attrNameLst>
                                          <p:attrName>style.visibility</p:attrName>
                                        </p:attrNameLst>
                                      </p:cBhvr>
                                      <p:to>
                                        <p:strVal val="visible"/>
                                      </p:to>
                                    </p:set>
                                    <p:animEffect transition="in" filter="wipe(left)">
                                      <p:cBhvr>
                                        <p:cTn id="7" dur="500"/>
                                        <p:tgtEl>
                                          <p:spTgt spid="4915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155">
                                            <p:txEl>
                                              <p:pRg st="0" end="0"/>
                                            </p:txEl>
                                          </p:spTgt>
                                        </p:tgtEl>
                                        <p:attrNameLst>
                                          <p:attrName>style.visibility</p:attrName>
                                        </p:attrNameLst>
                                      </p:cBhvr>
                                      <p:to>
                                        <p:strVal val="visible"/>
                                      </p:to>
                                    </p:set>
                                    <p:animEffect transition="in" filter="wipe(left)">
                                      <p:cBhvr>
                                        <p:cTn id="12" dur="500"/>
                                        <p:tgtEl>
                                          <p:spTgt spid="491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155">
                                            <p:txEl>
                                              <p:pRg st="1" end="1"/>
                                            </p:txEl>
                                          </p:spTgt>
                                        </p:tgtEl>
                                        <p:attrNameLst>
                                          <p:attrName>style.visibility</p:attrName>
                                        </p:attrNameLst>
                                      </p:cBhvr>
                                      <p:to>
                                        <p:strVal val="visible"/>
                                      </p:to>
                                    </p:set>
                                    <p:animEffect transition="in" filter="wipe(left)">
                                      <p:cBhvr>
                                        <p:cTn id="17" dur="500"/>
                                        <p:tgtEl>
                                          <p:spTgt spid="491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9156">
                                            <p:bg/>
                                          </p:spTgt>
                                        </p:tgtEl>
                                        <p:attrNameLst>
                                          <p:attrName>style.visibility</p:attrName>
                                        </p:attrNameLst>
                                      </p:cBhvr>
                                      <p:to>
                                        <p:strVal val="visible"/>
                                      </p:to>
                                    </p:set>
                                    <p:animEffect transition="in" filter="wipe(left)">
                                      <p:cBhvr>
                                        <p:cTn id="22" dur="500"/>
                                        <p:tgtEl>
                                          <p:spTgt spid="49156">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9156">
                                            <p:txEl>
                                              <p:pRg st="0" end="0"/>
                                            </p:txEl>
                                          </p:spTgt>
                                        </p:tgtEl>
                                        <p:attrNameLst>
                                          <p:attrName>style.visibility</p:attrName>
                                        </p:attrNameLst>
                                      </p:cBhvr>
                                      <p:to>
                                        <p:strVal val="visible"/>
                                      </p:to>
                                    </p:set>
                                    <p:animEffect transition="in" filter="wipe(left)">
                                      <p:cBhvr>
                                        <p:cTn id="27" dur="500"/>
                                        <p:tgtEl>
                                          <p:spTgt spid="49156">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9156">
                                            <p:txEl>
                                              <p:pRg st="1" end="1"/>
                                            </p:txEl>
                                          </p:spTgt>
                                        </p:tgtEl>
                                        <p:attrNameLst>
                                          <p:attrName>style.visibility</p:attrName>
                                        </p:attrNameLst>
                                      </p:cBhvr>
                                      <p:to>
                                        <p:strVal val="visible"/>
                                      </p:to>
                                    </p:set>
                                    <p:animEffect transition="in" filter="wipe(left)">
                                      <p:cBhvr>
                                        <p:cTn id="32" dur="500"/>
                                        <p:tgtEl>
                                          <p:spTgt spid="491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nimBg="1"/>
      <p:bldP spid="49156" grpId="0" build="p"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2667000" y="-144463"/>
            <a:ext cx="6680200" cy="1516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dirty="0" smtClean="0">
                <a:solidFill>
                  <a:srgbClr val="FF0000"/>
                </a:solidFill>
              </a:rPr>
              <a:t>Commercialization</a:t>
            </a:r>
          </a:p>
        </p:txBody>
      </p:sp>
      <p:sp>
        <p:nvSpPr>
          <p:cNvPr id="51203" name="Rectangle 3"/>
          <p:cNvSpPr>
            <a:spLocks noGrp="1" noChangeArrowheads="1"/>
          </p:cNvSpPr>
          <p:nvPr>
            <p:ph type="body" sz="half" idx="1"/>
          </p:nvPr>
        </p:nvSpPr>
        <p:spPr bwMode="auto">
          <a:xfrm>
            <a:off x="381001" y="2027238"/>
            <a:ext cx="8534400" cy="4449762"/>
          </a:xfrm>
          <a:solidFill>
            <a:srgbClr val="996633"/>
          </a:solidFill>
          <a:ln w="38100">
            <a:solidFill>
              <a:srgbClr val="FFFF00"/>
            </a:solidFill>
            <a:miter lim="800000"/>
            <a:headEnd/>
            <a:tailEnd/>
          </a:ln>
          <a:effectLst>
            <a:outerShdw dist="107763" dir="2700000" algn="ctr" rotWithShape="0">
              <a:schemeClr val="bg2">
                <a:alpha val="50000"/>
              </a:schemeClr>
            </a:outerShdw>
          </a:effectLst>
        </p:spPr>
        <p:txBody>
          <a:bodyPr vert="horz" wrap="square" lIns="91440" tIns="45720" rIns="91440" bIns="45720" numCol="1" anchor="t" anchorCtr="0" compatLnSpc="1">
            <a:prstTxWarp prst="textNoShape">
              <a:avLst/>
            </a:prstTxWarp>
          </a:bodyPr>
          <a:lstStyle/>
          <a:p>
            <a:pPr eaLnBrk="1" hangingPunct="1">
              <a:buFontTx/>
              <a:buNone/>
            </a:pPr>
            <a:r>
              <a:rPr lang="en-US" sz="2800" dirty="0" smtClean="0">
                <a:solidFill>
                  <a:srgbClr val="FFFF00"/>
                </a:solidFill>
              </a:rPr>
              <a:t>C</a:t>
            </a:r>
            <a:r>
              <a:rPr lang="en-US" sz="2800" b="1" dirty="0" smtClean="0">
                <a:solidFill>
                  <a:srgbClr val="FFFF00"/>
                </a:solidFill>
              </a:rPr>
              <a:t>ommercialization:</a:t>
            </a:r>
          </a:p>
          <a:p>
            <a:pPr lvl="1" eaLnBrk="1" hangingPunct="1">
              <a:buFontTx/>
              <a:buNone/>
            </a:pPr>
            <a:r>
              <a:rPr lang="en-US" sz="2300" dirty="0" smtClean="0">
                <a:solidFill>
                  <a:srgbClr val="FFFF00"/>
                </a:solidFill>
              </a:rPr>
              <a:t>The firm introduces the product on a full-scale basis, involving:</a:t>
            </a:r>
          </a:p>
          <a:p>
            <a:pPr lvl="2" eaLnBrk="1" hangingPunct="1"/>
            <a:r>
              <a:rPr lang="en-US" sz="2000" dirty="0" smtClean="0">
                <a:solidFill>
                  <a:srgbClr val="FFFF00"/>
                </a:solidFill>
              </a:rPr>
              <a:t>Understanding Consumer Adoption</a:t>
            </a:r>
          </a:p>
          <a:p>
            <a:pPr lvl="2" eaLnBrk="1" hangingPunct="1"/>
            <a:endParaRPr lang="en-US" sz="2000" dirty="0" smtClean="0">
              <a:solidFill>
                <a:srgbClr val="FFFF00"/>
              </a:solidFill>
            </a:endParaRPr>
          </a:p>
          <a:p>
            <a:pPr lvl="2" eaLnBrk="1" hangingPunct="1"/>
            <a:r>
              <a:rPr lang="en-US" sz="2000" dirty="0" smtClean="0">
                <a:solidFill>
                  <a:srgbClr val="FFFF00"/>
                </a:solidFill>
              </a:rPr>
              <a:t>Timing</a:t>
            </a:r>
          </a:p>
          <a:p>
            <a:pPr lvl="2" eaLnBrk="1" hangingPunct="1"/>
            <a:endParaRPr lang="en-US" sz="2000" dirty="0" smtClean="0">
              <a:solidFill>
                <a:srgbClr val="FFFF00"/>
              </a:solidFill>
            </a:endParaRPr>
          </a:p>
          <a:p>
            <a:pPr lvl="2" eaLnBrk="1" hangingPunct="1"/>
            <a:r>
              <a:rPr lang="en-US" sz="2000" dirty="0" smtClean="0">
                <a:solidFill>
                  <a:srgbClr val="FFFF00"/>
                </a:solidFill>
              </a:rPr>
              <a:t>Coordination</a:t>
            </a:r>
          </a:p>
        </p:txBody>
      </p:sp>
      <p:pic>
        <p:nvPicPr>
          <p:cNvPr id="43012" name="Picture 6" descr="j0215200"/>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3581400"/>
            <a:ext cx="2882900" cy="2820988"/>
          </a:xfrm>
          <a:noFill/>
          <a:ln w="38100">
            <a:solidFill>
              <a:srgbClr val="FFFF00"/>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6507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03">
                                            <p:bg/>
                                          </p:spTgt>
                                        </p:tgtEl>
                                        <p:attrNameLst>
                                          <p:attrName>style.visibility</p:attrName>
                                        </p:attrNameLst>
                                      </p:cBhvr>
                                      <p:to>
                                        <p:strVal val="visible"/>
                                      </p:to>
                                    </p:set>
                                    <p:animEffect transition="in" filter="wipe(left)">
                                      <p:cBhvr>
                                        <p:cTn id="7" dur="500"/>
                                        <p:tgtEl>
                                          <p:spTgt spid="5120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animEffect transition="in" filter="wipe(left)">
                                      <p:cBhvr>
                                        <p:cTn id="12" dur="500"/>
                                        <p:tgtEl>
                                          <p:spTgt spid="5120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203">
                                            <p:txEl>
                                              <p:pRg st="1" end="1"/>
                                            </p:txEl>
                                          </p:spTgt>
                                        </p:tgtEl>
                                        <p:attrNameLst>
                                          <p:attrName>style.visibility</p:attrName>
                                        </p:attrNameLst>
                                      </p:cBhvr>
                                      <p:to>
                                        <p:strVal val="visible"/>
                                      </p:to>
                                    </p:set>
                                    <p:animEffect transition="in" filter="wipe(left)">
                                      <p:cBhvr>
                                        <p:cTn id="17" dur="500"/>
                                        <p:tgtEl>
                                          <p:spTgt spid="51203">
                                            <p:txEl>
                                              <p:pRg st="1" end="1"/>
                                            </p:txEl>
                                          </p:spTgt>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51203">
                                            <p:txEl>
                                              <p:pRg st="2" end="2"/>
                                            </p:txEl>
                                          </p:spTgt>
                                        </p:tgtEl>
                                        <p:attrNameLst>
                                          <p:attrName>style.visibility</p:attrName>
                                        </p:attrNameLst>
                                      </p:cBhvr>
                                      <p:to>
                                        <p:strVal val="visible"/>
                                      </p:to>
                                    </p:set>
                                    <p:anim calcmode="lin" valueType="num">
                                      <p:cBhvr additive="base">
                                        <p:cTn id="20"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12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1203">
                                            <p:txEl>
                                              <p:pRg st="4" end="4"/>
                                            </p:txEl>
                                          </p:spTgt>
                                        </p:tgtEl>
                                        <p:attrNameLst>
                                          <p:attrName>style.visibility</p:attrName>
                                        </p:attrNameLst>
                                      </p:cBhvr>
                                      <p:to>
                                        <p:strVal val="visible"/>
                                      </p:to>
                                    </p:set>
                                    <p:anim calcmode="lin" valueType="num">
                                      <p:cBhvr additive="base">
                                        <p:cTn id="26" dur="500" fill="hold"/>
                                        <p:tgtEl>
                                          <p:spTgt spid="5120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12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1203">
                                            <p:txEl>
                                              <p:pRg st="6" end="6"/>
                                            </p:txEl>
                                          </p:spTgt>
                                        </p:tgtEl>
                                        <p:attrNameLst>
                                          <p:attrName>style.visibility</p:attrName>
                                        </p:attrNameLst>
                                      </p:cBhvr>
                                      <p:to>
                                        <p:strVal val="visible"/>
                                      </p:to>
                                    </p:set>
                                    <p:anim calcmode="lin" valueType="num">
                                      <p:cBhvr additive="base">
                                        <p:cTn id="32" dur="500" fill="hold"/>
                                        <p:tgtEl>
                                          <p:spTgt spid="5120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120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Why Start-ups are needed?</a:t>
            </a:r>
            <a:endParaRPr lang="en-IN" dirty="0"/>
          </a:p>
        </p:txBody>
      </p:sp>
      <p:sp>
        <p:nvSpPr>
          <p:cNvPr id="3" name="Content Placeholder 2"/>
          <p:cNvSpPr>
            <a:spLocks noGrp="1"/>
          </p:cNvSpPr>
          <p:nvPr>
            <p:ph idx="1"/>
          </p:nvPr>
        </p:nvSpPr>
        <p:spPr>
          <a:xfrm>
            <a:off x="628650" y="2216383"/>
            <a:ext cx="7886700" cy="3263504"/>
          </a:xfrm>
        </p:spPr>
        <p:txBody>
          <a:bodyPr>
            <a:normAutofit/>
          </a:bodyPr>
          <a:lstStyle/>
          <a:p>
            <a:r>
              <a:rPr lang="en-IN" sz="2700" dirty="0"/>
              <a:t>It creates sustainable employment opportunities.</a:t>
            </a:r>
          </a:p>
          <a:p>
            <a:r>
              <a:rPr lang="en-IN" sz="2700" dirty="0"/>
              <a:t>Scale up innovation led improvement in the quality of life.</a:t>
            </a:r>
          </a:p>
          <a:p>
            <a:r>
              <a:rPr lang="en-IN" sz="2700" dirty="0"/>
              <a:t>It helps in GDP growth of the country in a healthy contribution.</a:t>
            </a:r>
          </a:p>
          <a:p>
            <a:r>
              <a:rPr lang="en-IN" sz="2700" dirty="0"/>
              <a:t>Using innovative technology/processes it can develop new industries</a:t>
            </a:r>
          </a:p>
          <a:p>
            <a:pPr marL="0" indent="0">
              <a:buNone/>
            </a:pPr>
            <a:endParaRPr lang="en-IN" sz="2700" dirty="0"/>
          </a:p>
        </p:txBody>
      </p:sp>
    </p:spTree>
    <p:extLst>
      <p:ext uri="{BB962C8B-B14F-4D97-AF65-F5344CB8AC3E}">
        <p14:creationId xmlns:p14="http://schemas.microsoft.com/office/powerpoint/2010/main" val="2564959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447800"/>
            <a:ext cx="9144001" cy="5410200"/>
          </a:xfrm>
          <a:prstGeom prst="rect">
            <a:avLst/>
          </a:prstGeom>
        </p:spPr>
      </p:pic>
    </p:spTree>
    <p:extLst>
      <p:ext uri="{BB962C8B-B14F-4D97-AF65-F5344CB8AC3E}">
        <p14:creationId xmlns:p14="http://schemas.microsoft.com/office/powerpoint/2010/main" val="41250177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213" y="1065275"/>
            <a:ext cx="8093212" cy="763525"/>
          </a:xfrm>
        </p:spPr>
        <p:txBody>
          <a:bodyPr>
            <a:normAutofit fontScale="90000"/>
          </a:bodyPr>
          <a:lstStyle/>
          <a:p>
            <a:r>
              <a:rPr lang="en-IN" cap="all" dirty="0" smtClean="0"/>
              <a:t>KEY TAKEAWAYS</a:t>
            </a:r>
            <a:br>
              <a:rPr lang="en-IN" cap="all" dirty="0" smtClean="0"/>
            </a:br>
            <a:endParaRPr lang="en-IN" dirty="0"/>
          </a:p>
        </p:txBody>
      </p:sp>
      <p:sp>
        <p:nvSpPr>
          <p:cNvPr id="3" name="Content Placeholder 2"/>
          <p:cNvSpPr>
            <a:spLocks noGrp="1"/>
          </p:cNvSpPr>
          <p:nvPr>
            <p:ph idx="1"/>
          </p:nvPr>
        </p:nvSpPr>
        <p:spPr>
          <a:xfrm>
            <a:off x="601671" y="1971441"/>
            <a:ext cx="8085130" cy="4886559"/>
          </a:xfrm>
        </p:spPr>
        <p:txBody>
          <a:bodyPr/>
          <a:lstStyle/>
          <a:p>
            <a:r>
              <a:rPr lang="en-IN" dirty="0" smtClean="0"/>
              <a:t>A start-up </a:t>
            </a:r>
            <a:r>
              <a:rPr lang="en-IN" dirty="0"/>
              <a:t>is a company that's in the initial business stage.</a:t>
            </a:r>
          </a:p>
          <a:p>
            <a:r>
              <a:rPr lang="en-IN" dirty="0"/>
              <a:t>Until the business gets off the ground, a </a:t>
            </a:r>
            <a:r>
              <a:rPr lang="en-IN" dirty="0" smtClean="0"/>
              <a:t>start-up </a:t>
            </a:r>
            <a:r>
              <a:rPr lang="en-IN" dirty="0"/>
              <a:t>is often financed by its </a:t>
            </a:r>
            <a:r>
              <a:rPr lang="en-IN" dirty="0" smtClean="0"/>
              <a:t>founders </a:t>
            </a:r>
            <a:r>
              <a:rPr lang="en-IN" dirty="0"/>
              <a:t>and the </a:t>
            </a:r>
            <a:r>
              <a:rPr lang="en-IN" dirty="0" smtClean="0"/>
              <a:t>start-up </a:t>
            </a:r>
            <a:r>
              <a:rPr lang="en-IN" dirty="0"/>
              <a:t>attracts outside investment.</a:t>
            </a:r>
          </a:p>
          <a:p>
            <a:pPr algn="just"/>
            <a:r>
              <a:rPr lang="en-IN" dirty="0"/>
              <a:t>There are many different ways to fund </a:t>
            </a:r>
            <a:r>
              <a:rPr lang="en-IN" dirty="0" smtClean="0"/>
              <a:t>start-ups </a:t>
            </a:r>
            <a:r>
              <a:rPr lang="en-IN" dirty="0"/>
              <a:t>including family and friends, venture capitalists, </a:t>
            </a:r>
            <a:r>
              <a:rPr lang="en-IN" dirty="0" smtClean="0"/>
              <a:t>crowd funding</a:t>
            </a:r>
            <a:r>
              <a:rPr lang="en-IN" dirty="0"/>
              <a:t>, and credit.</a:t>
            </a:r>
          </a:p>
          <a:p>
            <a:r>
              <a:rPr lang="en-IN" dirty="0" smtClean="0"/>
              <a:t>Start-ups </a:t>
            </a:r>
            <a:r>
              <a:rPr lang="en-IN" dirty="0"/>
              <a:t>also have to consider where they'll do business and their legal structure.</a:t>
            </a:r>
          </a:p>
          <a:p>
            <a:pPr marL="0" indent="0">
              <a:buNone/>
            </a:pPr>
            <a:endParaRPr lang="en-IN" dirty="0"/>
          </a:p>
        </p:txBody>
      </p:sp>
    </p:spTree>
    <p:extLst>
      <p:ext uri="{BB962C8B-B14F-4D97-AF65-F5344CB8AC3E}">
        <p14:creationId xmlns:p14="http://schemas.microsoft.com/office/powerpoint/2010/main" val="15384325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3124200" y="685800"/>
            <a:ext cx="3124200" cy="990600"/>
          </a:xfrm>
        </p:spPr>
        <p:txBody>
          <a:bodyPr/>
          <a:lstStyle/>
          <a:p>
            <a:r>
              <a:rPr lang="en-US" dirty="0" smtClean="0"/>
              <a:t>ED funding</a:t>
            </a:r>
          </a:p>
        </p:txBody>
      </p:sp>
      <p:sp>
        <p:nvSpPr>
          <p:cNvPr id="3" name="Content Placeholder 2"/>
          <p:cNvSpPr>
            <a:spLocks noGrp="1"/>
          </p:cNvSpPr>
          <p:nvPr>
            <p:ph idx="1"/>
          </p:nvPr>
        </p:nvSpPr>
        <p:spPr>
          <a:xfrm>
            <a:off x="779463" y="2057400"/>
            <a:ext cx="7583487" cy="5029200"/>
          </a:xfrm>
        </p:spPr>
        <p:txBody>
          <a:bodyPr>
            <a:normAutofit fontScale="77500" lnSpcReduction="20000"/>
          </a:bodyPr>
          <a:lstStyle/>
          <a:p>
            <a:pPr>
              <a:defRPr/>
            </a:pPr>
            <a:r>
              <a:rPr lang="en-US" dirty="0"/>
              <a:t>National Science &amp; Technology Entrepreneurship Development Board (NSTEDB)</a:t>
            </a:r>
          </a:p>
          <a:p>
            <a:pPr>
              <a:defRPr/>
            </a:pPr>
            <a:r>
              <a:rPr lang="en-US" dirty="0"/>
              <a:t>National Initiative for Developing and Harnessing Innovation (NIDHI</a:t>
            </a:r>
            <a:r>
              <a:rPr lang="en-US" dirty="0" smtClean="0"/>
              <a:t>)</a:t>
            </a:r>
            <a:endParaRPr lang="en-US" dirty="0"/>
          </a:p>
          <a:p>
            <a:pPr>
              <a:defRPr/>
            </a:pPr>
            <a:r>
              <a:rPr lang="en-US" dirty="0" smtClean="0"/>
              <a:t>New Gen </a:t>
            </a:r>
            <a:r>
              <a:rPr lang="en-US" dirty="0"/>
              <a:t>Innovation and Entrepreneurship Development Centre (</a:t>
            </a:r>
            <a:r>
              <a:rPr lang="en-US" dirty="0" err="1"/>
              <a:t>NewGen</a:t>
            </a:r>
            <a:r>
              <a:rPr lang="en-US" dirty="0"/>
              <a:t> IEDC</a:t>
            </a:r>
            <a:r>
              <a:rPr lang="en-US" dirty="0" smtClean="0"/>
              <a:t>)</a:t>
            </a:r>
          </a:p>
          <a:p>
            <a:pPr>
              <a:defRPr/>
            </a:pPr>
            <a:r>
              <a:rPr lang="en-US" dirty="0"/>
              <a:t>Science &amp; Technology Entrepreneurship Development (STED) </a:t>
            </a:r>
            <a:endParaRPr lang="en-US" dirty="0" smtClean="0"/>
          </a:p>
          <a:p>
            <a:pPr>
              <a:defRPr/>
            </a:pPr>
            <a:r>
              <a:rPr lang="en-US" dirty="0" err="1"/>
              <a:t>Atal</a:t>
            </a:r>
            <a:r>
              <a:rPr lang="en-US" dirty="0"/>
              <a:t> Innovation Mission (AIM) </a:t>
            </a:r>
            <a:endParaRPr lang="en-US" dirty="0" smtClean="0"/>
          </a:p>
          <a:p>
            <a:pPr>
              <a:defRPr/>
            </a:pPr>
            <a:r>
              <a:rPr lang="en-US" dirty="0"/>
              <a:t>Biotechnology Industry Research Assistance Council (BIRAC) </a:t>
            </a:r>
            <a:endParaRPr lang="en-US" dirty="0" smtClean="0"/>
          </a:p>
          <a:p>
            <a:pPr>
              <a:defRPr/>
            </a:pPr>
            <a:r>
              <a:rPr lang="en-US" dirty="0"/>
              <a:t> Ministry of Electronics and Information Technology (</a:t>
            </a:r>
            <a:r>
              <a:rPr lang="en-US" dirty="0" err="1"/>
              <a:t>MeitY</a:t>
            </a:r>
            <a:r>
              <a:rPr lang="en-US" dirty="0" smtClean="0"/>
              <a:t>)</a:t>
            </a:r>
          </a:p>
          <a:p>
            <a:pPr>
              <a:defRPr/>
            </a:pPr>
            <a:r>
              <a:rPr lang="en-US" dirty="0"/>
              <a:t>Ministry of Micro, Small &amp; Medium Enterprises (MSME) </a:t>
            </a:r>
            <a:endParaRPr lang="en-US" dirty="0" smtClean="0"/>
          </a:p>
          <a:p>
            <a:pPr>
              <a:defRPr/>
            </a:pPr>
            <a:r>
              <a:rPr lang="en-US" dirty="0" smtClean="0"/>
              <a:t>State Schemes  (KSUM)</a:t>
            </a:r>
          </a:p>
          <a:p>
            <a:pPr>
              <a:defRPr/>
            </a:pPr>
            <a:r>
              <a:rPr lang="en-US" dirty="0" smtClean="0"/>
              <a:t>RUSA Funds</a:t>
            </a:r>
          </a:p>
        </p:txBody>
      </p:sp>
    </p:spTree>
    <p:extLst>
      <p:ext uri="{BB962C8B-B14F-4D97-AF65-F5344CB8AC3E}">
        <p14:creationId xmlns:p14="http://schemas.microsoft.com/office/powerpoint/2010/main" val="2201775157"/>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2819400" y="685800"/>
            <a:ext cx="3886200" cy="990600"/>
          </a:xfrm>
        </p:spPr>
        <p:txBody>
          <a:bodyPr/>
          <a:lstStyle/>
          <a:p>
            <a:r>
              <a:rPr lang="en-US" dirty="0" smtClean="0"/>
              <a:t>Funding schemes</a:t>
            </a:r>
          </a:p>
        </p:txBody>
      </p:sp>
      <p:sp>
        <p:nvSpPr>
          <p:cNvPr id="3" name="Content Placeholder 2"/>
          <p:cNvSpPr>
            <a:spLocks noGrp="1"/>
          </p:cNvSpPr>
          <p:nvPr>
            <p:ph idx="1"/>
          </p:nvPr>
        </p:nvSpPr>
        <p:spPr>
          <a:xfrm>
            <a:off x="612775" y="2133600"/>
            <a:ext cx="8153400" cy="4495800"/>
          </a:xfrm>
        </p:spPr>
        <p:txBody>
          <a:bodyPr>
            <a:normAutofit fontScale="77500" lnSpcReduction="20000"/>
          </a:bodyPr>
          <a:lstStyle/>
          <a:p>
            <a:pPr>
              <a:defRPr/>
            </a:pPr>
            <a:r>
              <a:rPr lang="en-US" b="1" dirty="0"/>
              <a:t>Multiplier Grants Scheme (MGS)</a:t>
            </a:r>
          </a:p>
          <a:p>
            <a:pPr>
              <a:defRPr/>
            </a:pPr>
            <a:r>
              <a:rPr lang="en-US" b="1" dirty="0"/>
              <a:t>Scheme to Support IPR Awareness Seminars/Workshops in E&amp;IT Sector</a:t>
            </a:r>
          </a:p>
          <a:p>
            <a:pPr>
              <a:defRPr/>
            </a:pPr>
            <a:r>
              <a:rPr lang="en-US" b="1" dirty="0" err="1"/>
              <a:t>NewGen</a:t>
            </a:r>
            <a:r>
              <a:rPr lang="en-US" b="1" dirty="0"/>
              <a:t> Innovation and Entrepreneurship Development Centre (</a:t>
            </a:r>
            <a:r>
              <a:rPr lang="en-US" b="1" dirty="0" err="1"/>
              <a:t>NewGen</a:t>
            </a:r>
            <a:r>
              <a:rPr lang="en-US" b="1" dirty="0"/>
              <a:t> IEDC)</a:t>
            </a:r>
          </a:p>
          <a:p>
            <a:pPr>
              <a:defRPr/>
            </a:pPr>
            <a:r>
              <a:rPr lang="en-US" b="1" dirty="0" err="1"/>
              <a:t>Atal</a:t>
            </a:r>
            <a:r>
              <a:rPr lang="en-US" b="1" dirty="0"/>
              <a:t> Incubation </a:t>
            </a:r>
            <a:r>
              <a:rPr lang="en-US" b="1" dirty="0" err="1"/>
              <a:t>Centres</a:t>
            </a:r>
            <a:r>
              <a:rPr lang="en-US" b="1" dirty="0"/>
              <a:t> (AIC)</a:t>
            </a:r>
          </a:p>
          <a:p>
            <a:pPr>
              <a:defRPr/>
            </a:pPr>
            <a:r>
              <a:rPr lang="en-US" b="1" dirty="0"/>
              <a:t>National Science &amp; Technology Management Information System (NSTMIS)</a:t>
            </a:r>
          </a:p>
          <a:p>
            <a:pPr>
              <a:defRPr/>
            </a:pPr>
            <a:r>
              <a:rPr lang="en-US" b="1" dirty="0"/>
              <a:t>Biotechnology Industry Partnership </a:t>
            </a:r>
            <a:r>
              <a:rPr lang="en-US" b="1" dirty="0" err="1"/>
              <a:t>Programme</a:t>
            </a:r>
            <a:r>
              <a:rPr lang="en-US" b="1" dirty="0"/>
              <a:t> (BIPP)</a:t>
            </a:r>
          </a:p>
          <a:p>
            <a:pPr>
              <a:defRPr/>
            </a:pPr>
            <a:r>
              <a:rPr lang="en-US" b="1" dirty="0"/>
              <a:t>Assistance to Professional Bodies &amp; Seminars/Symposia</a:t>
            </a:r>
          </a:p>
          <a:p>
            <a:pPr>
              <a:defRPr/>
            </a:pPr>
            <a:r>
              <a:rPr lang="en-US" b="1" dirty="0"/>
              <a:t> Industry Relevant </a:t>
            </a:r>
            <a:r>
              <a:rPr lang="en-US" b="1" dirty="0" smtClean="0"/>
              <a:t>R&amp;D by </a:t>
            </a:r>
            <a:r>
              <a:rPr lang="en-US" b="1" dirty="0"/>
              <a:t> </a:t>
            </a:r>
            <a:r>
              <a:rPr lang="en-US" dirty="0"/>
              <a:t>Science and Engineering Research Board (</a:t>
            </a:r>
            <a:r>
              <a:rPr lang="en-US" dirty="0" smtClean="0"/>
              <a:t>SERB</a:t>
            </a:r>
          </a:p>
          <a:p>
            <a:pPr>
              <a:defRPr/>
            </a:pPr>
            <a:r>
              <a:rPr lang="en-US" b="1" dirty="0"/>
              <a:t>Promoting Innovations in Individuals, Startups and MSMEs (PRISM)</a:t>
            </a:r>
          </a:p>
          <a:p>
            <a:pPr>
              <a:defRPr/>
            </a:pPr>
            <a:endParaRPr lang="en-US" dirty="0"/>
          </a:p>
          <a:p>
            <a:pPr>
              <a:defRPr/>
            </a:pPr>
            <a:endParaRPr lang="en-US" dirty="0"/>
          </a:p>
        </p:txBody>
      </p:sp>
    </p:spTree>
    <p:extLst>
      <p:ext uri="{BB962C8B-B14F-4D97-AF65-F5344CB8AC3E}">
        <p14:creationId xmlns:p14="http://schemas.microsoft.com/office/powerpoint/2010/main" val="1476970935"/>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KSUM INNOVATION GRANT</a:t>
            </a:r>
            <a:endParaRPr lang="en-GB" dirty="0"/>
          </a:p>
        </p:txBody>
      </p:sp>
      <p:sp>
        <p:nvSpPr>
          <p:cNvPr id="3" name="Content Placeholder 2"/>
          <p:cNvSpPr>
            <a:spLocks noGrp="1"/>
          </p:cNvSpPr>
          <p:nvPr>
            <p:ph idx="1"/>
          </p:nvPr>
        </p:nvSpPr>
        <p:spPr>
          <a:xfrm>
            <a:off x="601671" y="2123841"/>
            <a:ext cx="8085130" cy="4886559"/>
          </a:xfrm>
        </p:spPr>
        <p:txBody>
          <a:bodyPr>
            <a:normAutofit fontScale="92500" lnSpcReduction="20000"/>
          </a:bodyPr>
          <a:lstStyle/>
          <a:p>
            <a:pPr marL="0" indent="0" defTabSz="685800">
              <a:buFont typeface="Calisto MT" panose="02040603050505030304" pitchFamily="18" charset="0"/>
              <a:buNone/>
              <a:defRPr/>
            </a:pPr>
            <a:r>
              <a:rPr lang="en-US" dirty="0" smtClean="0">
                <a:solidFill>
                  <a:srgbClr val="444444"/>
                </a:solidFill>
                <a:effectLst/>
                <a:latin typeface="Times" panose="02020603050405020304" pitchFamily="18" charset="0"/>
                <a:cs typeface="Times" panose="02020603050405020304" pitchFamily="18" charset="0"/>
              </a:rPr>
              <a:t>1.</a:t>
            </a:r>
            <a:r>
              <a:rPr lang="en-US" dirty="0">
                <a:solidFill>
                  <a:srgbClr val="444444"/>
                </a:solidFill>
                <a:effectLst/>
                <a:latin typeface="Times" panose="02020603050405020304" pitchFamily="18" charset="0"/>
                <a:cs typeface="Times" panose="02020603050405020304" pitchFamily="18" charset="0"/>
              </a:rPr>
              <a:t>    </a:t>
            </a:r>
            <a:r>
              <a:rPr lang="en-US" b="1" dirty="0" smtClean="0">
                <a:solidFill>
                  <a:srgbClr val="444444"/>
                </a:solidFill>
                <a:effectLst/>
                <a:latin typeface="Times" panose="02020603050405020304" pitchFamily="18" charset="0"/>
                <a:cs typeface="Times" panose="02020603050405020304" pitchFamily="18" charset="0"/>
              </a:rPr>
              <a:t>Idea Grant,</a:t>
            </a:r>
            <a:r>
              <a:rPr lang="en-US" dirty="0" smtClean="0">
                <a:solidFill>
                  <a:srgbClr val="444444"/>
                </a:solidFill>
                <a:effectLst/>
                <a:latin typeface="Times" panose="02020603050405020304" pitchFamily="18" charset="0"/>
                <a:cs typeface="Times" panose="02020603050405020304" pitchFamily="18" charset="0"/>
              </a:rPr>
              <a:t> which will be primarily for conversion of idea to prototype and is limited to </a:t>
            </a:r>
            <a:r>
              <a:rPr lang="en-US" dirty="0" err="1" smtClean="0">
                <a:solidFill>
                  <a:srgbClr val="444444"/>
                </a:solidFill>
                <a:effectLst/>
                <a:latin typeface="Times" panose="02020603050405020304" pitchFamily="18" charset="0"/>
                <a:cs typeface="Times" panose="02020603050405020304" pitchFamily="18" charset="0"/>
              </a:rPr>
              <a:t>Rs</a:t>
            </a:r>
            <a:r>
              <a:rPr lang="en-US" dirty="0" smtClean="0">
                <a:solidFill>
                  <a:srgbClr val="444444"/>
                </a:solidFill>
                <a:effectLst/>
                <a:latin typeface="Times" panose="02020603050405020304" pitchFamily="18" charset="0"/>
                <a:cs typeface="Times" panose="02020603050405020304" pitchFamily="18" charset="0"/>
              </a:rPr>
              <a:t>. 2 lakhs/idea.</a:t>
            </a:r>
            <a:endParaRPr lang="en-US" dirty="0" smtClean="0">
              <a:effectLst/>
              <a:latin typeface="Times" panose="02020603050405020304" pitchFamily="18" charset="0"/>
              <a:cs typeface="Times" panose="02020603050405020304" pitchFamily="18" charset="0"/>
            </a:endParaRPr>
          </a:p>
          <a:p>
            <a:pPr marL="0" indent="0" defTabSz="685800">
              <a:buFont typeface="Calisto MT" panose="02040603050505030304" pitchFamily="18" charset="0"/>
              <a:buNone/>
              <a:defRPr/>
            </a:pPr>
            <a:r>
              <a:rPr lang="en-US" dirty="0" smtClean="0">
                <a:solidFill>
                  <a:srgbClr val="444444"/>
                </a:solidFill>
                <a:effectLst/>
                <a:latin typeface="Times" panose="02020603050405020304" pitchFamily="18" charset="0"/>
                <a:cs typeface="Times" panose="02020603050405020304" pitchFamily="18" charset="0"/>
              </a:rPr>
              <a:t>2.</a:t>
            </a:r>
            <a:r>
              <a:rPr lang="en-US" sz="800" dirty="0" smtClean="0">
                <a:solidFill>
                  <a:srgbClr val="444444"/>
                </a:solidFill>
                <a:effectLst/>
                <a:latin typeface="Times" panose="02020603050405020304" pitchFamily="18" charset="0"/>
                <a:cs typeface="Times" panose="02020603050405020304" pitchFamily="18" charset="0"/>
              </a:rPr>
              <a:t>      </a:t>
            </a:r>
            <a:r>
              <a:rPr lang="en-US" b="1" dirty="0" smtClean="0">
                <a:solidFill>
                  <a:srgbClr val="444444"/>
                </a:solidFill>
                <a:effectLst/>
                <a:latin typeface="Times" panose="02020603050405020304" pitchFamily="18" charset="0"/>
                <a:cs typeface="Times" panose="02020603050405020304" pitchFamily="18" charset="0"/>
              </a:rPr>
              <a:t>Product Grant</a:t>
            </a:r>
            <a:r>
              <a:rPr lang="en-US" dirty="0" smtClean="0">
                <a:solidFill>
                  <a:srgbClr val="444444"/>
                </a:solidFill>
                <a:effectLst/>
                <a:latin typeface="Times" panose="02020603050405020304" pitchFamily="18" charset="0"/>
                <a:cs typeface="Times" panose="02020603050405020304" pitchFamily="18" charset="0"/>
              </a:rPr>
              <a:t>, which is to convert the prototype into a </a:t>
            </a:r>
            <a:r>
              <a:rPr lang="en-US" dirty="0" smtClean="0">
                <a:solidFill>
                  <a:srgbClr val="444444"/>
                </a:solidFill>
                <a:latin typeface="Times" panose="02020603050405020304" pitchFamily="18" charset="0"/>
                <a:cs typeface="Times" panose="02020603050405020304" pitchFamily="18" charset="0"/>
              </a:rPr>
              <a:t>production unit</a:t>
            </a:r>
            <a:r>
              <a:rPr lang="en-US" dirty="0" smtClean="0">
                <a:solidFill>
                  <a:srgbClr val="444444"/>
                </a:solidFill>
                <a:effectLst/>
                <a:latin typeface="Times" panose="02020603050405020304" pitchFamily="18" charset="0"/>
                <a:cs typeface="Times" panose="02020603050405020304" pitchFamily="18" charset="0"/>
              </a:rPr>
              <a:t> and is limited to a maximum </a:t>
            </a:r>
            <a:r>
              <a:rPr lang="en-US" dirty="0" err="1" smtClean="0">
                <a:solidFill>
                  <a:srgbClr val="444444"/>
                </a:solidFill>
                <a:effectLst/>
                <a:latin typeface="Times" panose="02020603050405020304" pitchFamily="18" charset="0"/>
                <a:cs typeface="Times" panose="02020603050405020304" pitchFamily="18" charset="0"/>
              </a:rPr>
              <a:t>Rs</a:t>
            </a:r>
            <a:r>
              <a:rPr lang="en-US" dirty="0" smtClean="0">
                <a:solidFill>
                  <a:srgbClr val="444444"/>
                </a:solidFill>
                <a:effectLst/>
                <a:latin typeface="Times" panose="02020603050405020304" pitchFamily="18" charset="0"/>
                <a:cs typeface="Times" panose="02020603050405020304" pitchFamily="18" charset="0"/>
              </a:rPr>
              <a:t>. 7 lakhs/idea.</a:t>
            </a:r>
            <a:endParaRPr lang="en-US" dirty="0" smtClean="0">
              <a:effectLst/>
              <a:latin typeface="Times" panose="02020603050405020304" pitchFamily="18" charset="0"/>
              <a:cs typeface="Times" panose="02020603050405020304" pitchFamily="18" charset="0"/>
            </a:endParaRPr>
          </a:p>
          <a:p>
            <a:pPr marL="0" indent="0" defTabSz="685800">
              <a:buFont typeface="Calisto MT" panose="02040603050505030304" pitchFamily="18" charset="0"/>
              <a:buNone/>
              <a:defRPr/>
            </a:pPr>
            <a:r>
              <a:rPr lang="en-US" dirty="0" smtClean="0">
                <a:solidFill>
                  <a:srgbClr val="444444"/>
                </a:solidFill>
                <a:effectLst/>
                <a:latin typeface="Times" panose="02020603050405020304" pitchFamily="18" charset="0"/>
                <a:cs typeface="Times" panose="02020603050405020304" pitchFamily="18" charset="0"/>
              </a:rPr>
              <a:t>3.</a:t>
            </a:r>
            <a:r>
              <a:rPr lang="en-US" sz="800" dirty="0" smtClean="0">
                <a:solidFill>
                  <a:srgbClr val="444444"/>
                </a:solidFill>
                <a:effectLst/>
                <a:latin typeface="Times" panose="02020603050405020304" pitchFamily="18" charset="0"/>
                <a:cs typeface="Times" panose="02020603050405020304" pitchFamily="18" charset="0"/>
              </a:rPr>
              <a:t>      </a:t>
            </a:r>
            <a:r>
              <a:rPr lang="en-US" b="1" dirty="0" smtClean="0">
                <a:solidFill>
                  <a:srgbClr val="444444"/>
                </a:solidFill>
                <a:effectLst/>
                <a:latin typeface="Times" panose="02020603050405020304" pitchFamily="18" charset="0"/>
                <a:cs typeface="Times" panose="02020603050405020304" pitchFamily="18" charset="0"/>
              </a:rPr>
              <a:t>Scale-up Grant</a:t>
            </a:r>
            <a:r>
              <a:rPr lang="en-US" dirty="0" smtClean="0">
                <a:solidFill>
                  <a:srgbClr val="444444"/>
                </a:solidFill>
                <a:effectLst/>
                <a:latin typeface="Times" panose="02020603050405020304" pitchFamily="18" charset="0"/>
                <a:cs typeface="Times" panose="02020603050405020304" pitchFamily="18" charset="0"/>
              </a:rPr>
              <a:t>, which is to help startups with a product having revenue or investment of </a:t>
            </a:r>
            <a:r>
              <a:rPr lang="en-US" dirty="0" err="1" smtClean="0">
                <a:solidFill>
                  <a:srgbClr val="444444"/>
                </a:solidFill>
                <a:effectLst/>
                <a:latin typeface="Times" panose="02020603050405020304" pitchFamily="18" charset="0"/>
                <a:cs typeface="Times" panose="02020603050405020304" pitchFamily="18" charset="0"/>
              </a:rPr>
              <a:t>atleast</a:t>
            </a:r>
            <a:r>
              <a:rPr lang="en-US" dirty="0" smtClean="0">
                <a:solidFill>
                  <a:srgbClr val="444444"/>
                </a:solidFill>
                <a:effectLst/>
                <a:latin typeface="Times" panose="02020603050405020304" pitchFamily="18" charset="0"/>
                <a:cs typeface="Times" panose="02020603050405020304" pitchFamily="18" charset="0"/>
              </a:rPr>
              <a:t> 12 lakhs in last one year, and is limited to maximum of </a:t>
            </a:r>
            <a:r>
              <a:rPr lang="en-US" dirty="0" err="1" smtClean="0">
                <a:solidFill>
                  <a:srgbClr val="444444"/>
                </a:solidFill>
                <a:effectLst/>
                <a:latin typeface="Times" panose="02020603050405020304" pitchFamily="18" charset="0"/>
                <a:cs typeface="Times" panose="02020603050405020304" pitchFamily="18" charset="0"/>
              </a:rPr>
              <a:t>Rs</a:t>
            </a:r>
            <a:r>
              <a:rPr lang="en-US" dirty="0" smtClean="0">
                <a:solidFill>
                  <a:srgbClr val="444444"/>
                </a:solidFill>
                <a:effectLst/>
                <a:latin typeface="Times" panose="02020603050405020304" pitchFamily="18" charset="0"/>
                <a:cs typeface="Times" panose="02020603050405020304" pitchFamily="18" charset="0"/>
              </a:rPr>
              <a:t>. 12 lakhs/idea.</a:t>
            </a:r>
            <a:endParaRPr lang="en-US" dirty="0" smtClean="0">
              <a:effectLst/>
              <a:latin typeface="Times" panose="02020603050405020304" pitchFamily="18" charset="0"/>
              <a:cs typeface="Times" panose="02020603050405020304" pitchFamily="18" charset="0"/>
            </a:endParaRPr>
          </a:p>
          <a:p>
            <a:pPr marL="0" indent="0" defTabSz="685800">
              <a:buFont typeface="Calisto MT" panose="02040603050505030304" pitchFamily="18" charset="0"/>
              <a:buNone/>
              <a:defRPr/>
            </a:pPr>
            <a:r>
              <a:rPr lang="en-US" dirty="0" smtClean="0">
                <a:solidFill>
                  <a:srgbClr val="444444"/>
                </a:solidFill>
                <a:effectLst/>
                <a:latin typeface="Times" panose="02020603050405020304" pitchFamily="18" charset="0"/>
                <a:cs typeface="Times" panose="02020603050405020304" pitchFamily="18" charset="0"/>
              </a:rPr>
              <a:t>4.</a:t>
            </a:r>
            <a:r>
              <a:rPr lang="en-US" sz="800" dirty="0" smtClean="0">
                <a:solidFill>
                  <a:srgbClr val="444444"/>
                </a:solidFill>
                <a:effectLst/>
                <a:latin typeface="Times" panose="02020603050405020304" pitchFamily="18" charset="0"/>
                <a:cs typeface="Times" panose="02020603050405020304" pitchFamily="18" charset="0"/>
              </a:rPr>
              <a:t>      </a:t>
            </a:r>
            <a:r>
              <a:rPr lang="en-US" b="1" dirty="0" smtClean="0">
                <a:solidFill>
                  <a:srgbClr val="444444"/>
                </a:solidFill>
                <a:effectLst/>
                <a:latin typeface="Times" panose="02020603050405020304" pitchFamily="18" charset="0"/>
                <a:cs typeface="Times" panose="02020603050405020304" pitchFamily="18" charset="0"/>
              </a:rPr>
              <a:t>R&amp;D Grant</a:t>
            </a:r>
            <a:r>
              <a:rPr lang="en-US" dirty="0" smtClean="0">
                <a:solidFill>
                  <a:srgbClr val="444444"/>
                </a:solidFill>
                <a:effectLst/>
                <a:latin typeface="Times" panose="02020603050405020304" pitchFamily="18" charset="0"/>
                <a:cs typeface="Times" panose="02020603050405020304" pitchFamily="18" charset="0"/>
              </a:rPr>
              <a:t>, which will be given to highly promising hardware or deep tech Startups with working prototype/ IP which needs to be developed into a final product through extensive R&amp;D. This grant is limited to </a:t>
            </a:r>
            <a:r>
              <a:rPr lang="en-US" dirty="0" err="1" smtClean="0">
                <a:solidFill>
                  <a:srgbClr val="444444"/>
                </a:solidFill>
                <a:effectLst/>
                <a:latin typeface="Times" panose="02020603050405020304" pitchFamily="18" charset="0"/>
                <a:cs typeface="Times" panose="02020603050405020304" pitchFamily="18" charset="0"/>
              </a:rPr>
              <a:t>Rs</a:t>
            </a:r>
            <a:r>
              <a:rPr lang="en-US" dirty="0" smtClean="0">
                <a:solidFill>
                  <a:srgbClr val="444444"/>
                </a:solidFill>
                <a:effectLst/>
                <a:latin typeface="Times" panose="02020603050405020304" pitchFamily="18" charset="0"/>
                <a:cs typeface="Times" panose="02020603050405020304" pitchFamily="18" charset="0"/>
              </a:rPr>
              <a:t>. 30 lakhs/startup</a:t>
            </a:r>
            <a:endParaRPr lang="en-US" dirty="0" smtClean="0">
              <a:effectLst/>
              <a:latin typeface="Times" panose="02020603050405020304" pitchFamily="18" charset="0"/>
              <a:cs typeface="Times" panose="02020603050405020304" pitchFamily="18" charset="0"/>
            </a:endParaRPr>
          </a:p>
          <a:p>
            <a:pPr>
              <a:defRPr/>
            </a:pPr>
            <a:endParaRPr lang="en-GB" dirty="0" smtClean="0"/>
          </a:p>
          <a:p>
            <a:pPr>
              <a:defRPr/>
            </a:pPr>
            <a:endParaRPr lang="en-GB" dirty="0"/>
          </a:p>
        </p:txBody>
      </p:sp>
    </p:spTree>
    <p:extLst>
      <p:ext uri="{BB962C8B-B14F-4D97-AF65-F5344CB8AC3E}">
        <p14:creationId xmlns:p14="http://schemas.microsoft.com/office/powerpoint/2010/main" val="2897797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tx2"/>
          </a:solidFill>
        </p:spPr>
        <p:txBody>
          <a:bodyPr>
            <a:normAutofit fontScale="70000" lnSpcReduction="20000"/>
          </a:bodyPr>
          <a:lstStyle/>
          <a:p>
            <a:pPr marL="12700" marR="543560">
              <a:lnSpc>
                <a:spcPts val="1920"/>
              </a:lnSpc>
              <a:spcBef>
                <a:spcPts val="560"/>
              </a:spcBef>
              <a:buNone/>
            </a:pPr>
            <a:endParaRPr lang="en-US" sz="3200" b="1" dirty="0" smtClean="0">
              <a:solidFill>
                <a:srgbClr val="FFFFFF"/>
              </a:solidFill>
              <a:latin typeface="Verdana"/>
              <a:cs typeface="Verdana"/>
            </a:endParaRPr>
          </a:p>
          <a:p>
            <a:pPr marL="12700" marR="543560">
              <a:lnSpc>
                <a:spcPts val="1920"/>
              </a:lnSpc>
              <a:spcBef>
                <a:spcPts val="560"/>
              </a:spcBef>
              <a:buNone/>
            </a:pPr>
            <a:r>
              <a:rPr lang="en-US" sz="3200" b="1" dirty="0" smtClean="0">
                <a:solidFill>
                  <a:srgbClr val="FFFFFF"/>
                </a:solidFill>
                <a:latin typeface="Verdana"/>
                <a:cs typeface="Verdana"/>
              </a:rPr>
              <a:t>What are </a:t>
            </a:r>
            <a:r>
              <a:rPr lang="en-US" sz="3200" b="1" spc="-5" dirty="0" smtClean="0">
                <a:solidFill>
                  <a:srgbClr val="FFFFFF"/>
                </a:solidFill>
                <a:latin typeface="Verdana"/>
                <a:cs typeface="Verdana"/>
              </a:rPr>
              <a:t>the </a:t>
            </a:r>
            <a:r>
              <a:rPr lang="en-US" sz="3200" b="1" dirty="0" smtClean="0">
                <a:solidFill>
                  <a:srgbClr val="FFFFFF"/>
                </a:solidFill>
                <a:latin typeface="Verdana"/>
                <a:cs typeface="Verdana"/>
              </a:rPr>
              <a:t>different outcomes </a:t>
            </a:r>
          </a:p>
          <a:p>
            <a:pPr marL="12700" marR="543560">
              <a:lnSpc>
                <a:spcPts val="1920"/>
              </a:lnSpc>
              <a:spcBef>
                <a:spcPts val="560"/>
              </a:spcBef>
            </a:pPr>
            <a:endParaRPr lang="en-US" sz="3200" b="1" spc="-5" dirty="0" smtClean="0">
              <a:solidFill>
                <a:srgbClr val="FFFFFF"/>
              </a:solidFill>
              <a:latin typeface="Verdana"/>
              <a:cs typeface="Verdana"/>
            </a:endParaRPr>
          </a:p>
          <a:p>
            <a:pPr marL="12700" marR="543560">
              <a:lnSpc>
                <a:spcPts val="1920"/>
              </a:lnSpc>
              <a:spcBef>
                <a:spcPts val="560"/>
              </a:spcBef>
              <a:buNone/>
            </a:pPr>
            <a:r>
              <a:rPr lang="en-US" sz="3200" b="1" spc="-5" dirty="0" smtClean="0">
                <a:solidFill>
                  <a:srgbClr val="FFFFFF"/>
                </a:solidFill>
                <a:latin typeface="Verdana"/>
                <a:cs typeface="Verdana"/>
              </a:rPr>
              <a:t>of </a:t>
            </a:r>
            <a:r>
              <a:rPr lang="en-US" sz="3200" b="1" dirty="0" smtClean="0">
                <a:solidFill>
                  <a:srgbClr val="FFFFFF"/>
                </a:solidFill>
                <a:latin typeface="Verdana"/>
                <a:cs typeface="Verdana"/>
              </a:rPr>
              <a:t>engaging in  entrepreneurship</a:t>
            </a:r>
            <a:r>
              <a:rPr lang="en-US" b="1" dirty="0" smtClean="0">
                <a:solidFill>
                  <a:srgbClr val="FFFFFF"/>
                </a:solidFill>
                <a:latin typeface="Verdana"/>
                <a:cs typeface="Verdana"/>
              </a:rPr>
              <a:t>?</a:t>
            </a:r>
            <a:endParaRPr lang="en-US" dirty="0" smtClean="0">
              <a:latin typeface="Verdana"/>
              <a:cs typeface="Verdana"/>
            </a:endParaRPr>
          </a:p>
          <a:p>
            <a:pPr>
              <a:lnSpc>
                <a:spcPct val="100000"/>
              </a:lnSpc>
              <a:spcBef>
                <a:spcPts val="20"/>
              </a:spcBef>
            </a:pPr>
            <a:endParaRPr lang="en-US" dirty="0" smtClean="0">
              <a:latin typeface="Verdana"/>
              <a:cs typeface="Verdana"/>
            </a:endParaRPr>
          </a:p>
          <a:p>
            <a:pPr marL="412750" indent="-285750">
              <a:lnSpc>
                <a:spcPct val="120000"/>
              </a:lnSpc>
              <a:tabLst>
                <a:tab pos="412115" algn="l"/>
                <a:tab pos="412750" algn="l"/>
              </a:tabLst>
            </a:pPr>
            <a:r>
              <a:rPr lang="en-US" spc="-5" dirty="0" smtClean="0">
                <a:solidFill>
                  <a:srgbClr val="FFFFFF"/>
                </a:solidFill>
                <a:latin typeface="Verdana"/>
                <a:cs typeface="Verdana"/>
              </a:rPr>
              <a:t>Innovation or newness </a:t>
            </a:r>
            <a:r>
              <a:rPr lang="en-US" dirty="0" smtClean="0">
                <a:solidFill>
                  <a:srgbClr val="FFFFFF"/>
                </a:solidFill>
                <a:latin typeface="Verdana"/>
                <a:cs typeface="Verdana"/>
              </a:rPr>
              <a:t>– </a:t>
            </a:r>
            <a:r>
              <a:rPr lang="en-US" spc="-5" dirty="0" smtClean="0">
                <a:solidFill>
                  <a:srgbClr val="FFFFFF"/>
                </a:solidFill>
                <a:latin typeface="Verdana"/>
                <a:cs typeface="Verdana"/>
              </a:rPr>
              <a:t>product or</a:t>
            </a:r>
            <a:r>
              <a:rPr lang="en-US" spc="15" dirty="0" smtClean="0">
                <a:solidFill>
                  <a:srgbClr val="FFFFFF"/>
                </a:solidFill>
                <a:latin typeface="Verdana"/>
                <a:cs typeface="Verdana"/>
              </a:rPr>
              <a:t> </a:t>
            </a:r>
            <a:r>
              <a:rPr lang="en-US" spc="-5" dirty="0" smtClean="0">
                <a:solidFill>
                  <a:srgbClr val="FFFFFF"/>
                </a:solidFill>
                <a:latin typeface="Verdana"/>
                <a:cs typeface="Verdana"/>
              </a:rPr>
              <a:t>service.</a:t>
            </a:r>
            <a:endParaRPr lang="en-US" dirty="0" smtClean="0">
              <a:latin typeface="Verdana"/>
              <a:cs typeface="Verdana"/>
            </a:endParaRPr>
          </a:p>
          <a:p>
            <a:pPr marL="412750" marR="882650" indent="-285750">
              <a:lnSpc>
                <a:spcPct val="120000"/>
              </a:lnSpc>
              <a:spcBef>
                <a:spcPts val="425"/>
              </a:spcBef>
              <a:tabLst>
                <a:tab pos="412115" algn="l"/>
                <a:tab pos="412750" algn="l"/>
              </a:tabLst>
            </a:pPr>
            <a:r>
              <a:rPr lang="en-US" spc="-5" dirty="0" smtClean="0">
                <a:solidFill>
                  <a:srgbClr val="FFFFFF"/>
                </a:solidFill>
                <a:latin typeface="Verdana"/>
                <a:cs typeface="Verdana"/>
              </a:rPr>
              <a:t>Organizing resources </a:t>
            </a:r>
            <a:r>
              <a:rPr lang="en-US" dirty="0" smtClean="0">
                <a:solidFill>
                  <a:srgbClr val="FFFFFF"/>
                </a:solidFill>
                <a:latin typeface="Verdana"/>
                <a:cs typeface="Verdana"/>
              </a:rPr>
              <a:t>– </a:t>
            </a:r>
            <a:r>
              <a:rPr lang="en-US" spc="-5" dirty="0" smtClean="0">
                <a:solidFill>
                  <a:srgbClr val="FFFFFF"/>
                </a:solidFill>
                <a:latin typeface="Verdana"/>
                <a:cs typeface="Verdana"/>
              </a:rPr>
              <a:t>finance, people, physical and  information</a:t>
            </a:r>
            <a:r>
              <a:rPr lang="en-US" spc="-10" dirty="0" smtClean="0">
                <a:solidFill>
                  <a:srgbClr val="FFFFFF"/>
                </a:solidFill>
                <a:latin typeface="Verdana"/>
                <a:cs typeface="Verdana"/>
              </a:rPr>
              <a:t> </a:t>
            </a:r>
            <a:r>
              <a:rPr lang="en-US" spc="-5" dirty="0" smtClean="0">
                <a:solidFill>
                  <a:srgbClr val="FFFFFF"/>
                </a:solidFill>
                <a:latin typeface="Verdana"/>
                <a:cs typeface="Verdana"/>
              </a:rPr>
              <a:t>resource.</a:t>
            </a:r>
            <a:endParaRPr lang="en-US" dirty="0" smtClean="0">
              <a:latin typeface="Verdana"/>
              <a:cs typeface="Verdana"/>
            </a:endParaRPr>
          </a:p>
          <a:p>
            <a:pPr marL="412750" indent="-285750">
              <a:lnSpc>
                <a:spcPct val="120000"/>
              </a:lnSpc>
              <a:spcBef>
                <a:spcPts val="25"/>
              </a:spcBef>
              <a:tabLst>
                <a:tab pos="412115" algn="l"/>
                <a:tab pos="412750" algn="l"/>
              </a:tabLst>
            </a:pPr>
            <a:r>
              <a:rPr lang="en-US" spc="-5" dirty="0" smtClean="0">
                <a:solidFill>
                  <a:srgbClr val="FFFFFF"/>
                </a:solidFill>
                <a:latin typeface="Verdana"/>
                <a:cs typeface="Verdana"/>
              </a:rPr>
              <a:t>Creating new product or</a:t>
            </a:r>
            <a:r>
              <a:rPr lang="en-US" spc="25" dirty="0" smtClean="0">
                <a:solidFill>
                  <a:srgbClr val="FFFFFF"/>
                </a:solidFill>
                <a:latin typeface="Verdana"/>
                <a:cs typeface="Verdana"/>
              </a:rPr>
              <a:t> </a:t>
            </a:r>
            <a:r>
              <a:rPr lang="en-US" spc="-5" dirty="0" smtClean="0">
                <a:solidFill>
                  <a:srgbClr val="FFFFFF"/>
                </a:solidFill>
                <a:latin typeface="Verdana"/>
                <a:cs typeface="Verdana"/>
              </a:rPr>
              <a:t>service.</a:t>
            </a:r>
            <a:endParaRPr lang="en-US" dirty="0" smtClean="0">
              <a:latin typeface="Verdana"/>
              <a:cs typeface="Verdana"/>
            </a:endParaRPr>
          </a:p>
          <a:p>
            <a:pPr marL="412750" indent="-285750">
              <a:lnSpc>
                <a:spcPct val="120000"/>
              </a:lnSpc>
              <a:spcBef>
                <a:spcPts val="10"/>
              </a:spcBef>
              <a:tabLst>
                <a:tab pos="412115" algn="l"/>
                <a:tab pos="412750" algn="l"/>
              </a:tabLst>
            </a:pPr>
            <a:r>
              <a:rPr lang="en-US" spc="-5" dirty="0" smtClean="0">
                <a:solidFill>
                  <a:srgbClr val="FFFFFF"/>
                </a:solidFill>
                <a:latin typeface="Verdana"/>
                <a:cs typeface="Verdana"/>
              </a:rPr>
              <a:t>Generating</a:t>
            </a:r>
            <a:r>
              <a:rPr lang="en-US" spc="-10" dirty="0" smtClean="0">
                <a:solidFill>
                  <a:srgbClr val="FFFFFF"/>
                </a:solidFill>
                <a:latin typeface="Verdana"/>
                <a:cs typeface="Verdana"/>
              </a:rPr>
              <a:t> </a:t>
            </a:r>
            <a:r>
              <a:rPr lang="en-US" spc="-5" dirty="0" smtClean="0">
                <a:solidFill>
                  <a:srgbClr val="FFFFFF"/>
                </a:solidFill>
                <a:latin typeface="Verdana"/>
                <a:cs typeface="Verdana"/>
              </a:rPr>
              <a:t>wealth</a:t>
            </a:r>
            <a:endParaRPr lang="en-US" dirty="0" smtClean="0">
              <a:latin typeface="Verdana"/>
              <a:cs typeface="Verdana"/>
            </a:endParaRPr>
          </a:p>
          <a:p>
            <a:pPr marL="412750" indent="-285750">
              <a:lnSpc>
                <a:spcPct val="120000"/>
              </a:lnSpc>
              <a:spcBef>
                <a:spcPts val="20"/>
              </a:spcBef>
              <a:tabLst>
                <a:tab pos="412115" algn="l"/>
                <a:tab pos="412750" algn="l"/>
              </a:tabLst>
            </a:pPr>
            <a:r>
              <a:rPr lang="en-US" spc="-5" dirty="0" smtClean="0">
                <a:solidFill>
                  <a:srgbClr val="FFFFFF"/>
                </a:solidFill>
                <a:latin typeface="Verdana"/>
                <a:cs typeface="Verdana"/>
              </a:rPr>
              <a:t>Taking risk in </a:t>
            </a:r>
            <a:r>
              <a:rPr lang="en-US" dirty="0" smtClean="0">
                <a:solidFill>
                  <a:srgbClr val="FFFFFF"/>
                </a:solidFill>
                <a:latin typeface="Verdana"/>
                <a:cs typeface="Verdana"/>
              </a:rPr>
              <a:t>a </a:t>
            </a:r>
            <a:r>
              <a:rPr lang="en-US" spc="-5" dirty="0" smtClean="0">
                <a:solidFill>
                  <a:srgbClr val="FFFFFF"/>
                </a:solidFill>
                <a:latin typeface="Verdana"/>
                <a:cs typeface="Verdana"/>
              </a:rPr>
              <a:t>business</a:t>
            </a:r>
            <a:r>
              <a:rPr lang="en-US" spc="15" dirty="0" smtClean="0">
                <a:solidFill>
                  <a:srgbClr val="FFFFFF"/>
                </a:solidFill>
                <a:latin typeface="Verdana"/>
                <a:cs typeface="Verdana"/>
              </a:rPr>
              <a:t> </a:t>
            </a:r>
            <a:r>
              <a:rPr lang="en-US" spc="-5" dirty="0" smtClean="0">
                <a:solidFill>
                  <a:srgbClr val="FFFFFF"/>
                </a:solidFill>
                <a:latin typeface="Verdana"/>
                <a:cs typeface="Verdana"/>
              </a:rPr>
              <a:t>venture.</a:t>
            </a:r>
            <a:endParaRPr lang="en-US" dirty="0" smtClean="0">
              <a:latin typeface="Verdana"/>
              <a:cs typeface="Verdana"/>
            </a:endParaRPr>
          </a:p>
          <a:p>
            <a:pPr marL="412750" indent="-285750">
              <a:lnSpc>
                <a:spcPct val="120000"/>
              </a:lnSpc>
              <a:spcBef>
                <a:spcPts val="10"/>
              </a:spcBef>
              <a:tabLst>
                <a:tab pos="412115" algn="l"/>
                <a:tab pos="412750" algn="l"/>
              </a:tabLst>
            </a:pPr>
            <a:r>
              <a:rPr lang="en-US" spc="-5" dirty="0" smtClean="0">
                <a:solidFill>
                  <a:srgbClr val="FFFFFF"/>
                </a:solidFill>
                <a:latin typeface="Verdana"/>
                <a:cs typeface="Verdana"/>
              </a:rPr>
              <a:t>Prepared to </a:t>
            </a:r>
            <a:r>
              <a:rPr lang="en-US" dirty="0" smtClean="0">
                <a:solidFill>
                  <a:srgbClr val="FFFFFF"/>
                </a:solidFill>
                <a:latin typeface="Verdana"/>
                <a:cs typeface="Verdana"/>
              </a:rPr>
              <a:t>face</a:t>
            </a:r>
            <a:r>
              <a:rPr lang="en-US" spc="-10" dirty="0" smtClean="0">
                <a:solidFill>
                  <a:srgbClr val="FFFFFF"/>
                </a:solidFill>
                <a:latin typeface="Verdana"/>
                <a:cs typeface="Verdana"/>
              </a:rPr>
              <a:t> </a:t>
            </a:r>
            <a:r>
              <a:rPr lang="en-US" spc="-5" dirty="0" smtClean="0">
                <a:solidFill>
                  <a:srgbClr val="FFFFFF"/>
                </a:solidFill>
                <a:latin typeface="Verdana"/>
                <a:cs typeface="Verdana"/>
              </a:rPr>
              <a:t>uncertainty.</a:t>
            </a:r>
            <a:endParaRPr lang="en-US" dirty="0" smtClean="0">
              <a:latin typeface="Verdana"/>
              <a:cs typeface="Verdana"/>
            </a:endParaRPr>
          </a:p>
          <a:p>
            <a:pPr marL="412750" indent="-285750">
              <a:lnSpc>
                <a:spcPct val="120000"/>
              </a:lnSpc>
              <a:spcBef>
                <a:spcPts val="20"/>
              </a:spcBef>
              <a:tabLst>
                <a:tab pos="412115" algn="l"/>
                <a:tab pos="412750" algn="l"/>
              </a:tabLst>
            </a:pPr>
            <a:r>
              <a:rPr lang="en-US" spc="-5" dirty="0" smtClean="0">
                <a:solidFill>
                  <a:srgbClr val="FFFFFF"/>
                </a:solidFill>
                <a:latin typeface="Verdana"/>
                <a:cs typeface="Verdana"/>
              </a:rPr>
              <a:t>Create job</a:t>
            </a:r>
            <a:r>
              <a:rPr lang="en-US" dirty="0" smtClean="0">
                <a:solidFill>
                  <a:srgbClr val="FFFFFF"/>
                </a:solidFill>
                <a:latin typeface="Verdana"/>
                <a:cs typeface="Verdana"/>
              </a:rPr>
              <a:t> </a:t>
            </a:r>
            <a:r>
              <a:rPr lang="en-US" spc="-5" dirty="0" smtClean="0">
                <a:solidFill>
                  <a:srgbClr val="FFFFFF"/>
                </a:solidFill>
                <a:latin typeface="Verdana"/>
                <a:cs typeface="Verdana"/>
              </a:rPr>
              <a:t>opportunity</a:t>
            </a:r>
            <a:endParaRPr lang="en-US" dirty="0" smtClean="0">
              <a:latin typeface="Verdana"/>
              <a:cs typeface="Verdana"/>
            </a:endParaRPr>
          </a:p>
          <a:p>
            <a:pPr marL="412750" indent="-285750">
              <a:lnSpc>
                <a:spcPct val="120000"/>
              </a:lnSpc>
              <a:spcBef>
                <a:spcPts val="10"/>
              </a:spcBef>
              <a:tabLst>
                <a:tab pos="412115" algn="l"/>
                <a:tab pos="412750" algn="l"/>
              </a:tabLst>
            </a:pPr>
            <a:r>
              <a:rPr lang="en-US" spc="-5" dirty="0" smtClean="0">
                <a:solidFill>
                  <a:srgbClr val="FFFFFF"/>
                </a:solidFill>
                <a:latin typeface="Verdana"/>
                <a:cs typeface="Verdana"/>
              </a:rPr>
              <a:t>Increase the abundance of wealth generation </a:t>
            </a:r>
            <a:r>
              <a:rPr lang="en-US" dirty="0" smtClean="0">
                <a:solidFill>
                  <a:srgbClr val="FFFFFF"/>
                </a:solidFill>
                <a:latin typeface="Verdana"/>
                <a:cs typeface="Verdana"/>
              </a:rPr>
              <a:t>for </a:t>
            </a:r>
            <a:r>
              <a:rPr lang="en-US" spc="-5" dirty="0" smtClean="0">
                <a:solidFill>
                  <a:srgbClr val="FFFFFF"/>
                </a:solidFill>
                <a:latin typeface="Verdana"/>
                <a:cs typeface="Verdana"/>
              </a:rPr>
              <a:t>the</a:t>
            </a:r>
            <a:r>
              <a:rPr lang="en-US" spc="5" dirty="0" smtClean="0">
                <a:solidFill>
                  <a:srgbClr val="FFFFFF"/>
                </a:solidFill>
                <a:latin typeface="Verdana"/>
                <a:cs typeface="Verdana"/>
              </a:rPr>
              <a:t> </a:t>
            </a:r>
            <a:r>
              <a:rPr lang="en-US" spc="-5" dirty="0" smtClean="0">
                <a:solidFill>
                  <a:srgbClr val="FFFFFF"/>
                </a:solidFill>
                <a:latin typeface="Verdana"/>
                <a:cs typeface="Verdana"/>
              </a:rPr>
              <a:t>nation.</a:t>
            </a:r>
            <a:endParaRPr lang="en-US" dirty="0" smtClean="0">
              <a:latin typeface="Verdana"/>
              <a:cs typeface="Verdana"/>
            </a:endParaRPr>
          </a:p>
          <a:p>
            <a:pPr>
              <a:lnSpc>
                <a:spcPct val="120000"/>
              </a:lnSpc>
            </a:pP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Schemes for women </a:t>
            </a:r>
            <a:endParaRPr lang="en-US" dirty="0"/>
          </a:p>
        </p:txBody>
      </p:sp>
      <p:sp>
        <p:nvSpPr>
          <p:cNvPr id="3" name="Content Placeholder 2"/>
          <p:cNvSpPr>
            <a:spLocks noGrp="1"/>
          </p:cNvSpPr>
          <p:nvPr>
            <p:ph idx="1"/>
          </p:nvPr>
        </p:nvSpPr>
        <p:spPr>
          <a:xfrm>
            <a:off x="601671" y="2123841"/>
            <a:ext cx="8085130" cy="4886559"/>
          </a:xfrm>
        </p:spPr>
        <p:txBody>
          <a:bodyPr>
            <a:normAutofit fontScale="92500" lnSpcReduction="20000"/>
          </a:bodyPr>
          <a:lstStyle/>
          <a:p>
            <a:pPr>
              <a:defRPr/>
            </a:pPr>
            <a:r>
              <a:rPr lang="en-US" dirty="0">
                <a:effectLst/>
              </a:rPr>
              <a:t>KSUM </a:t>
            </a:r>
            <a:r>
              <a:rPr lang="en-US" dirty="0" smtClean="0">
                <a:effectLst/>
              </a:rPr>
              <a:t>supports women </a:t>
            </a:r>
            <a:r>
              <a:rPr lang="en-US" dirty="0">
                <a:effectLst/>
              </a:rPr>
              <a:t>founders </a:t>
            </a:r>
            <a:r>
              <a:rPr lang="en-US" dirty="0" smtClean="0">
                <a:effectLst/>
              </a:rPr>
              <a:t>with </a:t>
            </a:r>
            <a:r>
              <a:rPr lang="en-US" dirty="0">
                <a:effectLst/>
              </a:rPr>
              <a:t>100% on the </a:t>
            </a:r>
            <a:r>
              <a:rPr lang="en-US" dirty="0" smtClean="0">
                <a:effectLst/>
              </a:rPr>
              <a:t>product showcasing, travel and marketing</a:t>
            </a:r>
          </a:p>
          <a:p>
            <a:pPr>
              <a:defRPr/>
            </a:pPr>
            <a:r>
              <a:rPr lang="en-US" dirty="0">
                <a:effectLst/>
              </a:rPr>
              <a:t>Skill development ministry is running a project </a:t>
            </a:r>
            <a:r>
              <a:rPr lang="en-US" dirty="0" smtClean="0">
                <a:effectLst/>
              </a:rPr>
              <a:t>aiming to </a:t>
            </a:r>
            <a:r>
              <a:rPr lang="en-US" dirty="0">
                <a:effectLst/>
              </a:rPr>
              <a:t>incubate 250 women-led startups</a:t>
            </a:r>
          </a:p>
          <a:p>
            <a:pPr>
              <a:defRPr/>
            </a:pPr>
            <a:r>
              <a:rPr lang="en-US" dirty="0">
                <a:effectLst/>
              </a:rPr>
              <a:t> </a:t>
            </a:r>
            <a:r>
              <a:rPr lang="en-US" dirty="0" err="1">
                <a:effectLst/>
              </a:rPr>
              <a:t>Udyam</a:t>
            </a:r>
            <a:r>
              <a:rPr lang="en-US" dirty="0">
                <a:effectLst/>
              </a:rPr>
              <a:t> </a:t>
            </a:r>
            <a:r>
              <a:rPr lang="en-US" dirty="0" err="1">
                <a:effectLst/>
              </a:rPr>
              <a:t>Sakhi</a:t>
            </a:r>
            <a:r>
              <a:rPr lang="en-US" dirty="0">
                <a:effectLst/>
              </a:rPr>
              <a:t> Portal </a:t>
            </a:r>
            <a:endParaRPr lang="en-US" dirty="0" smtClean="0">
              <a:effectLst/>
            </a:endParaRPr>
          </a:p>
          <a:p>
            <a:pPr>
              <a:defRPr/>
            </a:pPr>
            <a:r>
              <a:rPr lang="en-US" dirty="0" smtClean="0">
                <a:effectLst/>
              </a:rPr>
              <a:t>Trade </a:t>
            </a:r>
            <a:r>
              <a:rPr lang="en-US" dirty="0">
                <a:effectLst/>
              </a:rPr>
              <a:t>Related Entrepreneurship Assistance and Development (TREAD) Scheme for Women</a:t>
            </a:r>
          </a:p>
          <a:p>
            <a:pPr>
              <a:defRPr/>
            </a:pPr>
            <a:r>
              <a:rPr lang="en-US" dirty="0" smtClean="0">
                <a:effectLst/>
              </a:rPr>
              <a:t>The</a:t>
            </a:r>
            <a:r>
              <a:rPr lang="en-US" dirty="0">
                <a:effectLst/>
              </a:rPr>
              <a:t> </a:t>
            </a:r>
            <a:r>
              <a:rPr lang="en-US" u="sng" dirty="0">
                <a:effectLst/>
              </a:rPr>
              <a:t>Women Enhancing Technology (</a:t>
            </a:r>
            <a:r>
              <a:rPr lang="en-US" u="sng" dirty="0" err="1">
                <a:effectLst/>
              </a:rPr>
              <a:t>WeTech</a:t>
            </a:r>
            <a:r>
              <a:rPr lang="en-US" u="sng" dirty="0" smtClean="0">
                <a:effectLst/>
              </a:rPr>
              <a:t>)</a:t>
            </a:r>
            <a:r>
              <a:rPr lang="en-US" u="sng" dirty="0"/>
              <a:t>.</a:t>
            </a:r>
            <a:endParaRPr lang="en-US" dirty="0">
              <a:effectLst/>
            </a:endParaRPr>
          </a:p>
          <a:p>
            <a:pPr>
              <a:defRPr/>
            </a:pPr>
            <a:r>
              <a:rPr lang="en-US" dirty="0" err="1">
                <a:effectLst/>
              </a:rPr>
              <a:t>TiE</a:t>
            </a:r>
            <a:r>
              <a:rPr lang="en-US" dirty="0">
                <a:effectLst/>
              </a:rPr>
              <a:t> </a:t>
            </a:r>
            <a:r>
              <a:rPr lang="en-US" dirty="0" err="1" smtClean="0">
                <a:effectLst/>
              </a:rPr>
              <a:t>Global’s</a:t>
            </a:r>
            <a:r>
              <a:rPr lang="en-US" dirty="0" smtClean="0">
                <a:effectLst/>
              </a:rPr>
              <a:t> annual </a:t>
            </a:r>
            <a:r>
              <a:rPr lang="en-US" dirty="0">
                <a:effectLst/>
              </a:rPr>
              <a:t>Women Entrepreneurship </a:t>
            </a:r>
            <a:r>
              <a:rPr lang="en-US" dirty="0" err="1" smtClean="0">
                <a:effectLst/>
              </a:rPr>
              <a:t>Programme</a:t>
            </a:r>
            <a:r>
              <a:rPr lang="en-US" dirty="0" smtClean="0">
                <a:effectLst/>
              </a:rPr>
              <a:t> AIRSWEEE </a:t>
            </a:r>
          </a:p>
          <a:p>
            <a:pPr>
              <a:defRPr/>
            </a:pPr>
            <a:r>
              <a:rPr lang="en-US" b="1" dirty="0" smtClean="0">
                <a:effectLst/>
              </a:rPr>
              <a:t>Annapurna Scheme </a:t>
            </a:r>
            <a:r>
              <a:rPr lang="en-US" dirty="0" smtClean="0">
                <a:effectLst/>
              </a:rPr>
              <a:t>Under this scheme, the Government of India offers women entrepreneurs in food catering business, loans </a:t>
            </a:r>
            <a:r>
              <a:rPr lang="en-US" dirty="0" err="1" smtClean="0">
                <a:effectLst/>
              </a:rPr>
              <a:t>upto</a:t>
            </a:r>
            <a:r>
              <a:rPr lang="en-US" dirty="0" smtClean="0">
                <a:effectLst/>
              </a:rPr>
              <a:t> ₹50,000.</a:t>
            </a:r>
          </a:p>
          <a:p>
            <a:pPr>
              <a:defRPr/>
            </a:pPr>
            <a:endParaRPr lang="en-US" dirty="0"/>
          </a:p>
        </p:txBody>
      </p:sp>
    </p:spTree>
    <p:extLst>
      <p:ext uri="{BB962C8B-B14F-4D97-AF65-F5344CB8AC3E}">
        <p14:creationId xmlns:p14="http://schemas.microsoft.com/office/powerpoint/2010/main" val="84708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704" y="457200"/>
            <a:ext cx="7568565" cy="323165"/>
          </a:xfrm>
        </p:spPr>
        <p:txBody>
          <a:bodyPr>
            <a:normAutofit fontScale="90000"/>
          </a:bodyPr>
          <a:lstStyle/>
          <a:p>
            <a:r>
              <a:rPr lang="en-US" dirty="0" smtClean="0">
                <a:solidFill>
                  <a:srgbClr val="FF0000"/>
                </a:solidFill>
              </a:rPr>
              <a:t>What is Startup ?</a:t>
            </a:r>
            <a:endParaRPr lang="en-US" dirty="0">
              <a:solidFill>
                <a:srgbClr val="FF0000"/>
              </a:solidFill>
            </a:endParaRPr>
          </a:p>
        </p:txBody>
      </p:sp>
      <p:sp>
        <p:nvSpPr>
          <p:cNvPr id="3" name="Text Placeholder 2"/>
          <p:cNvSpPr>
            <a:spLocks noGrp="1"/>
          </p:cNvSpPr>
          <p:nvPr>
            <p:ph type="body" idx="1"/>
          </p:nvPr>
        </p:nvSpPr>
        <p:spPr>
          <a:xfrm>
            <a:off x="498424" y="1981200"/>
            <a:ext cx="8359140" cy="3231654"/>
          </a:xfrm>
        </p:spPr>
        <p:txBody>
          <a:bodyPr>
            <a:noAutofit/>
          </a:bodyPr>
          <a:lstStyle/>
          <a:p>
            <a:pPr algn="just">
              <a:buFont typeface="Wingdings" pitchFamily="2" charset="2"/>
              <a:buChar char="v"/>
            </a:pPr>
            <a:r>
              <a:rPr lang="en-US" sz="1800" dirty="0"/>
              <a:t>Registered or incorporated not prior to period of seven years</a:t>
            </a:r>
          </a:p>
          <a:p>
            <a:pPr algn="just">
              <a:buFont typeface="Wingdings" pitchFamily="2" charset="2"/>
              <a:buChar char="v"/>
            </a:pPr>
            <a:endParaRPr lang="en-US" sz="1800" dirty="0"/>
          </a:p>
          <a:p>
            <a:pPr algn="just">
              <a:buFont typeface="Wingdings" pitchFamily="2" charset="2"/>
              <a:buChar char="v"/>
            </a:pPr>
            <a:r>
              <a:rPr lang="en-US" sz="1800" dirty="0"/>
              <a:t>Incorporated as either a Pvt. Ltd. Company or a Registered Partnership Firm or a LLP</a:t>
            </a:r>
          </a:p>
          <a:p>
            <a:pPr algn="just">
              <a:buFont typeface="Wingdings" pitchFamily="2" charset="2"/>
              <a:buChar char="v"/>
            </a:pPr>
            <a:endParaRPr lang="en-US" sz="1800" dirty="0"/>
          </a:p>
          <a:p>
            <a:pPr algn="just">
              <a:buFont typeface="Wingdings" pitchFamily="2" charset="2"/>
              <a:buChar char="v"/>
            </a:pPr>
            <a:r>
              <a:rPr lang="en-US" sz="1800" dirty="0"/>
              <a:t>With an annual turnover not exceeding </a:t>
            </a:r>
            <a:r>
              <a:rPr lang="en-US" sz="1800" b="1" dirty="0"/>
              <a:t>Rs. 25 </a:t>
            </a:r>
            <a:r>
              <a:rPr lang="en-US" sz="1800" b="1" dirty="0" smtClean="0"/>
              <a:t>cr. </a:t>
            </a:r>
            <a:r>
              <a:rPr lang="en-US" sz="1800" b="1" dirty="0"/>
              <a:t>for any of </a:t>
            </a:r>
            <a:r>
              <a:rPr lang="en-US" sz="1800" dirty="0"/>
              <a:t>the financial years since incorporation</a:t>
            </a:r>
          </a:p>
          <a:p>
            <a:pPr algn="just">
              <a:buFont typeface="Wingdings" pitchFamily="2" charset="2"/>
              <a:buChar char="v"/>
            </a:pPr>
            <a:endParaRPr lang="en-US" sz="1800" dirty="0"/>
          </a:p>
          <a:p>
            <a:pPr algn="just">
              <a:buFont typeface="Wingdings" pitchFamily="2" charset="2"/>
              <a:buChar char="v"/>
            </a:pPr>
            <a:r>
              <a:rPr lang="en-US" sz="1800" dirty="0"/>
              <a:t>Entity should not have been formed by splitting up or reconstruction a business already in existence</a:t>
            </a:r>
          </a:p>
          <a:p>
            <a:pPr algn="just">
              <a:buFont typeface="Wingdings" pitchFamily="2" charset="2"/>
              <a:buChar char="v"/>
            </a:pPr>
            <a:endParaRPr lang="en-US" sz="1800" dirty="0"/>
          </a:p>
          <a:p>
            <a:pPr algn="just">
              <a:buFont typeface="Wingdings" pitchFamily="2" charset="2"/>
              <a:buChar char="v"/>
            </a:pPr>
            <a:r>
              <a:rPr lang="en-US" sz="1800" dirty="0"/>
              <a:t>Working towards innovation, development or improvement of products or processes or services, .</a:t>
            </a:r>
          </a:p>
          <a:p>
            <a:pPr marL="0" indent="0" algn="just">
              <a:buNone/>
            </a:pPr>
            <a:endParaRPr lang="en-US" sz="1800" dirty="0"/>
          </a:p>
          <a:p>
            <a:pPr algn="just">
              <a:buFont typeface="Wingdings" pitchFamily="2" charset="2"/>
              <a:buChar char="v"/>
            </a:pPr>
            <a:r>
              <a:rPr lang="en-US" sz="1800" dirty="0"/>
              <a:t>or if it is a scalable business model with a high potential of employment generation or wealth creation</a:t>
            </a:r>
          </a:p>
        </p:txBody>
      </p:sp>
    </p:spTree>
    <p:extLst>
      <p:ext uri="{BB962C8B-B14F-4D97-AF65-F5344CB8AC3E}">
        <p14:creationId xmlns:p14="http://schemas.microsoft.com/office/powerpoint/2010/main" val="24382348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smtClean="0"/>
              <a:t>FUNDING</a:t>
            </a:r>
            <a:endParaRPr lang="en-IN" dirty="0"/>
          </a:p>
        </p:txBody>
      </p:sp>
      <p:sp>
        <p:nvSpPr>
          <p:cNvPr id="3" name="Content Placeholder 2"/>
          <p:cNvSpPr>
            <a:spLocks noGrp="1"/>
          </p:cNvSpPr>
          <p:nvPr>
            <p:ph idx="1"/>
          </p:nvPr>
        </p:nvSpPr>
        <p:spPr>
          <a:xfrm>
            <a:off x="601671" y="2123841"/>
            <a:ext cx="8085130" cy="4886559"/>
          </a:xfrm>
        </p:spPr>
        <p:txBody>
          <a:bodyPr/>
          <a:lstStyle/>
          <a:p>
            <a:pPr>
              <a:defRPr/>
            </a:pPr>
            <a:r>
              <a:rPr lang="en-IN" dirty="0">
                <a:effectLst/>
              </a:rPr>
              <a:t>Bootstrapping </a:t>
            </a:r>
            <a:endParaRPr lang="en-IN" dirty="0" smtClean="0">
              <a:effectLst/>
            </a:endParaRPr>
          </a:p>
          <a:p>
            <a:pPr>
              <a:defRPr/>
            </a:pPr>
            <a:r>
              <a:rPr lang="en-IN" dirty="0" smtClean="0">
                <a:effectLst/>
              </a:rPr>
              <a:t>Angel </a:t>
            </a:r>
            <a:r>
              <a:rPr lang="en-IN" dirty="0">
                <a:effectLst/>
              </a:rPr>
              <a:t>Investment </a:t>
            </a:r>
            <a:endParaRPr lang="en-IN" dirty="0" smtClean="0">
              <a:effectLst/>
            </a:endParaRPr>
          </a:p>
          <a:p>
            <a:pPr>
              <a:defRPr/>
            </a:pPr>
            <a:r>
              <a:rPr lang="en-IN" dirty="0">
                <a:effectLst/>
              </a:rPr>
              <a:t>Venture Capital </a:t>
            </a:r>
            <a:endParaRPr lang="en-IN" dirty="0" smtClean="0">
              <a:effectLst/>
            </a:endParaRPr>
          </a:p>
          <a:p>
            <a:pPr>
              <a:defRPr/>
            </a:pPr>
            <a:r>
              <a:rPr lang="en-IN" dirty="0">
                <a:effectLst/>
              </a:rPr>
              <a:t>Bank </a:t>
            </a:r>
            <a:r>
              <a:rPr lang="en-IN" dirty="0" smtClean="0">
                <a:effectLst/>
              </a:rPr>
              <a:t>Loans</a:t>
            </a:r>
          </a:p>
          <a:p>
            <a:pPr>
              <a:defRPr/>
            </a:pPr>
            <a:r>
              <a:rPr lang="en-IN" dirty="0">
                <a:effectLst/>
              </a:rPr>
              <a:t>Crowd funding </a:t>
            </a:r>
          </a:p>
          <a:p>
            <a:pPr>
              <a:defRPr/>
            </a:pPr>
            <a:r>
              <a:rPr lang="en-IN" dirty="0" smtClean="0"/>
              <a:t>Grants and Scholarships</a:t>
            </a:r>
          </a:p>
          <a:p>
            <a:pPr>
              <a:defRPr/>
            </a:pPr>
            <a:r>
              <a:rPr lang="en-IN" dirty="0" smtClean="0"/>
              <a:t>Competitions – </a:t>
            </a:r>
            <a:r>
              <a:rPr lang="en-IN" dirty="0" err="1" smtClean="0"/>
              <a:t>Hackathon</a:t>
            </a:r>
            <a:r>
              <a:rPr lang="en-IN" dirty="0"/>
              <a:t>,</a:t>
            </a:r>
            <a:r>
              <a:rPr lang="en-IN" dirty="0" smtClean="0"/>
              <a:t> B plan contests</a:t>
            </a:r>
            <a:endParaRPr lang="en-IN" dirty="0"/>
          </a:p>
        </p:txBody>
      </p:sp>
    </p:spTree>
    <p:extLst>
      <p:ext uri="{BB962C8B-B14F-4D97-AF65-F5344CB8AC3E}">
        <p14:creationId xmlns:p14="http://schemas.microsoft.com/office/powerpoint/2010/main" val="2188501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81000"/>
            <a:ext cx="5817869" cy="399365"/>
          </a:xfrm>
        </p:spPr>
        <p:txBody>
          <a:bodyPr>
            <a:normAutofit fontScale="90000"/>
          </a:bodyPr>
          <a:lstStyle/>
          <a:p>
            <a:r>
              <a:rPr lang="en-US" dirty="0" smtClean="0">
                <a:solidFill>
                  <a:srgbClr val="FF0000"/>
                </a:solidFill>
              </a:rPr>
              <a:t>Here are the ways for Funding to a startup</a:t>
            </a:r>
            <a:endParaRPr lang="en-US" dirty="0">
              <a:solidFill>
                <a:srgbClr val="FF0000"/>
              </a:solidFill>
            </a:endParaRPr>
          </a:p>
        </p:txBody>
      </p:sp>
      <p:sp>
        <p:nvSpPr>
          <p:cNvPr id="3" name="Text Placeholder 2"/>
          <p:cNvSpPr>
            <a:spLocks noGrp="1"/>
          </p:cNvSpPr>
          <p:nvPr>
            <p:ph type="body" idx="1"/>
          </p:nvPr>
        </p:nvSpPr>
        <p:spPr>
          <a:xfrm>
            <a:off x="0" y="1981200"/>
            <a:ext cx="9067800" cy="3000821"/>
          </a:xfrm>
        </p:spPr>
        <p:txBody>
          <a:bodyPr>
            <a:noAutofit/>
          </a:bodyPr>
          <a:lstStyle/>
          <a:p>
            <a:pPr algn="just">
              <a:buAutoNum type="arabicPeriod"/>
            </a:pPr>
            <a:r>
              <a:rPr lang="en-US" sz="2000" b="1" dirty="0"/>
              <a:t>Bootstrapping : </a:t>
            </a:r>
            <a:r>
              <a:rPr lang="en-US" sz="2000" dirty="0"/>
              <a:t>Self-funding is also known as bootstrapping , is an effective </a:t>
            </a:r>
            <a:r>
              <a:rPr lang="en-US" sz="2000" b="1" dirty="0"/>
              <a:t>way </a:t>
            </a:r>
            <a:r>
              <a:rPr lang="en-US" sz="2000" dirty="0"/>
              <a:t>startup financing , especially when you are starting your business . You can invest from your own saving or can get from family and friends.</a:t>
            </a:r>
          </a:p>
          <a:p>
            <a:pPr algn="just">
              <a:buAutoNum type="arabicPeriod"/>
            </a:pPr>
            <a:endParaRPr lang="en-US" sz="2000" b="1" dirty="0"/>
          </a:p>
          <a:p>
            <a:pPr algn="just">
              <a:buAutoNum type="arabicPeriod"/>
            </a:pPr>
            <a:r>
              <a:rPr lang="en-US" sz="2000" b="1" dirty="0"/>
              <a:t>Crowd funding : </a:t>
            </a:r>
            <a:r>
              <a:rPr lang="en-US" sz="2000" dirty="0"/>
              <a:t>is “the practice of Funding a project or venture by raising many small amounts of money from a large number of people , typically over the internet. Some of the popular crowd funding sites in </a:t>
            </a:r>
            <a:r>
              <a:rPr lang="en-US" sz="2000" dirty="0" err="1"/>
              <a:t>india</a:t>
            </a:r>
            <a:r>
              <a:rPr lang="en-US" sz="2000" dirty="0"/>
              <a:t> are </a:t>
            </a:r>
            <a:r>
              <a:rPr lang="en-US" sz="2000" dirty="0" err="1"/>
              <a:t>Indiegogo</a:t>
            </a:r>
            <a:r>
              <a:rPr lang="en-US" sz="2000" dirty="0"/>
              <a:t> ,</a:t>
            </a:r>
            <a:r>
              <a:rPr lang="en-US" sz="2000" dirty="0" err="1"/>
              <a:t>Wishberry</a:t>
            </a:r>
            <a:r>
              <a:rPr lang="en-US" sz="2000" dirty="0"/>
              <a:t> , </a:t>
            </a:r>
            <a:r>
              <a:rPr lang="en-US" sz="2000" dirty="0" err="1"/>
              <a:t>Ketto</a:t>
            </a:r>
            <a:r>
              <a:rPr lang="en-US" sz="2000" dirty="0"/>
              <a:t> and </a:t>
            </a:r>
            <a:r>
              <a:rPr lang="en-US" sz="2000" dirty="0" err="1"/>
              <a:t>Fundlined</a:t>
            </a:r>
            <a:r>
              <a:rPr lang="en-US" sz="2000" dirty="0"/>
              <a:t> .</a:t>
            </a:r>
          </a:p>
          <a:p>
            <a:pPr algn="just">
              <a:buAutoNum type="arabicPeriod"/>
            </a:pPr>
            <a:endParaRPr lang="en-US" sz="2000" b="1" dirty="0"/>
          </a:p>
          <a:p>
            <a:pPr algn="just">
              <a:buAutoNum type="arabicPeriod"/>
            </a:pPr>
            <a:r>
              <a:rPr lang="en-US" sz="2000" b="1" dirty="0"/>
              <a:t>Angel Investors : </a:t>
            </a:r>
            <a:r>
              <a:rPr lang="en-US" sz="2000" dirty="0"/>
              <a:t>Angel investors are individuals with surplus cash and a keen interest to invest in upcoming startups .They can also offers mentoring or advice along with capital . Angel investor have helped many </a:t>
            </a:r>
            <a:r>
              <a:rPr lang="en-US" sz="2000" dirty="0" err="1"/>
              <a:t>indian</a:t>
            </a:r>
            <a:r>
              <a:rPr lang="en-US" sz="2000" dirty="0"/>
              <a:t> startups (</a:t>
            </a:r>
            <a:r>
              <a:rPr lang="en-US" sz="2000" dirty="0" err="1"/>
              <a:t>Unacademy,Crown</a:t>
            </a:r>
            <a:r>
              <a:rPr lang="en-US" sz="2000" dirty="0"/>
              <a:t>-it , </a:t>
            </a:r>
            <a:r>
              <a:rPr lang="en-US" sz="2000" dirty="0" err="1"/>
              <a:t>BookEventz</a:t>
            </a:r>
            <a:r>
              <a:rPr lang="en-US" sz="2000" dirty="0"/>
              <a:t>, </a:t>
            </a:r>
            <a:r>
              <a:rPr lang="en-US" sz="2000" dirty="0" err="1"/>
              <a:t>WittyFeed</a:t>
            </a:r>
            <a:r>
              <a:rPr lang="en-US" sz="2000" dirty="0"/>
              <a:t> .Some of top Angel investors are Mr. </a:t>
            </a:r>
            <a:r>
              <a:rPr lang="en-US" sz="2000" dirty="0" err="1"/>
              <a:t>Ratan</a:t>
            </a:r>
            <a:r>
              <a:rPr lang="en-US" sz="2000" dirty="0"/>
              <a:t> Tata , </a:t>
            </a:r>
            <a:r>
              <a:rPr lang="en-US" sz="2000" dirty="0" err="1"/>
              <a:t>Rajan</a:t>
            </a:r>
            <a:r>
              <a:rPr lang="en-US" sz="2000" dirty="0"/>
              <a:t> </a:t>
            </a:r>
            <a:r>
              <a:rPr lang="en-US" sz="2000" dirty="0" err="1"/>
              <a:t>Anandan</a:t>
            </a:r>
            <a:r>
              <a:rPr lang="en-US" sz="2000" dirty="0"/>
              <a:t> , Vijay </a:t>
            </a:r>
            <a:r>
              <a:rPr lang="en-US" sz="2000" dirty="0" err="1"/>
              <a:t>shekhar</a:t>
            </a:r>
            <a:r>
              <a:rPr lang="en-US" sz="2000" dirty="0"/>
              <a:t> Sharma , </a:t>
            </a:r>
            <a:r>
              <a:rPr lang="en-US" sz="2000" dirty="0" err="1"/>
              <a:t>Sachin</a:t>
            </a:r>
            <a:r>
              <a:rPr lang="en-US" sz="2000" dirty="0"/>
              <a:t> </a:t>
            </a:r>
            <a:r>
              <a:rPr lang="en-US" sz="2000" dirty="0" err="1"/>
              <a:t>Bansal</a:t>
            </a:r>
            <a:endParaRPr lang="en-US" sz="2000" dirty="0"/>
          </a:p>
        </p:txBody>
      </p:sp>
    </p:spTree>
    <p:extLst>
      <p:ext uri="{BB962C8B-B14F-4D97-AF65-F5344CB8AC3E}">
        <p14:creationId xmlns:p14="http://schemas.microsoft.com/office/powerpoint/2010/main" val="41976146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5665469" cy="246965"/>
          </a:xfrm>
        </p:spPr>
        <p:txBody>
          <a:bodyPr>
            <a:normAutofit fontScale="90000"/>
          </a:bodyPr>
          <a:lstStyle/>
          <a:p>
            <a:r>
              <a:rPr lang="en-US" dirty="0" smtClean="0">
                <a:solidFill>
                  <a:srgbClr val="FF0000"/>
                </a:solidFill>
              </a:rPr>
              <a:t>Here are the ways for Funding to a startup</a:t>
            </a:r>
            <a:endParaRPr lang="en-US" dirty="0"/>
          </a:p>
        </p:txBody>
      </p:sp>
      <p:sp>
        <p:nvSpPr>
          <p:cNvPr id="3" name="Text Placeholder 2"/>
          <p:cNvSpPr>
            <a:spLocks noGrp="1"/>
          </p:cNvSpPr>
          <p:nvPr>
            <p:ph type="body" idx="1"/>
          </p:nvPr>
        </p:nvSpPr>
        <p:spPr>
          <a:xfrm>
            <a:off x="498424" y="2170366"/>
            <a:ext cx="8359140" cy="3266279"/>
          </a:xfrm>
        </p:spPr>
        <p:txBody>
          <a:bodyPr>
            <a:normAutofit fontScale="25000" lnSpcReduction="20000"/>
          </a:bodyPr>
          <a:lstStyle/>
          <a:p>
            <a:pPr algn="just"/>
            <a:r>
              <a:rPr lang="en-US" sz="8000" b="1" dirty="0" smtClean="0"/>
              <a:t>4</a:t>
            </a:r>
            <a:r>
              <a:rPr lang="en-US" b="1" dirty="0" smtClean="0"/>
              <a:t>.</a:t>
            </a:r>
            <a:r>
              <a:rPr lang="en-US" sz="8000" b="1" dirty="0" smtClean="0"/>
              <a:t>Venture </a:t>
            </a:r>
            <a:r>
              <a:rPr lang="en-US" sz="8000" b="1" dirty="0"/>
              <a:t>Capital : </a:t>
            </a:r>
            <a:r>
              <a:rPr lang="en-US" sz="8000" dirty="0"/>
              <a:t>Venture capitals are professionally managed funds who invest in companies that have huge potential to grow .They usually invest in a business against equity and exit when there is an IPO or an acquisition . Some of the well known Venture Capitalists in </a:t>
            </a:r>
            <a:r>
              <a:rPr lang="en-US" sz="8000" dirty="0" err="1"/>
              <a:t>india</a:t>
            </a:r>
            <a:r>
              <a:rPr lang="en-US" sz="8000" dirty="0"/>
              <a:t> are </a:t>
            </a:r>
            <a:r>
              <a:rPr lang="en-US" sz="8000" dirty="0" err="1"/>
              <a:t>Helion</a:t>
            </a:r>
            <a:r>
              <a:rPr lang="en-US" sz="8000" dirty="0"/>
              <a:t> Venture Partners , </a:t>
            </a:r>
            <a:r>
              <a:rPr lang="en-US" sz="8000" dirty="0" err="1"/>
              <a:t>Accel</a:t>
            </a:r>
            <a:r>
              <a:rPr lang="en-US" sz="8000" dirty="0"/>
              <a:t> Partners , </a:t>
            </a:r>
            <a:r>
              <a:rPr lang="en-US" sz="8000" dirty="0" err="1"/>
              <a:t>Blume</a:t>
            </a:r>
            <a:r>
              <a:rPr lang="en-US" sz="8000" dirty="0"/>
              <a:t> Ventures , Nexus Venture Partners .</a:t>
            </a:r>
          </a:p>
          <a:p>
            <a:pPr algn="just"/>
            <a:endParaRPr lang="en-US" sz="8000" b="1" dirty="0"/>
          </a:p>
          <a:p>
            <a:pPr algn="just"/>
            <a:r>
              <a:rPr lang="en-US" sz="8000" b="1" dirty="0"/>
              <a:t>5. Funding From Business Incubators &amp; Accelerators : </a:t>
            </a:r>
            <a:r>
              <a:rPr lang="en-US" sz="8000" dirty="0"/>
              <a:t>Early stage businesses can consider Incubator and Accelerator programs as a funding option. Found in almost every major city, these programs assist hundreds of startup businesses every year.</a:t>
            </a:r>
          </a:p>
          <a:p>
            <a:pPr algn="just"/>
            <a:endParaRPr lang="en-US" sz="8000" dirty="0"/>
          </a:p>
          <a:p>
            <a:pPr algn="just"/>
            <a:r>
              <a:rPr lang="en-US" sz="8000" b="1" dirty="0"/>
              <a:t>Incubators</a:t>
            </a:r>
            <a:r>
              <a:rPr lang="en-US" sz="8000" dirty="0"/>
              <a:t> are like a parent to a child, who nurtures the business providing shelter tools and training and network to a business.</a:t>
            </a:r>
          </a:p>
          <a:p>
            <a:pPr algn="just"/>
            <a:endParaRPr lang="en-US" sz="8000" dirty="0"/>
          </a:p>
          <a:p>
            <a:pPr algn="just"/>
            <a:r>
              <a:rPr lang="en-US" sz="8000" b="1" dirty="0"/>
              <a:t>Accelerators </a:t>
            </a:r>
            <a:r>
              <a:rPr lang="en-US" sz="8000" dirty="0"/>
              <a:t>so more or less the same thing, but an incubator helps/ assists/ nurtures a business to walk, while accelerator helps to run/take a giant leap.</a:t>
            </a:r>
          </a:p>
        </p:txBody>
      </p:sp>
    </p:spTree>
    <p:extLst>
      <p:ext uri="{BB962C8B-B14F-4D97-AF65-F5344CB8AC3E}">
        <p14:creationId xmlns:p14="http://schemas.microsoft.com/office/powerpoint/2010/main" val="14134052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57200"/>
            <a:ext cx="6198869" cy="94565"/>
          </a:xfrm>
        </p:spPr>
        <p:txBody>
          <a:bodyPr>
            <a:normAutofit fontScale="90000"/>
          </a:bodyPr>
          <a:lstStyle/>
          <a:p>
            <a:r>
              <a:rPr lang="en-US" dirty="0" smtClean="0">
                <a:solidFill>
                  <a:srgbClr val="FF0000"/>
                </a:solidFill>
              </a:rPr>
              <a:t>Here are the ways for Funding to a startup</a:t>
            </a:r>
            <a:endParaRPr lang="en-US" dirty="0"/>
          </a:p>
        </p:txBody>
      </p:sp>
      <p:sp>
        <p:nvSpPr>
          <p:cNvPr id="3" name="Text Placeholder 2"/>
          <p:cNvSpPr>
            <a:spLocks noGrp="1"/>
          </p:cNvSpPr>
          <p:nvPr>
            <p:ph type="body" idx="1"/>
          </p:nvPr>
        </p:nvSpPr>
        <p:spPr>
          <a:xfrm>
            <a:off x="-152400" y="1913089"/>
            <a:ext cx="9296400" cy="3497111"/>
          </a:xfrm>
        </p:spPr>
        <p:txBody>
          <a:bodyPr>
            <a:noAutofit/>
          </a:bodyPr>
          <a:lstStyle/>
          <a:p>
            <a:pPr algn="just"/>
            <a:r>
              <a:rPr lang="en-US" sz="2000" dirty="0"/>
              <a:t>6. </a:t>
            </a:r>
            <a:r>
              <a:rPr lang="en-US" sz="2000" b="1" dirty="0" err="1"/>
              <a:t>Govt</a:t>
            </a:r>
            <a:r>
              <a:rPr lang="en-US" sz="2000" b="1" dirty="0"/>
              <a:t> Programs That Offer Startup Capital : </a:t>
            </a:r>
            <a:r>
              <a:rPr lang="en-US" sz="2000" dirty="0"/>
              <a:t>Government has launched ‘Bank of Ideas and Innovations’ program. The Government of India has launched 10,000 </a:t>
            </a:r>
            <a:r>
              <a:rPr lang="en-US" sz="2000" dirty="0" err="1"/>
              <a:t>Crore</a:t>
            </a:r>
            <a:r>
              <a:rPr lang="en-US" sz="2000" dirty="0"/>
              <a:t> Startup Fund </a:t>
            </a:r>
            <a:r>
              <a:rPr lang="en-US" sz="2000" dirty="0" smtClean="0"/>
              <a:t>in the budget and </a:t>
            </a:r>
            <a:r>
              <a:rPr lang="en-US" sz="2000" dirty="0"/>
              <a:t>Government backed ‘Pradhan </a:t>
            </a:r>
            <a:r>
              <a:rPr lang="en-US" sz="2000" dirty="0" err="1"/>
              <a:t>Mantri</a:t>
            </a:r>
            <a:r>
              <a:rPr lang="en-US" sz="2000" dirty="0"/>
              <a:t> Micro Units Development and Refinance Agency Limited (MUDRA)’ starts with an initial corpus of Rs. 20,000 </a:t>
            </a:r>
            <a:r>
              <a:rPr lang="en-US" sz="2000" dirty="0" err="1"/>
              <a:t>crore</a:t>
            </a:r>
            <a:r>
              <a:rPr lang="en-US" sz="2000" dirty="0"/>
              <a:t> to extend benefits to around 10 </a:t>
            </a:r>
            <a:r>
              <a:rPr lang="en-US" sz="2000" dirty="0" err="1"/>
              <a:t>lakhs</a:t>
            </a:r>
            <a:r>
              <a:rPr lang="en-US" sz="2000" dirty="0"/>
              <a:t> SMEs.</a:t>
            </a:r>
          </a:p>
          <a:p>
            <a:pPr algn="just"/>
            <a:endParaRPr lang="en-US" sz="2000" b="1" dirty="0"/>
          </a:p>
          <a:p>
            <a:pPr algn="just"/>
            <a:r>
              <a:rPr lang="en-US" sz="2000" b="1" dirty="0"/>
              <a:t>7. Raise Money Through Bank Loans :</a:t>
            </a:r>
            <a:r>
              <a:rPr lang="en-US" sz="2000" dirty="0"/>
              <a:t>Normally, banks are the first place that entrepreneurs go when thinking about funding. • The bank provides two kinds of financing for businesses. One is working capital loan and other is funding. Working Capital loan is the loan required to run one complete cycle of revenue generating operations and the limit is usually decided by hypothecating stocks and debtors. </a:t>
            </a:r>
          </a:p>
          <a:p>
            <a:pPr algn="just"/>
            <a:r>
              <a:rPr lang="en-US" sz="2000" dirty="0"/>
              <a:t>Funding from bank would involve the usual process of sharing the business plan and the valuation details, along with the project report, based on which the loan is sanctioned. • Almost every bank in India offers SME finance through various programs</a:t>
            </a:r>
            <a:r>
              <a:rPr lang="en-US" sz="2000" dirty="0" smtClean="0"/>
              <a:t>.</a:t>
            </a:r>
            <a:endParaRPr lang="en-US" sz="2000" dirty="0"/>
          </a:p>
        </p:txBody>
      </p:sp>
    </p:spTree>
    <p:extLst>
      <p:ext uri="{BB962C8B-B14F-4D97-AF65-F5344CB8AC3E}">
        <p14:creationId xmlns:p14="http://schemas.microsoft.com/office/powerpoint/2010/main" val="22417286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704" y="1562062"/>
            <a:ext cx="7568565" cy="323165"/>
          </a:xfrm>
        </p:spPr>
        <p:txBody>
          <a:bodyPr>
            <a:normAutofit fontScale="90000"/>
          </a:bodyPr>
          <a:lstStyle/>
          <a:p>
            <a:r>
              <a:rPr lang="en-US" dirty="0" smtClean="0">
                <a:solidFill>
                  <a:srgbClr val="FF0000"/>
                </a:solidFill>
              </a:rPr>
              <a:t>Start Up Financing : Capital Lifecycle</a:t>
            </a:r>
            <a:endParaRPr lang="en-US" dirty="0">
              <a:solidFill>
                <a:srgbClr val="FF0000"/>
              </a:solidFill>
            </a:endParaRPr>
          </a:p>
        </p:txBody>
      </p:sp>
      <p:sp>
        <p:nvSpPr>
          <p:cNvPr id="3" name="Text Placeholder 2"/>
          <p:cNvSpPr>
            <a:spLocks noGrp="1"/>
          </p:cNvSpPr>
          <p:nvPr>
            <p:ph type="body" idx="1"/>
          </p:nvPr>
        </p:nvSpPr>
        <p:spPr>
          <a:xfrm>
            <a:off x="601671" y="1057041"/>
            <a:ext cx="8085130" cy="4886559"/>
          </a:xfrm>
        </p:spPr>
        <p:txBody>
          <a:bodyPr/>
          <a:lstStyle/>
          <a:p>
            <a:r>
              <a:rPr lang="en-US" dirty="0" smtClean="0"/>
              <a:t>                                                                                                                                                                                                    </a:t>
            </a:r>
            <a:endParaRPr lang="en-US" dirty="0"/>
          </a:p>
        </p:txBody>
      </p:sp>
      <p:pic>
        <p:nvPicPr>
          <p:cNvPr id="15362" name="Picture 2"/>
          <p:cNvPicPr>
            <a:picLocks noChangeAspect="1" noChangeArrowheads="1"/>
          </p:cNvPicPr>
          <p:nvPr/>
        </p:nvPicPr>
        <p:blipFill>
          <a:blip r:embed="rId2"/>
          <a:srcRect/>
          <a:stretch>
            <a:fillRect/>
          </a:stretch>
        </p:blipFill>
        <p:spPr bwMode="auto">
          <a:xfrm>
            <a:off x="498424" y="2675150"/>
            <a:ext cx="8188376" cy="3725650"/>
          </a:xfrm>
          <a:prstGeom prst="rect">
            <a:avLst/>
          </a:prstGeom>
          <a:noFill/>
          <a:ln w="9525">
            <a:noFill/>
            <a:miter lim="800000"/>
            <a:headEnd/>
            <a:tailEnd/>
          </a:ln>
          <a:effectLst/>
        </p:spPr>
      </p:pic>
    </p:spTree>
    <p:extLst>
      <p:ext uri="{BB962C8B-B14F-4D97-AF65-F5344CB8AC3E}">
        <p14:creationId xmlns:p14="http://schemas.microsoft.com/office/powerpoint/2010/main" val="33985528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704" y="1562062"/>
            <a:ext cx="7568565" cy="323165"/>
          </a:xfrm>
        </p:spPr>
        <p:txBody>
          <a:bodyPr>
            <a:normAutofit fontScale="90000"/>
          </a:bodyPr>
          <a:lstStyle/>
          <a:p>
            <a:r>
              <a:rPr lang="en-US" dirty="0" smtClean="0">
                <a:solidFill>
                  <a:srgbClr val="FF0000"/>
                </a:solidFill>
              </a:rPr>
              <a:t>Fund Raising Pattern – Life Cycle of a Startup</a:t>
            </a:r>
            <a:endParaRPr lang="en-US" dirty="0">
              <a:solidFill>
                <a:srgbClr val="FF0000"/>
              </a:solidFill>
            </a:endParaRPr>
          </a:p>
        </p:txBody>
      </p:sp>
      <p:sp>
        <p:nvSpPr>
          <p:cNvPr id="3" name="Text Placeholder 2"/>
          <p:cNvSpPr>
            <a:spLocks noGrp="1"/>
          </p:cNvSpPr>
          <p:nvPr>
            <p:ph type="body" idx="1"/>
          </p:nvPr>
        </p:nvSpPr>
        <p:spPr>
          <a:xfrm>
            <a:off x="601671" y="1752600"/>
            <a:ext cx="8085130" cy="4886559"/>
          </a:xfrm>
        </p:spPr>
        <p:txBody>
          <a:bodyPr/>
          <a:lstStyle/>
          <a:p>
            <a:r>
              <a:rPr lang="en-US" dirty="0" smtClean="0"/>
              <a:t>                                                                                                                               </a:t>
            </a:r>
            <a:endParaRPr lang="en-US" dirty="0"/>
          </a:p>
        </p:txBody>
      </p:sp>
      <p:pic>
        <p:nvPicPr>
          <p:cNvPr id="16386" name="Picture 2"/>
          <p:cNvPicPr>
            <a:picLocks noChangeAspect="1" noChangeArrowheads="1"/>
          </p:cNvPicPr>
          <p:nvPr/>
        </p:nvPicPr>
        <p:blipFill>
          <a:blip r:embed="rId2"/>
          <a:srcRect/>
          <a:stretch>
            <a:fillRect/>
          </a:stretch>
        </p:blipFill>
        <p:spPr bwMode="auto">
          <a:xfrm>
            <a:off x="152400" y="2133600"/>
            <a:ext cx="8991600" cy="4572000"/>
          </a:xfrm>
          <a:prstGeom prst="rect">
            <a:avLst/>
          </a:prstGeom>
          <a:noFill/>
          <a:ln w="9525">
            <a:noFill/>
            <a:miter lim="800000"/>
            <a:headEnd/>
            <a:tailEnd/>
          </a:ln>
          <a:effectLst/>
        </p:spPr>
      </p:pic>
    </p:spTree>
    <p:extLst>
      <p:ext uri="{BB962C8B-B14F-4D97-AF65-F5344CB8AC3E}">
        <p14:creationId xmlns:p14="http://schemas.microsoft.com/office/powerpoint/2010/main" val="8768317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799" y="152401"/>
            <a:ext cx="6103625" cy="990599"/>
          </a:xfrm>
          <a:solidFill>
            <a:schemeClr val="tx2"/>
          </a:solidFill>
        </p:spPr>
        <p:txBody>
          <a:bodyPr>
            <a:normAutofit fontScale="90000"/>
          </a:bodyPr>
          <a:lstStyle/>
          <a:p>
            <a:r>
              <a:rPr lang="en-US" spc="-5" dirty="0" smtClean="0"/>
              <a:t>Personal traits and characteristics </a:t>
            </a:r>
            <a:r>
              <a:rPr lang="en-US" dirty="0" smtClean="0"/>
              <a:t>of  </a:t>
            </a:r>
            <a:r>
              <a:rPr lang="en-US" spc="-5" dirty="0" smtClean="0"/>
              <a:t>entrepreneurs.</a:t>
            </a:r>
            <a:endParaRPr lang="en-US" dirty="0"/>
          </a:p>
        </p:txBody>
      </p:sp>
      <p:sp>
        <p:nvSpPr>
          <p:cNvPr id="4" name="object 3"/>
          <p:cNvSpPr>
            <a:spLocks noGrp="1"/>
          </p:cNvSpPr>
          <p:nvPr>
            <p:ph idx="1"/>
          </p:nvPr>
        </p:nvSpPr>
        <p:spPr>
          <a:xfrm>
            <a:off x="152400" y="1596540"/>
            <a:ext cx="8763000" cy="5032860"/>
          </a:xfrm>
          <a:prstGeom prst="rect">
            <a:avLst/>
          </a:prstGeom>
          <a:blipFill>
            <a:blip r:embed="rId2" cstate="print"/>
            <a:stretch>
              <a:fillRect/>
            </a:stretch>
          </a:blipFill>
        </p:spPr>
        <p:txBody>
          <a:bodyPr wrap="square" lIns="0" tIns="0" rIns="0" bIns="0" rtlCol="0"/>
          <a:lstStyle/>
          <a:p>
            <a:r>
              <a:rPr lang="en-US" dirty="0" smtClean="0"/>
              <a:t>1</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74638"/>
            <a:ext cx="6019800" cy="1143000"/>
          </a:xfrm>
          <a:solidFill>
            <a:schemeClr val="tx2"/>
          </a:solidFill>
        </p:spPr>
        <p:txBody>
          <a:bodyPr/>
          <a:lstStyle/>
          <a:p>
            <a:r>
              <a:rPr lang="en-US" spc="-10" dirty="0" smtClean="0">
                <a:solidFill>
                  <a:schemeClr val="bg1"/>
                </a:solidFill>
              </a:rPr>
              <a:t>Entrepreneurs...Traits</a:t>
            </a:r>
            <a:endParaRPr lang="en-US" dirty="0">
              <a:solidFill>
                <a:schemeClr val="bg1"/>
              </a:solidFill>
            </a:endParaRPr>
          </a:p>
        </p:txBody>
      </p:sp>
      <p:sp>
        <p:nvSpPr>
          <p:cNvPr id="3" name="Content Placeholder 2"/>
          <p:cNvSpPr>
            <a:spLocks noGrp="1"/>
          </p:cNvSpPr>
          <p:nvPr>
            <p:ph sz="half" idx="1"/>
          </p:nvPr>
        </p:nvSpPr>
        <p:spPr>
          <a:solidFill>
            <a:schemeClr val="tx2"/>
          </a:solidFill>
        </p:spPr>
        <p:txBody>
          <a:bodyPr>
            <a:normAutofit fontScale="85000" lnSpcReduction="20000"/>
          </a:bodyPr>
          <a:lstStyle/>
          <a:p>
            <a:pPr marL="381000">
              <a:spcBef>
                <a:spcPts val="800"/>
              </a:spcBef>
              <a:buSzPct val="75000"/>
              <a:buFont typeface="UnDotum"/>
              <a:buChar char=""/>
              <a:tabLst>
                <a:tab pos="381000" algn="l"/>
              </a:tabLst>
            </a:pPr>
            <a:r>
              <a:rPr lang="en-US" spc="-5" dirty="0" smtClean="0">
                <a:solidFill>
                  <a:schemeClr val="bg1"/>
                </a:solidFill>
                <a:latin typeface="Arial"/>
                <a:cs typeface="Arial"/>
              </a:rPr>
              <a:t>Self-confident and</a:t>
            </a:r>
            <a:r>
              <a:rPr lang="en-US" spc="15" dirty="0" smtClean="0">
                <a:solidFill>
                  <a:schemeClr val="bg1"/>
                </a:solidFill>
                <a:latin typeface="Arial"/>
                <a:cs typeface="Arial"/>
              </a:rPr>
              <a:t> </a:t>
            </a:r>
            <a:r>
              <a:rPr lang="en-US" spc="-5" dirty="0" smtClean="0">
                <a:solidFill>
                  <a:schemeClr val="bg1"/>
                </a:solidFill>
                <a:latin typeface="Arial"/>
                <a:cs typeface="Arial"/>
              </a:rPr>
              <a:t>optimistic</a:t>
            </a:r>
            <a:endParaRPr lang="en-US" dirty="0" smtClean="0">
              <a:solidFill>
                <a:schemeClr val="bg1"/>
              </a:solidFill>
              <a:latin typeface="Arial"/>
              <a:cs typeface="Arial"/>
            </a:endParaRPr>
          </a:p>
          <a:p>
            <a:pPr marL="381000">
              <a:spcBef>
                <a:spcPts val="700"/>
              </a:spcBef>
              <a:buSzPct val="75000"/>
              <a:buFont typeface="UnDotum"/>
              <a:buChar char=""/>
              <a:tabLst>
                <a:tab pos="381000" algn="l"/>
              </a:tabLst>
            </a:pPr>
            <a:r>
              <a:rPr lang="en-US" spc="-5" dirty="0" smtClean="0">
                <a:solidFill>
                  <a:schemeClr val="bg1"/>
                </a:solidFill>
                <a:latin typeface="Arial"/>
                <a:cs typeface="Arial"/>
              </a:rPr>
              <a:t>Able </a:t>
            </a:r>
            <a:r>
              <a:rPr lang="en-US" dirty="0" smtClean="0">
                <a:solidFill>
                  <a:schemeClr val="bg1"/>
                </a:solidFill>
                <a:latin typeface="Arial"/>
                <a:cs typeface="Arial"/>
              </a:rPr>
              <a:t>to take </a:t>
            </a:r>
            <a:r>
              <a:rPr lang="en-US" spc="-5" dirty="0" smtClean="0">
                <a:solidFill>
                  <a:schemeClr val="bg1"/>
                </a:solidFill>
                <a:latin typeface="Arial"/>
                <a:cs typeface="Arial"/>
              </a:rPr>
              <a:t>calculated</a:t>
            </a:r>
            <a:r>
              <a:rPr lang="en-US" spc="-35" dirty="0" smtClean="0">
                <a:solidFill>
                  <a:schemeClr val="bg1"/>
                </a:solidFill>
                <a:latin typeface="Arial"/>
                <a:cs typeface="Arial"/>
              </a:rPr>
              <a:t> </a:t>
            </a:r>
            <a:r>
              <a:rPr lang="en-US" dirty="0" smtClean="0">
                <a:solidFill>
                  <a:schemeClr val="bg1"/>
                </a:solidFill>
                <a:latin typeface="Arial"/>
                <a:cs typeface="Arial"/>
              </a:rPr>
              <a:t>risk</a:t>
            </a:r>
          </a:p>
          <a:p>
            <a:pPr marL="381000">
              <a:spcBef>
                <a:spcPts val="690"/>
              </a:spcBef>
              <a:buSzPct val="75000"/>
              <a:buFont typeface="UnDotum"/>
              <a:buChar char=""/>
              <a:tabLst>
                <a:tab pos="381000" algn="l"/>
              </a:tabLst>
            </a:pPr>
            <a:r>
              <a:rPr lang="en-US" spc="-5" dirty="0" smtClean="0">
                <a:solidFill>
                  <a:schemeClr val="bg1"/>
                </a:solidFill>
                <a:latin typeface="Arial"/>
                <a:cs typeface="Arial"/>
              </a:rPr>
              <a:t>Respond positively </a:t>
            </a:r>
            <a:r>
              <a:rPr lang="en-US" dirty="0" smtClean="0">
                <a:solidFill>
                  <a:schemeClr val="bg1"/>
                </a:solidFill>
                <a:latin typeface="Arial"/>
                <a:cs typeface="Arial"/>
              </a:rPr>
              <a:t>to</a:t>
            </a:r>
            <a:r>
              <a:rPr lang="en-US" spc="-40" dirty="0" smtClean="0">
                <a:solidFill>
                  <a:schemeClr val="bg1"/>
                </a:solidFill>
                <a:latin typeface="Arial"/>
                <a:cs typeface="Arial"/>
              </a:rPr>
              <a:t> </a:t>
            </a:r>
            <a:r>
              <a:rPr lang="en-US" dirty="0" smtClean="0">
                <a:solidFill>
                  <a:schemeClr val="bg1"/>
                </a:solidFill>
                <a:latin typeface="Arial"/>
                <a:cs typeface="Arial"/>
              </a:rPr>
              <a:t>changes</a:t>
            </a:r>
          </a:p>
          <a:p>
            <a:pPr marL="381000">
              <a:spcBef>
                <a:spcPts val="700"/>
              </a:spcBef>
              <a:buSzPct val="75000"/>
              <a:buFont typeface="UnDotum"/>
              <a:buChar char=""/>
              <a:tabLst>
                <a:tab pos="381000" algn="l"/>
              </a:tabLst>
            </a:pPr>
            <a:r>
              <a:rPr lang="en-US" spc="-10" dirty="0" smtClean="0">
                <a:solidFill>
                  <a:schemeClr val="bg1"/>
                </a:solidFill>
                <a:latin typeface="Arial"/>
                <a:cs typeface="Arial"/>
              </a:rPr>
              <a:t>Flexible </a:t>
            </a:r>
            <a:r>
              <a:rPr lang="en-US" spc="-5" dirty="0" smtClean="0">
                <a:solidFill>
                  <a:schemeClr val="bg1"/>
                </a:solidFill>
                <a:latin typeface="Arial"/>
                <a:cs typeface="Arial"/>
              </a:rPr>
              <a:t>and able </a:t>
            </a:r>
            <a:r>
              <a:rPr lang="en-US" dirty="0" smtClean="0">
                <a:solidFill>
                  <a:schemeClr val="bg1"/>
                </a:solidFill>
                <a:latin typeface="Arial"/>
                <a:cs typeface="Arial"/>
              </a:rPr>
              <a:t>to</a:t>
            </a:r>
            <a:r>
              <a:rPr lang="en-US" spc="-15" dirty="0" smtClean="0">
                <a:solidFill>
                  <a:schemeClr val="bg1"/>
                </a:solidFill>
                <a:latin typeface="Arial"/>
                <a:cs typeface="Arial"/>
              </a:rPr>
              <a:t> </a:t>
            </a:r>
            <a:r>
              <a:rPr lang="en-US" spc="-5" dirty="0" smtClean="0">
                <a:solidFill>
                  <a:schemeClr val="bg1"/>
                </a:solidFill>
                <a:latin typeface="Arial"/>
                <a:cs typeface="Arial"/>
              </a:rPr>
              <a:t>adapt</a:t>
            </a:r>
            <a:endParaRPr lang="en-US" dirty="0" smtClean="0">
              <a:solidFill>
                <a:schemeClr val="bg1"/>
              </a:solidFill>
              <a:latin typeface="Arial"/>
              <a:cs typeface="Arial"/>
            </a:endParaRPr>
          </a:p>
          <a:p>
            <a:pPr marL="381000">
              <a:spcBef>
                <a:spcPts val="690"/>
              </a:spcBef>
              <a:buSzPct val="75000"/>
              <a:buFont typeface="UnDotum"/>
              <a:buChar char=""/>
              <a:tabLst>
                <a:tab pos="381000" algn="l"/>
              </a:tabLst>
            </a:pPr>
            <a:r>
              <a:rPr lang="en-US" spc="-5" dirty="0" smtClean="0">
                <a:solidFill>
                  <a:schemeClr val="bg1"/>
                </a:solidFill>
                <a:latin typeface="Arial"/>
                <a:cs typeface="Arial"/>
              </a:rPr>
              <a:t>Knowledgeable of</a:t>
            </a:r>
            <a:r>
              <a:rPr lang="en-US" spc="-15" dirty="0" smtClean="0">
                <a:solidFill>
                  <a:schemeClr val="bg1"/>
                </a:solidFill>
                <a:latin typeface="Arial"/>
                <a:cs typeface="Arial"/>
              </a:rPr>
              <a:t> </a:t>
            </a:r>
            <a:r>
              <a:rPr lang="en-US" dirty="0" smtClean="0">
                <a:solidFill>
                  <a:schemeClr val="bg1"/>
                </a:solidFill>
                <a:latin typeface="Arial"/>
                <a:cs typeface="Arial"/>
              </a:rPr>
              <a:t>markets</a:t>
            </a:r>
          </a:p>
          <a:p>
            <a:pPr marL="381000">
              <a:spcBef>
                <a:spcPts val="700"/>
              </a:spcBef>
              <a:buSzPct val="75000"/>
              <a:buFont typeface="UnDotum"/>
              <a:buChar char=""/>
              <a:tabLst>
                <a:tab pos="381000" algn="l"/>
              </a:tabLst>
            </a:pPr>
            <a:r>
              <a:rPr lang="en-US" spc="-5" dirty="0" smtClean="0">
                <a:solidFill>
                  <a:schemeClr val="bg1"/>
                </a:solidFill>
                <a:latin typeface="Arial"/>
                <a:cs typeface="Arial"/>
              </a:rPr>
              <a:t>Able </a:t>
            </a:r>
            <a:r>
              <a:rPr lang="en-US" dirty="0" smtClean="0">
                <a:solidFill>
                  <a:schemeClr val="bg1"/>
                </a:solidFill>
                <a:latin typeface="Arial"/>
                <a:cs typeface="Arial"/>
              </a:rPr>
              <a:t>to </a:t>
            </a:r>
            <a:r>
              <a:rPr lang="en-US" spc="-5" dirty="0" smtClean="0">
                <a:solidFill>
                  <a:schemeClr val="bg1"/>
                </a:solidFill>
                <a:latin typeface="Arial"/>
                <a:cs typeface="Arial"/>
              </a:rPr>
              <a:t>get along </a:t>
            </a:r>
            <a:r>
              <a:rPr lang="en-US" spc="-10" dirty="0" smtClean="0">
                <a:solidFill>
                  <a:schemeClr val="bg1"/>
                </a:solidFill>
                <a:latin typeface="Arial"/>
                <a:cs typeface="Arial"/>
              </a:rPr>
              <a:t>well with </a:t>
            </a:r>
            <a:r>
              <a:rPr lang="en-US" spc="-5" dirty="0" smtClean="0">
                <a:solidFill>
                  <a:schemeClr val="bg1"/>
                </a:solidFill>
                <a:latin typeface="Arial"/>
                <a:cs typeface="Arial"/>
              </a:rPr>
              <a:t>others</a:t>
            </a:r>
            <a:endParaRPr lang="en-US" dirty="0" smtClean="0">
              <a:solidFill>
                <a:schemeClr val="bg1"/>
              </a:solidFill>
              <a:latin typeface="Arial"/>
              <a:cs typeface="Arial"/>
            </a:endParaRPr>
          </a:p>
          <a:p>
            <a:pPr marL="381000">
              <a:spcBef>
                <a:spcPts val="700"/>
              </a:spcBef>
              <a:buSzPct val="75000"/>
              <a:buFont typeface="UnDotum"/>
              <a:buChar char=""/>
              <a:tabLst>
                <a:tab pos="381000" algn="l"/>
              </a:tabLst>
            </a:pPr>
            <a:r>
              <a:rPr lang="en-US" spc="-5" dirty="0" smtClean="0">
                <a:solidFill>
                  <a:schemeClr val="bg1"/>
                </a:solidFill>
                <a:latin typeface="Arial"/>
                <a:cs typeface="Arial"/>
              </a:rPr>
              <a:t>Independent minded</a:t>
            </a:r>
            <a:endParaRPr lang="en-US" dirty="0" smtClean="0">
              <a:solidFill>
                <a:schemeClr val="bg1"/>
              </a:solidFill>
              <a:latin typeface="Arial"/>
              <a:cs typeface="Arial"/>
            </a:endParaRPr>
          </a:p>
          <a:p>
            <a:endParaRPr lang="en-US" dirty="0">
              <a:solidFill>
                <a:schemeClr val="bg1"/>
              </a:solidFill>
            </a:endParaRPr>
          </a:p>
        </p:txBody>
      </p:sp>
      <p:sp>
        <p:nvSpPr>
          <p:cNvPr id="4" name="Content Placeholder 3"/>
          <p:cNvSpPr>
            <a:spLocks noGrp="1"/>
          </p:cNvSpPr>
          <p:nvPr>
            <p:ph sz="half" idx="2"/>
          </p:nvPr>
        </p:nvSpPr>
        <p:spPr>
          <a:solidFill>
            <a:schemeClr val="tx2"/>
          </a:solidFill>
        </p:spPr>
        <p:txBody>
          <a:bodyPr>
            <a:normAutofit fontScale="85000" lnSpcReduction="20000"/>
          </a:bodyPr>
          <a:lstStyle/>
          <a:p>
            <a:pPr marL="381000">
              <a:spcBef>
                <a:spcPts val="690"/>
              </a:spcBef>
              <a:buSzPct val="75000"/>
              <a:buFont typeface="UnDotum"/>
              <a:buChar char=""/>
              <a:tabLst>
                <a:tab pos="381000" algn="l"/>
              </a:tabLst>
            </a:pPr>
            <a:r>
              <a:rPr lang="en-US" spc="-5" dirty="0" smtClean="0">
                <a:solidFill>
                  <a:schemeClr val="bg1"/>
                </a:solidFill>
                <a:latin typeface="Arial"/>
                <a:cs typeface="Arial"/>
              </a:rPr>
              <a:t>Dynamic Leadership</a:t>
            </a:r>
          </a:p>
          <a:p>
            <a:pPr marL="381000">
              <a:spcBef>
                <a:spcPts val="690"/>
              </a:spcBef>
              <a:buSzPct val="75000"/>
              <a:buFont typeface="UnDotum"/>
              <a:buChar char=""/>
              <a:tabLst>
                <a:tab pos="381000" algn="l"/>
              </a:tabLst>
            </a:pPr>
            <a:endParaRPr lang="en-US" dirty="0" smtClean="0">
              <a:solidFill>
                <a:schemeClr val="bg1"/>
              </a:solidFill>
              <a:latin typeface="Arial"/>
              <a:cs typeface="Arial"/>
            </a:endParaRPr>
          </a:p>
          <a:p>
            <a:pPr marL="381000">
              <a:spcBef>
                <a:spcPts val="700"/>
              </a:spcBef>
              <a:buSzPct val="75000"/>
              <a:buFont typeface="UnDotum"/>
              <a:buChar char=""/>
              <a:tabLst>
                <a:tab pos="381000" algn="l"/>
              </a:tabLst>
            </a:pPr>
            <a:r>
              <a:rPr lang="en-US" spc="-5" dirty="0" smtClean="0">
                <a:solidFill>
                  <a:schemeClr val="bg1"/>
                </a:solidFill>
                <a:latin typeface="Arial"/>
                <a:cs typeface="Arial"/>
              </a:rPr>
              <a:t>Responsive </a:t>
            </a:r>
            <a:r>
              <a:rPr lang="en-US" dirty="0" smtClean="0">
                <a:solidFill>
                  <a:schemeClr val="bg1"/>
                </a:solidFill>
                <a:latin typeface="Arial"/>
                <a:cs typeface="Arial"/>
              </a:rPr>
              <a:t>to</a:t>
            </a:r>
            <a:r>
              <a:rPr lang="en-US" spc="-25" dirty="0" smtClean="0">
                <a:solidFill>
                  <a:schemeClr val="bg1"/>
                </a:solidFill>
                <a:latin typeface="Arial"/>
                <a:cs typeface="Arial"/>
              </a:rPr>
              <a:t> </a:t>
            </a:r>
            <a:r>
              <a:rPr lang="en-US" spc="-5" dirty="0" smtClean="0">
                <a:solidFill>
                  <a:schemeClr val="bg1"/>
                </a:solidFill>
                <a:latin typeface="Arial"/>
                <a:cs typeface="Arial"/>
              </a:rPr>
              <a:t>suggestions</a:t>
            </a:r>
          </a:p>
          <a:p>
            <a:pPr marL="381000">
              <a:spcBef>
                <a:spcPts val="700"/>
              </a:spcBef>
              <a:buSzPct val="75000"/>
              <a:buFont typeface="UnDotum"/>
              <a:buChar char=""/>
              <a:tabLst>
                <a:tab pos="381000" algn="l"/>
              </a:tabLst>
            </a:pPr>
            <a:endParaRPr lang="en-US" dirty="0" smtClean="0">
              <a:solidFill>
                <a:schemeClr val="bg1"/>
              </a:solidFill>
              <a:latin typeface="Arial"/>
              <a:cs typeface="Arial"/>
            </a:endParaRPr>
          </a:p>
          <a:p>
            <a:pPr marL="381000">
              <a:spcBef>
                <a:spcPts val="690"/>
              </a:spcBef>
              <a:buSzPct val="75000"/>
              <a:buFont typeface="UnDotum"/>
              <a:buChar char=""/>
              <a:tabLst>
                <a:tab pos="381000" algn="l"/>
              </a:tabLst>
            </a:pPr>
            <a:r>
              <a:rPr lang="en-US" spc="-5" dirty="0" smtClean="0">
                <a:solidFill>
                  <a:schemeClr val="bg1"/>
                </a:solidFill>
                <a:latin typeface="Arial"/>
                <a:cs typeface="Arial"/>
              </a:rPr>
              <a:t>Take</a:t>
            </a:r>
            <a:r>
              <a:rPr lang="en-US" spc="-15" dirty="0" smtClean="0">
                <a:solidFill>
                  <a:schemeClr val="bg1"/>
                </a:solidFill>
                <a:latin typeface="Arial"/>
                <a:cs typeface="Arial"/>
              </a:rPr>
              <a:t> </a:t>
            </a:r>
            <a:r>
              <a:rPr lang="en-US" spc="-5" dirty="0" smtClean="0">
                <a:solidFill>
                  <a:schemeClr val="bg1"/>
                </a:solidFill>
                <a:latin typeface="Arial"/>
                <a:cs typeface="Arial"/>
              </a:rPr>
              <a:t>initiatives</a:t>
            </a:r>
            <a:endParaRPr lang="en-US" dirty="0" smtClean="0">
              <a:solidFill>
                <a:schemeClr val="bg1"/>
              </a:solidFill>
              <a:latin typeface="Arial"/>
              <a:cs typeface="Arial"/>
            </a:endParaRPr>
          </a:p>
          <a:p>
            <a:pPr marL="381000">
              <a:spcBef>
                <a:spcPts val="700"/>
              </a:spcBef>
              <a:buSzPct val="75000"/>
              <a:buFont typeface="UnDotum"/>
              <a:buChar char=""/>
              <a:tabLst>
                <a:tab pos="381000" algn="l"/>
              </a:tabLst>
            </a:pPr>
            <a:r>
              <a:rPr lang="en-US" spc="-5" dirty="0" smtClean="0">
                <a:solidFill>
                  <a:schemeClr val="bg1"/>
                </a:solidFill>
                <a:latin typeface="Arial"/>
                <a:cs typeface="Arial"/>
              </a:rPr>
              <a:t>Resourceful and</a:t>
            </a:r>
            <a:r>
              <a:rPr lang="en-US" spc="-30" dirty="0" smtClean="0">
                <a:solidFill>
                  <a:schemeClr val="bg1"/>
                </a:solidFill>
                <a:latin typeface="Arial"/>
                <a:cs typeface="Arial"/>
              </a:rPr>
              <a:t> </a:t>
            </a:r>
            <a:r>
              <a:rPr lang="en-US" spc="-5" dirty="0" smtClean="0">
                <a:solidFill>
                  <a:schemeClr val="bg1"/>
                </a:solidFill>
                <a:latin typeface="Arial"/>
                <a:cs typeface="Arial"/>
              </a:rPr>
              <a:t>preserving</a:t>
            </a:r>
            <a:endParaRPr lang="en-US" dirty="0" smtClean="0">
              <a:solidFill>
                <a:schemeClr val="bg1"/>
              </a:solidFill>
              <a:latin typeface="Arial"/>
              <a:cs typeface="Arial"/>
            </a:endParaRPr>
          </a:p>
          <a:p>
            <a:pPr marL="381000">
              <a:spcBef>
                <a:spcPts val="700"/>
              </a:spcBef>
              <a:buSzPct val="75000"/>
              <a:buFont typeface="UnDotum"/>
              <a:buChar char=""/>
              <a:tabLst>
                <a:tab pos="381000" algn="l"/>
              </a:tabLst>
            </a:pPr>
            <a:r>
              <a:rPr lang="en-US" spc="-5" dirty="0" smtClean="0">
                <a:solidFill>
                  <a:schemeClr val="bg1"/>
                </a:solidFill>
                <a:latin typeface="Arial"/>
                <a:cs typeface="Arial"/>
              </a:rPr>
              <a:t>Perceptive  </a:t>
            </a:r>
            <a:r>
              <a:rPr lang="en-US" spc="-10" dirty="0" smtClean="0">
                <a:solidFill>
                  <a:schemeClr val="bg1"/>
                </a:solidFill>
                <a:latin typeface="Arial"/>
                <a:cs typeface="Arial"/>
              </a:rPr>
              <a:t>with</a:t>
            </a:r>
            <a:r>
              <a:rPr lang="en-US" dirty="0" smtClean="0">
                <a:solidFill>
                  <a:schemeClr val="bg1"/>
                </a:solidFill>
                <a:latin typeface="Arial"/>
                <a:cs typeface="Arial"/>
              </a:rPr>
              <a:t>  </a:t>
            </a:r>
            <a:r>
              <a:rPr lang="en-US" spc="-5" dirty="0" smtClean="0">
                <a:solidFill>
                  <a:schemeClr val="bg1"/>
                </a:solidFill>
                <a:latin typeface="Arial"/>
                <a:cs typeface="Arial"/>
              </a:rPr>
              <a:t>foresight</a:t>
            </a:r>
            <a:endParaRPr lang="en-US" dirty="0" smtClean="0">
              <a:solidFill>
                <a:schemeClr val="bg1"/>
              </a:solidFill>
              <a:latin typeface="Arial"/>
              <a:cs typeface="Arial"/>
            </a:endParaRPr>
          </a:p>
          <a:p>
            <a:endParaRPr lang="en-US" dirty="0">
              <a:solidFill>
                <a:schemeClr val="bg1"/>
              </a:solidFill>
            </a:endParaRPr>
          </a:p>
          <a:p>
            <a:pPr marL="381000">
              <a:spcBef>
                <a:spcPts val="800"/>
              </a:spcBef>
              <a:buSzPct val="75000"/>
              <a:buFont typeface="UnDotum"/>
              <a:buChar char=""/>
              <a:tabLst>
                <a:tab pos="381000" algn="l"/>
              </a:tabLst>
            </a:pPr>
            <a:r>
              <a:rPr lang="en-US" spc="-5" dirty="0" smtClean="0">
                <a:solidFill>
                  <a:schemeClr val="bg1"/>
                </a:solidFill>
                <a:latin typeface="Arial"/>
                <a:cs typeface="Arial"/>
              </a:rPr>
              <a:t>Energetic and</a:t>
            </a:r>
            <a:r>
              <a:rPr lang="en-US" spc="-10" dirty="0" smtClean="0">
                <a:solidFill>
                  <a:schemeClr val="bg1"/>
                </a:solidFill>
                <a:latin typeface="Arial"/>
                <a:cs typeface="Arial"/>
              </a:rPr>
              <a:t> </a:t>
            </a:r>
            <a:r>
              <a:rPr lang="en-US" spc="-5" dirty="0" smtClean="0">
                <a:solidFill>
                  <a:schemeClr val="bg1"/>
                </a:solidFill>
                <a:latin typeface="Arial"/>
                <a:cs typeface="Arial"/>
              </a:rPr>
              <a:t>diligent</a:t>
            </a:r>
          </a:p>
          <a:p>
            <a:pPr marL="381000">
              <a:spcBef>
                <a:spcPts val="700"/>
              </a:spcBef>
              <a:buSzPct val="75000"/>
              <a:buFont typeface="UnDotum"/>
              <a:buChar char=""/>
              <a:tabLst>
                <a:tab pos="381000" algn="l"/>
              </a:tabLst>
            </a:pPr>
            <a:r>
              <a:rPr lang="en-US" spc="-5" dirty="0" smtClean="0">
                <a:solidFill>
                  <a:schemeClr val="bg1"/>
                </a:solidFill>
                <a:latin typeface="Arial"/>
                <a:cs typeface="Arial"/>
              </a:rPr>
              <a:t>Creative, need </a:t>
            </a:r>
            <a:r>
              <a:rPr lang="en-US" dirty="0" smtClean="0">
                <a:solidFill>
                  <a:schemeClr val="bg1"/>
                </a:solidFill>
                <a:latin typeface="Arial"/>
                <a:cs typeface="Arial"/>
              </a:rPr>
              <a:t>to</a:t>
            </a:r>
            <a:r>
              <a:rPr lang="en-US" spc="-25" dirty="0" smtClean="0">
                <a:solidFill>
                  <a:schemeClr val="bg1"/>
                </a:solidFill>
                <a:latin typeface="Arial"/>
                <a:cs typeface="Arial"/>
              </a:rPr>
              <a:t> </a:t>
            </a:r>
            <a:r>
              <a:rPr lang="en-US" spc="-5" dirty="0" smtClean="0">
                <a:solidFill>
                  <a:schemeClr val="bg1"/>
                </a:solidFill>
                <a:latin typeface="Arial"/>
                <a:cs typeface="Arial"/>
              </a:rPr>
              <a:t>achieve</a:t>
            </a:r>
            <a:endParaRPr lang="en-US" dirty="0" smtClean="0">
              <a:solidFill>
                <a:schemeClr val="bg1"/>
              </a:solidFill>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52400"/>
            <a:ext cx="6019800" cy="1219200"/>
          </a:xfrm>
          <a:solidFill>
            <a:schemeClr val="tx2"/>
          </a:solidFill>
        </p:spPr>
        <p:txBody>
          <a:bodyPr>
            <a:normAutofit fontScale="90000"/>
          </a:bodyPr>
          <a:lstStyle/>
          <a:p>
            <a:r>
              <a:rPr lang="en-US" b="1" spc="-5" dirty="0" smtClean="0">
                <a:solidFill>
                  <a:srgbClr val="FFFFFF"/>
                </a:solidFill>
                <a:latin typeface="Times New Roman" pitchFamily="18" charset="0"/>
                <a:cs typeface="Times New Roman" pitchFamily="18" charset="0"/>
              </a:rPr>
              <a:t/>
            </a:r>
            <a:br>
              <a:rPr lang="en-US" b="1" spc="-5" dirty="0" smtClean="0">
                <a:solidFill>
                  <a:srgbClr val="FFFFFF"/>
                </a:solidFill>
                <a:latin typeface="Times New Roman" pitchFamily="18" charset="0"/>
                <a:cs typeface="Times New Roman" pitchFamily="18" charset="0"/>
              </a:rPr>
            </a:br>
            <a:r>
              <a:rPr lang="en-US" b="1" spc="-5" dirty="0" smtClean="0">
                <a:solidFill>
                  <a:srgbClr val="FFFFFF"/>
                </a:solidFill>
                <a:latin typeface="Times New Roman" pitchFamily="18" charset="0"/>
                <a:cs typeface="Times New Roman" pitchFamily="18" charset="0"/>
              </a:rPr>
              <a:t>Characteristics </a:t>
            </a:r>
            <a:r>
              <a:rPr lang="en-US" b="1" dirty="0" smtClean="0">
                <a:solidFill>
                  <a:srgbClr val="FFFFFF"/>
                </a:solidFill>
                <a:latin typeface="Times New Roman" pitchFamily="18" charset="0"/>
                <a:cs typeface="Times New Roman" pitchFamily="18" charset="0"/>
              </a:rPr>
              <a:t>or </a:t>
            </a:r>
            <a:r>
              <a:rPr lang="en-US" b="1" spc="-5" dirty="0" smtClean="0">
                <a:solidFill>
                  <a:srgbClr val="FFFFFF"/>
                </a:solidFill>
                <a:latin typeface="Times New Roman" pitchFamily="18" charset="0"/>
                <a:cs typeface="Times New Roman" pitchFamily="18" charset="0"/>
              </a:rPr>
              <a:t>Personal Competency </a:t>
            </a:r>
            <a:r>
              <a:rPr lang="en-US" b="1" dirty="0" smtClean="0">
                <a:solidFill>
                  <a:srgbClr val="FFFFFF"/>
                </a:solidFill>
                <a:latin typeface="Times New Roman" pitchFamily="18" charset="0"/>
                <a:cs typeface="Times New Roman" pitchFamily="18" charset="0"/>
              </a:rPr>
              <a:t>of </a:t>
            </a:r>
            <a:r>
              <a:rPr lang="en-US" b="1" spc="-5" dirty="0" smtClean="0">
                <a:solidFill>
                  <a:srgbClr val="FFFFFF"/>
                </a:solidFill>
                <a:latin typeface="Times New Roman" pitchFamily="18" charset="0"/>
                <a:cs typeface="Times New Roman" pitchFamily="18" charset="0"/>
              </a:rPr>
              <a:t>an  </a:t>
            </a:r>
            <a:r>
              <a:rPr lang="en-US" b="1" dirty="0" smtClean="0">
                <a:solidFill>
                  <a:srgbClr val="FFFFFF"/>
                </a:solidFill>
                <a:latin typeface="Times New Roman" pitchFamily="18" charset="0"/>
                <a:cs typeface="Times New Roman" pitchFamily="18" charset="0"/>
              </a:rPr>
              <a:t>Entrepreneur</a:t>
            </a:r>
            <a:r>
              <a:rPr lang="en-US" dirty="0" smtClean="0">
                <a:solidFill>
                  <a:srgbClr val="FFFFFF"/>
                </a:solidFill>
                <a:latin typeface="Times New Roman" pitchFamily="18" charset="0"/>
                <a:cs typeface="Times New Roman" pitchFamily="18" charset="0"/>
              </a:rPr>
              <a:t>.</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a:solidFill>
            <a:schemeClr val="tx2"/>
          </a:solidFill>
        </p:spPr>
        <p:txBody>
          <a:bodyPr>
            <a:normAutofit fontScale="70000" lnSpcReduction="20000"/>
          </a:bodyPr>
          <a:lstStyle/>
          <a:p>
            <a:pPr marL="412750" indent="-285750">
              <a:lnSpc>
                <a:spcPct val="120000"/>
              </a:lnSpc>
              <a:spcBef>
                <a:spcPts val="10"/>
              </a:spcBef>
              <a:buChar char="–"/>
              <a:tabLst>
                <a:tab pos="412115" algn="l"/>
                <a:tab pos="412750" algn="l"/>
              </a:tabLst>
            </a:pPr>
            <a:r>
              <a:rPr lang="en-US" spc="-5" dirty="0" smtClean="0">
                <a:solidFill>
                  <a:srgbClr val="FFFFFF"/>
                </a:solidFill>
                <a:latin typeface="Times New Roman" pitchFamily="18" charset="0"/>
                <a:cs typeface="Times New Roman" pitchFamily="18" charset="0"/>
              </a:rPr>
              <a:t>Initiative</a:t>
            </a:r>
            <a:endParaRPr lang="en-US" dirty="0" smtClean="0">
              <a:latin typeface="Times New Roman" pitchFamily="18" charset="0"/>
              <a:cs typeface="Times New Roman" pitchFamily="18" charset="0"/>
            </a:endParaRPr>
          </a:p>
          <a:p>
            <a:pPr marL="412750" indent="-285750">
              <a:lnSpc>
                <a:spcPct val="120000"/>
              </a:lnSpc>
              <a:spcBef>
                <a:spcPts val="20"/>
              </a:spcBef>
              <a:buChar char="–"/>
              <a:tabLst>
                <a:tab pos="412115" algn="l"/>
                <a:tab pos="412750" algn="l"/>
              </a:tabLst>
            </a:pPr>
            <a:r>
              <a:rPr lang="en-US" spc="-10" dirty="0" smtClean="0">
                <a:solidFill>
                  <a:srgbClr val="FFFFFF"/>
                </a:solidFill>
                <a:latin typeface="Times New Roman" pitchFamily="18" charset="0"/>
                <a:cs typeface="Times New Roman" pitchFamily="18" charset="0"/>
              </a:rPr>
              <a:t>Sees and Acts </a:t>
            </a:r>
            <a:r>
              <a:rPr lang="en-US" spc="-5" dirty="0" smtClean="0">
                <a:solidFill>
                  <a:srgbClr val="FFFFFF"/>
                </a:solidFill>
                <a:latin typeface="Times New Roman" pitchFamily="18" charset="0"/>
                <a:cs typeface="Times New Roman" pitchFamily="18" charset="0"/>
              </a:rPr>
              <a:t>on</a:t>
            </a:r>
            <a:r>
              <a:rPr lang="en-US" spc="35" dirty="0" smtClean="0">
                <a:solidFill>
                  <a:srgbClr val="FFFFFF"/>
                </a:solidFill>
                <a:latin typeface="Times New Roman" pitchFamily="18" charset="0"/>
                <a:cs typeface="Times New Roman" pitchFamily="18" charset="0"/>
              </a:rPr>
              <a:t> </a:t>
            </a:r>
            <a:r>
              <a:rPr lang="en-US" spc="-5" dirty="0" smtClean="0">
                <a:solidFill>
                  <a:srgbClr val="FFFFFF"/>
                </a:solidFill>
                <a:latin typeface="Times New Roman" pitchFamily="18" charset="0"/>
                <a:cs typeface="Times New Roman" pitchFamily="18" charset="0"/>
              </a:rPr>
              <a:t>Opportunities</a:t>
            </a:r>
            <a:endParaRPr lang="en-US" dirty="0" smtClean="0">
              <a:latin typeface="Times New Roman" pitchFamily="18" charset="0"/>
              <a:cs typeface="Times New Roman" pitchFamily="18" charset="0"/>
            </a:endParaRPr>
          </a:p>
          <a:p>
            <a:pPr marL="412750" indent="-285750">
              <a:lnSpc>
                <a:spcPct val="120000"/>
              </a:lnSpc>
              <a:spcBef>
                <a:spcPts val="10"/>
              </a:spcBef>
              <a:buChar char="–"/>
              <a:tabLst>
                <a:tab pos="412115" algn="l"/>
                <a:tab pos="412750" algn="l"/>
              </a:tabLst>
            </a:pPr>
            <a:r>
              <a:rPr lang="en-US" spc="-5" dirty="0" smtClean="0">
                <a:solidFill>
                  <a:srgbClr val="FFFFFF"/>
                </a:solidFill>
                <a:latin typeface="Times New Roman" pitchFamily="18" charset="0"/>
                <a:cs typeface="Times New Roman" pitchFamily="18" charset="0"/>
              </a:rPr>
              <a:t>Persistence</a:t>
            </a:r>
            <a:endParaRPr lang="en-US" dirty="0" smtClean="0">
              <a:latin typeface="Times New Roman" pitchFamily="18" charset="0"/>
              <a:cs typeface="Times New Roman" pitchFamily="18" charset="0"/>
            </a:endParaRPr>
          </a:p>
          <a:p>
            <a:pPr marL="412750" indent="-285750">
              <a:lnSpc>
                <a:spcPct val="120000"/>
              </a:lnSpc>
              <a:spcBef>
                <a:spcPts val="10"/>
              </a:spcBef>
              <a:buChar char="–"/>
              <a:tabLst>
                <a:tab pos="412115" algn="l"/>
                <a:tab pos="412750" algn="l"/>
              </a:tabLst>
            </a:pPr>
            <a:r>
              <a:rPr lang="en-US" spc="-5" dirty="0" smtClean="0">
                <a:solidFill>
                  <a:srgbClr val="FFFFFF"/>
                </a:solidFill>
                <a:latin typeface="Times New Roman" pitchFamily="18" charset="0"/>
                <a:cs typeface="Times New Roman" pitchFamily="18" charset="0"/>
              </a:rPr>
              <a:t>Information</a:t>
            </a:r>
            <a:r>
              <a:rPr lang="en-US" dirty="0" smtClean="0">
                <a:solidFill>
                  <a:srgbClr val="FFFFFF"/>
                </a:solidFill>
                <a:latin typeface="Times New Roman" pitchFamily="18" charset="0"/>
                <a:cs typeface="Times New Roman" pitchFamily="18" charset="0"/>
              </a:rPr>
              <a:t> </a:t>
            </a:r>
            <a:r>
              <a:rPr lang="en-US" spc="-5" dirty="0" smtClean="0">
                <a:solidFill>
                  <a:srgbClr val="FFFFFF"/>
                </a:solidFill>
                <a:latin typeface="Times New Roman" pitchFamily="18" charset="0"/>
                <a:cs typeface="Times New Roman" pitchFamily="18" charset="0"/>
              </a:rPr>
              <a:t>seeking</a:t>
            </a:r>
            <a:endParaRPr lang="en-US" dirty="0" smtClean="0">
              <a:latin typeface="Times New Roman" pitchFamily="18" charset="0"/>
              <a:cs typeface="Times New Roman" pitchFamily="18" charset="0"/>
            </a:endParaRPr>
          </a:p>
          <a:p>
            <a:pPr marL="412750" indent="-285750">
              <a:lnSpc>
                <a:spcPct val="120000"/>
              </a:lnSpc>
              <a:spcBef>
                <a:spcPts val="10"/>
              </a:spcBef>
              <a:buChar char="–"/>
              <a:tabLst>
                <a:tab pos="412115" algn="l"/>
                <a:tab pos="412750" algn="l"/>
              </a:tabLst>
            </a:pPr>
            <a:r>
              <a:rPr lang="en-US" spc="-5" dirty="0" smtClean="0">
                <a:solidFill>
                  <a:srgbClr val="FFFFFF"/>
                </a:solidFill>
                <a:latin typeface="Times New Roman" pitchFamily="18" charset="0"/>
                <a:cs typeface="Times New Roman" pitchFamily="18" charset="0"/>
              </a:rPr>
              <a:t>Concern for High Quality Work </a:t>
            </a:r>
            <a:r>
              <a:rPr lang="en-US" spc="-10" dirty="0" smtClean="0">
                <a:solidFill>
                  <a:srgbClr val="FFFFFF"/>
                </a:solidFill>
                <a:latin typeface="Times New Roman" pitchFamily="18" charset="0"/>
                <a:cs typeface="Times New Roman" pitchFamily="18" charset="0"/>
              </a:rPr>
              <a:t>and </a:t>
            </a:r>
            <a:r>
              <a:rPr lang="en-US" spc="-5" dirty="0" smtClean="0">
                <a:solidFill>
                  <a:srgbClr val="FFFFFF"/>
                </a:solidFill>
                <a:latin typeface="Times New Roman" pitchFamily="18" charset="0"/>
                <a:cs typeface="Times New Roman" pitchFamily="18" charset="0"/>
              </a:rPr>
              <a:t>Output </a:t>
            </a:r>
            <a:r>
              <a:rPr lang="en-US" dirty="0" smtClean="0">
                <a:solidFill>
                  <a:srgbClr val="FFFFFF"/>
                </a:solidFill>
                <a:latin typeface="Times New Roman" pitchFamily="18" charset="0"/>
                <a:cs typeface="Times New Roman" pitchFamily="18" charset="0"/>
              </a:rPr>
              <a:t>– </a:t>
            </a:r>
            <a:r>
              <a:rPr lang="en-US" spc="-5" dirty="0" smtClean="0">
                <a:solidFill>
                  <a:srgbClr val="FFFFFF"/>
                </a:solidFill>
                <a:latin typeface="Times New Roman" pitchFamily="18" charset="0"/>
                <a:cs typeface="Times New Roman" pitchFamily="18" charset="0"/>
              </a:rPr>
              <a:t>Increased</a:t>
            </a:r>
            <a:r>
              <a:rPr lang="en-US" spc="40" dirty="0" smtClean="0">
                <a:solidFill>
                  <a:srgbClr val="FFFFFF"/>
                </a:solidFill>
                <a:latin typeface="Times New Roman" pitchFamily="18" charset="0"/>
                <a:cs typeface="Times New Roman" pitchFamily="18" charset="0"/>
              </a:rPr>
              <a:t> </a:t>
            </a:r>
            <a:r>
              <a:rPr lang="en-US" spc="-5" dirty="0" smtClean="0">
                <a:solidFill>
                  <a:srgbClr val="FFFFFF"/>
                </a:solidFill>
                <a:latin typeface="Times New Roman" pitchFamily="18" charset="0"/>
                <a:cs typeface="Times New Roman" pitchFamily="18" charset="0"/>
              </a:rPr>
              <a:t>Productivity.</a:t>
            </a:r>
            <a:endParaRPr lang="en-US" dirty="0" smtClean="0">
              <a:latin typeface="Times New Roman" pitchFamily="18" charset="0"/>
              <a:cs typeface="Times New Roman" pitchFamily="18" charset="0"/>
            </a:endParaRPr>
          </a:p>
          <a:p>
            <a:pPr marL="412750" indent="-285750">
              <a:lnSpc>
                <a:spcPct val="120000"/>
              </a:lnSpc>
              <a:spcBef>
                <a:spcPts val="10"/>
              </a:spcBef>
              <a:buChar char="–"/>
              <a:tabLst>
                <a:tab pos="412115" algn="l"/>
                <a:tab pos="412750" algn="l"/>
              </a:tabLst>
            </a:pPr>
            <a:r>
              <a:rPr lang="en-US" spc="-10" dirty="0" smtClean="0">
                <a:solidFill>
                  <a:srgbClr val="FFFFFF"/>
                </a:solidFill>
                <a:latin typeface="Times New Roman" pitchFamily="18" charset="0"/>
                <a:cs typeface="Times New Roman" pitchFamily="18" charset="0"/>
              </a:rPr>
              <a:t>Commitment </a:t>
            </a:r>
            <a:r>
              <a:rPr lang="en-US" spc="-5" dirty="0" smtClean="0">
                <a:solidFill>
                  <a:srgbClr val="FFFFFF"/>
                </a:solidFill>
                <a:latin typeface="Times New Roman" pitchFamily="18" charset="0"/>
                <a:cs typeface="Times New Roman" pitchFamily="18" charset="0"/>
              </a:rPr>
              <a:t>to Work</a:t>
            </a:r>
            <a:r>
              <a:rPr lang="en-US" dirty="0" smtClean="0">
                <a:solidFill>
                  <a:srgbClr val="FFFFFF"/>
                </a:solidFill>
                <a:latin typeface="Times New Roman" pitchFamily="18" charset="0"/>
                <a:cs typeface="Times New Roman" pitchFamily="18" charset="0"/>
              </a:rPr>
              <a:t> </a:t>
            </a:r>
            <a:r>
              <a:rPr lang="en-US" spc="-5" dirty="0" smtClean="0">
                <a:solidFill>
                  <a:srgbClr val="FFFFFF"/>
                </a:solidFill>
                <a:latin typeface="Times New Roman" pitchFamily="18" charset="0"/>
                <a:cs typeface="Times New Roman" pitchFamily="18" charset="0"/>
              </a:rPr>
              <a:t>Contract</a:t>
            </a:r>
            <a:endParaRPr lang="en-US" dirty="0" smtClean="0">
              <a:latin typeface="Times New Roman" pitchFamily="18" charset="0"/>
              <a:cs typeface="Times New Roman" pitchFamily="18" charset="0"/>
            </a:endParaRPr>
          </a:p>
          <a:p>
            <a:pPr marL="412750" indent="-285750">
              <a:lnSpc>
                <a:spcPct val="120000"/>
              </a:lnSpc>
              <a:spcBef>
                <a:spcPts val="10"/>
              </a:spcBef>
              <a:buChar char="–"/>
              <a:tabLst>
                <a:tab pos="412115" algn="l"/>
                <a:tab pos="412750" algn="l"/>
              </a:tabLst>
            </a:pPr>
            <a:r>
              <a:rPr lang="en-US" spc="-5" dirty="0" smtClean="0">
                <a:solidFill>
                  <a:srgbClr val="FFFFFF"/>
                </a:solidFill>
                <a:latin typeface="Times New Roman" pitchFamily="18" charset="0"/>
                <a:cs typeface="Times New Roman" pitchFamily="18" charset="0"/>
              </a:rPr>
              <a:t>Efficiency Orientation</a:t>
            </a:r>
            <a:endParaRPr lang="en-US" dirty="0" smtClean="0">
              <a:latin typeface="Times New Roman" pitchFamily="18" charset="0"/>
              <a:cs typeface="Times New Roman" pitchFamily="18" charset="0"/>
            </a:endParaRPr>
          </a:p>
          <a:p>
            <a:pPr marL="412750" indent="-285750">
              <a:lnSpc>
                <a:spcPct val="120000"/>
              </a:lnSpc>
              <a:spcBef>
                <a:spcPts val="10"/>
              </a:spcBef>
              <a:buChar char="–"/>
              <a:tabLst>
                <a:tab pos="412115" algn="l"/>
                <a:tab pos="412750" algn="l"/>
              </a:tabLst>
            </a:pPr>
            <a:r>
              <a:rPr lang="en-US" spc="-10" dirty="0" smtClean="0">
                <a:solidFill>
                  <a:srgbClr val="FFFFFF"/>
                </a:solidFill>
                <a:latin typeface="Times New Roman" pitchFamily="18" charset="0"/>
                <a:cs typeface="Times New Roman" pitchFamily="18" charset="0"/>
              </a:rPr>
              <a:t>Systematic and </a:t>
            </a:r>
            <a:r>
              <a:rPr lang="en-US" spc="-5" dirty="0" smtClean="0">
                <a:solidFill>
                  <a:srgbClr val="FFFFFF"/>
                </a:solidFill>
                <a:latin typeface="Times New Roman" pitchFamily="18" charset="0"/>
                <a:cs typeface="Times New Roman" pitchFamily="18" charset="0"/>
              </a:rPr>
              <a:t>organized</a:t>
            </a:r>
            <a:r>
              <a:rPr lang="en-US" spc="10" dirty="0" smtClean="0">
                <a:solidFill>
                  <a:srgbClr val="FFFFFF"/>
                </a:solidFill>
                <a:latin typeface="Times New Roman" pitchFamily="18" charset="0"/>
                <a:cs typeface="Times New Roman" pitchFamily="18" charset="0"/>
              </a:rPr>
              <a:t> </a:t>
            </a:r>
            <a:r>
              <a:rPr lang="en-US" spc="-5" dirty="0" smtClean="0">
                <a:solidFill>
                  <a:srgbClr val="FFFFFF"/>
                </a:solidFill>
                <a:latin typeface="Times New Roman" pitchFamily="18" charset="0"/>
                <a:cs typeface="Times New Roman" pitchFamily="18" charset="0"/>
              </a:rPr>
              <a:t>planning</a:t>
            </a:r>
            <a:endParaRPr lang="en-US" dirty="0" smtClean="0">
              <a:latin typeface="Times New Roman" pitchFamily="18" charset="0"/>
              <a:cs typeface="Times New Roman" pitchFamily="18" charset="0"/>
            </a:endParaRPr>
          </a:p>
          <a:p>
            <a:pPr marL="412750" indent="-285750">
              <a:lnSpc>
                <a:spcPct val="120000"/>
              </a:lnSpc>
              <a:spcBef>
                <a:spcPts val="10"/>
              </a:spcBef>
              <a:buChar char="–"/>
              <a:tabLst>
                <a:tab pos="412115" algn="l"/>
                <a:tab pos="412750" algn="l"/>
              </a:tabLst>
            </a:pPr>
            <a:r>
              <a:rPr lang="en-US" spc="-5" dirty="0" smtClean="0">
                <a:solidFill>
                  <a:srgbClr val="FFFFFF"/>
                </a:solidFill>
                <a:latin typeface="Times New Roman" pitchFamily="18" charset="0"/>
                <a:cs typeface="Times New Roman" pitchFamily="18" charset="0"/>
              </a:rPr>
              <a:t>Problem</a:t>
            </a:r>
            <a:r>
              <a:rPr lang="en-US" spc="-15" dirty="0" smtClean="0">
                <a:solidFill>
                  <a:srgbClr val="FFFFFF"/>
                </a:solidFill>
                <a:latin typeface="Times New Roman" pitchFamily="18" charset="0"/>
                <a:cs typeface="Times New Roman" pitchFamily="18" charset="0"/>
              </a:rPr>
              <a:t> </a:t>
            </a:r>
            <a:r>
              <a:rPr lang="en-US" spc="-5" dirty="0" smtClean="0">
                <a:solidFill>
                  <a:srgbClr val="FFFFFF"/>
                </a:solidFill>
                <a:latin typeface="Times New Roman" pitchFamily="18" charset="0"/>
                <a:cs typeface="Times New Roman" pitchFamily="18" charset="0"/>
              </a:rPr>
              <a:t>Solving</a:t>
            </a:r>
            <a:endParaRPr lang="en-US" dirty="0" smtClean="0">
              <a:latin typeface="Times New Roman" pitchFamily="18" charset="0"/>
              <a:cs typeface="Times New Roman" pitchFamily="18" charset="0"/>
            </a:endParaRPr>
          </a:p>
          <a:p>
            <a:pPr marL="412750" indent="-285750">
              <a:lnSpc>
                <a:spcPct val="120000"/>
              </a:lnSpc>
              <a:spcBef>
                <a:spcPts val="10"/>
              </a:spcBef>
              <a:buChar char="–"/>
              <a:tabLst>
                <a:tab pos="412115" algn="l"/>
                <a:tab pos="412750" algn="l"/>
              </a:tabLst>
            </a:pPr>
            <a:r>
              <a:rPr lang="en-US" spc="-5" dirty="0" smtClean="0">
                <a:solidFill>
                  <a:srgbClr val="FFFFFF"/>
                </a:solidFill>
                <a:latin typeface="Times New Roman" pitchFamily="18" charset="0"/>
                <a:cs typeface="Times New Roman" pitchFamily="18" charset="0"/>
              </a:rPr>
              <a:t>Self Confidence</a:t>
            </a:r>
            <a:endParaRPr lang="en-US" dirty="0" smtClean="0">
              <a:latin typeface="Times New Roman" pitchFamily="18" charset="0"/>
              <a:cs typeface="Times New Roman" pitchFamily="18" charset="0"/>
            </a:endParaRPr>
          </a:p>
          <a:p>
            <a:pPr marL="412750" indent="-285750">
              <a:lnSpc>
                <a:spcPct val="120000"/>
              </a:lnSpc>
              <a:spcBef>
                <a:spcPts val="10"/>
              </a:spcBef>
              <a:buChar char="–"/>
              <a:tabLst>
                <a:tab pos="412115" algn="l"/>
                <a:tab pos="412750" algn="l"/>
              </a:tabLst>
            </a:pPr>
            <a:r>
              <a:rPr lang="en-US" spc="-5" dirty="0" smtClean="0">
                <a:solidFill>
                  <a:srgbClr val="FFFFFF"/>
                </a:solidFill>
                <a:latin typeface="Times New Roman" pitchFamily="18" charset="0"/>
                <a:cs typeface="Times New Roman" pitchFamily="18" charset="0"/>
              </a:rPr>
              <a:t>Assertiveness </a:t>
            </a:r>
            <a:r>
              <a:rPr lang="en-US" dirty="0" smtClean="0">
                <a:solidFill>
                  <a:srgbClr val="FFFFFF"/>
                </a:solidFill>
                <a:latin typeface="Times New Roman" pitchFamily="18" charset="0"/>
                <a:cs typeface="Times New Roman" pitchFamily="18" charset="0"/>
              </a:rPr>
              <a:t>– </a:t>
            </a:r>
            <a:r>
              <a:rPr lang="en-US" spc="-5" dirty="0" smtClean="0">
                <a:solidFill>
                  <a:srgbClr val="FFFFFF"/>
                </a:solidFill>
                <a:latin typeface="Times New Roman" pitchFamily="18" charset="0"/>
                <a:cs typeface="Times New Roman" pitchFamily="18" charset="0"/>
              </a:rPr>
              <a:t>Negotiation </a:t>
            </a:r>
            <a:r>
              <a:rPr lang="en-US" dirty="0" smtClean="0">
                <a:solidFill>
                  <a:srgbClr val="FFFFFF"/>
                </a:solidFill>
                <a:latin typeface="Times New Roman" pitchFamily="18" charset="0"/>
                <a:cs typeface="Times New Roman" pitchFamily="18" charset="0"/>
              </a:rPr>
              <a:t>with </a:t>
            </a:r>
            <a:r>
              <a:rPr lang="en-US" spc="-5" dirty="0" smtClean="0">
                <a:solidFill>
                  <a:srgbClr val="FFFFFF"/>
                </a:solidFill>
                <a:latin typeface="Times New Roman" pitchFamily="18" charset="0"/>
                <a:cs typeface="Times New Roman" pitchFamily="18" charset="0"/>
              </a:rPr>
              <a:t>suppliers </a:t>
            </a:r>
            <a:r>
              <a:rPr lang="en-US" dirty="0" smtClean="0">
                <a:solidFill>
                  <a:srgbClr val="FFFFFF"/>
                </a:solidFill>
                <a:latin typeface="Times New Roman" pitchFamily="18" charset="0"/>
                <a:cs typeface="Times New Roman" pitchFamily="18" charset="0"/>
              </a:rPr>
              <a:t>&amp;</a:t>
            </a:r>
            <a:r>
              <a:rPr lang="en-US" spc="-25" dirty="0" smtClean="0">
                <a:solidFill>
                  <a:srgbClr val="FFFFFF"/>
                </a:solidFill>
                <a:latin typeface="Times New Roman" pitchFamily="18" charset="0"/>
                <a:cs typeface="Times New Roman" pitchFamily="18" charset="0"/>
              </a:rPr>
              <a:t> </a:t>
            </a:r>
            <a:r>
              <a:rPr lang="en-US" spc="-10" dirty="0" smtClean="0">
                <a:solidFill>
                  <a:srgbClr val="FFFFFF"/>
                </a:solidFill>
                <a:latin typeface="Times New Roman" pitchFamily="18" charset="0"/>
                <a:cs typeface="Times New Roman" pitchFamily="18" charset="0"/>
              </a:rPr>
              <a:t>customers</a:t>
            </a:r>
            <a:endParaRPr lang="en-US" dirty="0" smtClean="0">
              <a:latin typeface="Times New Roman" pitchFamily="18" charset="0"/>
              <a:cs typeface="Times New Roman" pitchFamily="18" charset="0"/>
            </a:endParaRPr>
          </a:p>
          <a:p>
            <a:pPr marL="412750" indent="-285750">
              <a:lnSpc>
                <a:spcPct val="120000"/>
              </a:lnSpc>
              <a:spcBef>
                <a:spcPts val="10"/>
              </a:spcBef>
              <a:buChar char="–"/>
              <a:tabLst>
                <a:tab pos="412115" algn="l"/>
                <a:tab pos="412750" algn="l"/>
              </a:tabLst>
            </a:pPr>
            <a:r>
              <a:rPr lang="en-US" spc="-5" dirty="0" smtClean="0">
                <a:solidFill>
                  <a:srgbClr val="FFFFFF"/>
                </a:solidFill>
                <a:latin typeface="Times New Roman" pitchFamily="18" charset="0"/>
                <a:cs typeface="Times New Roman" pitchFamily="18" charset="0"/>
              </a:rPr>
              <a:t>Persuasive </a:t>
            </a:r>
            <a:r>
              <a:rPr lang="en-US" dirty="0" smtClean="0">
                <a:solidFill>
                  <a:srgbClr val="FFFFFF"/>
                </a:solidFill>
                <a:latin typeface="Times New Roman" pitchFamily="18" charset="0"/>
                <a:cs typeface="Times New Roman" pitchFamily="18" charset="0"/>
              </a:rPr>
              <a:t>&amp; </a:t>
            </a:r>
            <a:r>
              <a:rPr lang="en-US" spc="-5" dirty="0" smtClean="0">
                <a:solidFill>
                  <a:srgbClr val="FFFFFF"/>
                </a:solidFill>
                <a:latin typeface="Times New Roman" pitchFamily="18" charset="0"/>
                <a:cs typeface="Times New Roman" pitchFamily="18" charset="0"/>
              </a:rPr>
              <a:t>Influential </a:t>
            </a:r>
            <a:r>
              <a:rPr lang="en-US" dirty="0" smtClean="0">
                <a:solidFill>
                  <a:srgbClr val="FFFFFF"/>
                </a:solidFill>
                <a:latin typeface="Times New Roman" pitchFamily="18" charset="0"/>
                <a:cs typeface="Times New Roman" pitchFamily="18" charset="0"/>
              </a:rPr>
              <a:t>– </a:t>
            </a:r>
            <a:r>
              <a:rPr lang="en-US" spc="-5" dirty="0" smtClean="0">
                <a:solidFill>
                  <a:srgbClr val="FFFFFF"/>
                </a:solidFill>
                <a:latin typeface="Times New Roman" pitchFamily="18" charset="0"/>
                <a:cs typeface="Times New Roman" pitchFamily="18" charset="0"/>
              </a:rPr>
              <a:t>Peers and stakeholders</a:t>
            </a:r>
            <a:endParaRPr lang="en-US" dirty="0" smtClean="0">
              <a:latin typeface="Times New Roman" pitchFamily="18" charset="0"/>
              <a:cs typeface="Times New Roman" pitchFamily="18" charset="0"/>
            </a:endParaRPr>
          </a:p>
          <a:p>
            <a:pPr marL="412750" indent="-285750">
              <a:lnSpc>
                <a:spcPct val="120000"/>
              </a:lnSpc>
              <a:spcBef>
                <a:spcPts val="10"/>
              </a:spcBef>
              <a:buChar char="–"/>
              <a:tabLst>
                <a:tab pos="412115" algn="l"/>
                <a:tab pos="412750" algn="l"/>
              </a:tabLst>
            </a:pPr>
            <a:r>
              <a:rPr lang="en-US" spc="-5" dirty="0" smtClean="0">
                <a:solidFill>
                  <a:srgbClr val="FFFFFF"/>
                </a:solidFill>
                <a:latin typeface="Times New Roman" pitchFamily="18" charset="0"/>
                <a:cs typeface="Times New Roman" pitchFamily="18" charset="0"/>
              </a:rPr>
              <a:t>Inspirational </a:t>
            </a:r>
            <a:r>
              <a:rPr lang="en-US" dirty="0" smtClean="0">
                <a:solidFill>
                  <a:srgbClr val="FFFFFF"/>
                </a:solidFill>
                <a:latin typeface="Times New Roman" pitchFamily="18" charset="0"/>
                <a:cs typeface="Times New Roman" pitchFamily="18" charset="0"/>
              </a:rPr>
              <a:t>-</a:t>
            </a:r>
            <a:r>
              <a:rPr lang="en-US" spc="-5" dirty="0" smtClean="0">
                <a:solidFill>
                  <a:srgbClr val="FFFFFF"/>
                </a:solidFill>
                <a:latin typeface="Times New Roman" pitchFamily="18" charset="0"/>
                <a:cs typeface="Times New Roman" pitchFamily="18" charset="0"/>
              </a:rPr>
              <a:t> employees</a:t>
            </a:r>
            <a:endParaRPr lang="en-US" dirty="0" smtClean="0">
              <a:latin typeface="Times New Roman" pitchFamily="18" charset="0"/>
              <a:cs typeface="Times New Roman" pitchFamily="18" charset="0"/>
            </a:endParaRPr>
          </a:p>
          <a:p>
            <a:pPr marL="412750" indent="-285750">
              <a:lnSpc>
                <a:spcPct val="120000"/>
              </a:lnSpc>
              <a:spcBef>
                <a:spcPts val="10"/>
              </a:spcBef>
              <a:buChar char="–"/>
              <a:tabLst>
                <a:tab pos="412115" algn="l"/>
                <a:tab pos="412750" algn="l"/>
              </a:tabLst>
            </a:pPr>
            <a:r>
              <a:rPr lang="en-US" spc="-5" dirty="0" smtClean="0">
                <a:solidFill>
                  <a:srgbClr val="FFFFFF"/>
                </a:solidFill>
                <a:latin typeface="Times New Roman" pitchFamily="18" charset="0"/>
                <a:cs typeface="Times New Roman" pitchFamily="18" charset="0"/>
              </a:rPr>
              <a:t>Effective </a:t>
            </a:r>
            <a:r>
              <a:rPr lang="en-US" spc="-10" dirty="0" smtClean="0">
                <a:solidFill>
                  <a:srgbClr val="FFFFFF"/>
                </a:solidFill>
                <a:latin typeface="Times New Roman" pitchFamily="18" charset="0"/>
                <a:cs typeface="Times New Roman" pitchFamily="18" charset="0"/>
              </a:rPr>
              <a:t>Communicator </a:t>
            </a:r>
            <a:r>
              <a:rPr lang="en-US" dirty="0" smtClean="0">
                <a:solidFill>
                  <a:srgbClr val="FFFFFF"/>
                </a:solidFill>
                <a:latin typeface="Times New Roman" pitchFamily="18" charset="0"/>
                <a:cs typeface="Times New Roman" pitchFamily="18" charset="0"/>
              </a:rPr>
              <a:t>– </a:t>
            </a:r>
            <a:r>
              <a:rPr lang="en-US" spc="-5" dirty="0" smtClean="0">
                <a:solidFill>
                  <a:srgbClr val="FFFFFF"/>
                </a:solidFill>
                <a:latin typeface="Times New Roman" pitchFamily="18" charset="0"/>
                <a:cs typeface="Times New Roman" pitchFamily="18" charset="0"/>
              </a:rPr>
              <a:t>external </a:t>
            </a:r>
            <a:r>
              <a:rPr lang="en-US" dirty="0" smtClean="0">
                <a:solidFill>
                  <a:srgbClr val="FFFFFF"/>
                </a:solidFill>
                <a:latin typeface="Times New Roman" pitchFamily="18" charset="0"/>
                <a:cs typeface="Times New Roman" pitchFamily="18" charset="0"/>
              </a:rPr>
              <a:t>&amp; </a:t>
            </a:r>
            <a:r>
              <a:rPr lang="en-US" spc="-5" dirty="0" smtClean="0">
                <a:solidFill>
                  <a:srgbClr val="FFFFFF"/>
                </a:solidFill>
                <a:latin typeface="Times New Roman" pitchFamily="18" charset="0"/>
                <a:cs typeface="Times New Roman" pitchFamily="18" charset="0"/>
              </a:rPr>
              <a:t>internal of</a:t>
            </a:r>
            <a:r>
              <a:rPr lang="en-US" spc="45" dirty="0" smtClean="0">
                <a:solidFill>
                  <a:srgbClr val="FFFFFF"/>
                </a:solidFill>
                <a:latin typeface="Times New Roman" pitchFamily="18" charset="0"/>
                <a:cs typeface="Times New Roman" pitchFamily="18" charset="0"/>
              </a:rPr>
              <a:t> </a:t>
            </a:r>
            <a:r>
              <a:rPr lang="en-US" spc="-5" dirty="0" smtClean="0">
                <a:solidFill>
                  <a:srgbClr val="FFFFFF"/>
                </a:solidFill>
                <a:latin typeface="Times New Roman" pitchFamily="18" charset="0"/>
                <a:cs typeface="Times New Roman" pitchFamily="18" charset="0"/>
              </a:rPr>
              <a:t>organization.</a:t>
            </a:r>
            <a:endParaRPr lang="en-US" dirty="0" smtClean="0">
              <a:latin typeface="Times New Roman" pitchFamily="18" charset="0"/>
              <a:cs typeface="Times New Roman" pitchFamily="18" charset="0"/>
            </a:endParaRPr>
          </a:p>
          <a:p>
            <a:pPr>
              <a:lnSpc>
                <a:spcPct val="120000"/>
              </a:lnSpc>
            </a:pPr>
            <a:endParaRPr lang="en-US" dirty="0">
              <a:latin typeface="Times New Roman" pitchFamily="18" charset="0"/>
              <a:cs typeface="Times New Roman" pitchFamily="18"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951</TotalTime>
  <Words>3242</Words>
  <Application>Microsoft Office PowerPoint</Application>
  <PresentationFormat>On-screen Show (4:3)</PresentationFormat>
  <Paragraphs>388</Paragraphs>
  <Slides>67</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67</vt:i4>
      </vt:variant>
    </vt:vector>
  </HeadingPairs>
  <TitlesOfParts>
    <vt:vector size="78" baseType="lpstr">
      <vt:lpstr>ＭＳ Ｐゴシック</vt:lpstr>
      <vt:lpstr>Arial</vt:lpstr>
      <vt:lpstr>Calibri</vt:lpstr>
      <vt:lpstr>Calisto MT</vt:lpstr>
      <vt:lpstr>Comic Sans MS</vt:lpstr>
      <vt:lpstr>Times</vt:lpstr>
      <vt:lpstr>Times New Roman</vt:lpstr>
      <vt:lpstr>UnDotum</vt:lpstr>
      <vt:lpstr>Verdana</vt:lpstr>
      <vt:lpstr>Wingdings</vt:lpstr>
      <vt:lpstr>Office Theme</vt:lpstr>
      <vt:lpstr> Entrepreneurship Development Dr. Raj Seshadri </vt:lpstr>
      <vt:lpstr>Entrepreneurship </vt:lpstr>
      <vt:lpstr>PowerPoint Presentation</vt:lpstr>
      <vt:lpstr>PowerPoint Presentation</vt:lpstr>
      <vt:lpstr>Entrepreneurs V. Intrapreneurs</vt:lpstr>
      <vt:lpstr>PowerPoint Presentation</vt:lpstr>
      <vt:lpstr>Personal traits and characteristics of  entrepreneurs.</vt:lpstr>
      <vt:lpstr>Entrepreneurs...Traits</vt:lpstr>
      <vt:lpstr> Characteristics or Personal Competency of an  Entrepreneur. </vt:lpstr>
      <vt:lpstr>PowerPoint Presentation</vt:lpstr>
      <vt:lpstr>PowerPoint Presentation</vt:lpstr>
      <vt:lpstr> The Role of Entrepreneurship in Economic Growth. </vt:lpstr>
      <vt:lpstr>PowerPoint Presentation</vt:lpstr>
      <vt:lpstr>The Entrepreneurial Process </vt:lpstr>
      <vt:lpstr>PowerPoint Presentation</vt:lpstr>
      <vt:lpstr> The Benefits of Entrepreneurship: </vt:lpstr>
      <vt:lpstr>The Benefits of Entrepreneurship:</vt:lpstr>
      <vt:lpstr>The Benefits of Entrepreneurship:</vt:lpstr>
      <vt:lpstr>The Benefits of Entrepreneurship:</vt:lpstr>
      <vt:lpstr> Steps in the Entrepreneurial Process </vt:lpstr>
      <vt:lpstr>PowerPoint Presentation</vt:lpstr>
      <vt:lpstr>Type of Business</vt:lpstr>
      <vt:lpstr>Use of Technology</vt:lpstr>
      <vt:lpstr>The Drawbacks of Entrepreneurship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How to avoid failure in a Entrepreneurial  business.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Generating Business Ideas…</vt:lpstr>
      <vt:lpstr>Generating Business Ideas</vt:lpstr>
      <vt:lpstr>New-Product Development Process</vt:lpstr>
      <vt:lpstr>Idea Generation</vt:lpstr>
      <vt:lpstr>Idea Screening</vt:lpstr>
      <vt:lpstr>Concept Development and Testing</vt:lpstr>
      <vt:lpstr>Business Analysis</vt:lpstr>
      <vt:lpstr>Test Marketing</vt:lpstr>
      <vt:lpstr>Commercialization</vt:lpstr>
      <vt:lpstr>Why Start-ups are needed?</vt:lpstr>
      <vt:lpstr>PowerPoint Presentation</vt:lpstr>
      <vt:lpstr>KEY TAKEAWAYS </vt:lpstr>
      <vt:lpstr>ED funding</vt:lpstr>
      <vt:lpstr>Funding schemes</vt:lpstr>
      <vt:lpstr>KSUM INNOVATION GRANT</vt:lpstr>
      <vt:lpstr>Schemes for women </vt:lpstr>
      <vt:lpstr>What is Startup ?</vt:lpstr>
      <vt:lpstr>FUNDING</vt:lpstr>
      <vt:lpstr>Here are the ways for Funding to a startup</vt:lpstr>
      <vt:lpstr>Here are the ways for Funding to a startup</vt:lpstr>
      <vt:lpstr>Here are the ways for Funding to a startup</vt:lpstr>
      <vt:lpstr>Start Up Financing : Capital Lifecycle</vt:lpstr>
      <vt:lpstr>Fund Raising Pattern – Life Cycle of a Startup</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user</cp:lastModifiedBy>
  <cp:revision>147</cp:revision>
  <dcterms:created xsi:type="dcterms:W3CDTF">2013-08-21T19:17:07Z</dcterms:created>
  <dcterms:modified xsi:type="dcterms:W3CDTF">2022-04-23T09:30:02Z</dcterms:modified>
</cp:coreProperties>
</file>