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378" r:id="rId2"/>
    <p:sldId id="288" r:id="rId3"/>
    <p:sldId id="289" r:id="rId4"/>
    <p:sldId id="290" r:id="rId5"/>
    <p:sldId id="305" r:id="rId6"/>
    <p:sldId id="291" r:id="rId7"/>
    <p:sldId id="292" r:id="rId8"/>
    <p:sldId id="293" r:id="rId9"/>
    <p:sldId id="294" r:id="rId10"/>
    <p:sldId id="295" r:id="rId11"/>
    <p:sldId id="296" r:id="rId12"/>
    <p:sldId id="297" r:id="rId13"/>
    <p:sldId id="298" r:id="rId14"/>
    <p:sldId id="299" r:id="rId15"/>
    <p:sldId id="300" r:id="rId16"/>
    <p:sldId id="301" r:id="rId17"/>
    <p:sldId id="302" r:id="rId18"/>
    <p:sldId id="303" r:id="rId19"/>
    <p:sldId id="304" r:id="rId20"/>
    <p:sldId id="345" r:id="rId21"/>
    <p:sldId id="377" r:id="rId22"/>
    <p:sldId id="371" r:id="rId23"/>
    <p:sldId id="372" r:id="rId24"/>
    <p:sldId id="375" r:id="rId25"/>
    <p:sldId id="370" r:id="rId26"/>
    <p:sldId id="373" r:id="rId27"/>
    <p:sldId id="346" r:id="rId28"/>
    <p:sldId id="374" r:id="rId29"/>
    <p:sldId id="354" r:id="rId30"/>
    <p:sldId id="355" r:id="rId31"/>
    <p:sldId id="356" r:id="rId32"/>
    <p:sldId id="358" r:id="rId33"/>
    <p:sldId id="359" r:id="rId34"/>
    <p:sldId id="360" r:id="rId35"/>
    <p:sldId id="364" r:id="rId36"/>
    <p:sldId id="366" r:id="rId37"/>
    <p:sldId id="353" r:id="rId38"/>
    <p:sldId id="376" r:id="rId39"/>
    <p:sldId id="357" r:id="rId40"/>
    <p:sldId id="368" r:id="rId41"/>
    <p:sldId id="369"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39179D-4CA9-4892-A637-74F1ABA24FEB}" type="datetimeFigureOut">
              <a:rPr lang="en-IN" smtClean="0"/>
              <a:t>19-10-2022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942C0D-67A4-4CF8-AEA3-5A02024BA62B}" type="slidenum">
              <a:rPr lang="en-IN" smtClean="0"/>
              <a:t>‹#›</a:t>
            </a:fld>
            <a:endParaRPr lang="en-IN"/>
          </a:p>
        </p:txBody>
      </p:sp>
    </p:spTree>
    <p:extLst>
      <p:ext uri="{BB962C8B-B14F-4D97-AF65-F5344CB8AC3E}">
        <p14:creationId xmlns:p14="http://schemas.microsoft.com/office/powerpoint/2010/main" val="28883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F9231A-FFC0-46C9-9F89-5804B8929DE0}" type="slidenum">
              <a:rPr lang="en-US" smtClean="0"/>
              <a:pPr/>
              <a:t>34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721D2-FBE7-4C4B-BC40-8EB36BF627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9622921-2782-4904-85A2-80158925D9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D917161-86AF-4F28-A31B-DD36A70FC7E5}"/>
              </a:ext>
            </a:extLst>
          </p:cNvPr>
          <p:cNvSpPr>
            <a:spLocks noGrp="1"/>
          </p:cNvSpPr>
          <p:nvPr>
            <p:ph type="dt" sz="half" idx="10"/>
          </p:nvPr>
        </p:nvSpPr>
        <p:spPr/>
        <p:txBody>
          <a:bodyPr/>
          <a:lstStyle/>
          <a:p>
            <a:fld id="{E397224F-F146-4174-A9F0-5DFD9B1D4C11}" type="datetimeFigureOut">
              <a:rPr lang="en-IN" smtClean="0"/>
              <a:t>19-10-2022</a:t>
            </a:fld>
            <a:endParaRPr lang="en-IN"/>
          </a:p>
        </p:txBody>
      </p:sp>
      <p:sp>
        <p:nvSpPr>
          <p:cNvPr id="5" name="Footer Placeholder 4">
            <a:extLst>
              <a:ext uri="{FF2B5EF4-FFF2-40B4-BE49-F238E27FC236}">
                <a16:creationId xmlns:a16="http://schemas.microsoft.com/office/drawing/2014/main" id="{638D4FF2-AFCD-4DAC-AB85-CDD699860D2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E73CC9E-370B-44FD-89F7-C95438616FA6}"/>
              </a:ext>
            </a:extLst>
          </p:cNvPr>
          <p:cNvSpPr>
            <a:spLocks noGrp="1"/>
          </p:cNvSpPr>
          <p:nvPr>
            <p:ph type="sldNum" sz="quarter" idx="12"/>
          </p:nvPr>
        </p:nvSpPr>
        <p:spPr/>
        <p:txBody>
          <a:bodyPr/>
          <a:lstStyle/>
          <a:p>
            <a:fld id="{1D702AAC-08CD-4067-9843-52E87503C16F}" type="slidenum">
              <a:rPr lang="en-IN" smtClean="0"/>
              <a:t>‹#›</a:t>
            </a:fld>
            <a:endParaRPr lang="en-IN"/>
          </a:p>
        </p:txBody>
      </p:sp>
    </p:spTree>
    <p:extLst>
      <p:ext uri="{BB962C8B-B14F-4D97-AF65-F5344CB8AC3E}">
        <p14:creationId xmlns:p14="http://schemas.microsoft.com/office/powerpoint/2010/main" val="4035216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1A398-B28D-4411-AB4C-B6B6287F743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FD0175A-ED44-4066-8A22-4E59C561EDC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9E2F8FB-0416-4902-9922-0B8979BFD514}"/>
              </a:ext>
            </a:extLst>
          </p:cNvPr>
          <p:cNvSpPr>
            <a:spLocks noGrp="1"/>
          </p:cNvSpPr>
          <p:nvPr>
            <p:ph type="dt" sz="half" idx="10"/>
          </p:nvPr>
        </p:nvSpPr>
        <p:spPr/>
        <p:txBody>
          <a:bodyPr/>
          <a:lstStyle/>
          <a:p>
            <a:fld id="{E397224F-F146-4174-A9F0-5DFD9B1D4C11}" type="datetimeFigureOut">
              <a:rPr lang="en-IN" smtClean="0"/>
              <a:t>19-10-2022</a:t>
            </a:fld>
            <a:endParaRPr lang="en-IN"/>
          </a:p>
        </p:txBody>
      </p:sp>
      <p:sp>
        <p:nvSpPr>
          <p:cNvPr id="5" name="Footer Placeholder 4">
            <a:extLst>
              <a:ext uri="{FF2B5EF4-FFF2-40B4-BE49-F238E27FC236}">
                <a16:creationId xmlns:a16="http://schemas.microsoft.com/office/drawing/2014/main" id="{0EEEC3F9-CA8E-4F4C-9EF8-D94C08C4D37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C9B0D32-A33B-448D-9A7B-A0D190B12982}"/>
              </a:ext>
            </a:extLst>
          </p:cNvPr>
          <p:cNvSpPr>
            <a:spLocks noGrp="1"/>
          </p:cNvSpPr>
          <p:nvPr>
            <p:ph type="sldNum" sz="quarter" idx="12"/>
          </p:nvPr>
        </p:nvSpPr>
        <p:spPr/>
        <p:txBody>
          <a:bodyPr/>
          <a:lstStyle/>
          <a:p>
            <a:fld id="{1D702AAC-08CD-4067-9843-52E87503C16F}" type="slidenum">
              <a:rPr lang="en-IN" smtClean="0"/>
              <a:t>‹#›</a:t>
            </a:fld>
            <a:endParaRPr lang="en-IN"/>
          </a:p>
        </p:txBody>
      </p:sp>
    </p:spTree>
    <p:extLst>
      <p:ext uri="{BB962C8B-B14F-4D97-AF65-F5344CB8AC3E}">
        <p14:creationId xmlns:p14="http://schemas.microsoft.com/office/powerpoint/2010/main" val="1756323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BC570E-3E09-41BC-968D-AAD5EB104C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68CD11A-0D28-4E97-A013-E818870139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A6D06ED-B3E4-4743-B4D0-544F9C26D2B0}"/>
              </a:ext>
            </a:extLst>
          </p:cNvPr>
          <p:cNvSpPr>
            <a:spLocks noGrp="1"/>
          </p:cNvSpPr>
          <p:nvPr>
            <p:ph type="dt" sz="half" idx="10"/>
          </p:nvPr>
        </p:nvSpPr>
        <p:spPr/>
        <p:txBody>
          <a:bodyPr/>
          <a:lstStyle/>
          <a:p>
            <a:fld id="{E397224F-F146-4174-A9F0-5DFD9B1D4C11}" type="datetimeFigureOut">
              <a:rPr lang="en-IN" smtClean="0"/>
              <a:t>19-10-2022</a:t>
            </a:fld>
            <a:endParaRPr lang="en-IN"/>
          </a:p>
        </p:txBody>
      </p:sp>
      <p:sp>
        <p:nvSpPr>
          <p:cNvPr id="5" name="Footer Placeholder 4">
            <a:extLst>
              <a:ext uri="{FF2B5EF4-FFF2-40B4-BE49-F238E27FC236}">
                <a16:creationId xmlns:a16="http://schemas.microsoft.com/office/drawing/2014/main" id="{EA9AD43A-C770-46F9-8ADD-03F970B3C01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6B5E604-C05B-44B6-A120-0CD0CDECE152}"/>
              </a:ext>
            </a:extLst>
          </p:cNvPr>
          <p:cNvSpPr>
            <a:spLocks noGrp="1"/>
          </p:cNvSpPr>
          <p:nvPr>
            <p:ph type="sldNum" sz="quarter" idx="12"/>
          </p:nvPr>
        </p:nvSpPr>
        <p:spPr/>
        <p:txBody>
          <a:bodyPr/>
          <a:lstStyle/>
          <a:p>
            <a:fld id="{1D702AAC-08CD-4067-9843-52E87503C16F}" type="slidenum">
              <a:rPr lang="en-IN" smtClean="0"/>
              <a:t>‹#›</a:t>
            </a:fld>
            <a:endParaRPr lang="en-IN"/>
          </a:p>
        </p:txBody>
      </p:sp>
    </p:spTree>
    <p:extLst>
      <p:ext uri="{BB962C8B-B14F-4D97-AF65-F5344CB8AC3E}">
        <p14:creationId xmlns:p14="http://schemas.microsoft.com/office/powerpoint/2010/main" val="1915026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E027B-3EB4-4760-BF22-2C4FB2C509E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CC57DAA-A8DE-4B92-B58D-617DDF9FDE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E3C88CC-C26F-41E1-8B7C-FB310AB1E3AC}"/>
              </a:ext>
            </a:extLst>
          </p:cNvPr>
          <p:cNvSpPr>
            <a:spLocks noGrp="1"/>
          </p:cNvSpPr>
          <p:nvPr>
            <p:ph type="dt" sz="half" idx="10"/>
          </p:nvPr>
        </p:nvSpPr>
        <p:spPr/>
        <p:txBody>
          <a:bodyPr/>
          <a:lstStyle/>
          <a:p>
            <a:fld id="{E397224F-F146-4174-A9F0-5DFD9B1D4C11}" type="datetimeFigureOut">
              <a:rPr lang="en-IN" smtClean="0"/>
              <a:t>19-10-2022</a:t>
            </a:fld>
            <a:endParaRPr lang="en-IN"/>
          </a:p>
        </p:txBody>
      </p:sp>
      <p:sp>
        <p:nvSpPr>
          <p:cNvPr id="5" name="Footer Placeholder 4">
            <a:extLst>
              <a:ext uri="{FF2B5EF4-FFF2-40B4-BE49-F238E27FC236}">
                <a16:creationId xmlns:a16="http://schemas.microsoft.com/office/drawing/2014/main" id="{977CA57F-28C3-4B95-AB20-4279E7BA52B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743AD59-D92B-4F03-B48D-3CAEB9D2F45F}"/>
              </a:ext>
            </a:extLst>
          </p:cNvPr>
          <p:cNvSpPr>
            <a:spLocks noGrp="1"/>
          </p:cNvSpPr>
          <p:nvPr>
            <p:ph type="sldNum" sz="quarter" idx="12"/>
          </p:nvPr>
        </p:nvSpPr>
        <p:spPr/>
        <p:txBody>
          <a:bodyPr/>
          <a:lstStyle/>
          <a:p>
            <a:fld id="{1D702AAC-08CD-4067-9843-52E87503C16F}" type="slidenum">
              <a:rPr lang="en-IN" smtClean="0"/>
              <a:t>‹#›</a:t>
            </a:fld>
            <a:endParaRPr lang="en-IN"/>
          </a:p>
        </p:txBody>
      </p:sp>
    </p:spTree>
    <p:extLst>
      <p:ext uri="{BB962C8B-B14F-4D97-AF65-F5344CB8AC3E}">
        <p14:creationId xmlns:p14="http://schemas.microsoft.com/office/powerpoint/2010/main" val="1801818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91622-075F-4CC9-9ECB-613366F9AB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6FA0459-7D32-4CE3-A1BC-129774842E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847C74-538F-43DE-9F1A-7784B84A4B18}"/>
              </a:ext>
            </a:extLst>
          </p:cNvPr>
          <p:cNvSpPr>
            <a:spLocks noGrp="1"/>
          </p:cNvSpPr>
          <p:nvPr>
            <p:ph type="dt" sz="half" idx="10"/>
          </p:nvPr>
        </p:nvSpPr>
        <p:spPr/>
        <p:txBody>
          <a:bodyPr/>
          <a:lstStyle/>
          <a:p>
            <a:fld id="{E397224F-F146-4174-A9F0-5DFD9B1D4C11}" type="datetimeFigureOut">
              <a:rPr lang="en-IN" smtClean="0"/>
              <a:t>19-10-2022</a:t>
            </a:fld>
            <a:endParaRPr lang="en-IN"/>
          </a:p>
        </p:txBody>
      </p:sp>
      <p:sp>
        <p:nvSpPr>
          <p:cNvPr id="5" name="Footer Placeholder 4">
            <a:extLst>
              <a:ext uri="{FF2B5EF4-FFF2-40B4-BE49-F238E27FC236}">
                <a16:creationId xmlns:a16="http://schemas.microsoft.com/office/drawing/2014/main" id="{96784E5A-ACA8-4020-9020-FF7180D927E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BEC795F-C062-412C-A5A0-9B0128A7A896}"/>
              </a:ext>
            </a:extLst>
          </p:cNvPr>
          <p:cNvSpPr>
            <a:spLocks noGrp="1"/>
          </p:cNvSpPr>
          <p:nvPr>
            <p:ph type="sldNum" sz="quarter" idx="12"/>
          </p:nvPr>
        </p:nvSpPr>
        <p:spPr/>
        <p:txBody>
          <a:bodyPr/>
          <a:lstStyle/>
          <a:p>
            <a:fld id="{1D702AAC-08CD-4067-9843-52E87503C16F}" type="slidenum">
              <a:rPr lang="en-IN" smtClean="0"/>
              <a:t>‹#›</a:t>
            </a:fld>
            <a:endParaRPr lang="en-IN"/>
          </a:p>
        </p:txBody>
      </p:sp>
    </p:spTree>
    <p:extLst>
      <p:ext uri="{BB962C8B-B14F-4D97-AF65-F5344CB8AC3E}">
        <p14:creationId xmlns:p14="http://schemas.microsoft.com/office/powerpoint/2010/main" val="1062199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C5A56-FBDF-417B-BA1A-EB26D7AEA8D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4551E3D-90B9-49AE-9DA3-F9BEB7F98F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CD62EA0-AE72-420D-99CC-563E2C3476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5E75798-6670-42AA-9A53-9CD257B165A7}"/>
              </a:ext>
            </a:extLst>
          </p:cNvPr>
          <p:cNvSpPr>
            <a:spLocks noGrp="1"/>
          </p:cNvSpPr>
          <p:nvPr>
            <p:ph type="dt" sz="half" idx="10"/>
          </p:nvPr>
        </p:nvSpPr>
        <p:spPr/>
        <p:txBody>
          <a:bodyPr/>
          <a:lstStyle/>
          <a:p>
            <a:fld id="{E397224F-F146-4174-A9F0-5DFD9B1D4C11}" type="datetimeFigureOut">
              <a:rPr lang="en-IN" smtClean="0"/>
              <a:t>19-10-2022</a:t>
            </a:fld>
            <a:endParaRPr lang="en-IN"/>
          </a:p>
        </p:txBody>
      </p:sp>
      <p:sp>
        <p:nvSpPr>
          <p:cNvPr id="6" name="Footer Placeholder 5">
            <a:extLst>
              <a:ext uri="{FF2B5EF4-FFF2-40B4-BE49-F238E27FC236}">
                <a16:creationId xmlns:a16="http://schemas.microsoft.com/office/drawing/2014/main" id="{FEF0ECA5-386E-495D-A082-7CE2C89EBA1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2DA3256-053E-4AF8-A5CA-43FBAC910612}"/>
              </a:ext>
            </a:extLst>
          </p:cNvPr>
          <p:cNvSpPr>
            <a:spLocks noGrp="1"/>
          </p:cNvSpPr>
          <p:nvPr>
            <p:ph type="sldNum" sz="quarter" idx="12"/>
          </p:nvPr>
        </p:nvSpPr>
        <p:spPr/>
        <p:txBody>
          <a:bodyPr/>
          <a:lstStyle/>
          <a:p>
            <a:fld id="{1D702AAC-08CD-4067-9843-52E87503C16F}" type="slidenum">
              <a:rPr lang="en-IN" smtClean="0"/>
              <a:t>‹#›</a:t>
            </a:fld>
            <a:endParaRPr lang="en-IN"/>
          </a:p>
        </p:txBody>
      </p:sp>
    </p:spTree>
    <p:extLst>
      <p:ext uri="{BB962C8B-B14F-4D97-AF65-F5344CB8AC3E}">
        <p14:creationId xmlns:p14="http://schemas.microsoft.com/office/powerpoint/2010/main" val="3457535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3D8FC-451A-45EC-9839-2E6ED36D364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2D9C58E-059E-4052-9978-C5BA6780AC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DD7C9B-6DC6-4C06-9821-058586E889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2EA9B52-F367-4CB4-AF45-AFA4F0191D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6D54CA-41EF-4E4C-B352-865D9CCB79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BD61928-5A82-419B-8E6D-C57C2117A8F9}"/>
              </a:ext>
            </a:extLst>
          </p:cNvPr>
          <p:cNvSpPr>
            <a:spLocks noGrp="1"/>
          </p:cNvSpPr>
          <p:nvPr>
            <p:ph type="dt" sz="half" idx="10"/>
          </p:nvPr>
        </p:nvSpPr>
        <p:spPr/>
        <p:txBody>
          <a:bodyPr/>
          <a:lstStyle/>
          <a:p>
            <a:fld id="{E397224F-F146-4174-A9F0-5DFD9B1D4C11}" type="datetimeFigureOut">
              <a:rPr lang="en-IN" smtClean="0"/>
              <a:t>19-10-2022</a:t>
            </a:fld>
            <a:endParaRPr lang="en-IN"/>
          </a:p>
        </p:txBody>
      </p:sp>
      <p:sp>
        <p:nvSpPr>
          <p:cNvPr id="8" name="Footer Placeholder 7">
            <a:extLst>
              <a:ext uri="{FF2B5EF4-FFF2-40B4-BE49-F238E27FC236}">
                <a16:creationId xmlns:a16="http://schemas.microsoft.com/office/drawing/2014/main" id="{57D47478-7C20-436C-AA30-64DBBFF39B8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CEB4B64C-D83B-4BEC-94F2-DB9E7109C3AA}"/>
              </a:ext>
            </a:extLst>
          </p:cNvPr>
          <p:cNvSpPr>
            <a:spLocks noGrp="1"/>
          </p:cNvSpPr>
          <p:nvPr>
            <p:ph type="sldNum" sz="quarter" idx="12"/>
          </p:nvPr>
        </p:nvSpPr>
        <p:spPr/>
        <p:txBody>
          <a:bodyPr/>
          <a:lstStyle/>
          <a:p>
            <a:fld id="{1D702AAC-08CD-4067-9843-52E87503C16F}" type="slidenum">
              <a:rPr lang="en-IN" smtClean="0"/>
              <a:t>‹#›</a:t>
            </a:fld>
            <a:endParaRPr lang="en-IN"/>
          </a:p>
        </p:txBody>
      </p:sp>
    </p:spTree>
    <p:extLst>
      <p:ext uri="{BB962C8B-B14F-4D97-AF65-F5344CB8AC3E}">
        <p14:creationId xmlns:p14="http://schemas.microsoft.com/office/powerpoint/2010/main" val="2421099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D46C2-A0DC-48DA-8DF4-2E3F01FD42A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EC76A3B-AC0A-4A52-B2DE-E1A5D18A3786}"/>
              </a:ext>
            </a:extLst>
          </p:cNvPr>
          <p:cNvSpPr>
            <a:spLocks noGrp="1"/>
          </p:cNvSpPr>
          <p:nvPr>
            <p:ph type="dt" sz="half" idx="10"/>
          </p:nvPr>
        </p:nvSpPr>
        <p:spPr/>
        <p:txBody>
          <a:bodyPr/>
          <a:lstStyle/>
          <a:p>
            <a:fld id="{E397224F-F146-4174-A9F0-5DFD9B1D4C11}" type="datetimeFigureOut">
              <a:rPr lang="en-IN" smtClean="0"/>
              <a:t>19-10-2022</a:t>
            </a:fld>
            <a:endParaRPr lang="en-IN"/>
          </a:p>
        </p:txBody>
      </p:sp>
      <p:sp>
        <p:nvSpPr>
          <p:cNvPr id="4" name="Footer Placeholder 3">
            <a:extLst>
              <a:ext uri="{FF2B5EF4-FFF2-40B4-BE49-F238E27FC236}">
                <a16:creationId xmlns:a16="http://schemas.microsoft.com/office/drawing/2014/main" id="{634272BF-85CC-4B6B-8F55-D90CBFF049D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CF3FCB70-1B21-42F8-B154-DA96440885AA}"/>
              </a:ext>
            </a:extLst>
          </p:cNvPr>
          <p:cNvSpPr>
            <a:spLocks noGrp="1"/>
          </p:cNvSpPr>
          <p:nvPr>
            <p:ph type="sldNum" sz="quarter" idx="12"/>
          </p:nvPr>
        </p:nvSpPr>
        <p:spPr/>
        <p:txBody>
          <a:bodyPr/>
          <a:lstStyle/>
          <a:p>
            <a:fld id="{1D702AAC-08CD-4067-9843-52E87503C16F}" type="slidenum">
              <a:rPr lang="en-IN" smtClean="0"/>
              <a:t>‹#›</a:t>
            </a:fld>
            <a:endParaRPr lang="en-IN"/>
          </a:p>
        </p:txBody>
      </p:sp>
    </p:spTree>
    <p:extLst>
      <p:ext uri="{BB962C8B-B14F-4D97-AF65-F5344CB8AC3E}">
        <p14:creationId xmlns:p14="http://schemas.microsoft.com/office/powerpoint/2010/main" val="3685540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E0C360-C097-48C1-9BDB-936E9AB1F723}"/>
              </a:ext>
            </a:extLst>
          </p:cNvPr>
          <p:cNvSpPr>
            <a:spLocks noGrp="1"/>
          </p:cNvSpPr>
          <p:nvPr>
            <p:ph type="dt" sz="half" idx="10"/>
          </p:nvPr>
        </p:nvSpPr>
        <p:spPr/>
        <p:txBody>
          <a:bodyPr/>
          <a:lstStyle/>
          <a:p>
            <a:fld id="{E397224F-F146-4174-A9F0-5DFD9B1D4C11}" type="datetimeFigureOut">
              <a:rPr lang="en-IN" smtClean="0"/>
              <a:t>19-10-2022</a:t>
            </a:fld>
            <a:endParaRPr lang="en-IN"/>
          </a:p>
        </p:txBody>
      </p:sp>
      <p:sp>
        <p:nvSpPr>
          <p:cNvPr id="3" name="Footer Placeholder 2">
            <a:extLst>
              <a:ext uri="{FF2B5EF4-FFF2-40B4-BE49-F238E27FC236}">
                <a16:creationId xmlns:a16="http://schemas.microsoft.com/office/drawing/2014/main" id="{AB7D03B9-BD93-45C7-ACF3-7185038B3A0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F7414E4-9BDB-4C01-8A16-B6414E583079}"/>
              </a:ext>
            </a:extLst>
          </p:cNvPr>
          <p:cNvSpPr>
            <a:spLocks noGrp="1"/>
          </p:cNvSpPr>
          <p:nvPr>
            <p:ph type="sldNum" sz="quarter" idx="12"/>
          </p:nvPr>
        </p:nvSpPr>
        <p:spPr/>
        <p:txBody>
          <a:bodyPr/>
          <a:lstStyle/>
          <a:p>
            <a:fld id="{1D702AAC-08CD-4067-9843-52E87503C16F}" type="slidenum">
              <a:rPr lang="en-IN" smtClean="0"/>
              <a:t>‹#›</a:t>
            </a:fld>
            <a:endParaRPr lang="en-IN"/>
          </a:p>
        </p:txBody>
      </p:sp>
    </p:spTree>
    <p:extLst>
      <p:ext uri="{BB962C8B-B14F-4D97-AF65-F5344CB8AC3E}">
        <p14:creationId xmlns:p14="http://schemas.microsoft.com/office/powerpoint/2010/main" val="903520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3E26D-3C62-4577-B8E6-A3DEB6578E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50A46A9-FB05-4762-8EA7-C780975747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0325AB23-F1A2-4B5F-9B05-04BCF68C7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5555AE-7F6C-4CF1-9786-86245BE8D4F0}"/>
              </a:ext>
            </a:extLst>
          </p:cNvPr>
          <p:cNvSpPr>
            <a:spLocks noGrp="1"/>
          </p:cNvSpPr>
          <p:nvPr>
            <p:ph type="dt" sz="half" idx="10"/>
          </p:nvPr>
        </p:nvSpPr>
        <p:spPr/>
        <p:txBody>
          <a:bodyPr/>
          <a:lstStyle/>
          <a:p>
            <a:fld id="{E397224F-F146-4174-A9F0-5DFD9B1D4C11}" type="datetimeFigureOut">
              <a:rPr lang="en-IN" smtClean="0"/>
              <a:t>19-10-2022</a:t>
            </a:fld>
            <a:endParaRPr lang="en-IN"/>
          </a:p>
        </p:txBody>
      </p:sp>
      <p:sp>
        <p:nvSpPr>
          <p:cNvPr id="6" name="Footer Placeholder 5">
            <a:extLst>
              <a:ext uri="{FF2B5EF4-FFF2-40B4-BE49-F238E27FC236}">
                <a16:creationId xmlns:a16="http://schemas.microsoft.com/office/drawing/2014/main" id="{34E880BC-4F47-48BA-A905-11E387DBEB5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5C8872B-349B-468E-875C-B7615CD74A31}"/>
              </a:ext>
            </a:extLst>
          </p:cNvPr>
          <p:cNvSpPr>
            <a:spLocks noGrp="1"/>
          </p:cNvSpPr>
          <p:nvPr>
            <p:ph type="sldNum" sz="quarter" idx="12"/>
          </p:nvPr>
        </p:nvSpPr>
        <p:spPr/>
        <p:txBody>
          <a:bodyPr/>
          <a:lstStyle/>
          <a:p>
            <a:fld id="{1D702AAC-08CD-4067-9843-52E87503C16F}" type="slidenum">
              <a:rPr lang="en-IN" smtClean="0"/>
              <a:t>‹#›</a:t>
            </a:fld>
            <a:endParaRPr lang="en-IN"/>
          </a:p>
        </p:txBody>
      </p:sp>
    </p:spTree>
    <p:extLst>
      <p:ext uri="{BB962C8B-B14F-4D97-AF65-F5344CB8AC3E}">
        <p14:creationId xmlns:p14="http://schemas.microsoft.com/office/powerpoint/2010/main" val="3578275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3AEDC-42E9-40D2-B292-F14B59C14C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3D8A370-050E-4A4D-A448-04CD6F4414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11AB108B-A488-4F8E-9754-661033F40A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D0FD6D-EFAE-49FA-A73B-5AEB10752508}"/>
              </a:ext>
            </a:extLst>
          </p:cNvPr>
          <p:cNvSpPr>
            <a:spLocks noGrp="1"/>
          </p:cNvSpPr>
          <p:nvPr>
            <p:ph type="dt" sz="half" idx="10"/>
          </p:nvPr>
        </p:nvSpPr>
        <p:spPr/>
        <p:txBody>
          <a:bodyPr/>
          <a:lstStyle/>
          <a:p>
            <a:fld id="{E397224F-F146-4174-A9F0-5DFD9B1D4C11}" type="datetimeFigureOut">
              <a:rPr lang="en-IN" smtClean="0"/>
              <a:t>19-10-2022</a:t>
            </a:fld>
            <a:endParaRPr lang="en-IN"/>
          </a:p>
        </p:txBody>
      </p:sp>
      <p:sp>
        <p:nvSpPr>
          <p:cNvPr id="6" name="Footer Placeholder 5">
            <a:extLst>
              <a:ext uri="{FF2B5EF4-FFF2-40B4-BE49-F238E27FC236}">
                <a16:creationId xmlns:a16="http://schemas.microsoft.com/office/drawing/2014/main" id="{20D4C136-752A-4002-896B-E028D21AD6E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559E23D-7107-48F0-A6A6-88B60B053EF8}"/>
              </a:ext>
            </a:extLst>
          </p:cNvPr>
          <p:cNvSpPr>
            <a:spLocks noGrp="1"/>
          </p:cNvSpPr>
          <p:nvPr>
            <p:ph type="sldNum" sz="quarter" idx="12"/>
          </p:nvPr>
        </p:nvSpPr>
        <p:spPr/>
        <p:txBody>
          <a:bodyPr/>
          <a:lstStyle/>
          <a:p>
            <a:fld id="{1D702AAC-08CD-4067-9843-52E87503C16F}" type="slidenum">
              <a:rPr lang="en-IN" smtClean="0"/>
              <a:t>‹#›</a:t>
            </a:fld>
            <a:endParaRPr lang="en-IN"/>
          </a:p>
        </p:txBody>
      </p:sp>
    </p:spTree>
    <p:extLst>
      <p:ext uri="{BB962C8B-B14F-4D97-AF65-F5344CB8AC3E}">
        <p14:creationId xmlns:p14="http://schemas.microsoft.com/office/powerpoint/2010/main" val="2010363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2C556E-BE1F-4D3A-887A-2B3D5F1DFB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D835229-6C0B-44DE-A6F5-69F91B329F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4F1CB72-5C6A-443B-AFF8-FA9A22296A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97224F-F146-4174-A9F0-5DFD9B1D4C11}" type="datetimeFigureOut">
              <a:rPr lang="en-IN" smtClean="0"/>
              <a:t>19-10-2022</a:t>
            </a:fld>
            <a:endParaRPr lang="en-IN"/>
          </a:p>
        </p:txBody>
      </p:sp>
      <p:sp>
        <p:nvSpPr>
          <p:cNvPr id="5" name="Footer Placeholder 4">
            <a:extLst>
              <a:ext uri="{FF2B5EF4-FFF2-40B4-BE49-F238E27FC236}">
                <a16:creationId xmlns:a16="http://schemas.microsoft.com/office/drawing/2014/main" id="{CB538298-ACF6-47B7-A5C4-DAB393C8D8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2A3FB9CE-E9A4-494E-844A-3B7F03A0D2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02AAC-08CD-4067-9843-52E87503C16F}" type="slidenum">
              <a:rPr lang="en-IN" smtClean="0"/>
              <a:t>‹#›</a:t>
            </a:fld>
            <a:endParaRPr lang="en-IN"/>
          </a:p>
        </p:txBody>
      </p:sp>
    </p:spTree>
    <p:extLst>
      <p:ext uri="{BB962C8B-B14F-4D97-AF65-F5344CB8AC3E}">
        <p14:creationId xmlns:p14="http://schemas.microsoft.com/office/powerpoint/2010/main" val="3065131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2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7.bin"/><Relationship Id="rId13"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8.wmf"/><Relationship Id="rId12" Type="http://schemas.openxmlformats.org/officeDocument/2006/relationships/oleObject" Target="../embeddings/oleObject9.bin"/><Relationship Id="rId2" Type="http://schemas.openxmlformats.org/officeDocument/2006/relationships/oleObject" Target="../embeddings/oleObject4.bin"/><Relationship Id="rId1" Type="http://schemas.openxmlformats.org/officeDocument/2006/relationships/slideLayout" Target="../slideLayouts/slideLayout2.xml"/><Relationship Id="rId6" Type="http://schemas.openxmlformats.org/officeDocument/2006/relationships/oleObject" Target="../embeddings/oleObject6.bin"/><Relationship Id="rId11" Type="http://schemas.openxmlformats.org/officeDocument/2006/relationships/image" Target="../media/image10.wmf"/><Relationship Id="rId5" Type="http://schemas.openxmlformats.org/officeDocument/2006/relationships/image" Target="../media/image7.wmf"/><Relationship Id="rId15" Type="http://schemas.openxmlformats.org/officeDocument/2006/relationships/image" Target="../media/image12.w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9.wmf"/><Relationship Id="rId14" Type="http://schemas.openxmlformats.org/officeDocument/2006/relationships/oleObject" Target="../embeddings/oleObject10.bin"/></Relationships>
</file>

<file path=ppt/slides/_rels/slide28.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oleObject" Target="../embeddings/oleObject11.bin"/><Relationship Id="rId1" Type="http://schemas.openxmlformats.org/officeDocument/2006/relationships/slideLayout" Target="../slideLayouts/slideLayout2.xml"/><Relationship Id="rId5" Type="http://schemas.openxmlformats.org/officeDocument/2006/relationships/image" Target="../media/image14.wmf"/><Relationship Id="rId4" Type="http://schemas.openxmlformats.org/officeDocument/2006/relationships/oleObject" Target="../embeddings/oleObject12.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6.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8.wmf"/><Relationship Id="rId5" Type="http://schemas.openxmlformats.org/officeDocument/2006/relationships/oleObject" Target="../embeddings/oleObject15.bin"/><Relationship Id="rId4" Type="http://schemas.openxmlformats.org/officeDocument/2006/relationships/image" Target="../media/image17.wmf"/></Relationships>
</file>

<file path=ppt/slides/_rels/slide35.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oleObject" Target="../embeddings/oleObject16.bin"/><Relationship Id="rId1" Type="http://schemas.openxmlformats.org/officeDocument/2006/relationships/slideLayout" Target="../slideLayouts/slideLayout4.xml"/><Relationship Id="rId5" Type="http://schemas.openxmlformats.org/officeDocument/2006/relationships/image" Target="../media/image20.wmf"/><Relationship Id="rId4" Type="http://schemas.openxmlformats.org/officeDocument/2006/relationships/oleObject" Target="../embeddings/oleObject17.bin"/></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18.bin"/><Relationship Id="rId1" Type="http://schemas.openxmlformats.org/officeDocument/2006/relationships/slideLayout" Target="../slideLayouts/slideLayout4.xml"/><Relationship Id="rId5" Type="http://schemas.openxmlformats.org/officeDocument/2006/relationships/image" Target="../media/image22.wmf"/><Relationship Id="rId4" Type="http://schemas.openxmlformats.org/officeDocument/2006/relationships/oleObject" Target="../embeddings/oleObject19.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24.wmf"/><Relationship Id="rId2" Type="http://schemas.openxmlformats.org/officeDocument/2006/relationships/oleObject" Target="../embeddings/oleObject20.bin"/><Relationship Id="rId1" Type="http://schemas.openxmlformats.org/officeDocument/2006/relationships/slideLayout" Target="../slideLayouts/slideLayout2.xml"/><Relationship Id="rId6" Type="http://schemas.openxmlformats.org/officeDocument/2006/relationships/oleObject" Target="../embeddings/oleObject22.bin"/><Relationship Id="rId5" Type="http://schemas.openxmlformats.org/officeDocument/2006/relationships/image" Target="../media/image23.wmf"/><Relationship Id="rId4" Type="http://schemas.openxmlformats.org/officeDocument/2006/relationships/oleObject" Target="../embeddings/oleObject2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BF0977E-1619-4A97-ABB0-72FEA7E2F000}"/>
              </a:ext>
            </a:extLst>
          </p:cNvPr>
          <p:cNvSpPr>
            <a:spLocks noGrp="1"/>
          </p:cNvSpPr>
          <p:nvPr>
            <p:ph type="ctrTitle"/>
          </p:nvPr>
        </p:nvSpPr>
        <p:spPr>
          <a:xfrm>
            <a:off x="1524000" y="1122363"/>
            <a:ext cx="9144000" cy="1819620"/>
          </a:xfrm>
          <a:ln>
            <a:solidFill>
              <a:schemeClr val="tx1"/>
            </a:solidFill>
          </a:ln>
        </p:spPr>
        <p:txBody>
          <a:bodyPr/>
          <a:lstStyle/>
          <a:p>
            <a:r>
              <a:rPr lang="en-US" dirty="0"/>
              <a:t>Correlation &amp; Regression</a:t>
            </a:r>
            <a:endParaRPr lang="en-IN" dirty="0"/>
          </a:p>
        </p:txBody>
      </p:sp>
      <p:sp>
        <p:nvSpPr>
          <p:cNvPr id="5" name="Subtitle 4">
            <a:extLst>
              <a:ext uri="{FF2B5EF4-FFF2-40B4-BE49-F238E27FC236}">
                <a16:creationId xmlns:a16="http://schemas.microsoft.com/office/drawing/2014/main" id="{64BCC69E-CE89-4763-9D05-F1E655581655}"/>
              </a:ext>
            </a:extLst>
          </p:cNvPr>
          <p:cNvSpPr>
            <a:spLocks noGrp="1"/>
          </p:cNvSpPr>
          <p:nvPr>
            <p:ph type="subTitle" idx="1"/>
          </p:nvPr>
        </p:nvSpPr>
        <p:spPr>
          <a:ln>
            <a:solidFill>
              <a:schemeClr val="tx1"/>
            </a:solidFill>
          </a:ln>
        </p:spPr>
        <p:txBody>
          <a:bodyPr>
            <a:normAutofit/>
          </a:bodyPr>
          <a:lstStyle/>
          <a:p>
            <a:endParaRPr lang="en-US" sz="4400" dirty="0"/>
          </a:p>
          <a:p>
            <a:r>
              <a:rPr lang="en-US" sz="4400" dirty="0"/>
              <a:t>Module V</a:t>
            </a:r>
            <a:endParaRPr lang="en-IN" sz="4400" dirty="0"/>
          </a:p>
        </p:txBody>
      </p:sp>
    </p:spTree>
    <p:extLst>
      <p:ext uri="{BB962C8B-B14F-4D97-AF65-F5344CB8AC3E}">
        <p14:creationId xmlns:p14="http://schemas.microsoft.com/office/powerpoint/2010/main" val="1887464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639762"/>
          </a:xfrm>
          <a:ln>
            <a:solidFill>
              <a:schemeClr val="tx1"/>
            </a:solidFill>
          </a:ln>
        </p:spPr>
        <p:txBody>
          <a:bodyPr>
            <a:normAutofit fontScale="90000"/>
          </a:bodyPr>
          <a:lstStyle/>
          <a:p>
            <a:r>
              <a:rPr lang="en-US" dirty="0"/>
              <a:t>2.Karl Pearson’s Coefficient</a:t>
            </a:r>
          </a:p>
        </p:txBody>
      </p:sp>
      <p:sp>
        <p:nvSpPr>
          <p:cNvPr id="3" name="Content Placeholder 2"/>
          <p:cNvSpPr>
            <a:spLocks noGrp="1"/>
          </p:cNvSpPr>
          <p:nvPr>
            <p:ph idx="1"/>
          </p:nvPr>
        </p:nvSpPr>
        <p:spPr>
          <a:xfrm>
            <a:off x="1981200" y="1143001"/>
            <a:ext cx="8229600" cy="4983163"/>
          </a:xfrm>
          <a:ln>
            <a:solidFill>
              <a:schemeClr val="tx1"/>
            </a:solidFill>
          </a:ln>
        </p:spPr>
        <p:txBody>
          <a:bodyPr/>
          <a:lstStyle/>
          <a:p>
            <a:pPr marL="514350" indent="-514350"/>
            <a:r>
              <a:rPr lang="en-US" dirty="0"/>
              <a:t>It measures quantitatively the extent to which two variables x and y are correlated.</a:t>
            </a:r>
          </a:p>
          <a:p>
            <a:pPr marL="514350" indent="-514350"/>
            <a:r>
              <a:rPr lang="en-US" dirty="0"/>
              <a:t>r= Covariance( x, y)/</a:t>
            </a:r>
            <a:r>
              <a:rPr lang="el-GR" dirty="0"/>
              <a:t>σ</a:t>
            </a:r>
            <a:r>
              <a:rPr lang="en-US" baseline="-25000" dirty="0"/>
              <a:t>x</a:t>
            </a:r>
            <a:r>
              <a:rPr lang="el-GR" dirty="0"/>
              <a:t> σ</a:t>
            </a:r>
            <a:r>
              <a:rPr lang="en-US" baseline="-25000" dirty="0"/>
              <a:t>y</a:t>
            </a:r>
          </a:p>
          <a:p>
            <a:pPr marL="514350" indent="-514350"/>
            <a:r>
              <a:rPr lang="en-US" dirty="0"/>
              <a:t>It is a number between -1 and +1 that summarizes the magnitude as well as the direction of association between two variables.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a:ln>
            <a:solidFill>
              <a:schemeClr val="tx1"/>
            </a:solidFill>
          </a:ln>
        </p:spPr>
        <p:txBody>
          <a:bodyPr>
            <a:normAutofit/>
          </a:bodyPr>
          <a:lstStyle/>
          <a:p>
            <a:r>
              <a:rPr lang="en-US" dirty="0"/>
              <a:t>3.Spearman’s Rank Correlation</a:t>
            </a:r>
          </a:p>
        </p:txBody>
      </p:sp>
      <p:sp>
        <p:nvSpPr>
          <p:cNvPr id="3" name="Content Placeholder 2"/>
          <p:cNvSpPr>
            <a:spLocks noGrp="1"/>
          </p:cNvSpPr>
          <p:nvPr>
            <p:ph idx="1"/>
          </p:nvPr>
        </p:nvSpPr>
        <p:spPr>
          <a:xfrm>
            <a:off x="1981200" y="1295400"/>
            <a:ext cx="8229600" cy="5029200"/>
          </a:xfrm>
          <a:ln>
            <a:solidFill>
              <a:schemeClr val="tx1"/>
            </a:solidFill>
          </a:ln>
        </p:spPr>
        <p:txBody>
          <a:bodyPr>
            <a:normAutofit/>
          </a:bodyPr>
          <a:lstStyle/>
          <a:p>
            <a:pPr marL="514350" indent="-514350"/>
            <a:r>
              <a:rPr lang="en-US" dirty="0"/>
              <a:t>R= 1- 6</a:t>
            </a:r>
            <a:r>
              <a:rPr lang="el-GR" dirty="0"/>
              <a:t>Σ</a:t>
            </a:r>
            <a:r>
              <a:rPr lang="en-US" dirty="0"/>
              <a:t>d</a:t>
            </a:r>
            <a:r>
              <a:rPr lang="en-US" baseline="30000" dirty="0"/>
              <a:t>2</a:t>
            </a:r>
            <a:r>
              <a:rPr lang="en-US" dirty="0"/>
              <a:t>/n(n</a:t>
            </a:r>
            <a:r>
              <a:rPr lang="en-US" baseline="30000" dirty="0"/>
              <a:t>2</a:t>
            </a:r>
            <a:r>
              <a:rPr lang="en-US" dirty="0"/>
              <a:t>-1)</a:t>
            </a:r>
          </a:p>
          <a:p>
            <a:pPr marL="514350" indent="-514350"/>
            <a:r>
              <a:rPr lang="en-US" dirty="0"/>
              <a:t>R= Rank Correlation</a:t>
            </a:r>
          </a:p>
          <a:p>
            <a:pPr marL="514350" indent="-514350"/>
            <a:r>
              <a:rPr lang="en-US" dirty="0"/>
              <a:t>R</a:t>
            </a:r>
            <a:r>
              <a:rPr lang="en-US" baseline="-25000" dirty="0"/>
              <a:t>1</a:t>
            </a:r>
            <a:r>
              <a:rPr lang="en-US" dirty="0"/>
              <a:t>= Rank of observation with respect to first variable</a:t>
            </a:r>
          </a:p>
          <a:p>
            <a:pPr marL="514350" indent="-514350"/>
            <a:r>
              <a:rPr lang="en-US" dirty="0"/>
              <a:t>R</a:t>
            </a:r>
            <a:r>
              <a:rPr lang="en-US" baseline="-25000" dirty="0"/>
              <a:t>2</a:t>
            </a:r>
            <a:r>
              <a:rPr lang="en-US" dirty="0"/>
              <a:t>= Rank of observation with respect to second variable.</a:t>
            </a:r>
          </a:p>
          <a:p>
            <a:pPr marL="514350" indent="-514350"/>
            <a:r>
              <a:rPr lang="en-US" dirty="0"/>
              <a:t> d=R</a:t>
            </a:r>
            <a:r>
              <a:rPr lang="en-US" baseline="-25000" dirty="0"/>
              <a:t>1</a:t>
            </a:r>
            <a:r>
              <a:rPr lang="en-US" dirty="0"/>
              <a:t>-R</a:t>
            </a:r>
            <a:r>
              <a:rPr lang="en-US" baseline="-25000" dirty="0"/>
              <a:t>2</a:t>
            </a:r>
            <a:endParaRPr lang="en-US" dirty="0"/>
          </a:p>
          <a:p>
            <a:pPr marL="514350" indent="-514350"/>
            <a:r>
              <a:rPr lang="en-US" dirty="0"/>
              <a:t>n = Number of pairs of observations being ranked.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2057400" y="304801"/>
            <a:ext cx="8153400" cy="685800"/>
          </a:xfrm>
          <a:ln>
            <a:solidFill>
              <a:schemeClr val="tx1"/>
            </a:solidFill>
          </a:ln>
        </p:spPr>
        <p:txBody>
          <a:bodyPr>
            <a:normAutofit fontScale="90000"/>
          </a:bodyPr>
          <a:lstStyle/>
          <a:p>
            <a:r>
              <a:rPr lang="en-US" dirty="0"/>
              <a:t>4.Method of Least Squares</a:t>
            </a:r>
          </a:p>
        </p:txBody>
      </p:sp>
      <p:sp>
        <p:nvSpPr>
          <p:cNvPr id="118787" name="Rectangle 3"/>
          <p:cNvSpPr>
            <a:spLocks noGrp="1" noChangeArrowheads="1"/>
          </p:cNvSpPr>
          <p:nvPr>
            <p:ph type="body" idx="1"/>
          </p:nvPr>
        </p:nvSpPr>
        <p:spPr>
          <a:xfrm>
            <a:off x="1981200" y="1219200"/>
            <a:ext cx="8229600" cy="4876800"/>
          </a:xfrm>
          <a:ln>
            <a:solidFill>
              <a:schemeClr val="tx1"/>
            </a:solidFill>
          </a:ln>
        </p:spPr>
        <p:txBody>
          <a:bodyPr/>
          <a:lstStyle/>
          <a:p>
            <a:r>
              <a:rPr lang="en-US" dirty="0"/>
              <a:t>The method of least-squares to calculate correlation coefficient requires the values of regression co-efficient  </a:t>
            </a:r>
            <a:r>
              <a:rPr lang="en-US" dirty="0" err="1"/>
              <a:t>b</a:t>
            </a:r>
            <a:r>
              <a:rPr lang="en-US" baseline="-25000" dirty="0" err="1"/>
              <a:t>xy</a:t>
            </a:r>
            <a:r>
              <a:rPr lang="en-US" baseline="-25000" dirty="0"/>
              <a:t> </a:t>
            </a:r>
            <a:r>
              <a:rPr lang="en-US" dirty="0"/>
              <a:t>and b</a:t>
            </a:r>
            <a:r>
              <a:rPr lang="en-US" baseline="-25000" dirty="0"/>
              <a:t> </a:t>
            </a:r>
            <a:r>
              <a:rPr lang="en-US" baseline="-25000" dirty="0" err="1"/>
              <a:t>yx</a:t>
            </a:r>
            <a:r>
              <a:rPr lang="en-US" baseline="-25000" dirty="0"/>
              <a:t>, </a:t>
            </a:r>
            <a:r>
              <a:rPr lang="en-US" dirty="0"/>
              <a:t>so that</a:t>
            </a:r>
            <a:r>
              <a:rPr lang="en-US" baseline="-25000" dirty="0"/>
              <a:t> </a:t>
            </a:r>
          </a:p>
          <a:p>
            <a:endParaRPr lang="en-US" i="1" baseline="-25000" dirty="0"/>
          </a:p>
          <a:p>
            <a:pPr>
              <a:buFontTx/>
              <a:buNone/>
            </a:pPr>
            <a:r>
              <a:rPr lang="en-US" i="1" dirty="0"/>
              <a:t>		r= √</a:t>
            </a:r>
            <a:r>
              <a:rPr lang="en-US" dirty="0"/>
              <a:t> </a:t>
            </a:r>
            <a:r>
              <a:rPr lang="en-US" i="1" dirty="0" err="1"/>
              <a:t>b</a:t>
            </a:r>
            <a:r>
              <a:rPr lang="en-US" i="1" baseline="-25000" dirty="0" err="1"/>
              <a:t>xy</a:t>
            </a:r>
            <a:r>
              <a:rPr lang="en-US" i="1" baseline="-25000" dirty="0"/>
              <a:t> </a:t>
            </a:r>
            <a:r>
              <a:rPr lang="en-US" i="1" dirty="0" err="1"/>
              <a:t>xb</a:t>
            </a:r>
            <a:r>
              <a:rPr lang="en-US" i="1" baseline="-25000" dirty="0" err="1"/>
              <a:t>yx</a:t>
            </a:r>
            <a:endParaRPr lang="en-US" i="1" baseline="-25000" dirty="0"/>
          </a:p>
          <a:p>
            <a:r>
              <a:rPr lang="en-US" dirty="0"/>
              <a:t>In other words, correlation coefficient is the geometric mean of the two-regression co-</a:t>
            </a:r>
            <a:r>
              <a:rPr lang="en-US" dirty="0" err="1"/>
              <a:t>efficients</a:t>
            </a:r>
            <a:r>
              <a:rPr lang="en-US" dirty="0"/>
              <a:t>. (Will be discussed later on)</a:t>
            </a:r>
          </a:p>
        </p:txBody>
      </p:sp>
      <p:cxnSp>
        <p:nvCxnSpPr>
          <p:cNvPr id="6" name="Straight Connector 5"/>
          <p:cNvCxnSpPr/>
          <p:nvPr/>
        </p:nvCxnSpPr>
        <p:spPr>
          <a:xfrm>
            <a:off x="3657600" y="3276600"/>
            <a:ext cx="1143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1981200" y="228601"/>
            <a:ext cx="8229600" cy="762000"/>
          </a:xfrm>
          <a:ln>
            <a:solidFill>
              <a:schemeClr val="tx1"/>
            </a:solidFill>
          </a:ln>
        </p:spPr>
        <p:txBody>
          <a:bodyPr/>
          <a:lstStyle/>
          <a:p>
            <a:r>
              <a:rPr lang="en-US" dirty="0"/>
              <a:t>5.Concurrent Deviation Method</a:t>
            </a:r>
          </a:p>
        </p:txBody>
      </p:sp>
      <p:sp>
        <p:nvSpPr>
          <p:cNvPr id="120835" name="Rectangle 3"/>
          <p:cNvSpPr>
            <a:spLocks noGrp="1" noChangeArrowheads="1"/>
          </p:cNvSpPr>
          <p:nvPr>
            <p:ph type="body" idx="1"/>
          </p:nvPr>
        </p:nvSpPr>
        <p:spPr>
          <a:xfrm>
            <a:off x="1981200" y="1219200"/>
            <a:ext cx="8229600" cy="4876800"/>
          </a:xfrm>
          <a:ln>
            <a:solidFill>
              <a:schemeClr val="tx1"/>
            </a:solidFill>
          </a:ln>
        </p:spPr>
        <p:txBody>
          <a:bodyPr/>
          <a:lstStyle/>
          <a:p>
            <a:pPr>
              <a:lnSpc>
                <a:spcPct val="90000"/>
              </a:lnSpc>
            </a:pPr>
            <a:r>
              <a:rPr lang="en-US" dirty="0"/>
              <a:t>This method of studying correlation is the simplest of all the methods. The only thing that is required under this method is to find out the direction of change of X variable and Y variable.</a:t>
            </a:r>
          </a:p>
          <a:p>
            <a:pPr algn="ctr">
              <a:lnSpc>
                <a:spcPct val="90000"/>
              </a:lnSpc>
            </a:pPr>
            <a:r>
              <a:rPr lang="en-US" sz="4000" dirty="0" err="1"/>
              <a:t>r</a:t>
            </a:r>
            <a:r>
              <a:rPr lang="en-US" sz="4000" baseline="-25000" dirty="0" err="1"/>
              <a:t>c</a:t>
            </a:r>
            <a:r>
              <a:rPr lang="en-US" sz="4000" dirty="0"/>
              <a:t>=</a:t>
            </a:r>
            <a:r>
              <a:rPr lang="en-US" sz="4000" baseline="-25000" dirty="0"/>
              <a:t> </a:t>
            </a:r>
            <a:r>
              <a:rPr lang="en-US" sz="4000" dirty="0"/>
              <a:t>+</a:t>
            </a:r>
            <a:r>
              <a:rPr lang="en-US" sz="4000" baseline="-25000" dirty="0"/>
              <a:t>- </a:t>
            </a:r>
            <a:r>
              <a:rPr lang="en-US" sz="4000" i="1" dirty="0"/>
              <a:t>√+</a:t>
            </a:r>
            <a:r>
              <a:rPr lang="en-US" sz="4000" i="1" baseline="-25000" dirty="0"/>
              <a:t>-</a:t>
            </a:r>
            <a:r>
              <a:rPr lang="en-US" sz="4000" i="1" dirty="0"/>
              <a:t>(2c-n)/n</a:t>
            </a:r>
          </a:p>
          <a:p>
            <a:pPr>
              <a:lnSpc>
                <a:spcPct val="90000"/>
              </a:lnSpc>
            </a:pPr>
            <a:r>
              <a:rPr lang="en-US" dirty="0" err="1"/>
              <a:t>r</a:t>
            </a:r>
            <a:r>
              <a:rPr lang="en-US" baseline="-25000" dirty="0" err="1"/>
              <a:t>c</a:t>
            </a:r>
            <a:r>
              <a:rPr lang="en-US" dirty="0"/>
              <a:t> stands for the coefficient of correlation by the concurrent method. ‘c’ stands for the number of concurrent deviations or the number of positive signs obtained by multiplying </a:t>
            </a:r>
            <a:r>
              <a:rPr lang="en-US" dirty="0" err="1"/>
              <a:t>D</a:t>
            </a:r>
            <a:r>
              <a:rPr lang="en-US" baseline="-25000" dirty="0" err="1"/>
              <a:t>x</a:t>
            </a:r>
            <a:r>
              <a:rPr lang="en-US" dirty="0"/>
              <a:t> with </a:t>
            </a:r>
            <a:r>
              <a:rPr lang="en-US" dirty="0" err="1"/>
              <a:t>D</a:t>
            </a:r>
            <a:r>
              <a:rPr lang="en-US" baseline="-25000" dirty="0" err="1"/>
              <a:t>y</a:t>
            </a:r>
            <a:endParaRPr lang="en-US" baseline="-25000" dirty="0"/>
          </a:p>
        </p:txBody>
      </p:sp>
      <p:sp>
        <p:nvSpPr>
          <p:cNvPr id="120836" name="Line 4"/>
          <p:cNvSpPr>
            <a:spLocks noChangeShapeType="1"/>
          </p:cNvSpPr>
          <p:nvPr/>
        </p:nvSpPr>
        <p:spPr bwMode="auto">
          <a:xfrm>
            <a:off x="5943600" y="2971800"/>
            <a:ext cx="2286000" cy="0"/>
          </a:xfrm>
          <a:prstGeom prst="line">
            <a:avLst/>
          </a:prstGeom>
          <a:noFill/>
          <a:ln w="9525">
            <a:solidFill>
              <a:schemeClr val="tx1"/>
            </a:solidFill>
            <a:round/>
            <a:headEnd/>
            <a:tailEnd/>
          </a:ln>
          <a:effectLst/>
        </p:spPr>
        <p:txBody>
          <a:bodyPr/>
          <a:lstStyle/>
          <a:p>
            <a:endParaRPr lang="en-US" sz="36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1981200" y="274638"/>
            <a:ext cx="8229600" cy="563562"/>
          </a:xfrm>
          <a:ln>
            <a:solidFill>
              <a:schemeClr val="tx1"/>
            </a:solidFill>
          </a:ln>
        </p:spPr>
        <p:txBody>
          <a:bodyPr>
            <a:normAutofit fontScale="90000"/>
          </a:bodyPr>
          <a:lstStyle/>
          <a:p>
            <a:r>
              <a:rPr lang="en-US" dirty="0"/>
              <a:t>REGRESSION</a:t>
            </a:r>
          </a:p>
        </p:txBody>
      </p:sp>
      <p:sp>
        <p:nvSpPr>
          <p:cNvPr id="110595" name="Rectangle 3"/>
          <p:cNvSpPr>
            <a:spLocks noGrp="1" noChangeArrowheads="1"/>
          </p:cNvSpPr>
          <p:nvPr>
            <p:ph type="body" idx="1"/>
          </p:nvPr>
        </p:nvSpPr>
        <p:spPr>
          <a:xfrm>
            <a:off x="1981200" y="1066801"/>
            <a:ext cx="8229600" cy="5059363"/>
          </a:xfrm>
          <a:ln>
            <a:solidFill>
              <a:schemeClr val="tx1"/>
            </a:solidFill>
          </a:ln>
        </p:spPr>
        <p:txBody>
          <a:bodyPr/>
          <a:lstStyle/>
          <a:p>
            <a:pPr>
              <a:buFontTx/>
              <a:buNone/>
            </a:pPr>
            <a:r>
              <a:rPr lang="en-US" dirty="0"/>
              <a:t>“Regression is the measure of the average relationship between two or more variables in terms of the original units of the data”</a:t>
            </a:r>
          </a:p>
          <a:p>
            <a:pPr>
              <a:buFontTx/>
              <a:buNone/>
            </a:pPr>
            <a:r>
              <a:rPr lang="en-US" u="sng" dirty="0"/>
              <a:t>Regression Lines:</a:t>
            </a:r>
          </a:p>
          <a:p>
            <a:pPr>
              <a:buFontTx/>
              <a:buNone/>
            </a:pPr>
            <a:r>
              <a:rPr lang="en-US" dirty="0"/>
              <a:t>X on Y : Value of X for a given value of Y.</a:t>
            </a:r>
          </a:p>
          <a:p>
            <a:pPr>
              <a:buFontTx/>
              <a:buNone/>
            </a:pPr>
            <a:r>
              <a:rPr lang="en-US" dirty="0"/>
              <a:t>Y on X: Value of Y for a given value of X.</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1981200" y="228602"/>
            <a:ext cx="8229600" cy="609599"/>
          </a:xfrm>
          <a:ln>
            <a:solidFill>
              <a:schemeClr val="tx1"/>
            </a:solidFill>
          </a:ln>
        </p:spPr>
        <p:txBody>
          <a:bodyPr>
            <a:normAutofit fontScale="90000"/>
          </a:bodyPr>
          <a:lstStyle/>
          <a:p>
            <a:r>
              <a:rPr lang="en-US" dirty="0"/>
              <a:t> REGRESSION MODEL</a:t>
            </a:r>
          </a:p>
        </p:txBody>
      </p:sp>
      <p:sp>
        <p:nvSpPr>
          <p:cNvPr id="121859" name="Rectangle 3"/>
          <p:cNvSpPr>
            <a:spLocks noGrp="1" noChangeArrowheads="1"/>
          </p:cNvSpPr>
          <p:nvPr>
            <p:ph type="body" idx="1"/>
          </p:nvPr>
        </p:nvSpPr>
        <p:spPr>
          <a:xfrm>
            <a:off x="1981200" y="1143001"/>
            <a:ext cx="8229600" cy="4983163"/>
          </a:xfrm>
          <a:ln>
            <a:solidFill>
              <a:schemeClr val="tx1"/>
            </a:solidFill>
          </a:ln>
        </p:spPr>
        <p:txBody>
          <a:bodyPr/>
          <a:lstStyle/>
          <a:p>
            <a:r>
              <a:rPr lang="en-US" dirty="0"/>
              <a:t>The primary objective of regression analysis is the development of a </a:t>
            </a:r>
            <a:r>
              <a:rPr lang="en-US" i="1" dirty="0"/>
              <a:t>‘regression model’</a:t>
            </a:r>
            <a:r>
              <a:rPr lang="en-US" dirty="0"/>
              <a:t> to explain the association between two or more variables in the given population.</a:t>
            </a:r>
          </a:p>
          <a:p>
            <a:pPr>
              <a:buFontTx/>
              <a:buNone/>
            </a:pPr>
            <a:endParaRPr lang="en-US" dirty="0"/>
          </a:p>
          <a:p>
            <a:r>
              <a:rPr lang="en-US" dirty="0"/>
              <a:t>A regression model is the mathematical equation that provides prediction of value of dependent variable based on the known values of one or more independent variables.</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a:xfrm>
            <a:off x="1981200" y="274638"/>
            <a:ext cx="8229600" cy="715962"/>
          </a:xfrm>
          <a:ln>
            <a:solidFill>
              <a:schemeClr val="tx1"/>
            </a:solidFill>
          </a:ln>
        </p:spPr>
        <p:txBody>
          <a:bodyPr>
            <a:normAutofit/>
          </a:bodyPr>
          <a:lstStyle/>
          <a:p>
            <a:r>
              <a:rPr lang="en-US" dirty="0"/>
              <a:t>Types of Regression Models</a:t>
            </a:r>
          </a:p>
        </p:txBody>
      </p:sp>
      <p:sp>
        <p:nvSpPr>
          <p:cNvPr id="297987" name="Rectangle 3"/>
          <p:cNvSpPr>
            <a:spLocks noGrp="1" noChangeArrowheads="1"/>
          </p:cNvSpPr>
          <p:nvPr>
            <p:ph type="body" idx="1"/>
          </p:nvPr>
        </p:nvSpPr>
        <p:spPr>
          <a:xfrm>
            <a:off x="1981200" y="1219201"/>
            <a:ext cx="8229600" cy="4906963"/>
          </a:xfrm>
          <a:ln>
            <a:solidFill>
              <a:schemeClr val="tx1"/>
            </a:solidFill>
          </a:ln>
        </p:spPr>
        <p:txBody>
          <a:bodyPr/>
          <a:lstStyle/>
          <a:p>
            <a:pPr marL="609600" indent="-609600">
              <a:buFontTx/>
              <a:buAutoNum type="arabicPeriod"/>
            </a:pPr>
            <a:r>
              <a:rPr lang="en-US" dirty="0"/>
              <a:t>Simple and Multiple Regression Models</a:t>
            </a:r>
          </a:p>
          <a:p>
            <a:pPr marL="609600" indent="-609600">
              <a:buFontTx/>
              <a:buAutoNum type="arabicPeriod"/>
            </a:pPr>
            <a:r>
              <a:rPr lang="en-US" dirty="0"/>
              <a:t>Linear and Nonlinear Regression Models</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2133600" y="228600"/>
            <a:ext cx="8153400" cy="762000"/>
          </a:xfrm>
          <a:ln>
            <a:solidFill>
              <a:schemeClr val="tx1"/>
            </a:solidFill>
          </a:ln>
        </p:spPr>
        <p:txBody>
          <a:bodyPr>
            <a:normAutofit/>
          </a:bodyPr>
          <a:lstStyle/>
          <a:p>
            <a:r>
              <a:rPr lang="en-US" sz="4000" dirty="0"/>
              <a:t>1. Simple &amp; Multiple Regression</a:t>
            </a:r>
          </a:p>
        </p:txBody>
      </p:sp>
      <p:sp>
        <p:nvSpPr>
          <p:cNvPr id="124931" name="Rectangle 3"/>
          <p:cNvSpPr>
            <a:spLocks noGrp="1" noChangeArrowheads="1"/>
          </p:cNvSpPr>
          <p:nvPr>
            <p:ph type="body" idx="1"/>
          </p:nvPr>
        </p:nvSpPr>
        <p:spPr>
          <a:xfrm>
            <a:off x="2133600" y="1295400"/>
            <a:ext cx="8229600" cy="5029200"/>
          </a:xfrm>
          <a:ln>
            <a:solidFill>
              <a:schemeClr val="tx1"/>
            </a:solidFill>
          </a:ln>
        </p:spPr>
        <p:txBody>
          <a:bodyPr/>
          <a:lstStyle/>
          <a:p>
            <a:pPr marL="590550" indent="-590550">
              <a:lnSpc>
                <a:spcPct val="80000"/>
              </a:lnSpc>
              <a:buNone/>
            </a:pPr>
            <a:r>
              <a:rPr lang="en-US" dirty="0"/>
              <a:t>	If a regression model characterizes the relationship between a dependent variable </a:t>
            </a:r>
            <a:r>
              <a:rPr lang="en-US" i="1" dirty="0"/>
              <a:t>y </a:t>
            </a:r>
            <a:r>
              <a:rPr lang="en-US" dirty="0"/>
              <a:t>and only one independent variable </a:t>
            </a:r>
            <a:r>
              <a:rPr lang="en-US" i="1" dirty="0"/>
              <a:t>x</a:t>
            </a:r>
            <a:r>
              <a:rPr lang="en-US" dirty="0"/>
              <a:t>, then</a:t>
            </a:r>
            <a:r>
              <a:rPr lang="en-US" i="1" dirty="0"/>
              <a:t> </a:t>
            </a:r>
            <a:r>
              <a:rPr lang="en-US" dirty="0"/>
              <a:t> such a regression model is called a ‘</a:t>
            </a:r>
            <a:r>
              <a:rPr lang="en-US" i="1" dirty="0"/>
              <a:t>simple</a:t>
            </a:r>
            <a:r>
              <a:rPr lang="en-US" dirty="0"/>
              <a:t>’ regression model. (Ex: Height &amp; Weight).</a:t>
            </a:r>
          </a:p>
          <a:p>
            <a:pPr marL="590550" indent="-590550">
              <a:lnSpc>
                <a:spcPct val="80000"/>
              </a:lnSpc>
              <a:buNone/>
            </a:pPr>
            <a:r>
              <a:rPr lang="en-US" dirty="0"/>
              <a:t>	</a:t>
            </a:r>
          </a:p>
          <a:p>
            <a:pPr marL="590550" indent="-590550">
              <a:lnSpc>
                <a:spcPct val="80000"/>
              </a:lnSpc>
              <a:buNone/>
            </a:pPr>
            <a:r>
              <a:rPr lang="en-US" dirty="0"/>
              <a:t>	But if more than one independent variables are associated with a dependent variable, then such a regression model is called a </a:t>
            </a:r>
            <a:r>
              <a:rPr lang="en-US" i="1" dirty="0"/>
              <a:t>‘multiple regression model’</a:t>
            </a:r>
            <a:r>
              <a:rPr lang="en-US" dirty="0"/>
              <a:t>. (Ex: Turnover of a product is associated with demand, advertisement, quality, and so on).</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1981200" y="228601"/>
            <a:ext cx="8229600" cy="762000"/>
          </a:xfrm>
          <a:ln>
            <a:solidFill>
              <a:schemeClr val="tx1"/>
            </a:solidFill>
          </a:ln>
        </p:spPr>
        <p:txBody>
          <a:bodyPr/>
          <a:lstStyle/>
          <a:p>
            <a:r>
              <a:rPr lang="en-US" sz="4000" dirty="0"/>
              <a:t>2.Linear &amp; Nonlinear Regression</a:t>
            </a:r>
            <a:r>
              <a:rPr lang="en-US" sz="4000" u="sng" dirty="0"/>
              <a:t> </a:t>
            </a:r>
          </a:p>
        </p:txBody>
      </p:sp>
      <p:sp>
        <p:nvSpPr>
          <p:cNvPr id="125955" name="Rectangle 3"/>
          <p:cNvSpPr>
            <a:spLocks noGrp="1" noChangeArrowheads="1"/>
          </p:cNvSpPr>
          <p:nvPr>
            <p:ph type="body" idx="1"/>
          </p:nvPr>
        </p:nvSpPr>
        <p:spPr>
          <a:xfrm>
            <a:off x="2057400" y="1371600"/>
            <a:ext cx="8153400" cy="4953000"/>
          </a:xfrm>
          <a:noFill/>
          <a:ln>
            <a:solidFill>
              <a:schemeClr val="tx1"/>
            </a:solidFill>
          </a:ln>
        </p:spPr>
        <p:txBody>
          <a:bodyPr>
            <a:normAutofit/>
          </a:bodyPr>
          <a:lstStyle/>
          <a:p>
            <a:pPr marL="590550" indent="-590550">
              <a:buNone/>
            </a:pPr>
            <a:r>
              <a:rPr lang="en-US" dirty="0"/>
              <a:t>	If the value of a dependent variable ‘</a:t>
            </a:r>
            <a:r>
              <a:rPr lang="en-US" i="1" dirty="0"/>
              <a:t>y</a:t>
            </a:r>
            <a:r>
              <a:rPr lang="en-US" dirty="0"/>
              <a:t>’ in a regression model tends to change in direct proportion to change in the values of independent variables, then such a regression model is called a linear model. </a:t>
            </a:r>
            <a:r>
              <a:rPr lang="en-US" i="1" u="sng" dirty="0"/>
              <a:t>Very useful for prediction.</a:t>
            </a:r>
          </a:p>
          <a:p>
            <a:pPr marL="590550" indent="-590550">
              <a:buNone/>
            </a:pPr>
            <a:r>
              <a:rPr lang="en-US" dirty="0"/>
              <a:t>	</a:t>
            </a:r>
          </a:p>
          <a:p>
            <a:pPr marL="590550" indent="-590550">
              <a:buNone/>
            </a:pPr>
            <a:r>
              <a:rPr lang="en-US" dirty="0"/>
              <a:t>	If the line passing through the pair of values of variables </a:t>
            </a:r>
            <a:r>
              <a:rPr lang="en-US" i="1" dirty="0"/>
              <a:t>x</a:t>
            </a:r>
            <a:r>
              <a:rPr lang="en-US" dirty="0"/>
              <a:t> and </a:t>
            </a:r>
            <a:r>
              <a:rPr lang="en-US" i="1" dirty="0"/>
              <a:t>y </a:t>
            </a:r>
            <a:r>
              <a:rPr lang="en-US" dirty="0"/>
              <a:t>is curvilinear, then the relationship is called nonlinear. A nonlinear relationship is </a:t>
            </a:r>
            <a:r>
              <a:rPr lang="en-US" i="1" dirty="0"/>
              <a:t> </a:t>
            </a:r>
            <a:r>
              <a:rPr lang="en-US" i="1" u="sng" dirty="0"/>
              <a:t>not very useful for prediction.</a:t>
            </a:r>
          </a:p>
          <a:p>
            <a:pPr marL="590550" indent="-590550">
              <a:buNone/>
            </a:pPr>
            <a:endParaRPr lang="en-US" u="sng"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1981200" y="228601"/>
            <a:ext cx="8229600" cy="669925"/>
          </a:xfrm>
          <a:ln>
            <a:solidFill>
              <a:schemeClr val="tx1"/>
            </a:solidFill>
          </a:ln>
        </p:spPr>
        <p:txBody>
          <a:bodyPr>
            <a:normAutofit fontScale="90000"/>
          </a:bodyPr>
          <a:lstStyle/>
          <a:p>
            <a:r>
              <a:rPr lang="en-US"/>
              <a:t>Regression Lines</a:t>
            </a:r>
          </a:p>
        </p:txBody>
      </p:sp>
      <p:sp>
        <p:nvSpPr>
          <p:cNvPr id="123907" name="Rectangle 3"/>
          <p:cNvSpPr>
            <a:spLocks noGrp="1" noChangeArrowheads="1"/>
          </p:cNvSpPr>
          <p:nvPr>
            <p:ph type="body" idx="1"/>
          </p:nvPr>
        </p:nvSpPr>
        <p:spPr>
          <a:xfrm>
            <a:off x="2057400" y="1143000"/>
            <a:ext cx="8153400" cy="4876800"/>
          </a:xfrm>
          <a:ln>
            <a:solidFill>
              <a:schemeClr val="tx1"/>
            </a:solidFill>
          </a:ln>
        </p:spPr>
        <p:txBody>
          <a:bodyPr/>
          <a:lstStyle/>
          <a:p>
            <a:pPr>
              <a:buFontTx/>
              <a:buNone/>
            </a:pPr>
            <a:r>
              <a:rPr lang="en-US" dirty="0"/>
              <a:t>	The fundamental aim of regression analysis is to determine a regression equation that makes sense and fits the representative data such that the error of variance is as small as possible.</a:t>
            </a:r>
          </a:p>
          <a:p>
            <a:r>
              <a:rPr lang="en-US" dirty="0"/>
              <a:t>Regression equation of y on </a:t>
            </a:r>
            <a:r>
              <a:rPr lang="en-US" i="1" dirty="0"/>
              <a:t>x </a:t>
            </a:r>
          </a:p>
          <a:p>
            <a:pPr lvl="1">
              <a:buFontTx/>
              <a:buNone/>
            </a:pPr>
            <a:r>
              <a:rPr lang="en-US" sz="3200" i="1" dirty="0"/>
              <a:t>y= </a:t>
            </a:r>
            <a:r>
              <a:rPr lang="en-US" sz="3200" i="1" dirty="0" err="1"/>
              <a:t>a+bx</a:t>
            </a:r>
            <a:endParaRPr lang="en-US" sz="3200" dirty="0"/>
          </a:p>
          <a:p>
            <a:r>
              <a:rPr lang="en-US" dirty="0"/>
              <a:t>Regression equation of x on y</a:t>
            </a:r>
          </a:p>
          <a:p>
            <a:pPr>
              <a:buFontTx/>
              <a:buNone/>
            </a:pPr>
            <a:r>
              <a:rPr lang="en-US" i="1" dirty="0"/>
              <a:t>	x= </a:t>
            </a:r>
            <a:r>
              <a:rPr lang="en-US" i="1" dirty="0" err="1"/>
              <a:t>c+dy</a:t>
            </a:r>
            <a:endParaRPr lang="en-US" i="1"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639762"/>
          </a:xfrm>
          <a:ln>
            <a:solidFill>
              <a:schemeClr val="tx1"/>
            </a:solidFill>
          </a:ln>
        </p:spPr>
        <p:txBody>
          <a:bodyPr>
            <a:normAutofit fontScale="90000"/>
          </a:bodyPr>
          <a:lstStyle/>
          <a:p>
            <a:r>
              <a:rPr lang="en-US" dirty="0"/>
              <a:t>CORRELATION</a:t>
            </a:r>
          </a:p>
        </p:txBody>
      </p:sp>
      <p:sp>
        <p:nvSpPr>
          <p:cNvPr id="3" name="Content Placeholder 2"/>
          <p:cNvSpPr>
            <a:spLocks noGrp="1"/>
          </p:cNvSpPr>
          <p:nvPr>
            <p:ph idx="1"/>
          </p:nvPr>
        </p:nvSpPr>
        <p:spPr>
          <a:xfrm>
            <a:off x="1981200" y="1143000"/>
            <a:ext cx="8229600" cy="5334000"/>
          </a:xfrm>
          <a:ln>
            <a:solidFill>
              <a:schemeClr val="tx1"/>
            </a:solidFill>
          </a:ln>
        </p:spPr>
        <p:txBody>
          <a:bodyPr>
            <a:normAutofit/>
          </a:bodyPr>
          <a:lstStyle/>
          <a:p>
            <a:r>
              <a:rPr lang="en-US" dirty="0"/>
              <a:t>Correlation analysis attempts to determine the ‘degree of relationship’ between variables ( Ex: Between Income &amp; Expenditure)</a:t>
            </a:r>
          </a:p>
          <a:p>
            <a:r>
              <a:rPr lang="en-US" dirty="0"/>
              <a:t>Correlation does not tell anything  about causation.</a:t>
            </a:r>
          </a:p>
          <a:p>
            <a:r>
              <a:rPr lang="en-US" dirty="0"/>
              <a:t>Problems in correlation</a:t>
            </a:r>
          </a:p>
          <a:p>
            <a:pPr lvl="1"/>
            <a:r>
              <a:rPr lang="en-US" dirty="0"/>
              <a:t>Chance Coincidence</a:t>
            </a:r>
          </a:p>
          <a:p>
            <a:pPr lvl="1"/>
            <a:r>
              <a:rPr lang="en-US" dirty="0"/>
              <a:t>Influence of third variable</a:t>
            </a:r>
          </a:p>
          <a:p>
            <a:pPr lvl="1"/>
            <a:r>
              <a:rPr lang="en-US" dirty="0"/>
              <a:t>Mutual Influence</a:t>
            </a:r>
          </a:p>
        </p:txBody>
      </p:sp>
    </p:spTree>
    <p:extLst>
      <p:ext uri="{BB962C8B-B14F-4D97-AF65-F5344CB8AC3E}">
        <p14:creationId xmlns:p14="http://schemas.microsoft.com/office/powerpoint/2010/main" val="38928782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a:ln>
            <a:solidFill>
              <a:schemeClr val="tx1"/>
            </a:solidFill>
          </a:ln>
        </p:spPr>
        <p:txBody>
          <a:bodyPr/>
          <a:lstStyle/>
          <a:p>
            <a:r>
              <a:rPr lang="en-US" dirty="0"/>
              <a:t>Correlation co-efficient</a:t>
            </a:r>
          </a:p>
        </p:txBody>
      </p:sp>
      <p:sp>
        <p:nvSpPr>
          <p:cNvPr id="3" name="Content Placeholder 2"/>
          <p:cNvSpPr>
            <a:spLocks noGrp="1"/>
          </p:cNvSpPr>
          <p:nvPr>
            <p:ph idx="1"/>
          </p:nvPr>
        </p:nvSpPr>
        <p:spPr>
          <a:xfrm>
            <a:off x="1981200" y="1295401"/>
            <a:ext cx="8229600" cy="4830763"/>
          </a:xfrm>
          <a:ln>
            <a:solidFill>
              <a:schemeClr val="tx1"/>
            </a:solidFill>
          </a:ln>
        </p:spPr>
        <p:txBody>
          <a:bodyPr/>
          <a:lstStyle/>
          <a:p>
            <a:pPr>
              <a:buNone/>
            </a:pPr>
            <a:r>
              <a:rPr lang="en-US" dirty="0"/>
              <a:t>	From the following data calculate Karl Pearson’s coefficient of correlation &amp; interpret its value.</a:t>
            </a:r>
          </a:p>
          <a:p>
            <a:pPr>
              <a:buNone/>
            </a:pPr>
            <a:r>
              <a:rPr lang="en-US" dirty="0"/>
              <a:t>	Roll No.			1	2	3	4	5</a:t>
            </a:r>
          </a:p>
          <a:p>
            <a:pPr>
              <a:buNone/>
            </a:pPr>
            <a:r>
              <a:rPr lang="en-US" dirty="0"/>
              <a:t>	Accountancy		48	35	17	23	47</a:t>
            </a:r>
          </a:p>
          <a:p>
            <a:pPr>
              <a:buNone/>
            </a:pPr>
            <a:r>
              <a:rPr lang="en-US" dirty="0"/>
              <a:t>	Statistics			45	20	40	25	45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a:ln>
            <a:solidFill>
              <a:schemeClr val="tx1"/>
            </a:solidFill>
          </a:ln>
        </p:spPr>
        <p:txBody>
          <a:bodyPr/>
          <a:lstStyle/>
          <a:p>
            <a:r>
              <a:rPr lang="en-US" dirty="0"/>
              <a:t>Correlation co-efficient</a:t>
            </a:r>
          </a:p>
        </p:txBody>
      </p:sp>
      <p:sp>
        <p:nvSpPr>
          <p:cNvPr id="3" name="Content Placeholder 2"/>
          <p:cNvSpPr>
            <a:spLocks noGrp="1"/>
          </p:cNvSpPr>
          <p:nvPr>
            <p:ph idx="1"/>
          </p:nvPr>
        </p:nvSpPr>
        <p:spPr>
          <a:xfrm>
            <a:off x="1981200" y="1295401"/>
            <a:ext cx="8229600" cy="4830763"/>
          </a:xfrm>
          <a:ln>
            <a:solidFill>
              <a:schemeClr val="tx1"/>
            </a:solidFill>
          </a:ln>
        </p:spPr>
        <p:txBody>
          <a:bodyPr>
            <a:normAutofit/>
          </a:bodyPr>
          <a:lstStyle/>
          <a:p>
            <a:pPr marL="514350" indent="-514350">
              <a:buFont typeface="+mj-lt"/>
              <a:buAutoNum type="arabicPeriod"/>
            </a:pPr>
            <a:r>
              <a:rPr lang="en-US" sz="6600" dirty="0"/>
              <a:t>Direct Method</a:t>
            </a:r>
          </a:p>
          <a:p>
            <a:pPr marL="514350" indent="-514350">
              <a:buFont typeface="+mj-lt"/>
              <a:buAutoNum type="arabicPeriod"/>
            </a:pPr>
            <a:r>
              <a:rPr lang="en-US" sz="6600" dirty="0"/>
              <a:t>Co-variance Method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a:ln>
            <a:solidFill>
              <a:schemeClr val="tx1"/>
            </a:solidFill>
          </a:ln>
        </p:spPr>
        <p:txBody>
          <a:bodyPr/>
          <a:lstStyle/>
          <a:p>
            <a:r>
              <a:rPr lang="en-US" dirty="0"/>
              <a:t>Correlation co-efficient (Method I)</a:t>
            </a:r>
          </a:p>
        </p:txBody>
      </p:sp>
      <p:sp>
        <p:nvSpPr>
          <p:cNvPr id="3" name="Content Placeholder 2"/>
          <p:cNvSpPr>
            <a:spLocks noGrp="1"/>
          </p:cNvSpPr>
          <p:nvPr>
            <p:ph idx="1"/>
          </p:nvPr>
        </p:nvSpPr>
        <p:spPr>
          <a:xfrm>
            <a:off x="1981200" y="1295401"/>
            <a:ext cx="8229600" cy="4830763"/>
          </a:xfrm>
          <a:ln>
            <a:solidFill>
              <a:schemeClr val="tx1"/>
            </a:solidFill>
          </a:ln>
        </p:spPr>
        <p:txBody>
          <a:bodyPr/>
          <a:lstStyle/>
          <a:p>
            <a:pPr>
              <a:buNone/>
            </a:pPr>
            <a:r>
              <a:rPr lang="en-US" dirty="0"/>
              <a:t>	</a:t>
            </a:r>
          </a:p>
        </p:txBody>
      </p:sp>
      <p:sp>
        <p:nvSpPr>
          <p:cNvPr id="6" name="Rectangle 5"/>
          <p:cNvSpPr/>
          <p:nvPr/>
        </p:nvSpPr>
        <p:spPr>
          <a:xfrm>
            <a:off x="2362200" y="2514600"/>
            <a:ext cx="1371600" cy="923330"/>
          </a:xfrm>
          <a:prstGeom prst="rect">
            <a:avLst/>
          </a:prstGeom>
        </p:spPr>
        <p:txBody>
          <a:bodyPr wrap="square">
            <a:spAutoFit/>
          </a:bodyPr>
          <a:lstStyle/>
          <a:p>
            <a:r>
              <a:rPr lang="en-US" sz="5400" dirty="0"/>
              <a:t>r=</a:t>
            </a:r>
          </a:p>
        </p:txBody>
      </p:sp>
      <p:pic>
        <p:nvPicPr>
          <p:cNvPr id="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124200" y="2057400"/>
            <a:ext cx="6781800" cy="23622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a:ln>
            <a:solidFill>
              <a:schemeClr val="tx1"/>
            </a:solidFill>
          </a:ln>
        </p:spPr>
        <p:txBody>
          <a:bodyPr/>
          <a:lstStyle/>
          <a:p>
            <a:r>
              <a:rPr lang="en-US" dirty="0"/>
              <a:t>Correlation co-efficient(Method I)</a:t>
            </a:r>
          </a:p>
        </p:txBody>
      </p:sp>
      <p:sp>
        <p:nvSpPr>
          <p:cNvPr id="3" name="Content Placeholder 2"/>
          <p:cNvSpPr>
            <a:spLocks noGrp="1"/>
          </p:cNvSpPr>
          <p:nvPr>
            <p:ph idx="1"/>
          </p:nvPr>
        </p:nvSpPr>
        <p:spPr>
          <a:xfrm>
            <a:off x="1981200" y="1295401"/>
            <a:ext cx="8229600" cy="4830763"/>
          </a:xfrm>
          <a:ln>
            <a:solidFill>
              <a:schemeClr val="tx1"/>
            </a:solidFill>
          </a:ln>
        </p:spPr>
        <p:txBody>
          <a:bodyPr/>
          <a:lstStyle/>
          <a:p>
            <a:pPr>
              <a:buNone/>
            </a:pPr>
            <a:r>
              <a:rPr lang="en-US" dirty="0"/>
              <a:t>	</a:t>
            </a:r>
          </a:p>
        </p:txBody>
      </p:sp>
      <p:graphicFrame>
        <p:nvGraphicFramePr>
          <p:cNvPr id="4" name="Table 3"/>
          <p:cNvGraphicFramePr>
            <a:graphicFrameLocks noGrp="1"/>
          </p:cNvGraphicFramePr>
          <p:nvPr/>
        </p:nvGraphicFramePr>
        <p:xfrm>
          <a:off x="1981200" y="1397001"/>
          <a:ext cx="8229600" cy="5109933"/>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914948">
                <a:tc>
                  <a:txBody>
                    <a:bodyPr/>
                    <a:lstStyle/>
                    <a:p>
                      <a:pPr algn="ctr"/>
                      <a:endParaRPr lang="en-US" sz="2800" b="1" dirty="0">
                        <a:solidFill>
                          <a:schemeClr val="tx1"/>
                        </a:solidFill>
                      </a:endParaRPr>
                    </a:p>
                    <a:p>
                      <a:pPr algn="ctr"/>
                      <a:r>
                        <a:rPr lang="en-US" sz="2800" b="1" dirty="0">
                          <a:solidFill>
                            <a:schemeClr val="tx1"/>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800" b="1" dirty="0">
                        <a:solidFill>
                          <a:schemeClr val="tx1"/>
                        </a:solidFill>
                      </a:endParaRPr>
                    </a:p>
                    <a:p>
                      <a:pPr algn="ctr"/>
                      <a:r>
                        <a:rPr lang="en-US" sz="2800" b="1" dirty="0">
                          <a:solidFill>
                            <a:schemeClr val="tx1"/>
                          </a:solidFill>
                        </a:rPr>
                        <a:t> X</a:t>
                      </a:r>
                      <a:r>
                        <a:rPr lang="en-US" sz="2800" b="1" baseline="30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800" b="1" baseline="0" dirty="0">
                        <a:solidFill>
                          <a:schemeClr val="tx1"/>
                        </a:solidFill>
                      </a:endParaRPr>
                    </a:p>
                    <a:p>
                      <a:pPr algn="ctr"/>
                      <a:r>
                        <a:rPr lang="en-US" sz="2800" b="1" baseline="0" dirty="0">
                          <a:solidFill>
                            <a:schemeClr val="tx1"/>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800" b="1" dirty="0">
                        <a:solidFill>
                          <a:schemeClr val="tx1"/>
                        </a:solidFill>
                      </a:endParaRPr>
                    </a:p>
                    <a:p>
                      <a:pPr algn="ctr"/>
                      <a:r>
                        <a:rPr lang="en-US" sz="2800" b="1" dirty="0">
                          <a:solidFill>
                            <a:schemeClr val="tx1"/>
                          </a:solidFill>
                        </a:rPr>
                        <a:t>Y</a:t>
                      </a:r>
                      <a:r>
                        <a:rPr lang="en-US" sz="2800" b="1" baseline="30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800" b="1" dirty="0">
                        <a:solidFill>
                          <a:schemeClr val="tx1"/>
                        </a:solidFill>
                      </a:endParaRPr>
                    </a:p>
                    <a:p>
                      <a:pPr algn="ctr"/>
                      <a:r>
                        <a:rPr lang="en-US" sz="2800" b="1" dirty="0">
                          <a:solidFill>
                            <a:schemeClr val="tx1"/>
                          </a:solidFill>
                        </a:rPr>
                        <a:t>XY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650021">
                <a:tc>
                  <a:txBody>
                    <a:bodyPr/>
                    <a:lstStyle/>
                    <a:p>
                      <a:pPr algn="ctr"/>
                      <a:r>
                        <a:rPr lang="en-US" sz="3200" dirty="0">
                          <a:solidFill>
                            <a:schemeClr val="tx1"/>
                          </a:solidFill>
                        </a:rPr>
                        <a:t>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2304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2160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50021">
                <a:tc>
                  <a:txBody>
                    <a:bodyPr/>
                    <a:lstStyle/>
                    <a:p>
                      <a:pPr algn="ctr"/>
                      <a:r>
                        <a:rPr lang="en-US" sz="3200" dirty="0">
                          <a:solidFill>
                            <a:schemeClr val="tx1"/>
                          </a:solidFill>
                        </a:rPr>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1225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700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50021">
                <a:tc>
                  <a:txBody>
                    <a:bodyPr/>
                    <a:lstStyle/>
                    <a:p>
                      <a:pPr algn="ctr"/>
                      <a:r>
                        <a:rPr lang="en-US" sz="3200" dirty="0">
                          <a:solidFill>
                            <a:schemeClr val="tx1"/>
                          </a:solidFill>
                        </a:rPr>
                        <a:t>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289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1600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680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650021">
                <a:tc>
                  <a:txBody>
                    <a:bodyPr/>
                    <a:lstStyle/>
                    <a:p>
                      <a:pPr algn="ctr"/>
                      <a:r>
                        <a:rPr lang="en-US" sz="3200" dirty="0">
                          <a:solidFill>
                            <a:schemeClr val="tx1"/>
                          </a:solidFill>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529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625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575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650021">
                <a:tc>
                  <a:txBody>
                    <a:bodyPr/>
                    <a:lstStyle/>
                    <a:p>
                      <a:pPr algn="ctr"/>
                      <a:r>
                        <a:rPr lang="en-US" sz="3200" dirty="0">
                          <a:solidFill>
                            <a:schemeClr val="tx1"/>
                          </a:solidFill>
                        </a:rPr>
                        <a:t>47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2209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chemeClr val="tx1"/>
                          </a:solidFill>
                        </a:rPr>
                        <a:t>2115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914948">
                <a:tc>
                  <a:txBody>
                    <a:bodyPr/>
                    <a:lstStyle/>
                    <a:p>
                      <a:pPr algn="ctr"/>
                      <a:r>
                        <a:rPr lang="en-US" sz="2800" b="1" dirty="0">
                          <a:solidFill>
                            <a:schemeClr val="tx1"/>
                          </a:solidFill>
                        </a:rPr>
                        <a:t>∑X=170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rPr>
                        <a:t>∑</a:t>
                      </a:r>
                      <a:r>
                        <a:rPr lang="en-US" sz="2800" b="0" dirty="0">
                          <a:solidFill>
                            <a:schemeClr val="tx1"/>
                          </a:solidFill>
                        </a:rPr>
                        <a:t>X</a:t>
                      </a:r>
                      <a:r>
                        <a:rPr lang="en-US" sz="2800" b="0" baseline="30000" dirty="0">
                          <a:solidFill>
                            <a:schemeClr val="tx1"/>
                          </a:solidFill>
                        </a:rPr>
                        <a:t>2</a:t>
                      </a:r>
                      <a:r>
                        <a:rPr lang="en-US" sz="2800" b="1" dirty="0">
                          <a:solidFill>
                            <a:schemeClr val="tx1"/>
                          </a:solidFill>
                        </a:rPr>
                        <a:t>=6556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∑Y=175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∑Y</a:t>
                      </a:r>
                      <a:r>
                        <a:rPr lang="en-US" sz="2800" b="1" baseline="30000" dirty="0">
                          <a:solidFill>
                            <a:schemeClr val="tx1"/>
                          </a:solidFill>
                        </a:rPr>
                        <a:t>2</a:t>
                      </a:r>
                      <a:r>
                        <a:rPr lang="en-US" sz="2800" b="1" dirty="0">
                          <a:solidFill>
                            <a:schemeClr val="tx1"/>
                          </a:solidFill>
                        </a:rPr>
                        <a:t>=6675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∑XY=6230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a:ln>
            <a:solidFill>
              <a:schemeClr val="tx1"/>
            </a:solidFill>
          </a:ln>
        </p:spPr>
        <p:txBody>
          <a:bodyPr>
            <a:normAutofit/>
          </a:bodyPr>
          <a:lstStyle/>
          <a:p>
            <a:r>
              <a:rPr lang="en-US" dirty="0"/>
              <a:t>Correlation co-efficient (Method I)</a:t>
            </a:r>
          </a:p>
        </p:txBody>
      </p:sp>
      <p:sp>
        <p:nvSpPr>
          <p:cNvPr id="3" name="Content Placeholder 2"/>
          <p:cNvSpPr>
            <a:spLocks noGrp="1"/>
          </p:cNvSpPr>
          <p:nvPr>
            <p:ph idx="1"/>
          </p:nvPr>
        </p:nvSpPr>
        <p:spPr>
          <a:xfrm>
            <a:off x="1981200" y="1219201"/>
            <a:ext cx="8229600" cy="4830763"/>
          </a:xfrm>
          <a:ln>
            <a:solidFill>
              <a:schemeClr val="tx1"/>
            </a:solidFill>
          </a:ln>
        </p:spPr>
        <p:txBody>
          <a:bodyPr>
            <a:normAutofit/>
          </a:bodyPr>
          <a:lstStyle/>
          <a:p>
            <a:pPr>
              <a:buNone/>
            </a:pPr>
            <a:r>
              <a:rPr lang="en-US" dirty="0"/>
              <a:t>	</a:t>
            </a:r>
          </a:p>
          <a:p>
            <a:pPr>
              <a:buNone/>
            </a:pPr>
            <a:endParaRPr lang="en-US" b="1" dirty="0"/>
          </a:p>
          <a:p>
            <a:pPr>
              <a:buNone/>
            </a:pPr>
            <a:r>
              <a:rPr lang="en-US" sz="4400" b="1" dirty="0"/>
              <a:t>r=</a:t>
            </a:r>
          </a:p>
          <a:p>
            <a:pPr>
              <a:buNone/>
            </a:pPr>
            <a:endParaRPr lang="en-US" dirty="0"/>
          </a:p>
          <a:p>
            <a:pPr>
              <a:buNone/>
            </a:pPr>
            <a:endParaRPr lang="en-US" dirty="0"/>
          </a:p>
          <a:p>
            <a:pPr>
              <a:buNone/>
            </a:pPr>
            <a:r>
              <a:rPr lang="en-US" sz="4800" dirty="0"/>
              <a:t>=(31150-29750)/(√3880X√2750)</a:t>
            </a:r>
          </a:p>
          <a:p>
            <a:pPr>
              <a:buNone/>
            </a:pPr>
            <a:r>
              <a:rPr lang="en-US" sz="4800" dirty="0"/>
              <a:t>=1400/3266=0.43</a:t>
            </a:r>
            <a:endParaRPr lang="en-US" sz="4800" b="1" dirty="0"/>
          </a:p>
          <a:p>
            <a:pPr>
              <a:buNone/>
            </a:pPr>
            <a:r>
              <a:rPr lang="en-US" b="1" dirty="0"/>
              <a:t>	</a:t>
            </a:r>
            <a:endParaRPr lang="en-US" baseline="30000" dirty="0"/>
          </a:p>
        </p:txBody>
      </p:sp>
      <p:sp>
        <p:nvSpPr>
          <p:cNvPr id="118786"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878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743200" y="1600200"/>
            <a:ext cx="6858000" cy="190500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a:ln>
            <a:solidFill>
              <a:schemeClr val="tx1"/>
            </a:solidFill>
          </a:ln>
        </p:spPr>
        <p:txBody>
          <a:bodyPr>
            <a:normAutofit/>
          </a:bodyPr>
          <a:lstStyle/>
          <a:p>
            <a:r>
              <a:rPr lang="en-US" dirty="0"/>
              <a:t>Correlation co-efficient (Method II)</a:t>
            </a:r>
          </a:p>
        </p:txBody>
      </p:sp>
      <p:sp>
        <p:nvSpPr>
          <p:cNvPr id="3" name="Content Placeholder 2"/>
          <p:cNvSpPr>
            <a:spLocks noGrp="1"/>
          </p:cNvSpPr>
          <p:nvPr>
            <p:ph idx="1"/>
          </p:nvPr>
        </p:nvSpPr>
        <p:spPr>
          <a:xfrm>
            <a:off x="1981200" y="1295401"/>
            <a:ext cx="8229600" cy="4830763"/>
          </a:xfrm>
          <a:ln>
            <a:solidFill>
              <a:schemeClr val="tx1"/>
            </a:solidFill>
          </a:ln>
        </p:spPr>
        <p:txBody>
          <a:bodyPr/>
          <a:lstStyle/>
          <a:p>
            <a:pPr>
              <a:buNone/>
            </a:pPr>
            <a:r>
              <a:rPr lang="en-US" dirty="0"/>
              <a:t>	</a:t>
            </a:r>
          </a:p>
        </p:txBody>
      </p:sp>
      <p:sp>
        <p:nvSpPr>
          <p:cNvPr id="6" name="Rectangle 5"/>
          <p:cNvSpPr/>
          <p:nvPr/>
        </p:nvSpPr>
        <p:spPr>
          <a:xfrm>
            <a:off x="2362200" y="2514600"/>
            <a:ext cx="1371600" cy="923330"/>
          </a:xfrm>
          <a:prstGeom prst="rect">
            <a:avLst/>
          </a:prstGeom>
        </p:spPr>
        <p:txBody>
          <a:bodyPr wrap="square">
            <a:spAutoFit/>
          </a:bodyPr>
          <a:lstStyle/>
          <a:p>
            <a:r>
              <a:rPr lang="en-US" sz="5400" dirty="0"/>
              <a:t>r=</a:t>
            </a:r>
          </a:p>
        </p:txBody>
      </p:sp>
      <p:pic>
        <p:nvPicPr>
          <p:cNvPr id="8"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581400" y="2133600"/>
            <a:ext cx="5410200" cy="2286000"/>
          </a:xfrm>
          <a:prstGeom prst="rect">
            <a:avLst/>
          </a:prstGeom>
          <a:noFill/>
        </p:spPr>
      </p:pic>
      <p:graphicFrame>
        <p:nvGraphicFramePr>
          <p:cNvPr id="7" name="Object 6"/>
          <p:cNvGraphicFramePr>
            <a:graphicFrameLocks noChangeAspect="1"/>
          </p:cNvGraphicFramePr>
          <p:nvPr/>
        </p:nvGraphicFramePr>
        <p:xfrm>
          <a:off x="6038850" y="3321050"/>
          <a:ext cx="114300" cy="215900"/>
        </p:xfrm>
        <a:graphic>
          <a:graphicData uri="http://schemas.openxmlformats.org/presentationml/2006/ole">
            <mc:AlternateContent xmlns:mc="http://schemas.openxmlformats.org/markup-compatibility/2006">
              <mc:Choice xmlns:v="urn:schemas-microsoft-com:vml" Requires="v">
                <p:oleObj name="Equation" r:id="rId3" imgW="114120" imgH="215640" progId="Equation.3">
                  <p:embed/>
                </p:oleObj>
              </mc:Choice>
              <mc:Fallback>
                <p:oleObj name="Equation" r:id="rId3" imgW="114120" imgH="215640" progId="Equation.3">
                  <p:embed/>
                  <p:pic>
                    <p:nvPicPr>
                      <p:cNvPr id="7"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38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a:ln>
            <a:solidFill>
              <a:schemeClr val="tx1"/>
            </a:solidFill>
          </a:ln>
        </p:spPr>
        <p:txBody>
          <a:bodyPr/>
          <a:lstStyle/>
          <a:p>
            <a:r>
              <a:rPr lang="en-US" dirty="0"/>
              <a:t>Correlation co-efficient (Method II)</a:t>
            </a:r>
          </a:p>
        </p:txBody>
      </p:sp>
      <p:sp>
        <p:nvSpPr>
          <p:cNvPr id="3" name="Content Placeholder 2"/>
          <p:cNvSpPr>
            <a:spLocks noGrp="1"/>
          </p:cNvSpPr>
          <p:nvPr>
            <p:ph idx="1"/>
          </p:nvPr>
        </p:nvSpPr>
        <p:spPr>
          <a:xfrm>
            <a:off x="1981200" y="1295401"/>
            <a:ext cx="8229600" cy="4830763"/>
          </a:xfrm>
          <a:ln>
            <a:solidFill>
              <a:schemeClr val="tx1"/>
            </a:solidFill>
          </a:ln>
        </p:spPr>
        <p:txBody>
          <a:bodyPr/>
          <a:lstStyle/>
          <a:p>
            <a:pPr>
              <a:buNone/>
            </a:pPr>
            <a:r>
              <a:rPr lang="en-US" dirty="0"/>
              <a:t>	</a:t>
            </a:r>
          </a:p>
        </p:txBody>
      </p:sp>
      <p:sp>
        <p:nvSpPr>
          <p:cNvPr id="6" name="Rectangle 5"/>
          <p:cNvSpPr/>
          <p:nvPr/>
        </p:nvSpPr>
        <p:spPr>
          <a:xfrm>
            <a:off x="2362200" y="2514600"/>
            <a:ext cx="1371600" cy="923330"/>
          </a:xfrm>
          <a:prstGeom prst="rect">
            <a:avLst/>
          </a:prstGeom>
        </p:spPr>
        <p:txBody>
          <a:bodyPr wrap="square">
            <a:spAutoFit/>
          </a:bodyPr>
          <a:lstStyle/>
          <a:p>
            <a:r>
              <a:rPr lang="en-US" sz="5400" dirty="0"/>
              <a:t>r=</a:t>
            </a:r>
          </a:p>
        </p:txBody>
      </p:sp>
      <p:graphicFrame>
        <p:nvGraphicFramePr>
          <p:cNvPr id="155652" name="Object 4"/>
          <p:cNvGraphicFramePr>
            <a:graphicFrameLocks noChangeAspect="1"/>
          </p:cNvGraphicFramePr>
          <p:nvPr/>
        </p:nvGraphicFramePr>
        <p:xfrm>
          <a:off x="2936875" y="1752600"/>
          <a:ext cx="7234238" cy="2590800"/>
        </p:xfrm>
        <a:graphic>
          <a:graphicData uri="http://schemas.openxmlformats.org/presentationml/2006/ole">
            <mc:AlternateContent xmlns:mc="http://schemas.openxmlformats.org/markup-compatibility/2006">
              <mc:Choice xmlns:v="urn:schemas-microsoft-com:vml" Requires="v">
                <p:oleObj name="Equation" r:id="rId2" imgW="1739880" imgH="583920" progId="Equation.3">
                  <p:embed/>
                </p:oleObj>
              </mc:Choice>
              <mc:Fallback>
                <p:oleObj name="Equation" r:id="rId2" imgW="1739880" imgH="583920" progId="Equation.3">
                  <p:embed/>
                  <p:pic>
                    <p:nvPicPr>
                      <p:cNvPr id="155652"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6875" y="1752600"/>
                        <a:ext cx="7234238"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a:ln>
            <a:solidFill>
              <a:schemeClr val="tx1"/>
            </a:solidFill>
          </a:ln>
        </p:spPr>
        <p:txBody>
          <a:bodyPr/>
          <a:lstStyle/>
          <a:p>
            <a:r>
              <a:rPr lang="en-US" dirty="0"/>
              <a:t>Correlation co-efficient(Method II)</a:t>
            </a:r>
          </a:p>
        </p:txBody>
      </p:sp>
      <p:sp>
        <p:nvSpPr>
          <p:cNvPr id="3" name="Content Placeholder 2"/>
          <p:cNvSpPr>
            <a:spLocks noGrp="1"/>
          </p:cNvSpPr>
          <p:nvPr>
            <p:ph idx="1"/>
          </p:nvPr>
        </p:nvSpPr>
        <p:spPr>
          <a:xfrm>
            <a:off x="1981200" y="1295401"/>
            <a:ext cx="8229600" cy="4830763"/>
          </a:xfrm>
          <a:ln>
            <a:solidFill>
              <a:schemeClr val="tx1"/>
            </a:solidFill>
          </a:ln>
        </p:spPr>
        <p:txBody>
          <a:bodyPr/>
          <a:lstStyle/>
          <a:p>
            <a:pPr>
              <a:buNone/>
            </a:pPr>
            <a:r>
              <a:rPr lang="en-US" dirty="0"/>
              <a:t>	</a:t>
            </a:r>
          </a:p>
        </p:txBody>
      </p:sp>
      <p:graphicFrame>
        <p:nvGraphicFramePr>
          <p:cNvPr id="4" name="Table 3"/>
          <p:cNvGraphicFramePr>
            <a:graphicFrameLocks noGrp="1"/>
          </p:cNvGraphicFramePr>
          <p:nvPr/>
        </p:nvGraphicFramePr>
        <p:xfrm>
          <a:off x="1981200" y="1397000"/>
          <a:ext cx="8229600" cy="4758510"/>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1066800">
                  <a:extLst>
                    <a:ext uri="{9D8B030D-6E8A-4147-A177-3AD203B41FA5}">
                      <a16:colId xmlns:a16="http://schemas.microsoft.com/office/drawing/2014/main" val="20006"/>
                    </a:ext>
                  </a:extLst>
                </a:gridCol>
                <a:gridCol w="1219200">
                  <a:extLst>
                    <a:ext uri="{9D8B030D-6E8A-4147-A177-3AD203B41FA5}">
                      <a16:colId xmlns:a16="http://schemas.microsoft.com/office/drawing/2014/main" val="20007"/>
                    </a:ext>
                  </a:extLst>
                </a:gridCol>
              </a:tblGrid>
              <a:tr h="671286">
                <a:tc>
                  <a:txBody>
                    <a:bodyPr/>
                    <a:lstStyle/>
                    <a:p>
                      <a:pPr algn="ctr"/>
                      <a:r>
                        <a:rPr lang="en-US" sz="2000" dirty="0">
                          <a:solidFill>
                            <a:schemeClr val="tx1"/>
                          </a:solidFill>
                        </a:rPr>
                        <a:t>Roll 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baseline="30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baseline="30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671286">
                <a:tc>
                  <a:txBody>
                    <a:bodyPr/>
                    <a:lstStyle/>
                    <a:p>
                      <a:pPr algn="ctr"/>
                      <a:r>
                        <a:rPr lang="en-US" sz="2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71286">
                <a:tc>
                  <a:txBody>
                    <a:bodyPr/>
                    <a:lstStyle/>
                    <a:p>
                      <a:pPr algn="ctr"/>
                      <a:r>
                        <a:rPr lang="en-US" sz="2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225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71286">
                <a:tc>
                  <a:txBody>
                    <a:bodyPr/>
                    <a:lstStyle/>
                    <a:p>
                      <a:pPr algn="ctr"/>
                      <a:r>
                        <a:rPr lang="en-US" sz="2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289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671286">
                <a:tc>
                  <a:txBody>
                    <a:bodyPr/>
                    <a:lstStyle/>
                    <a:p>
                      <a:pPr algn="ctr"/>
                      <a:r>
                        <a:rPr lang="en-US" sz="2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671286">
                <a:tc>
                  <a:txBody>
                    <a:bodyPr/>
                    <a:lstStyle/>
                    <a:p>
                      <a:pPr algn="ctr"/>
                      <a:r>
                        <a:rPr lang="en-US" sz="2000"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47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169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a:solidFill>
                            <a:schemeClr val="tx1"/>
                          </a:solidFill>
                        </a:rPr>
                        <a:t>+130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671286">
                <a:tc>
                  <a:txBody>
                    <a:bodyPr/>
                    <a:lstStyle/>
                    <a:p>
                      <a:pPr algn="ctr"/>
                      <a:endParaRPr lang="en-US"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dirty="0">
                          <a:solidFill>
                            <a:schemeClr val="tx1"/>
                          </a:solidFill>
                        </a:rPr>
                        <a:t>∑X=170</a:t>
                      </a:r>
                    </a:p>
                    <a:p>
                      <a:pPr algn="ctr"/>
                      <a:r>
                        <a:rPr lang="en-US" sz="2000" b="1" dirty="0">
                          <a:solidFill>
                            <a:schemeClr val="tx1"/>
                          </a:solidFill>
                        </a:rPr>
                        <a:t>x=34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dirty="0">
                          <a:solidFill>
                            <a:schemeClr val="tx1"/>
                          </a:solidFill>
                        </a:rPr>
                        <a:t>∑x</a:t>
                      </a:r>
                      <a:r>
                        <a:rPr lang="en-US" sz="2000" b="1" baseline="30000" dirty="0">
                          <a:solidFill>
                            <a:schemeClr val="tx1"/>
                          </a:solidFill>
                        </a:rPr>
                        <a:t>2</a:t>
                      </a:r>
                      <a:r>
                        <a:rPr lang="en-US" sz="2000" b="1" dirty="0">
                          <a:solidFill>
                            <a:schemeClr val="tx1"/>
                          </a:solidFill>
                        </a:rPr>
                        <a:t>=776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dirty="0">
                          <a:solidFill>
                            <a:schemeClr val="tx1"/>
                          </a:solidFill>
                        </a:rPr>
                        <a:t>∑Y=175</a:t>
                      </a:r>
                    </a:p>
                    <a:p>
                      <a:pPr algn="ctr"/>
                      <a:r>
                        <a:rPr lang="en-US" sz="2000" b="1" dirty="0">
                          <a:solidFill>
                            <a:schemeClr val="tx1"/>
                          </a:solidFill>
                        </a:rPr>
                        <a:t>y=35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dirty="0">
                          <a:solidFill>
                            <a:schemeClr val="tx1"/>
                          </a:solidFill>
                        </a:rPr>
                        <a:t>∑y</a:t>
                      </a:r>
                      <a:r>
                        <a:rPr lang="en-US" sz="2000" b="1" baseline="30000" dirty="0">
                          <a:solidFill>
                            <a:schemeClr val="tx1"/>
                          </a:solidFill>
                        </a:rPr>
                        <a:t>2</a:t>
                      </a:r>
                      <a:r>
                        <a:rPr lang="en-US" sz="2000" b="1" dirty="0">
                          <a:solidFill>
                            <a:schemeClr val="tx1"/>
                          </a:solidFill>
                        </a:rPr>
                        <a:t>=550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dirty="0">
                          <a:solidFill>
                            <a:schemeClr val="tx1"/>
                          </a:solidFill>
                        </a:rPr>
                        <a:t>∑xy=280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graphicFrame>
        <p:nvGraphicFramePr>
          <p:cNvPr id="171010" name="Object 2"/>
          <p:cNvGraphicFramePr>
            <a:graphicFrameLocks noChangeAspect="1"/>
          </p:cNvGraphicFramePr>
          <p:nvPr/>
        </p:nvGraphicFramePr>
        <p:xfrm>
          <a:off x="3886200" y="1524000"/>
          <a:ext cx="609600" cy="457200"/>
        </p:xfrm>
        <a:graphic>
          <a:graphicData uri="http://schemas.openxmlformats.org/presentationml/2006/ole">
            <mc:AlternateContent xmlns:mc="http://schemas.openxmlformats.org/markup-compatibility/2006">
              <mc:Choice xmlns:v="urn:schemas-microsoft-com:vml" Requires="v">
                <p:oleObj name="Equation" r:id="rId2" imgW="126720" imgH="139680" progId="Equation.3">
                  <p:embed/>
                </p:oleObj>
              </mc:Choice>
              <mc:Fallback>
                <p:oleObj name="Equation" r:id="rId2" imgW="126720" imgH="139680" progId="Equation.3">
                  <p:embed/>
                  <p:pic>
                    <p:nvPicPr>
                      <p:cNvPr id="17101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15240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1011" name="Object 3"/>
          <p:cNvGraphicFramePr>
            <a:graphicFrameLocks noChangeAspect="1"/>
          </p:cNvGraphicFramePr>
          <p:nvPr/>
        </p:nvGraphicFramePr>
        <p:xfrm>
          <a:off x="2895600" y="1524000"/>
          <a:ext cx="609600" cy="457200"/>
        </p:xfrm>
        <a:graphic>
          <a:graphicData uri="http://schemas.openxmlformats.org/presentationml/2006/ole">
            <mc:AlternateContent xmlns:mc="http://schemas.openxmlformats.org/markup-compatibility/2006">
              <mc:Choice xmlns:v="urn:schemas-microsoft-com:vml" Requires="v">
                <p:oleObj name="Equation" r:id="rId4" imgW="177480" imgH="164880" progId="Equation.3">
                  <p:embed/>
                </p:oleObj>
              </mc:Choice>
              <mc:Fallback>
                <p:oleObj name="Equation" r:id="rId4" imgW="177480" imgH="164880" progId="Equation.3">
                  <p:embed/>
                  <p:pic>
                    <p:nvPicPr>
                      <p:cNvPr id="171011"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15240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1012" name="Object 4"/>
          <p:cNvGraphicFramePr>
            <a:graphicFrameLocks noChangeAspect="1"/>
          </p:cNvGraphicFramePr>
          <p:nvPr/>
        </p:nvGraphicFramePr>
        <p:xfrm>
          <a:off x="4800600" y="1447800"/>
          <a:ext cx="838200" cy="533400"/>
        </p:xfrm>
        <a:graphic>
          <a:graphicData uri="http://schemas.openxmlformats.org/presentationml/2006/ole">
            <mc:AlternateContent xmlns:mc="http://schemas.openxmlformats.org/markup-compatibility/2006">
              <mc:Choice xmlns:v="urn:schemas-microsoft-com:vml" Requires="v">
                <p:oleObj name="Equation" r:id="rId6" imgW="177480" imgH="203040" progId="Equation.3">
                  <p:embed/>
                </p:oleObj>
              </mc:Choice>
              <mc:Fallback>
                <p:oleObj name="Equation" r:id="rId6" imgW="177480" imgH="203040" progId="Equation.3">
                  <p:embed/>
                  <p:pic>
                    <p:nvPicPr>
                      <p:cNvPr id="171012"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00600" y="1447800"/>
                        <a:ext cx="8382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1013" name="Object 5"/>
          <p:cNvGraphicFramePr>
            <a:graphicFrameLocks noChangeAspect="1"/>
          </p:cNvGraphicFramePr>
          <p:nvPr/>
        </p:nvGraphicFramePr>
        <p:xfrm>
          <a:off x="9220200" y="1524000"/>
          <a:ext cx="914400" cy="457200"/>
        </p:xfrm>
        <a:graphic>
          <a:graphicData uri="http://schemas.openxmlformats.org/presentationml/2006/ole">
            <mc:AlternateContent xmlns:mc="http://schemas.openxmlformats.org/markup-compatibility/2006">
              <mc:Choice xmlns:v="urn:schemas-microsoft-com:vml" Requires="v">
                <p:oleObj name="Equation" r:id="rId8" imgW="190440" imgH="164880" progId="Equation.3">
                  <p:embed/>
                </p:oleObj>
              </mc:Choice>
              <mc:Fallback>
                <p:oleObj name="Equation" r:id="rId8" imgW="190440" imgH="164880" progId="Equation.3">
                  <p:embed/>
                  <p:pic>
                    <p:nvPicPr>
                      <p:cNvPr id="171013"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20200" y="1524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1014" name="Object 6"/>
          <p:cNvGraphicFramePr>
            <a:graphicFrameLocks noChangeAspect="1"/>
          </p:cNvGraphicFramePr>
          <p:nvPr/>
        </p:nvGraphicFramePr>
        <p:xfrm>
          <a:off x="8153400" y="1447800"/>
          <a:ext cx="533400" cy="533400"/>
        </p:xfrm>
        <a:graphic>
          <a:graphicData uri="http://schemas.openxmlformats.org/presentationml/2006/ole">
            <mc:AlternateContent xmlns:mc="http://schemas.openxmlformats.org/markup-compatibility/2006">
              <mc:Choice xmlns:v="urn:schemas-microsoft-com:vml" Requires="v">
                <p:oleObj name="Equation" r:id="rId10" imgW="190440" imgH="228600" progId="Equation.3">
                  <p:embed/>
                </p:oleObj>
              </mc:Choice>
              <mc:Fallback>
                <p:oleObj name="Equation" r:id="rId10" imgW="190440" imgH="228600" progId="Equation.3">
                  <p:embed/>
                  <p:pic>
                    <p:nvPicPr>
                      <p:cNvPr id="171014"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153400" y="1447800"/>
                        <a:ext cx="533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1015" name="Object 7"/>
          <p:cNvGraphicFramePr>
            <a:graphicFrameLocks noChangeAspect="1"/>
          </p:cNvGraphicFramePr>
          <p:nvPr/>
        </p:nvGraphicFramePr>
        <p:xfrm>
          <a:off x="6172200" y="1524000"/>
          <a:ext cx="755650" cy="533400"/>
        </p:xfrm>
        <a:graphic>
          <a:graphicData uri="http://schemas.openxmlformats.org/presentationml/2006/ole">
            <mc:AlternateContent xmlns:mc="http://schemas.openxmlformats.org/markup-compatibility/2006">
              <mc:Choice xmlns:v="urn:schemas-microsoft-com:vml" Requires="v">
                <p:oleObj name="Equation" r:id="rId12" imgW="139680" imgH="164880" progId="Equation.3">
                  <p:embed/>
                </p:oleObj>
              </mc:Choice>
              <mc:Fallback>
                <p:oleObj name="Equation" r:id="rId12" imgW="139680" imgH="164880" progId="Equation.3">
                  <p:embed/>
                  <p:pic>
                    <p:nvPicPr>
                      <p:cNvPr id="171015" name="Object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172200" y="1524000"/>
                        <a:ext cx="75565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1016" name="Object 8"/>
          <p:cNvGraphicFramePr>
            <a:graphicFrameLocks noChangeAspect="1"/>
          </p:cNvGraphicFramePr>
          <p:nvPr/>
        </p:nvGraphicFramePr>
        <p:xfrm>
          <a:off x="7086600" y="1524000"/>
          <a:ext cx="685800" cy="457200"/>
        </p:xfrm>
        <a:graphic>
          <a:graphicData uri="http://schemas.openxmlformats.org/presentationml/2006/ole">
            <mc:AlternateContent xmlns:mc="http://schemas.openxmlformats.org/markup-compatibility/2006">
              <mc:Choice xmlns:v="urn:schemas-microsoft-com:vml" Requires="v">
                <p:oleObj name="Equation" r:id="rId14" imgW="139680" imgH="164880" progId="Equation.3">
                  <p:embed/>
                </p:oleObj>
              </mc:Choice>
              <mc:Fallback>
                <p:oleObj name="Equation" r:id="rId14" imgW="139680" imgH="164880" progId="Equation.3">
                  <p:embed/>
                  <p:pic>
                    <p:nvPicPr>
                      <p:cNvPr id="171016" name="Object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086600" y="15240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14" name="Straight Connector 13"/>
          <p:cNvCxnSpPr/>
          <p:nvPr/>
        </p:nvCxnSpPr>
        <p:spPr>
          <a:xfrm>
            <a:off x="2971800" y="5867400"/>
            <a:ext cx="76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096000" y="5867400"/>
            <a:ext cx="152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a:ln>
            <a:solidFill>
              <a:schemeClr val="tx1"/>
            </a:solidFill>
          </a:ln>
        </p:spPr>
        <p:txBody>
          <a:bodyPr/>
          <a:lstStyle/>
          <a:p>
            <a:r>
              <a:rPr lang="en-US" dirty="0"/>
              <a:t>Correlation co-efficient (Method II)</a:t>
            </a:r>
          </a:p>
        </p:txBody>
      </p:sp>
      <p:sp>
        <p:nvSpPr>
          <p:cNvPr id="3" name="Content Placeholder 2"/>
          <p:cNvSpPr>
            <a:spLocks noGrp="1"/>
          </p:cNvSpPr>
          <p:nvPr>
            <p:ph idx="1"/>
          </p:nvPr>
        </p:nvSpPr>
        <p:spPr>
          <a:xfrm>
            <a:off x="1981200" y="1295401"/>
            <a:ext cx="8229600" cy="4830763"/>
          </a:xfrm>
          <a:ln>
            <a:solidFill>
              <a:schemeClr val="tx1"/>
            </a:solidFill>
          </a:ln>
        </p:spPr>
        <p:txBody>
          <a:bodyPr>
            <a:normAutofit fontScale="92500" lnSpcReduction="10000"/>
          </a:bodyPr>
          <a:lstStyle/>
          <a:p>
            <a:pPr>
              <a:buNone/>
            </a:pPr>
            <a:endParaRPr lang="en-US" b="1" baseline="30000" dirty="0"/>
          </a:p>
          <a:p>
            <a:pPr>
              <a:buNone/>
            </a:pPr>
            <a:endParaRPr lang="en-US" b="1" baseline="30000" dirty="0"/>
          </a:p>
          <a:p>
            <a:pPr lvl="0">
              <a:buNone/>
            </a:pPr>
            <a:r>
              <a:rPr lang="en-US" sz="5400" dirty="0">
                <a:solidFill>
                  <a:prstClr val="black"/>
                </a:solidFill>
              </a:rPr>
              <a:t>r=</a:t>
            </a:r>
            <a:r>
              <a:rPr lang="en-US" dirty="0">
                <a:solidFill>
                  <a:prstClr val="black"/>
                </a:solidFill>
              </a:rPr>
              <a:t> </a:t>
            </a:r>
          </a:p>
          <a:p>
            <a:pPr>
              <a:buNone/>
            </a:pPr>
            <a:endParaRPr lang="en-US" dirty="0"/>
          </a:p>
          <a:p>
            <a:pPr>
              <a:buNone/>
            </a:pPr>
            <a:r>
              <a:rPr lang="en-US" sz="5400" dirty="0"/>
              <a:t>r=</a:t>
            </a:r>
            <a:r>
              <a:rPr lang="en-US" dirty="0"/>
              <a:t> </a:t>
            </a:r>
          </a:p>
          <a:p>
            <a:pPr>
              <a:buNone/>
            </a:pPr>
            <a:endParaRPr lang="en-US" b="1" baseline="30000" dirty="0"/>
          </a:p>
          <a:p>
            <a:pPr>
              <a:buNone/>
            </a:pPr>
            <a:endParaRPr lang="en-US" b="1" baseline="30000" dirty="0"/>
          </a:p>
          <a:p>
            <a:pPr>
              <a:buNone/>
            </a:pPr>
            <a:r>
              <a:rPr lang="en-US" b="1" baseline="30000" dirty="0"/>
              <a:t>		</a:t>
            </a:r>
            <a:r>
              <a:rPr lang="en-US" b="1" dirty="0"/>
              <a:t> =0.43</a:t>
            </a:r>
          </a:p>
          <a:p>
            <a:pPr>
              <a:buNone/>
            </a:pPr>
            <a:r>
              <a:rPr lang="en-US" b="1" dirty="0"/>
              <a:t>		</a:t>
            </a:r>
          </a:p>
          <a:p>
            <a:pPr>
              <a:buNone/>
            </a:pPr>
            <a:r>
              <a:rPr lang="en-US" b="1" dirty="0"/>
              <a:t>		</a:t>
            </a:r>
            <a:endParaRPr lang="en-US" dirty="0"/>
          </a:p>
        </p:txBody>
      </p:sp>
      <p:sp>
        <p:nvSpPr>
          <p:cNvPr id="120834"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3907" name="Object 3"/>
          <p:cNvGraphicFramePr>
            <a:graphicFrameLocks noChangeAspect="1"/>
          </p:cNvGraphicFramePr>
          <p:nvPr/>
        </p:nvGraphicFramePr>
        <p:xfrm>
          <a:off x="3352800" y="3048000"/>
          <a:ext cx="3276600" cy="1295400"/>
        </p:xfrm>
        <a:graphic>
          <a:graphicData uri="http://schemas.openxmlformats.org/presentationml/2006/ole">
            <mc:AlternateContent xmlns:mc="http://schemas.openxmlformats.org/markup-compatibility/2006">
              <mc:Choice xmlns:v="urn:schemas-microsoft-com:vml" Requires="v">
                <p:oleObj name="Equation" r:id="rId2" imgW="761760" imgH="419040" progId="Equation.3">
                  <p:embed/>
                </p:oleObj>
              </mc:Choice>
              <mc:Fallback>
                <p:oleObj name="Equation" r:id="rId2" imgW="761760" imgH="419040" progId="Equation.3">
                  <p:embed/>
                  <p:pic>
                    <p:nvPicPr>
                      <p:cNvPr id="123907"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3048000"/>
                        <a:ext cx="3276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3910" name="Object 6"/>
          <p:cNvGraphicFramePr>
            <a:graphicFrameLocks noChangeAspect="1"/>
          </p:cNvGraphicFramePr>
          <p:nvPr/>
        </p:nvGraphicFramePr>
        <p:xfrm>
          <a:off x="4056064" y="1500189"/>
          <a:ext cx="2251075" cy="1214437"/>
        </p:xfrm>
        <a:graphic>
          <a:graphicData uri="http://schemas.openxmlformats.org/presentationml/2006/ole">
            <mc:AlternateContent xmlns:mc="http://schemas.openxmlformats.org/markup-compatibility/2006">
              <mc:Choice xmlns:v="urn:schemas-microsoft-com:vml" Requires="v">
                <p:oleObj name="Equation" r:id="rId4" imgW="952200" imgH="482400" progId="Equation.3">
                  <p:embed/>
                </p:oleObj>
              </mc:Choice>
              <mc:Fallback>
                <p:oleObj name="Equation" r:id="rId4" imgW="952200" imgH="482400" progId="Equation.3">
                  <p:embed/>
                  <p:pic>
                    <p:nvPicPr>
                      <p:cNvPr id="12391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56064" y="1500189"/>
                        <a:ext cx="2251075" cy="1214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868362"/>
          </a:xfrm>
          <a:ln>
            <a:solidFill>
              <a:schemeClr val="tx1"/>
            </a:solidFill>
          </a:ln>
        </p:spPr>
        <p:txBody>
          <a:bodyPr>
            <a:normAutofit/>
          </a:bodyPr>
          <a:lstStyle/>
          <a:p>
            <a:r>
              <a:rPr lang="en-US" dirty="0"/>
              <a:t>Rank Correlation </a:t>
            </a:r>
          </a:p>
        </p:txBody>
      </p:sp>
      <p:sp>
        <p:nvSpPr>
          <p:cNvPr id="3" name="Content Placeholder 2"/>
          <p:cNvSpPr>
            <a:spLocks noGrp="1"/>
          </p:cNvSpPr>
          <p:nvPr>
            <p:ph idx="1"/>
          </p:nvPr>
        </p:nvSpPr>
        <p:spPr>
          <a:xfrm>
            <a:off x="1981200" y="1295401"/>
            <a:ext cx="8229600" cy="4830763"/>
          </a:xfrm>
          <a:ln>
            <a:solidFill>
              <a:schemeClr val="tx1"/>
            </a:solidFill>
          </a:ln>
        </p:spPr>
        <p:txBody>
          <a:bodyPr/>
          <a:lstStyle/>
          <a:p>
            <a:pPr>
              <a:buNone/>
            </a:pPr>
            <a:r>
              <a:rPr lang="en-US" dirty="0"/>
              <a:t>	</a:t>
            </a:r>
          </a:p>
          <a:p>
            <a:pPr>
              <a:buNone/>
            </a:pPr>
            <a:r>
              <a:rPr lang="en-US" sz="4800" dirty="0"/>
              <a:t>R=    1-</a:t>
            </a:r>
          </a:p>
          <a:p>
            <a:pPr>
              <a:buNone/>
            </a:pPr>
            <a:r>
              <a:rPr lang="en-US" sz="4800" dirty="0"/>
              <a:t>	</a:t>
            </a:r>
            <a:endParaRPr lang="en-US" sz="5400" dirty="0"/>
          </a:p>
          <a:p>
            <a:pPr>
              <a:buNone/>
            </a:pPr>
            <a:endParaRPr lang="en-US" sz="5400" baseline="30000" dirty="0"/>
          </a:p>
          <a:p>
            <a:pPr>
              <a:buNone/>
            </a:pPr>
            <a:endParaRPr lang="en-US" sz="7200" baseline="30000" dirty="0"/>
          </a:p>
        </p:txBody>
      </p:sp>
      <p:sp>
        <p:nvSpPr>
          <p:cNvPr id="114690"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4146"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3414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114800" y="1752600"/>
            <a:ext cx="2819400" cy="1143000"/>
          </a:xfrm>
          <a:prstGeom prst="rect">
            <a:avLst/>
          </a:prstGeom>
          <a:noFill/>
        </p:spPr>
      </p:pic>
      <p:sp>
        <p:nvSpPr>
          <p:cNvPr id="134148" name="Rectangle 4"/>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46437" name="Object 5"/>
          <p:cNvGraphicFramePr>
            <a:graphicFrameLocks noChangeAspect="1"/>
          </p:cNvGraphicFramePr>
          <p:nvPr/>
        </p:nvGraphicFramePr>
        <p:xfrm>
          <a:off x="2209800" y="3276600"/>
          <a:ext cx="7467600" cy="2438400"/>
        </p:xfrm>
        <a:graphic>
          <a:graphicData uri="http://schemas.openxmlformats.org/presentationml/2006/ole">
            <mc:AlternateContent xmlns:mc="http://schemas.openxmlformats.org/markup-compatibility/2006">
              <mc:Choice xmlns:v="urn:schemas-microsoft-com:vml" Requires="v">
                <p:oleObj name="Equation" r:id="rId3" imgW="3060360" imgH="787320" progId="Equation.3">
                  <p:embed/>
                </p:oleObj>
              </mc:Choice>
              <mc:Fallback>
                <p:oleObj name="Equation" r:id="rId3" imgW="3060360" imgH="787320" progId="Equation.3">
                  <p:embed/>
                  <p:pic>
                    <p:nvPicPr>
                      <p:cNvPr id="146437"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3276600"/>
                        <a:ext cx="74676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a:ln>
            <a:solidFill>
              <a:schemeClr val="tx1"/>
            </a:solidFill>
          </a:ln>
        </p:spPr>
        <p:txBody>
          <a:bodyPr/>
          <a:lstStyle/>
          <a:p>
            <a:r>
              <a:rPr lang="en-US" dirty="0"/>
              <a:t>Types of Correlation</a:t>
            </a:r>
          </a:p>
        </p:txBody>
      </p:sp>
      <p:sp>
        <p:nvSpPr>
          <p:cNvPr id="3" name="Content Placeholder 2"/>
          <p:cNvSpPr>
            <a:spLocks noGrp="1"/>
          </p:cNvSpPr>
          <p:nvPr>
            <p:ph idx="1"/>
          </p:nvPr>
        </p:nvSpPr>
        <p:spPr>
          <a:xfrm>
            <a:off x="1981200" y="1295401"/>
            <a:ext cx="8229600" cy="4830763"/>
          </a:xfrm>
          <a:ln>
            <a:solidFill>
              <a:schemeClr val="tx1"/>
            </a:solidFill>
          </a:ln>
        </p:spPr>
        <p:txBody>
          <a:bodyPr/>
          <a:lstStyle/>
          <a:p>
            <a:pPr marL="514350" indent="-514350">
              <a:buFont typeface="+mj-lt"/>
              <a:buAutoNum type="arabicPeriod"/>
            </a:pPr>
            <a:r>
              <a:rPr lang="en-US" dirty="0"/>
              <a:t>Positive Correlation</a:t>
            </a:r>
          </a:p>
          <a:p>
            <a:pPr marL="514350" indent="-514350">
              <a:buFont typeface="+mj-lt"/>
              <a:buAutoNum type="arabicPeriod"/>
            </a:pPr>
            <a:r>
              <a:rPr lang="en-US" dirty="0"/>
              <a:t>Negative Correlation</a:t>
            </a:r>
          </a:p>
          <a:p>
            <a:pPr marL="514350" indent="-514350">
              <a:buFont typeface="+mj-lt"/>
              <a:buAutoNum type="arabicPeriod"/>
            </a:pPr>
            <a:r>
              <a:rPr lang="en-US" dirty="0"/>
              <a:t>Linear Correlation</a:t>
            </a:r>
          </a:p>
          <a:p>
            <a:pPr marL="514350" indent="-514350">
              <a:buFont typeface="+mj-lt"/>
              <a:buAutoNum type="arabicPeriod"/>
            </a:pPr>
            <a:r>
              <a:rPr lang="en-US" dirty="0"/>
              <a:t>Non-linear Correlation</a:t>
            </a:r>
          </a:p>
          <a:p>
            <a:pPr marL="514350" indent="-514350">
              <a:buFont typeface="+mj-lt"/>
              <a:buAutoNum type="arabicPeriod"/>
            </a:pPr>
            <a:r>
              <a:rPr lang="en-US" dirty="0"/>
              <a:t>Simple  Correlation</a:t>
            </a:r>
          </a:p>
          <a:p>
            <a:pPr marL="514350" indent="-514350">
              <a:buFont typeface="+mj-lt"/>
              <a:buAutoNum type="arabicPeriod"/>
            </a:pPr>
            <a:r>
              <a:rPr lang="en-US" dirty="0"/>
              <a:t>Partial  Correlation</a:t>
            </a:r>
          </a:p>
          <a:p>
            <a:pPr marL="514350" indent="-514350">
              <a:buFont typeface="+mj-lt"/>
              <a:buAutoNum type="arabicPeriod"/>
            </a:pPr>
            <a:r>
              <a:rPr lang="en-US" dirty="0"/>
              <a:t>Multiple Correlation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a:ln>
            <a:solidFill>
              <a:schemeClr val="tx1"/>
            </a:solidFill>
          </a:ln>
        </p:spPr>
        <p:txBody>
          <a:bodyPr>
            <a:normAutofit/>
          </a:bodyPr>
          <a:lstStyle/>
          <a:p>
            <a:r>
              <a:rPr lang="en-US" dirty="0"/>
              <a:t>Rank Correlation </a:t>
            </a:r>
          </a:p>
        </p:txBody>
      </p:sp>
      <p:sp>
        <p:nvSpPr>
          <p:cNvPr id="3" name="Content Placeholder 2"/>
          <p:cNvSpPr>
            <a:spLocks noGrp="1"/>
          </p:cNvSpPr>
          <p:nvPr>
            <p:ph idx="1"/>
          </p:nvPr>
        </p:nvSpPr>
        <p:spPr>
          <a:xfrm>
            <a:off x="1981200" y="1295401"/>
            <a:ext cx="8229600" cy="4830763"/>
          </a:xfrm>
          <a:ln>
            <a:solidFill>
              <a:schemeClr val="tx1"/>
            </a:solidFill>
          </a:ln>
        </p:spPr>
        <p:txBody>
          <a:bodyPr>
            <a:normAutofit/>
          </a:bodyPr>
          <a:lstStyle/>
          <a:p>
            <a:pPr>
              <a:buNone/>
            </a:pPr>
            <a:r>
              <a:rPr lang="en-US" dirty="0"/>
              <a:t>	2 ladies were asked to rank 7 different brands of lipsticks. The rankings given were as follows.	</a:t>
            </a:r>
          </a:p>
          <a:p>
            <a:pPr>
              <a:buNone/>
            </a:pPr>
            <a:r>
              <a:rPr lang="en-US" dirty="0"/>
              <a:t>Lipstick: 	A	B	C	D	E	F	G</a:t>
            </a:r>
          </a:p>
          <a:p>
            <a:pPr>
              <a:buNone/>
            </a:pPr>
            <a:r>
              <a:rPr lang="en-US" dirty="0"/>
              <a:t>Neethu:	2	1	4	3	5	7	6</a:t>
            </a:r>
          </a:p>
          <a:p>
            <a:pPr>
              <a:buNone/>
            </a:pPr>
            <a:r>
              <a:rPr lang="en-US" dirty="0"/>
              <a:t>Preethy:	1	3	2	4	5	6	7</a:t>
            </a:r>
          </a:p>
          <a:p>
            <a:pPr>
              <a:buNone/>
            </a:pPr>
            <a:r>
              <a:rPr lang="en-US" dirty="0"/>
              <a:t>	Calculate Spearman’s rank correlation co-efficient.</a:t>
            </a:r>
          </a:p>
          <a:p>
            <a:pPr>
              <a:buNone/>
            </a:pPr>
            <a:r>
              <a:rPr lang="en-US" sz="4800" dirty="0"/>
              <a:t>	</a:t>
            </a:r>
            <a:endParaRPr lang="en-US" sz="5400" dirty="0"/>
          </a:p>
          <a:p>
            <a:pPr>
              <a:buNone/>
            </a:pPr>
            <a:endParaRPr lang="en-US" sz="5400" baseline="30000" dirty="0"/>
          </a:p>
          <a:p>
            <a:pPr>
              <a:buNone/>
            </a:pPr>
            <a:endParaRPr lang="en-US" sz="7200" baseline="30000" dirty="0"/>
          </a:p>
        </p:txBody>
      </p:sp>
      <p:sp>
        <p:nvSpPr>
          <p:cNvPr id="114690"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4146"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4148" name="Rectangle 4"/>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8382000" cy="563562"/>
          </a:xfrm>
          <a:ln>
            <a:solidFill>
              <a:schemeClr val="tx1"/>
            </a:solidFill>
          </a:ln>
        </p:spPr>
        <p:txBody>
          <a:bodyPr>
            <a:normAutofit fontScale="90000"/>
          </a:bodyPr>
          <a:lstStyle/>
          <a:p>
            <a:r>
              <a:rPr lang="en-US" dirty="0"/>
              <a:t>Rank Correlation( Solution) </a:t>
            </a:r>
          </a:p>
        </p:txBody>
      </p:sp>
      <p:sp>
        <p:nvSpPr>
          <p:cNvPr id="3" name="Content Placeholder 2"/>
          <p:cNvSpPr>
            <a:spLocks noGrp="1"/>
          </p:cNvSpPr>
          <p:nvPr>
            <p:ph idx="1"/>
          </p:nvPr>
        </p:nvSpPr>
        <p:spPr>
          <a:xfrm>
            <a:off x="1981200" y="1295401"/>
            <a:ext cx="8229600" cy="4830763"/>
          </a:xfrm>
          <a:ln>
            <a:solidFill>
              <a:schemeClr val="tx1"/>
            </a:solidFill>
          </a:ln>
        </p:spPr>
        <p:txBody>
          <a:bodyPr>
            <a:normAutofit/>
          </a:bodyPr>
          <a:lstStyle/>
          <a:p>
            <a:pPr>
              <a:buNone/>
            </a:pPr>
            <a:r>
              <a:rPr lang="en-US" sz="4800" dirty="0"/>
              <a:t>	</a:t>
            </a:r>
            <a:endParaRPr lang="en-US" sz="5400" dirty="0"/>
          </a:p>
          <a:p>
            <a:pPr>
              <a:buNone/>
            </a:pPr>
            <a:endParaRPr lang="en-US" sz="5400" baseline="30000" dirty="0"/>
          </a:p>
          <a:p>
            <a:pPr>
              <a:buNone/>
            </a:pPr>
            <a:endParaRPr lang="en-US" sz="7200" baseline="30000" dirty="0"/>
          </a:p>
        </p:txBody>
      </p:sp>
      <p:sp>
        <p:nvSpPr>
          <p:cNvPr id="114690"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4146"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4148" name="Rectangle 4"/>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Table 6"/>
          <p:cNvGraphicFramePr>
            <a:graphicFrameLocks noGrp="1"/>
          </p:cNvGraphicFramePr>
          <p:nvPr/>
        </p:nvGraphicFramePr>
        <p:xfrm>
          <a:off x="1981200" y="1066800"/>
          <a:ext cx="8229600" cy="554736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430389">
                <a:tc>
                  <a:txBody>
                    <a:bodyPr/>
                    <a:lstStyle/>
                    <a:p>
                      <a:pPr algn="ctr"/>
                      <a:r>
                        <a:rPr lang="en-US" sz="2800" dirty="0">
                          <a:ln>
                            <a:solidFill>
                              <a:schemeClr val="bg1"/>
                            </a:solidFill>
                          </a:ln>
                          <a:solidFill>
                            <a:schemeClr val="tx1"/>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dirty="0">
                          <a:ln>
                            <a:solidFill>
                              <a:schemeClr val="bg1"/>
                            </a:solidFill>
                          </a:ln>
                          <a:solidFill>
                            <a:schemeClr val="tx1"/>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dirty="0">
                          <a:ln>
                            <a:solidFill>
                              <a:schemeClr val="bg1"/>
                            </a:solidFill>
                          </a:ln>
                          <a:solidFill>
                            <a:schemeClr val="tx1"/>
                          </a:solidFill>
                        </a:rPr>
                        <a:t>R1-R2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endParaRPr lang="en-US" sz="2800" b="1" dirty="0">
                        <a:ln>
                          <a:solidFill>
                            <a:schemeClr val="bg1"/>
                          </a:solidFill>
                        </a:ln>
                        <a:solidFill>
                          <a:schemeClr val="tx1"/>
                        </a:solidFill>
                      </a:endParaRPr>
                    </a:p>
                    <a:p>
                      <a:pPr algn="ctr"/>
                      <a:r>
                        <a:rPr lang="en-US" sz="2800" b="1" dirty="0">
                          <a:ln>
                            <a:solidFill>
                              <a:schemeClr val="bg1"/>
                            </a:solidFill>
                          </a:ln>
                          <a:solidFill>
                            <a:schemeClr val="tx1"/>
                          </a:solidFill>
                        </a:rPr>
                        <a:t>D</a:t>
                      </a:r>
                      <a:r>
                        <a:rPr lang="en-US" sz="2800" b="1" baseline="30000" dirty="0">
                          <a:ln>
                            <a:solidFill>
                              <a:schemeClr val="bg1"/>
                            </a:solidFill>
                          </a:ln>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30389">
                <a:tc>
                  <a:txBody>
                    <a:bodyPr/>
                    <a:lstStyle/>
                    <a:p>
                      <a:pPr algn="ctr"/>
                      <a:r>
                        <a:rPr lang="en-US" sz="2800" b="1" dirty="0">
                          <a:ln>
                            <a:solidFill>
                              <a:schemeClr val="bg1"/>
                            </a:solidFill>
                          </a:ln>
                          <a:solidFill>
                            <a:schemeClr val="tx1"/>
                          </a:solidFill>
                        </a:rPr>
                        <a:t>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R2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US" sz="2400" b="1" dirty="0">
                        <a:ln>
                          <a:solidFill>
                            <a:schemeClr val="bg1"/>
                          </a:solid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30389">
                <a:tc>
                  <a:txBody>
                    <a:bodyPr/>
                    <a:lstStyle/>
                    <a:p>
                      <a:pPr algn="ctr"/>
                      <a:r>
                        <a:rPr lang="en-US" sz="2800" b="1" dirty="0">
                          <a:ln>
                            <a:solidFill>
                              <a:schemeClr val="bg1"/>
                            </a:solidFill>
                          </a:ln>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30389">
                <a:tc>
                  <a:txBody>
                    <a:bodyPr/>
                    <a:lstStyle/>
                    <a:p>
                      <a:pPr algn="ctr"/>
                      <a:r>
                        <a:rPr lang="en-US" sz="2800" b="1" dirty="0">
                          <a:ln>
                            <a:solidFill>
                              <a:schemeClr val="bg1"/>
                            </a:solidFill>
                          </a:ln>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30389">
                <a:tc>
                  <a:txBody>
                    <a:bodyPr/>
                    <a:lstStyle/>
                    <a:p>
                      <a:pPr algn="ctr"/>
                      <a:r>
                        <a:rPr lang="en-US" sz="2800" b="1" dirty="0">
                          <a:ln>
                            <a:solidFill>
                              <a:schemeClr val="bg1"/>
                            </a:solidFill>
                          </a:ln>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30389">
                <a:tc>
                  <a:txBody>
                    <a:bodyPr/>
                    <a:lstStyle/>
                    <a:p>
                      <a:pPr algn="ctr"/>
                      <a:r>
                        <a:rPr lang="en-US" sz="2800" b="1" dirty="0">
                          <a:ln>
                            <a:solidFill>
                              <a:schemeClr val="bg1"/>
                            </a:solidFill>
                          </a:ln>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430389">
                <a:tc>
                  <a:txBody>
                    <a:bodyPr/>
                    <a:lstStyle/>
                    <a:p>
                      <a:pPr algn="ctr"/>
                      <a:r>
                        <a:rPr lang="en-US" sz="2800" b="1" dirty="0">
                          <a:ln>
                            <a:solidFill>
                              <a:schemeClr val="bg1"/>
                            </a:solidFill>
                          </a:ln>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430389">
                <a:tc>
                  <a:txBody>
                    <a:bodyPr/>
                    <a:lstStyle/>
                    <a:p>
                      <a:pPr algn="ctr"/>
                      <a:r>
                        <a:rPr lang="en-US" sz="2800" b="1" dirty="0">
                          <a:ln>
                            <a:solidFill>
                              <a:schemeClr val="bg1"/>
                            </a:solidFill>
                          </a:ln>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30389">
                <a:tc>
                  <a:txBody>
                    <a:bodyPr/>
                    <a:lstStyle/>
                    <a:p>
                      <a:pPr algn="ctr"/>
                      <a:r>
                        <a:rPr lang="en-US" sz="2800" b="1" dirty="0">
                          <a:ln>
                            <a:solidFill>
                              <a:schemeClr val="bg1"/>
                            </a:solidFill>
                          </a:ln>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n>
                            <a:solidFill>
                              <a:schemeClr val="bg1"/>
                            </a:solidFill>
                          </a:ln>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774700">
                <a:tc gridSpan="3">
                  <a:txBody>
                    <a:bodyPr/>
                    <a:lstStyle/>
                    <a:p>
                      <a:pPr algn="ctr"/>
                      <a:r>
                        <a:rPr lang="en-US" sz="3200" b="1" dirty="0">
                          <a:ln>
                            <a:solidFill>
                              <a:schemeClr val="bg1"/>
                            </a:solidFill>
                          </a:ln>
                          <a:solidFill>
                            <a:schemeClr val="tx1"/>
                          </a:solidFill>
                        </a:rPr>
                        <a:t>R=1-(6*12)/(7</a:t>
                      </a:r>
                      <a:r>
                        <a:rPr lang="en-US" sz="3200" b="1" baseline="30000" dirty="0">
                          <a:ln>
                            <a:solidFill>
                              <a:schemeClr val="bg1"/>
                            </a:solidFill>
                          </a:ln>
                          <a:solidFill>
                            <a:schemeClr val="tx1"/>
                          </a:solidFill>
                        </a:rPr>
                        <a:t>3</a:t>
                      </a:r>
                      <a:r>
                        <a:rPr lang="en-US" sz="3200" b="1" dirty="0">
                          <a:ln>
                            <a:solidFill>
                              <a:schemeClr val="bg1"/>
                            </a:solidFill>
                          </a:ln>
                          <a:solidFill>
                            <a:schemeClr val="tx1"/>
                          </a:solidFill>
                        </a:rPr>
                        <a:t>-7)=0.786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2400" dirty="0">
                        <a:ln>
                          <a:solidFill>
                            <a:schemeClr val="bg1"/>
                          </a:solid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2400" dirty="0">
                        <a:ln>
                          <a:solidFill>
                            <a:schemeClr val="bg1"/>
                          </a:solid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a:ln>
                            <a:solidFill>
                              <a:schemeClr val="bg1"/>
                            </a:solidFill>
                          </a:ln>
                          <a:solidFill>
                            <a:schemeClr val="tx1"/>
                          </a:solidFill>
                        </a:rPr>
                        <a:t>∑D</a:t>
                      </a:r>
                      <a:r>
                        <a:rPr lang="en-US" sz="2800" b="1" baseline="30000" dirty="0">
                          <a:ln>
                            <a:solidFill>
                              <a:schemeClr val="bg1"/>
                            </a:solidFill>
                          </a:ln>
                          <a:solidFill>
                            <a:schemeClr val="tx1"/>
                          </a:solidFill>
                        </a:rPr>
                        <a:t>2</a:t>
                      </a:r>
                      <a:r>
                        <a:rPr lang="en-US" sz="2800" b="1" baseline="0" dirty="0">
                          <a:ln>
                            <a:solidFill>
                              <a:schemeClr val="bg1"/>
                            </a:solidFill>
                          </a:ln>
                          <a:solidFill>
                            <a:schemeClr val="tx1"/>
                          </a:solidFill>
                        </a:rPr>
                        <a:t>=12</a:t>
                      </a:r>
                    </a:p>
                    <a:p>
                      <a:pPr algn="ctr"/>
                      <a:endParaRPr lang="en-US" sz="2400" b="1" dirty="0">
                        <a:ln>
                          <a:solidFill>
                            <a:schemeClr val="bg1"/>
                          </a:solid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xfrm>
            <a:off x="1981200" y="274638"/>
            <a:ext cx="8229600" cy="868362"/>
          </a:xfrm>
          <a:ln>
            <a:solidFill>
              <a:schemeClr val="tx1"/>
            </a:solidFill>
          </a:ln>
        </p:spPr>
        <p:txBody>
          <a:bodyPr/>
          <a:lstStyle/>
          <a:p>
            <a:r>
              <a:rPr lang="en-US" dirty="0"/>
              <a:t>Concurrent Deviation Method</a:t>
            </a:r>
          </a:p>
        </p:txBody>
      </p:sp>
      <p:sp>
        <p:nvSpPr>
          <p:cNvPr id="289795" name="Rectangle 3"/>
          <p:cNvSpPr>
            <a:spLocks noGrp="1" noChangeArrowheads="1"/>
          </p:cNvSpPr>
          <p:nvPr>
            <p:ph type="body" idx="1"/>
          </p:nvPr>
        </p:nvSpPr>
        <p:spPr>
          <a:xfrm>
            <a:off x="1981200" y="1371601"/>
            <a:ext cx="8229600" cy="4754563"/>
          </a:xfrm>
          <a:ln>
            <a:solidFill>
              <a:schemeClr val="tx1"/>
            </a:solidFill>
          </a:ln>
        </p:spPr>
        <p:txBody>
          <a:bodyPr/>
          <a:lstStyle/>
          <a:p>
            <a:r>
              <a:rPr lang="en-US" dirty="0"/>
              <a:t>Calculate the co-efficient of concurrent deviation from the following.</a:t>
            </a:r>
          </a:p>
          <a:p>
            <a:pPr>
              <a:buFontTx/>
              <a:buNone/>
            </a:pPr>
            <a:r>
              <a:rPr lang="en-US" dirty="0"/>
              <a:t>X: 	60, 55,50,56,30,70,40,35,80,80,75</a:t>
            </a:r>
          </a:p>
          <a:p>
            <a:pPr>
              <a:buFontTx/>
              <a:buNone/>
            </a:pPr>
            <a:r>
              <a:rPr lang="en-US"/>
              <a:t>Y:  </a:t>
            </a:r>
            <a:r>
              <a:rPr lang="en-US" dirty="0"/>
              <a:t>	65,40,35,75,63,80,35,20,80,60,60</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0950" name="Group 134"/>
          <p:cNvGraphicFramePr>
            <a:graphicFrameLocks noGrp="1"/>
          </p:cNvGraphicFramePr>
          <p:nvPr>
            <p:ph idx="4294967295"/>
          </p:nvPr>
        </p:nvGraphicFramePr>
        <p:xfrm>
          <a:off x="1904999" y="381000"/>
          <a:ext cx="8229602" cy="6248400"/>
        </p:xfrm>
        <a:graphic>
          <a:graphicData uri="http://schemas.openxmlformats.org/drawingml/2006/table">
            <a:tbl>
              <a:tblPr/>
              <a:tblGrid>
                <a:gridCol w="1646635">
                  <a:extLst>
                    <a:ext uri="{9D8B030D-6E8A-4147-A177-3AD203B41FA5}">
                      <a16:colId xmlns:a16="http://schemas.microsoft.com/office/drawing/2014/main" val="20000"/>
                    </a:ext>
                  </a:extLst>
                </a:gridCol>
                <a:gridCol w="1646635">
                  <a:extLst>
                    <a:ext uri="{9D8B030D-6E8A-4147-A177-3AD203B41FA5}">
                      <a16:colId xmlns:a16="http://schemas.microsoft.com/office/drawing/2014/main" val="20001"/>
                    </a:ext>
                  </a:extLst>
                </a:gridCol>
                <a:gridCol w="1643062">
                  <a:extLst>
                    <a:ext uri="{9D8B030D-6E8A-4147-A177-3AD203B41FA5}">
                      <a16:colId xmlns:a16="http://schemas.microsoft.com/office/drawing/2014/main" val="20002"/>
                    </a:ext>
                  </a:extLst>
                </a:gridCol>
                <a:gridCol w="1646635">
                  <a:extLst>
                    <a:ext uri="{9D8B030D-6E8A-4147-A177-3AD203B41FA5}">
                      <a16:colId xmlns:a16="http://schemas.microsoft.com/office/drawing/2014/main" val="20003"/>
                    </a:ext>
                  </a:extLst>
                </a:gridCol>
                <a:gridCol w="1646635">
                  <a:extLst>
                    <a:ext uri="{9D8B030D-6E8A-4147-A177-3AD203B41FA5}">
                      <a16:colId xmlns:a16="http://schemas.microsoft.com/office/drawing/2014/main" val="20004"/>
                    </a:ext>
                  </a:extLst>
                </a:gridCol>
              </a:tblGrid>
              <a:tr h="5207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Dx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Dy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DxDy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60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65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7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55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50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7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56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7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63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7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70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207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40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207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35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5207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80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207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80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5207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75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xfrm>
            <a:off x="1981200" y="274638"/>
            <a:ext cx="8229600" cy="868362"/>
          </a:xfrm>
          <a:ln>
            <a:solidFill>
              <a:schemeClr val="tx1"/>
            </a:solidFill>
          </a:ln>
        </p:spPr>
        <p:txBody>
          <a:bodyPr/>
          <a:lstStyle/>
          <a:p>
            <a:r>
              <a:rPr lang="en-US" dirty="0"/>
              <a:t>Concurrent Deviation Method</a:t>
            </a:r>
          </a:p>
        </p:txBody>
      </p:sp>
      <p:sp>
        <p:nvSpPr>
          <p:cNvPr id="289795" name="Rectangle 3"/>
          <p:cNvSpPr>
            <a:spLocks noGrp="1" noChangeArrowheads="1"/>
          </p:cNvSpPr>
          <p:nvPr>
            <p:ph type="body" idx="1"/>
          </p:nvPr>
        </p:nvSpPr>
        <p:spPr>
          <a:xfrm>
            <a:off x="1981200" y="1371601"/>
            <a:ext cx="8229600" cy="4754563"/>
          </a:xfrm>
          <a:ln>
            <a:solidFill>
              <a:schemeClr val="tx1"/>
            </a:solidFill>
          </a:ln>
        </p:spPr>
        <p:txBody>
          <a:bodyPr/>
          <a:lstStyle/>
          <a:p>
            <a:pPr>
              <a:buNone/>
            </a:pPr>
            <a:r>
              <a:rPr lang="en-US" dirty="0"/>
              <a:t>Solution :</a:t>
            </a:r>
          </a:p>
          <a:p>
            <a:pPr>
              <a:buNone/>
            </a:pPr>
            <a:endParaRPr lang="en-US" dirty="0"/>
          </a:p>
        </p:txBody>
      </p:sp>
      <p:sp>
        <p:nvSpPr>
          <p:cNvPr id="6" name="TextBox 5"/>
          <p:cNvSpPr txBox="1"/>
          <p:nvPr/>
        </p:nvSpPr>
        <p:spPr>
          <a:xfrm>
            <a:off x="2209800" y="2971801"/>
            <a:ext cx="7772400" cy="646331"/>
          </a:xfrm>
          <a:prstGeom prst="rect">
            <a:avLst/>
          </a:prstGeom>
          <a:noFill/>
        </p:spPr>
        <p:txBody>
          <a:bodyPr wrap="square" rtlCol="0">
            <a:spAutoFit/>
          </a:bodyPr>
          <a:lstStyle/>
          <a:p>
            <a:r>
              <a:rPr lang="en-US" sz="3600" dirty="0"/>
              <a:t>Answer= </a:t>
            </a:r>
          </a:p>
        </p:txBody>
      </p:sp>
      <p:graphicFrame>
        <p:nvGraphicFramePr>
          <p:cNvPr id="141315" name="Object 3"/>
          <p:cNvGraphicFramePr>
            <a:graphicFrameLocks noChangeAspect="1"/>
          </p:cNvGraphicFramePr>
          <p:nvPr/>
        </p:nvGraphicFramePr>
        <p:xfrm>
          <a:off x="3733800" y="1524000"/>
          <a:ext cx="6248400" cy="1219200"/>
        </p:xfrm>
        <a:graphic>
          <a:graphicData uri="http://schemas.openxmlformats.org/presentationml/2006/ole">
            <mc:AlternateContent xmlns:mc="http://schemas.openxmlformats.org/markup-compatibility/2006">
              <mc:Choice xmlns:v="urn:schemas-microsoft-com:vml" Requires="v">
                <p:oleObj name="Equation" r:id="rId3" imgW="1498320" imgH="279360" progId="Equation.3">
                  <p:embed/>
                </p:oleObj>
              </mc:Choice>
              <mc:Fallback>
                <p:oleObj name="Equation" r:id="rId3" imgW="1498320" imgH="279360" progId="Equation.3">
                  <p:embed/>
                  <p:pic>
                    <p:nvPicPr>
                      <p:cNvPr id="141315"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1524000"/>
                        <a:ext cx="62484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1317" name="Object 5"/>
          <p:cNvGraphicFramePr>
            <a:graphicFrameLocks noChangeAspect="1"/>
          </p:cNvGraphicFramePr>
          <p:nvPr/>
        </p:nvGraphicFramePr>
        <p:xfrm>
          <a:off x="3952875" y="2895600"/>
          <a:ext cx="6343650" cy="914400"/>
        </p:xfrm>
        <a:graphic>
          <a:graphicData uri="http://schemas.openxmlformats.org/presentationml/2006/ole">
            <mc:AlternateContent xmlns:mc="http://schemas.openxmlformats.org/markup-compatibility/2006">
              <mc:Choice xmlns:v="urn:schemas-microsoft-com:vml" Requires="v">
                <p:oleObj name="Equation" r:id="rId5" imgW="1688760" imgH="279360" progId="Equation.3">
                  <p:embed/>
                </p:oleObj>
              </mc:Choice>
              <mc:Fallback>
                <p:oleObj name="Equation" r:id="rId5" imgW="1688760" imgH="279360" progId="Equation.3">
                  <p:embed/>
                  <p:pic>
                    <p:nvPicPr>
                      <p:cNvPr id="141317"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52875" y="2895600"/>
                        <a:ext cx="634365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 name="TextBox 8"/>
          <p:cNvSpPr txBox="1"/>
          <p:nvPr/>
        </p:nvSpPr>
        <p:spPr>
          <a:xfrm>
            <a:off x="2819400" y="3886200"/>
            <a:ext cx="5181600" cy="707886"/>
          </a:xfrm>
          <a:prstGeom prst="rect">
            <a:avLst/>
          </a:prstGeom>
          <a:noFill/>
          <a:ln>
            <a:solidFill>
              <a:schemeClr val="tx1"/>
            </a:solidFill>
          </a:ln>
        </p:spPr>
        <p:txBody>
          <a:bodyPr wrap="square" rtlCol="0">
            <a:spAutoFit/>
          </a:bodyPr>
          <a:lstStyle/>
          <a:p>
            <a:pPr algn="ctr"/>
            <a:r>
              <a:rPr lang="en-US" sz="4000" dirty="0"/>
              <a:t>Answer= 0.77</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52400"/>
            <a:ext cx="8229600" cy="1143000"/>
          </a:xfrm>
          <a:ln>
            <a:solidFill>
              <a:schemeClr val="tx1"/>
            </a:solidFill>
          </a:ln>
        </p:spPr>
        <p:txBody>
          <a:bodyPr>
            <a:normAutofit/>
          </a:bodyPr>
          <a:lstStyle/>
          <a:p>
            <a:r>
              <a:rPr lang="en-US" dirty="0"/>
              <a:t>(Regression Equations -2Methods)</a:t>
            </a:r>
          </a:p>
        </p:txBody>
      </p:sp>
      <p:sp>
        <p:nvSpPr>
          <p:cNvPr id="3" name="Content Placeholder 2"/>
          <p:cNvSpPr>
            <a:spLocks noGrp="1"/>
          </p:cNvSpPr>
          <p:nvPr>
            <p:ph sz="half" idx="1"/>
          </p:nvPr>
        </p:nvSpPr>
        <p:spPr>
          <a:xfrm>
            <a:off x="1905000" y="1524001"/>
            <a:ext cx="4114800" cy="4602163"/>
          </a:xfrm>
          <a:ln>
            <a:solidFill>
              <a:schemeClr val="tx1"/>
            </a:solidFill>
          </a:ln>
        </p:spPr>
        <p:txBody>
          <a:bodyPr>
            <a:normAutofit/>
          </a:bodyPr>
          <a:lstStyle/>
          <a:p>
            <a:pPr>
              <a:buNone/>
            </a:pPr>
            <a:r>
              <a:rPr lang="en-US" sz="4800" baseline="30000" dirty="0"/>
              <a:t>y on x</a:t>
            </a:r>
          </a:p>
          <a:p>
            <a:pPr>
              <a:buNone/>
            </a:pPr>
            <a:endParaRPr lang="en-US" sz="4400" baseline="30000" dirty="0"/>
          </a:p>
          <a:p>
            <a:pPr>
              <a:buNone/>
            </a:pPr>
            <a:endParaRPr lang="en-US" sz="4400" baseline="30000" dirty="0"/>
          </a:p>
        </p:txBody>
      </p:sp>
      <p:sp>
        <p:nvSpPr>
          <p:cNvPr id="6" name="Content Placeholder 5"/>
          <p:cNvSpPr>
            <a:spLocks noGrp="1"/>
          </p:cNvSpPr>
          <p:nvPr>
            <p:ph sz="half" idx="2"/>
          </p:nvPr>
        </p:nvSpPr>
        <p:spPr>
          <a:xfrm>
            <a:off x="6172200" y="1524001"/>
            <a:ext cx="4038600" cy="4602163"/>
          </a:xfrm>
          <a:ln>
            <a:solidFill>
              <a:schemeClr val="tx1"/>
            </a:solidFill>
          </a:ln>
        </p:spPr>
        <p:txBody>
          <a:bodyPr>
            <a:noAutofit/>
          </a:bodyPr>
          <a:lstStyle/>
          <a:p>
            <a:pPr>
              <a:buNone/>
            </a:pPr>
            <a:r>
              <a:rPr lang="en-US" sz="3200" dirty="0"/>
              <a:t>x on y</a:t>
            </a:r>
          </a:p>
        </p:txBody>
      </p:sp>
      <p:sp>
        <p:nvSpPr>
          <p:cNvPr id="114690"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113666"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3673" name="Rectangle 9"/>
          <p:cNvSpPr>
            <a:spLocks noChangeArrowheads="1"/>
          </p:cNvSpPr>
          <p:nvPr/>
        </p:nvSpPr>
        <p:spPr bwMode="auto">
          <a:xfrm>
            <a:off x="1524001"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3676" name="Rectangle 12"/>
          <p:cNvSpPr>
            <a:spLocks noChangeArrowheads="1"/>
          </p:cNvSpPr>
          <p:nvPr/>
        </p:nvSpPr>
        <p:spPr bwMode="auto">
          <a:xfrm>
            <a:off x="1524001" y="186690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dirty="0">
              <a:latin typeface="Arial" pitchFamily="34" charset="0"/>
            </a:endParaRPr>
          </a:p>
        </p:txBody>
      </p:sp>
      <p:graphicFrame>
        <p:nvGraphicFramePr>
          <p:cNvPr id="113680" name="Object 16"/>
          <p:cNvGraphicFramePr>
            <a:graphicFrameLocks noChangeAspect="1"/>
          </p:cNvGraphicFramePr>
          <p:nvPr/>
        </p:nvGraphicFramePr>
        <p:xfrm>
          <a:off x="2286000" y="1981200"/>
          <a:ext cx="3352800" cy="1066800"/>
        </p:xfrm>
        <a:graphic>
          <a:graphicData uri="http://schemas.openxmlformats.org/presentationml/2006/ole">
            <mc:AlternateContent xmlns:mc="http://schemas.openxmlformats.org/markup-compatibility/2006">
              <mc:Choice xmlns:v="urn:schemas-microsoft-com:vml" Requires="v">
                <p:oleObj name="Equation" r:id="rId2" imgW="1295280" imgH="393480" progId="Equation.3">
                  <p:embed/>
                </p:oleObj>
              </mc:Choice>
              <mc:Fallback>
                <p:oleObj name="Equation" r:id="rId2" imgW="1295280" imgH="393480" progId="Equation.3">
                  <p:embed/>
                  <p:pic>
                    <p:nvPicPr>
                      <p:cNvPr id="113680" name="Object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981200"/>
                        <a:ext cx="3352800" cy="1066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3681" name="Object 17"/>
          <p:cNvGraphicFramePr>
            <a:graphicFrameLocks noChangeAspect="1"/>
          </p:cNvGraphicFramePr>
          <p:nvPr/>
        </p:nvGraphicFramePr>
        <p:xfrm>
          <a:off x="6400800" y="2057400"/>
          <a:ext cx="3505200" cy="1066800"/>
        </p:xfrm>
        <a:graphic>
          <a:graphicData uri="http://schemas.openxmlformats.org/presentationml/2006/ole">
            <mc:AlternateContent xmlns:mc="http://schemas.openxmlformats.org/markup-compatibility/2006">
              <mc:Choice xmlns:v="urn:schemas-microsoft-com:vml" Requires="v">
                <p:oleObj name="Equation" r:id="rId4" imgW="1295280" imgH="419040" progId="Equation.3">
                  <p:embed/>
                </p:oleObj>
              </mc:Choice>
              <mc:Fallback>
                <p:oleObj name="Equation" r:id="rId4" imgW="1295280" imgH="419040" progId="Equation.3">
                  <p:embed/>
                  <p:pic>
                    <p:nvPicPr>
                      <p:cNvPr id="113681" name="Object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0800" y="2057400"/>
                        <a:ext cx="3505200" cy="1066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 name="TextBox 11"/>
          <p:cNvSpPr txBox="1"/>
          <p:nvPr/>
        </p:nvSpPr>
        <p:spPr>
          <a:xfrm>
            <a:off x="1981200" y="3505201"/>
            <a:ext cx="3962400" cy="1200329"/>
          </a:xfrm>
          <a:prstGeom prst="rect">
            <a:avLst/>
          </a:prstGeom>
          <a:noFill/>
          <a:ln>
            <a:solidFill>
              <a:schemeClr val="tx1"/>
            </a:solidFill>
          </a:ln>
        </p:spPr>
        <p:txBody>
          <a:bodyPr wrap="square" rtlCol="0">
            <a:spAutoFit/>
          </a:bodyPr>
          <a:lstStyle/>
          <a:p>
            <a:pPr>
              <a:buNone/>
            </a:pPr>
            <a:r>
              <a:rPr lang="en-US" sz="3600" dirty="0"/>
              <a:t>∑ Y=Na+ b ∑ x</a:t>
            </a:r>
          </a:p>
          <a:p>
            <a:pPr>
              <a:buNone/>
            </a:pPr>
            <a:r>
              <a:rPr lang="en-US" sz="3600" dirty="0"/>
              <a:t>∑ XY=a∑ X+b∑ X</a:t>
            </a:r>
            <a:r>
              <a:rPr lang="en-US" sz="3600" baseline="30000" dirty="0"/>
              <a:t>2</a:t>
            </a:r>
          </a:p>
        </p:txBody>
      </p:sp>
      <p:sp>
        <p:nvSpPr>
          <p:cNvPr id="15" name="Rectangle 14"/>
          <p:cNvSpPr/>
          <p:nvPr/>
        </p:nvSpPr>
        <p:spPr>
          <a:xfrm>
            <a:off x="6477000" y="3505201"/>
            <a:ext cx="3581400" cy="1200329"/>
          </a:xfrm>
          <a:prstGeom prst="rect">
            <a:avLst/>
          </a:prstGeom>
          <a:ln>
            <a:solidFill>
              <a:schemeClr val="tx1"/>
            </a:solidFill>
          </a:ln>
        </p:spPr>
        <p:txBody>
          <a:bodyPr wrap="square">
            <a:spAutoFit/>
          </a:bodyPr>
          <a:lstStyle/>
          <a:p>
            <a:pPr>
              <a:buNone/>
            </a:pPr>
            <a:r>
              <a:rPr lang="en-US" sz="3600" dirty="0"/>
              <a:t>∑ X=Na+ b ∑ Y</a:t>
            </a:r>
          </a:p>
          <a:p>
            <a:pPr>
              <a:buNone/>
            </a:pPr>
            <a:r>
              <a:rPr lang="en-US" sz="3600" dirty="0"/>
              <a:t>∑ XY=a ∑ Y+ b∑ Y</a:t>
            </a:r>
            <a:r>
              <a:rPr lang="en-US" sz="3600" baseline="30000" dirty="0"/>
              <a:t>2</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868362"/>
          </a:xfrm>
          <a:ln>
            <a:solidFill>
              <a:schemeClr val="tx1"/>
            </a:solidFill>
          </a:ln>
        </p:spPr>
        <p:txBody>
          <a:bodyPr/>
          <a:lstStyle/>
          <a:p>
            <a:r>
              <a:rPr lang="en-US" dirty="0"/>
              <a:t>Regression Equations</a:t>
            </a:r>
          </a:p>
        </p:txBody>
      </p:sp>
      <p:sp>
        <p:nvSpPr>
          <p:cNvPr id="3" name="Content Placeholder 2"/>
          <p:cNvSpPr>
            <a:spLocks noGrp="1"/>
          </p:cNvSpPr>
          <p:nvPr>
            <p:ph idx="1"/>
          </p:nvPr>
        </p:nvSpPr>
        <p:spPr>
          <a:xfrm>
            <a:off x="1981200" y="1447800"/>
            <a:ext cx="8229600" cy="4876800"/>
          </a:xfrm>
          <a:ln>
            <a:solidFill>
              <a:schemeClr val="tx1"/>
            </a:solidFill>
          </a:ln>
        </p:spPr>
        <p:txBody>
          <a:bodyPr/>
          <a:lstStyle/>
          <a:p>
            <a:r>
              <a:rPr lang="en-US" dirty="0"/>
              <a:t>Find the two regression equations for the following problem:</a:t>
            </a:r>
          </a:p>
          <a:p>
            <a:r>
              <a:rPr lang="en-US" dirty="0"/>
              <a:t>X	: 	6	2	10	4	8</a:t>
            </a:r>
          </a:p>
          <a:p>
            <a:r>
              <a:rPr lang="en-US" dirty="0"/>
              <a:t>Y	:	9	11	5	8	7</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p:spPr>
        <p:txBody>
          <a:bodyPr>
            <a:normAutofit/>
          </a:bodyPr>
          <a:lstStyle/>
          <a:p>
            <a:r>
              <a:rPr lang="en-US" dirty="0"/>
              <a:t>(Regression Equations -Method I)</a:t>
            </a:r>
          </a:p>
        </p:txBody>
      </p:sp>
      <p:sp>
        <p:nvSpPr>
          <p:cNvPr id="3" name="Content Placeholder 2"/>
          <p:cNvSpPr>
            <a:spLocks noGrp="1"/>
          </p:cNvSpPr>
          <p:nvPr>
            <p:ph sz="half" idx="1"/>
          </p:nvPr>
        </p:nvSpPr>
        <p:spPr>
          <a:xfrm>
            <a:off x="1905000" y="1600201"/>
            <a:ext cx="4114800" cy="4525963"/>
          </a:xfrm>
          <a:ln>
            <a:solidFill>
              <a:schemeClr val="tx1"/>
            </a:solidFill>
          </a:ln>
        </p:spPr>
        <p:txBody>
          <a:bodyPr>
            <a:normAutofit fontScale="70000" lnSpcReduction="20000"/>
          </a:bodyPr>
          <a:lstStyle/>
          <a:p>
            <a:pPr>
              <a:buNone/>
            </a:pPr>
            <a:r>
              <a:rPr lang="en-US" sz="4300" dirty="0"/>
              <a:t>∑ Y=Na+ b∑x</a:t>
            </a:r>
          </a:p>
          <a:p>
            <a:pPr>
              <a:buNone/>
            </a:pPr>
            <a:r>
              <a:rPr lang="en-US" sz="4300" dirty="0"/>
              <a:t>∑ XY=a∑ X+b∑ X</a:t>
            </a:r>
            <a:r>
              <a:rPr lang="en-US" sz="4300" baseline="30000" dirty="0"/>
              <a:t>2</a:t>
            </a:r>
          </a:p>
          <a:p>
            <a:pPr>
              <a:buNone/>
            </a:pPr>
            <a:endParaRPr lang="en-US" sz="4300" baseline="30000" dirty="0"/>
          </a:p>
          <a:p>
            <a:pPr>
              <a:buNone/>
            </a:pPr>
            <a:r>
              <a:rPr lang="en-US" sz="7100" baseline="30000" dirty="0"/>
              <a:t>40=5a+30b</a:t>
            </a:r>
          </a:p>
          <a:p>
            <a:pPr>
              <a:buNone/>
            </a:pPr>
            <a:r>
              <a:rPr lang="en-US" sz="7100" baseline="30000" dirty="0"/>
              <a:t>214=30a+220b</a:t>
            </a:r>
          </a:p>
          <a:p>
            <a:pPr>
              <a:buNone/>
            </a:pPr>
            <a:r>
              <a:rPr lang="en-US" sz="7100" baseline="30000" dirty="0"/>
              <a:t>Solving,</a:t>
            </a:r>
          </a:p>
          <a:p>
            <a:pPr>
              <a:buNone/>
            </a:pPr>
            <a:r>
              <a:rPr lang="en-US" sz="7100" baseline="30000" dirty="0"/>
              <a:t> a=11.9 &amp; b=-0.65</a:t>
            </a:r>
          </a:p>
          <a:p>
            <a:pPr>
              <a:buNone/>
            </a:pPr>
            <a:r>
              <a:rPr lang="en-US" sz="7100" baseline="30000" dirty="0"/>
              <a:t>Y=11.9-0.65x</a:t>
            </a:r>
          </a:p>
          <a:p>
            <a:pPr>
              <a:buNone/>
            </a:pPr>
            <a:endParaRPr lang="en-US" b="1" dirty="0"/>
          </a:p>
          <a:p>
            <a:pPr>
              <a:buNone/>
            </a:pPr>
            <a:r>
              <a:rPr lang="en-US" b="1" dirty="0"/>
              <a:t>	</a:t>
            </a:r>
            <a:endParaRPr lang="en-US" baseline="30000" dirty="0"/>
          </a:p>
        </p:txBody>
      </p:sp>
      <p:sp>
        <p:nvSpPr>
          <p:cNvPr id="6" name="Content Placeholder 5"/>
          <p:cNvSpPr>
            <a:spLocks noGrp="1"/>
          </p:cNvSpPr>
          <p:nvPr>
            <p:ph sz="half" idx="2"/>
          </p:nvPr>
        </p:nvSpPr>
        <p:spPr>
          <a:ln>
            <a:solidFill>
              <a:schemeClr val="tx1"/>
            </a:solidFill>
          </a:ln>
        </p:spPr>
        <p:txBody>
          <a:bodyPr>
            <a:noAutofit/>
          </a:bodyPr>
          <a:lstStyle/>
          <a:p>
            <a:pPr>
              <a:buNone/>
            </a:pPr>
            <a:r>
              <a:rPr lang="en-US" sz="3200" dirty="0"/>
              <a:t>∑ X=Na+ b ∑ Y</a:t>
            </a:r>
          </a:p>
          <a:p>
            <a:pPr>
              <a:buNone/>
            </a:pPr>
            <a:r>
              <a:rPr lang="en-US" sz="3200" dirty="0"/>
              <a:t>∑ XY=a ∑ Y+ b∑ Y</a:t>
            </a:r>
            <a:r>
              <a:rPr lang="en-US" sz="3200" baseline="30000" dirty="0"/>
              <a:t>2</a:t>
            </a:r>
          </a:p>
          <a:p>
            <a:pPr>
              <a:buNone/>
            </a:pPr>
            <a:r>
              <a:rPr lang="en-US" sz="3200" dirty="0"/>
              <a:t>30=5a+40b</a:t>
            </a:r>
          </a:p>
          <a:p>
            <a:pPr>
              <a:buNone/>
            </a:pPr>
            <a:r>
              <a:rPr lang="en-US" sz="3200" dirty="0"/>
              <a:t>214=40a+340b</a:t>
            </a:r>
          </a:p>
          <a:p>
            <a:pPr>
              <a:buNone/>
            </a:pPr>
            <a:r>
              <a:rPr lang="en-US" sz="3200" dirty="0"/>
              <a:t>Solving, a=16.4, b=-1.3</a:t>
            </a:r>
          </a:p>
          <a:p>
            <a:pPr>
              <a:buNone/>
            </a:pPr>
            <a:r>
              <a:rPr lang="en-US" sz="3200" dirty="0"/>
              <a:t>X=16.4-1.3Y</a:t>
            </a:r>
          </a:p>
        </p:txBody>
      </p:sp>
      <p:sp>
        <p:nvSpPr>
          <p:cNvPr id="114690"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15962"/>
          </a:xfrm>
          <a:ln>
            <a:solidFill>
              <a:schemeClr val="tx1"/>
            </a:solidFill>
          </a:ln>
        </p:spPr>
        <p:txBody>
          <a:bodyPr>
            <a:normAutofit/>
          </a:bodyPr>
          <a:lstStyle/>
          <a:p>
            <a:r>
              <a:rPr lang="en-US" dirty="0"/>
              <a:t>Regression Equations : Method I</a:t>
            </a:r>
          </a:p>
        </p:txBody>
      </p:sp>
      <p:graphicFrame>
        <p:nvGraphicFramePr>
          <p:cNvPr id="4" name="Content Placeholder 3"/>
          <p:cNvGraphicFramePr>
            <a:graphicFrameLocks noGrp="1"/>
          </p:cNvGraphicFramePr>
          <p:nvPr>
            <p:ph idx="1"/>
          </p:nvPr>
        </p:nvGraphicFramePr>
        <p:xfrm>
          <a:off x="1981200" y="1295401"/>
          <a:ext cx="8305800" cy="5181603"/>
        </p:xfrm>
        <a:graphic>
          <a:graphicData uri="http://schemas.openxmlformats.org/drawingml/2006/table">
            <a:tbl>
              <a:tblPr firstRow="1" bandRow="1">
                <a:tableStyleId>{5C22544A-7EE6-4342-B048-85BDC9FD1C3A}</a:tableStyleId>
              </a:tblPr>
              <a:tblGrid>
                <a:gridCol w="1661160">
                  <a:extLst>
                    <a:ext uri="{9D8B030D-6E8A-4147-A177-3AD203B41FA5}">
                      <a16:colId xmlns:a16="http://schemas.microsoft.com/office/drawing/2014/main" val="20000"/>
                    </a:ext>
                  </a:extLst>
                </a:gridCol>
                <a:gridCol w="1661160">
                  <a:extLst>
                    <a:ext uri="{9D8B030D-6E8A-4147-A177-3AD203B41FA5}">
                      <a16:colId xmlns:a16="http://schemas.microsoft.com/office/drawing/2014/main" val="20001"/>
                    </a:ext>
                  </a:extLst>
                </a:gridCol>
                <a:gridCol w="1661160">
                  <a:extLst>
                    <a:ext uri="{9D8B030D-6E8A-4147-A177-3AD203B41FA5}">
                      <a16:colId xmlns:a16="http://schemas.microsoft.com/office/drawing/2014/main" val="20002"/>
                    </a:ext>
                  </a:extLst>
                </a:gridCol>
                <a:gridCol w="1661160">
                  <a:extLst>
                    <a:ext uri="{9D8B030D-6E8A-4147-A177-3AD203B41FA5}">
                      <a16:colId xmlns:a16="http://schemas.microsoft.com/office/drawing/2014/main" val="20003"/>
                    </a:ext>
                  </a:extLst>
                </a:gridCol>
                <a:gridCol w="1661160">
                  <a:extLst>
                    <a:ext uri="{9D8B030D-6E8A-4147-A177-3AD203B41FA5}">
                      <a16:colId xmlns:a16="http://schemas.microsoft.com/office/drawing/2014/main" val="20004"/>
                    </a:ext>
                  </a:extLst>
                </a:gridCol>
              </a:tblGrid>
              <a:tr h="740229">
                <a:tc>
                  <a:txBody>
                    <a:bodyPr/>
                    <a:lstStyle/>
                    <a:p>
                      <a:pPr algn="ctr"/>
                      <a:r>
                        <a:rPr lang="en-US" sz="2400" dirty="0">
                          <a:solidFill>
                            <a:schemeClr val="tx1"/>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XY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X</a:t>
                      </a:r>
                      <a:r>
                        <a:rPr lang="en-US" sz="2400" baseline="30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Y</a:t>
                      </a:r>
                      <a:r>
                        <a:rPr lang="en-US" sz="2400" baseline="30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740229">
                <a:tc>
                  <a:txBody>
                    <a:bodyPr/>
                    <a:lstStyle/>
                    <a:p>
                      <a:pPr algn="ctr"/>
                      <a:r>
                        <a:rPr lang="en-US" sz="2400"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54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81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740229">
                <a:tc>
                  <a:txBody>
                    <a:bodyPr/>
                    <a:lstStyle/>
                    <a:p>
                      <a:pPr algn="ctr"/>
                      <a:r>
                        <a:rPr lang="en-US" sz="24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40229">
                <a:tc>
                  <a:txBody>
                    <a:bodyPr/>
                    <a:lstStyle/>
                    <a:p>
                      <a:pPr algn="ctr"/>
                      <a:r>
                        <a:rPr lang="en-US" sz="2400"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740229">
                <a:tc>
                  <a:txBody>
                    <a:bodyPr/>
                    <a:lstStyle/>
                    <a:p>
                      <a:pPr algn="ctr"/>
                      <a:r>
                        <a:rPr lang="en-US" sz="24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740229">
                <a:tc>
                  <a:txBody>
                    <a:bodyPr/>
                    <a:lstStyle/>
                    <a:p>
                      <a:pPr algn="ctr"/>
                      <a:r>
                        <a:rPr lang="en-US" sz="240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740229">
                <a:tc>
                  <a:txBody>
                    <a:bodyPr/>
                    <a:lstStyle/>
                    <a:p>
                      <a:pPr algn="ctr"/>
                      <a:r>
                        <a:rPr lang="en-US" sz="2400" b="1" dirty="0">
                          <a:solidFill>
                            <a:schemeClr val="tx1"/>
                          </a:solidFill>
                        </a:rPr>
                        <a:t>∑X=</a:t>
                      </a:r>
                      <a:r>
                        <a:rPr lang="en-US" sz="2400" dirty="0">
                          <a:solidFill>
                            <a:schemeClr val="tx1"/>
                          </a:solidFill>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∑Y=</a:t>
                      </a:r>
                      <a:r>
                        <a:rPr lang="en-US" sz="2400" dirty="0">
                          <a:solidFill>
                            <a:schemeClr val="tx1"/>
                          </a:solidFill>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∑XY=</a:t>
                      </a:r>
                      <a:r>
                        <a:rPr lang="en-US" sz="2400" dirty="0">
                          <a:solidFill>
                            <a:schemeClr val="tx1"/>
                          </a:solidFill>
                        </a:rPr>
                        <a:t>214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∑X</a:t>
                      </a:r>
                      <a:r>
                        <a:rPr lang="en-US" sz="2400" b="1" baseline="30000" dirty="0">
                          <a:solidFill>
                            <a:schemeClr val="tx1"/>
                          </a:solidFill>
                        </a:rPr>
                        <a:t>2</a:t>
                      </a:r>
                      <a:r>
                        <a:rPr lang="en-US" sz="2400" b="1" dirty="0">
                          <a:solidFill>
                            <a:schemeClr val="tx1"/>
                          </a:solidFill>
                        </a:rPr>
                        <a:t>=</a:t>
                      </a:r>
                      <a:r>
                        <a:rPr lang="en-US" sz="2400" dirty="0">
                          <a:solidFill>
                            <a:schemeClr val="tx1"/>
                          </a:solidFill>
                        </a:rPr>
                        <a:t>220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∑Y</a:t>
                      </a:r>
                      <a:r>
                        <a:rPr lang="en-US" sz="2400" b="1" baseline="30000" dirty="0">
                          <a:solidFill>
                            <a:schemeClr val="tx1"/>
                          </a:solidFill>
                        </a:rPr>
                        <a:t>2</a:t>
                      </a:r>
                      <a:r>
                        <a:rPr lang="en-US" sz="2400" b="1" dirty="0">
                          <a:solidFill>
                            <a:schemeClr val="tx1"/>
                          </a:solidFill>
                        </a:rPr>
                        <a:t>=</a:t>
                      </a:r>
                      <a:r>
                        <a:rPr lang="en-US" sz="2400" dirty="0">
                          <a:solidFill>
                            <a:schemeClr val="tx1"/>
                          </a:solidFill>
                        </a:rPr>
                        <a:t>340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8229600" cy="1143000"/>
          </a:xfrm>
          <a:ln>
            <a:solidFill>
              <a:schemeClr val="tx1"/>
            </a:solidFill>
          </a:ln>
        </p:spPr>
        <p:txBody>
          <a:bodyPr>
            <a:normAutofit/>
          </a:bodyPr>
          <a:lstStyle/>
          <a:p>
            <a:r>
              <a:rPr lang="en-US" dirty="0"/>
              <a:t>(Regression Equations -Method II)</a:t>
            </a:r>
          </a:p>
        </p:txBody>
      </p:sp>
      <p:sp>
        <p:nvSpPr>
          <p:cNvPr id="3" name="Content Placeholder 2"/>
          <p:cNvSpPr>
            <a:spLocks noGrp="1"/>
          </p:cNvSpPr>
          <p:nvPr>
            <p:ph sz="half" idx="1"/>
          </p:nvPr>
        </p:nvSpPr>
        <p:spPr>
          <a:xfrm>
            <a:off x="1905000" y="1524001"/>
            <a:ext cx="4114800" cy="4602163"/>
          </a:xfrm>
          <a:ln>
            <a:solidFill>
              <a:schemeClr val="tx1"/>
            </a:solidFill>
          </a:ln>
        </p:spPr>
        <p:txBody>
          <a:bodyPr>
            <a:normAutofit/>
          </a:bodyPr>
          <a:lstStyle/>
          <a:p>
            <a:pPr>
              <a:buNone/>
            </a:pPr>
            <a:r>
              <a:rPr lang="en-US" sz="4800" baseline="30000" dirty="0"/>
              <a:t>y on x</a:t>
            </a:r>
          </a:p>
          <a:p>
            <a:pPr>
              <a:buNone/>
            </a:pPr>
            <a:endParaRPr lang="en-US" sz="4400" baseline="30000" dirty="0"/>
          </a:p>
          <a:p>
            <a:pPr>
              <a:buNone/>
            </a:pPr>
            <a:endParaRPr lang="en-US" sz="4400" baseline="30000" dirty="0"/>
          </a:p>
        </p:txBody>
      </p:sp>
      <p:sp>
        <p:nvSpPr>
          <p:cNvPr id="6" name="Content Placeholder 5"/>
          <p:cNvSpPr>
            <a:spLocks noGrp="1"/>
          </p:cNvSpPr>
          <p:nvPr>
            <p:ph sz="half" idx="2"/>
          </p:nvPr>
        </p:nvSpPr>
        <p:spPr>
          <a:xfrm>
            <a:off x="6172200" y="1524001"/>
            <a:ext cx="4038600" cy="4602163"/>
          </a:xfrm>
          <a:ln>
            <a:solidFill>
              <a:schemeClr val="tx1"/>
            </a:solidFill>
          </a:ln>
        </p:spPr>
        <p:txBody>
          <a:bodyPr>
            <a:noAutofit/>
          </a:bodyPr>
          <a:lstStyle/>
          <a:p>
            <a:pPr>
              <a:buNone/>
            </a:pPr>
            <a:r>
              <a:rPr lang="en-US" sz="3200" dirty="0"/>
              <a:t>X on Y</a:t>
            </a:r>
          </a:p>
        </p:txBody>
      </p:sp>
      <p:sp>
        <p:nvSpPr>
          <p:cNvPr id="114690"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113666"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3673" name="Rectangle 9"/>
          <p:cNvSpPr>
            <a:spLocks noChangeArrowheads="1"/>
          </p:cNvSpPr>
          <p:nvPr/>
        </p:nvSpPr>
        <p:spPr bwMode="auto">
          <a:xfrm>
            <a:off x="1524001"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3676" name="Rectangle 12"/>
          <p:cNvSpPr>
            <a:spLocks noChangeArrowheads="1"/>
          </p:cNvSpPr>
          <p:nvPr/>
        </p:nvSpPr>
        <p:spPr bwMode="auto">
          <a:xfrm>
            <a:off x="1524001" y="186690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dirty="0">
              <a:latin typeface="Arial" pitchFamily="34" charset="0"/>
            </a:endParaRPr>
          </a:p>
        </p:txBody>
      </p:sp>
      <p:graphicFrame>
        <p:nvGraphicFramePr>
          <p:cNvPr id="113680" name="Object 16"/>
          <p:cNvGraphicFramePr>
            <a:graphicFrameLocks noChangeAspect="1"/>
          </p:cNvGraphicFramePr>
          <p:nvPr/>
        </p:nvGraphicFramePr>
        <p:xfrm>
          <a:off x="2286000" y="1981200"/>
          <a:ext cx="3352800" cy="1066800"/>
        </p:xfrm>
        <a:graphic>
          <a:graphicData uri="http://schemas.openxmlformats.org/presentationml/2006/ole">
            <mc:AlternateContent xmlns:mc="http://schemas.openxmlformats.org/markup-compatibility/2006">
              <mc:Choice xmlns:v="urn:schemas-microsoft-com:vml" Requires="v">
                <p:oleObj name="Equation" r:id="rId2" imgW="1295280" imgH="393480" progId="Equation.3">
                  <p:embed/>
                </p:oleObj>
              </mc:Choice>
              <mc:Fallback>
                <p:oleObj name="Equation" r:id="rId2" imgW="1295280" imgH="393480" progId="Equation.3">
                  <p:embed/>
                  <p:pic>
                    <p:nvPicPr>
                      <p:cNvPr id="113680" name="Object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981200"/>
                        <a:ext cx="3352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3681" name="Object 17"/>
          <p:cNvGraphicFramePr>
            <a:graphicFrameLocks noChangeAspect="1"/>
          </p:cNvGraphicFramePr>
          <p:nvPr/>
        </p:nvGraphicFramePr>
        <p:xfrm>
          <a:off x="6400800" y="2057400"/>
          <a:ext cx="3505200" cy="1066800"/>
        </p:xfrm>
        <a:graphic>
          <a:graphicData uri="http://schemas.openxmlformats.org/presentationml/2006/ole">
            <mc:AlternateContent xmlns:mc="http://schemas.openxmlformats.org/markup-compatibility/2006">
              <mc:Choice xmlns:v="urn:schemas-microsoft-com:vml" Requires="v">
                <p:oleObj name="Equation" r:id="rId4" imgW="1295280" imgH="419040" progId="Equation.3">
                  <p:embed/>
                </p:oleObj>
              </mc:Choice>
              <mc:Fallback>
                <p:oleObj name="Equation" r:id="rId4" imgW="1295280" imgH="419040" progId="Equation.3">
                  <p:embed/>
                  <p:pic>
                    <p:nvPicPr>
                      <p:cNvPr id="113681" name="Object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0800" y="2057400"/>
                        <a:ext cx="3505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 name="TextBox 11"/>
          <p:cNvSpPr txBox="1"/>
          <p:nvPr/>
        </p:nvSpPr>
        <p:spPr>
          <a:xfrm>
            <a:off x="1981200" y="3124200"/>
            <a:ext cx="3962400" cy="2523768"/>
          </a:xfrm>
          <a:prstGeom prst="rect">
            <a:avLst/>
          </a:prstGeom>
          <a:noFill/>
          <a:ln>
            <a:solidFill>
              <a:schemeClr val="tx1"/>
            </a:solidFill>
          </a:ln>
        </p:spPr>
        <p:txBody>
          <a:bodyPr wrap="square" rtlCol="0">
            <a:spAutoFit/>
          </a:bodyPr>
          <a:lstStyle/>
          <a:p>
            <a:r>
              <a:rPr lang="en-US" sz="2800" dirty="0"/>
              <a:t>(Y-8)=-0.92(2/2.82)(X-6)</a:t>
            </a:r>
          </a:p>
          <a:p>
            <a:endParaRPr lang="en-US" sz="2800" dirty="0"/>
          </a:p>
          <a:p>
            <a:r>
              <a:rPr lang="en-US" sz="2800" dirty="0"/>
              <a:t>Y-8=-0.65(X-6)</a:t>
            </a:r>
          </a:p>
          <a:p>
            <a:endParaRPr lang="en-US" sz="2800" dirty="0"/>
          </a:p>
          <a:p>
            <a:r>
              <a:rPr lang="en-US" sz="2800" dirty="0"/>
              <a:t>Y=11.9-0.65x</a:t>
            </a:r>
          </a:p>
          <a:p>
            <a:endParaRPr lang="en-US" dirty="0"/>
          </a:p>
        </p:txBody>
      </p:sp>
      <p:sp>
        <p:nvSpPr>
          <p:cNvPr id="13" name="TextBox 12"/>
          <p:cNvSpPr txBox="1"/>
          <p:nvPr/>
        </p:nvSpPr>
        <p:spPr>
          <a:xfrm>
            <a:off x="6248400" y="3124201"/>
            <a:ext cx="3886200" cy="2246769"/>
          </a:xfrm>
          <a:prstGeom prst="rect">
            <a:avLst/>
          </a:prstGeom>
          <a:noFill/>
          <a:ln>
            <a:solidFill>
              <a:schemeClr val="tx1"/>
            </a:solidFill>
          </a:ln>
        </p:spPr>
        <p:txBody>
          <a:bodyPr wrap="square" rtlCol="0">
            <a:spAutoFit/>
          </a:bodyPr>
          <a:lstStyle/>
          <a:p>
            <a:r>
              <a:rPr lang="en-US" sz="2800" dirty="0"/>
              <a:t>(X-6)=-0.92(2.82/2)(Y-8)</a:t>
            </a:r>
          </a:p>
          <a:p>
            <a:endParaRPr lang="en-US" sz="2800" dirty="0"/>
          </a:p>
          <a:p>
            <a:r>
              <a:rPr lang="en-US" sz="2800" dirty="0"/>
              <a:t>(X-6)=-1.30(Y-8)</a:t>
            </a:r>
          </a:p>
          <a:p>
            <a:endParaRPr lang="en-US" sz="2800" dirty="0"/>
          </a:p>
          <a:p>
            <a:r>
              <a:rPr lang="en-US" sz="2800" dirty="0"/>
              <a:t>X=16.4-1.3 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a:ln>
            <a:solidFill>
              <a:schemeClr val="tx1"/>
            </a:solidFill>
          </a:ln>
        </p:spPr>
        <p:txBody>
          <a:bodyPr>
            <a:normAutofit fontScale="90000"/>
          </a:bodyPr>
          <a:lstStyle/>
          <a:p>
            <a:r>
              <a:rPr lang="en-US" dirty="0"/>
              <a:t>1. Positive and Negative  Correlation</a:t>
            </a:r>
          </a:p>
        </p:txBody>
      </p:sp>
      <p:sp>
        <p:nvSpPr>
          <p:cNvPr id="3" name="Content Placeholder 2"/>
          <p:cNvSpPr>
            <a:spLocks noGrp="1"/>
          </p:cNvSpPr>
          <p:nvPr>
            <p:ph idx="1"/>
          </p:nvPr>
        </p:nvSpPr>
        <p:spPr>
          <a:xfrm>
            <a:off x="1981200" y="1219201"/>
            <a:ext cx="8229600" cy="4906963"/>
          </a:xfrm>
          <a:ln>
            <a:solidFill>
              <a:schemeClr val="tx1"/>
            </a:solidFill>
          </a:ln>
        </p:spPr>
        <p:txBody>
          <a:bodyPr>
            <a:normAutofit/>
          </a:bodyPr>
          <a:lstStyle/>
          <a:p>
            <a:r>
              <a:rPr lang="en-US" dirty="0"/>
              <a:t>When  the values of the two variables move in the same  direction i.e., when an increase in the value of one variable is associated with an increase in the value of other variable and vice versa, </a:t>
            </a:r>
            <a:r>
              <a:rPr lang="en-US" b="1" dirty="0"/>
              <a:t>correlation is said to be positive</a:t>
            </a:r>
            <a:r>
              <a:rPr lang="en-US" dirty="0"/>
              <a:t>. Height &amp; Weight, Income &amp; Expenditure, Price &amp; Supply.</a:t>
            </a:r>
          </a:p>
          <a:p>
            <a:r>
              <a:rPr lang="en-US" dirty="0"/>
              <a:t>When the values of the two variables move in the opposite directions, </a:t>
            </a:r>
            <a:r>
              <a:rPr lang="en-US" b="1" dirty="0"/>
              <a:t>correlation is said to be negative</a:t>
            </a:r>
            <a:r>
              <a:rPr lang="en-US" dirty="0"/>
              <a:t>. Price &amp; Demand, Demand &amp; Supply,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15962"/>
          </a:xfrm>
          <a:ln>
            <a:solidFill>
              <a:schemeClr val="tx1"/>
            </a:solidFill>
          </a:ln>
        </p:spPr>
        <p:txBody>
          <a:bodyPr>
            <a:normAutofit/>
          </a:bodyPr>
          <a:lstStyle/>
          <a:p>
            <a:r>
              <a:rPr lang="en-US" dirty="0"/>
              <a:t>Correlation Co-efficient</a:t>
            </a:r>
          </a:p>
        </p:txBody>
      </p:sp>
      <p:graphicFrame>
        <p:nvGraphicFramePr>
          <p:cNvPr id="4" name="Content Placeholder 3"/>
          <p:cNvGraphicFramePr>
            <a:graphicFrameLocks noGrp="1"/>
          </p:cNvGraphicFramePr>
          <p:nvPr>
            <p:ph idx="1"/>
          </p:nvPr>
        </p:nvGraphicFramePr>
        <p:xfrm>
          <a:off x="1981200" y="1295401"/>
          <a:ext cx="8305800" cy="5486400"/>
        </p:xfrm>
        <a:graphic>
          <a:graphicData uri="http://schemas.openxmlformats.org/drawingml/2006/table">
            <a:tbl>
              <a:tblPr firstRow="1" bandRow="1">
                <a:tableStyleId>{5C22544A-7EE6-4342-B048-85BDC9FD1C3A}</a:tableStyleId>
              </a:tblPr>
              <a:tblGrid>
                <a:gridCol w="1661160">
                  <a:extLst>
                    <a:ext uri="{9D8B030D-6E8A-4147-A177-3AD203B41FA5}">
                      <a16:colId xmlns:a16="http://schemas.microsoft.com/office/drawing/2014/main" val="20000"/>
                    </a:ext>
                  </a:extLst>
                </a:gridCol>
                <a:gridCol w="1661160">
                  <a:extLst>
                    <a:ext uri="{9D8B030D-6E8A-4147-A177-3AD203B41FA5}">
                      <a16:colId xmlns:a16="http://schemas.microsoft.com/office/drawing/2014/main" val="20001"/>
                    </a:ext>
                  </a:extLst>
                </a:gridCol>
                <a:gridCol w="1661160">
                  <a:extLst>
                    <a:ext uri="{9D8B030D-6E8A-4147-A177-3AD203B41FA5}">
                      <a16:colId xmlns:a16="http://schemas.microsoft.com/office/drawing/2014/main" val="20002"/>
                    </a:ext>
                  </a:extLst>
                </a:gridCol>
                <a:gridCol w="1661160">
                  <a:extLst>
                    <a:ext uri="{9D8B030D-6E8A-4147-A177-3AD203B41FA5}">
                      <a16:colId xmlns:a16="http://schemas.microsoft.com/office/drawing/2014/main" val="20003"/>
                    </a:ext>
                  </a:extLst>
                </a:gridCol>
                <a:gridCol w="1661160">
                  <a:extLst>
                    <a:ext uri="{9D8B030D-6E8A-4147-A177-3AD203B41FA5}">
                      <a16:colId xmlns:a16="http://schemas.microsoft.com/office/drawing/2014/main" val="20004"/>
                    </a:ext>
                  </a:extLst>
                </a:gridCol>
              </a:tblGrid>
              <a:tr h="400050">
                <a:tc>
                  <a:txBody>
                    <a:bodyPr/>
                    <a:lstStyle/>
                    <a:p>
                      <a:pPr algn="ctr"/>
                      <a:r>
                        <a:rPr lang="en-US" sz="2400" dirty="0">
                          <a:solidFill>
                            <a:schemeClr val="tx1"/>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XY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X</a:t>
                      </a:r>
                      <a:r>
                        <a:rPr lang="en-US" sz="2400" baseline="30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Y</a:t>
                      </a:r>
                      <a:r>
                        <a:rPr lang="en-US" sz="2400" baseline="30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00050">
                <a:tc>
                  <a:txBody>
                    <a:bodyPr/>
                    <a:lstStyle/>
                    <a:p>
                      <a:pPr algn="ctr"/>
                      <a:r>
                        <a:rPr lang="en-US" sz="2400" dirty="0">
                          <a:solidFill>
                            <a:schemeClr val="tx1"/>
                          </a:solidFill>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500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2500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00050">
                <a:tc>
                  <a:txBody>
                    <a:bodyPr/>
                    <a:lstStyle/>
                    <a:p>
                      <a:pPr algn="ctr"/>
                      <a:r>
                        <a:rPr lang="en-US" sz="2400" dirty="0">
                          <a:solidFill>
                            <a:schemeClr val="tx1"/>
                          </a:solidFill>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840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3600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00050">
                <a:tc>
                  <a:txBody>
                    <a:bodyPr/>
                    <a:lstStyle/>
                    <a:p>
                      <a:pPr algn="ctr"/>
                      <a:r>
                        <a:rPr lang="en-US" sz="2400" dirty="0">
                          <a:solidFill>
                            <a:schemeClr val="tx1"/>
                          </a:solidFill>
                        </a:rPr>
                        <a:t>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825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3025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225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00050">
                <a:tc>
                  <a:txBody>
                    <a:bodyPr/>
                    <a:lstStyle/>
                    <a:p>
                      <a:pPr algn="ctr"/>
                      <a:r>
                        <a:rPr lang="en-US" sz="2400" dirty="0">
                          <a:solidFill>
                            <a:schemeClr val="tx1"/>
                          </a:solidFill>
                        </a:rPr>
                        <a:t>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715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4225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00050">
                <a:tc>
                  <a:txBody>
                    <a:bodyPr/>
                    <a:lstStyle/>
                    <a:p>
                      <a:pPr algn="ctr"/>
                      <a:r>
                        <a:rPr lang="en-US" sz="2400" dirty="0">
                          <a:solidFill>
                            <a:schemeClr val="tx1"/>
                          </a:solidFill>
                        </a:rPr>
                        <a:t>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900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5625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144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400050">
                <a:tc>
                  <a:txBody>
                    <a:bodyPr/>
                    <a:lstStyle/>
                    <a:p>
                      <a:pPr algn="ctr"/>
                      <a:r>
                        <a:rPr lang="en-US" sz="2400" dirty="0">
                          <a:solidFill>
                            <a:schemeClr val="tx1"/>
                          </a:solidFill>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1050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4900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225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400050">
                <a:tc>
                  <a:txBody>
                    <a:bodyPr/>
                    <a:lstStyle/>
                    <a:p>
                      <a:pPr algn="ctr"/>
                      <a:r>
                        <a:rPr lang="en-US" sz="2400" dirty="0">
                          <a:solidFill>
                            <a:schemeClr val="tx1"/>
                          </a:solidFill>
                        </a:rPr>
                        <a:t>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5625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00050">
                <a:tc>
                  <a:txBody>
                    <a:bodyPr/>
                    <a:lstStyle/>
                    <a:p>
                      <a:pPr algn="ctr"/>
                      <a:r>
                        <a:rPr lang="en-US" sz="2400" dirty="0">
                          <a:solidFill>
                            <a:schemeClr val="tx1"/>
                          </a:solidFill>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6400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400050">
                <a:tc>
                  <a:txBody>
                    <a:bodyPr/>
                    <a:lstStyle/>
                    <a:p>
                      <a:pPr algn="ctr"/>
                      <a:r>
                        <a:rPr lang="en-US" sz="2400" dirty="0">
                          <a:solidFill>
                            <a:schemeClr val="tx1"/>
                          </a:solidFill>
                        </a:rPr>
                        <a:t>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1620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8100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324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400050">
                <a:tc>
                  <a:txBody>
                    <a:bodyPr/>
                    <a:lstStyle/>
                    <a:p>
                      <a:pPr algn="ctr"/>
                      <a:r>
                        <a:rPr lang="en-US" sz="2400" dirty="0">
                          <a:solidFill>
                            <a:schemeClr val="tx1"/>
                          </a:solidFill>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1520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6400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a:solidFill>
                            <a:schemeClr val="tx1"/>
                          </a:solidFill>
                        </a:rPr>
                        <a:t>361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00050">
                <a:tc>
                  <a:txBody>
                    <a:bodyPr/>
                    <a:lstStyle/>
                    <a:p>
                      <a:pPr algn="ctr"/>
                      <a:r>
                        <a:rPr lang="en-US" sz="2400" b="1" dirty="0">
                          <a:solidFill>
                            <a:schemeClr val="tx1"/>
                          </a:solidFill>
                        </a:rPr>
                        <a:t>∑X=700</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∑Y=150</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∑XY=10770</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∑X</a:t>
                      </a:r>
                      <a:r>
                        <a:rPr lang="en-US" sz="2400" b="1" baseline="30000" dirty="0">
                          <a:solidFill>
                            <a:schemeClr val="tx1"/>
                          </a:solidFill>
                        </a:rPr>
                        <a:t>2</a:t>
                      </a:r>
                      <a:r>
                        <a:rPr lang="en-US" sz="2400" b="1" dirty="0">
                          <a:solidFill>
                            <a:schemeClr val="tx1"/>
                          </a:solidFill>
                        </a:rPr>
                        <a:t>=50400</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a:solidFill>
                            <a:schemeClr val="tx1"/>
                          </a:solidFill>
                        </a:rPr>
                        <a:t>∑Y</a:t>
                      </a:r>
                      <a:r>
                        <a:rPr lang="en-US" sz="2400" b="1" baseline="30000" dirty="0">
                          <a:solidFill>
                            <a:schemeClr val="tx1"/>
                          </a:solidFill>
                        </a:rPr>
                        <a:t>2</a:t>
                      </a:r>
                      <a:r>
                        <a:rPr lang="en-US" sz="2400" b="1" dirty="0">
                          <a:solidFill>
                            <a:schemeClr val="tx1"/>
                          </a:solidFill>
                        </a:rPr>
                        <a:t>=2292</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944562"/>
          </a:xfrm>
          <a:ln>
            <a:solidFill>
              <a:schemeClr val="tx1"/>
            </a:solidFill>
          </a:ln>
        </p:spPr>
        <p:txBody>
          <a:bodyPr/>
          <a:lstStyle/>
          <a:p>
            <a:r>
              <a:rPr lang="en-US" dirty="0"/>
              <a:t>Combined Mean &amp; SD</a:t>
            </a:r>
          </a:p>
        </p:txBody>
      </p:sp>
      <p:sp>
        <p:nvSpPr>
          <p:cNvPr id="3" name="Content Placeholder 2"/>
          <p:cNvSpPr>
            <a:spLocks noGrp="1"/>
          </p:cNvSpPr>
          <p:nvPr>
            <p:ph idx="1"/>
          </p:nvPr>
        </p:nvSpPr>
        <p:spPr>
          <a:xfrm>
            <a:off x="1981200" y="1447800"/>
            <a:ext cx="8229600" cy="4876800"/>
          </a:xfrm>
          <a:ln>
            <a:solidFill>
              <a:schemeClr val="tx1"/>
            </a:solidFill>
          </a:ln>
        </p:spPr>
        <p:txBody>
          <a:bodyPr/>
          <a:lstStyle/>
          <a:p>
            <a:r>
              <a:rPr lang="en-US" dirty="0"/>
              <a:t>Combined Mean:</a:t>
            </a:r>
          </a:p>
          <a:p>
            <a:pPr>
              <a:buNone/>
            </a:pPr>
            <a:endParaRPr lang="en-US" dirty="0"/>
          </a:p>
          <a:p>
            <a:endParaRPr lang="en-US" dirty="0"/>
          </a:p>
          <a:p>
            <a:endParaRPr lang="en-US" dirty="0"/>
          </a:p>
          <a:p>
            <a:r>
              <a:rPr lang="en-US" dirty="0"/>
              <a:t>Combined Standard Deviation:</a:t>
            </a:r>
          </a:p>
          <a:p>
            <a:endParaRPr lang="en-US" dirty="0"/>
          </a:p>
        </p:txBody>
      </p:sp>
      <p:graphicFrame>
        <p:nvGraphicFramePr>
          <p:cNvPr id="4" name="Object 3"/>
          <p:cNvGraphicFramePr>
            <a:graphicFrameLocks noChangeAspect="1"/>
          </p:cNvGraphicFramePr>
          <p:nvPr/>
        </p:nvGraphicFramePr>
        <p:xfrm>
          <a:off x="6038850" y="3321050"/>
          <a:ext cx="114300" cy="215900"/>
        </p:xfrm>
        <a:graphic>
          <a:graphicData uri="http://schemas.openxmlformats.org/presentationml/2006/ole">
            <mc:AlternateContent xmlns:mc="http://schemas.openxmlformats.org/markup-compatibility/2006">
              <mc:Choice xmlns:v="urn:schemas-microsoft-com:vml" Requires="v">
                <p:oleObj name="Equation" r:id="rId2" imgW="114120" imgH="215640" progId="Equation.3">
                  <p:embed/>
                </p:oleObj>
              </mc:Choice>
              <mc:Fallback>
                <p:oleObj name="Equation" r:id="rId2" imgW="114120" imgH="215640" progId="Equation.3">
                  <p:embed/>
                  <p:pic>
                    <p:nvPicPr>
                      <p:cNvPr id="4"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8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2758" name="Object 6"/>
          <p:cNvGraphicFramePr>
            <a:graphicFrameLocks noChangeAspect="1"/>
          </p:cNvGraphicFramePr>
          <p:nvPr/>
        </p:nvGraphicFramePr>
        <p:xfrm>
          <a:off x="2684464" y="4267200"/>
          <a:ext cx="6746875" cy="1676400"/>
        </p:xfrm>
        <a:graphic>
          <a:graphicData uri="http://schemas.openxmlformats.org/presentationml/2006/ole">
            <mc:AlternateContent xmlns:mc="http://schemas.openxmlformats.org/markup-compatibility/2006">
              <mc:Choice xmlns:v="urn:schemas-microsoft-com:vml" Requires="v">
                <p:oleObj name="Equation" r:id="rId4" imgW="2209680" imgH="507960" progId="Equation.3">
                  <p:embed/>
                </p:oleObj>
              </mc:Choice>
              <mc:Fallback>
                <p:oleObj name="Equation" r:id="rId4" imgW="2209680" imgH="507960" progId="Equation.3">
                  <p:embed/>
                  <p:pic>
                    <p:nvPicPr>
                      <p:cNvPr id="202758"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84464" y="4267200"/>
                        <a:ext cx="67468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2760" name="Object 8"/>
          <p:cNvGraphicFramePr>
            <a:graphicFrameLocks noChangeAspect="1"/>
          </p:cNvGraphicFramePr>
          <p:nvPr/>
        </p:nvGraphicFramePr>
        <p:xfrm>
          <a:off x="2590800" y="1981200"/>
          <a:ext cx="6781800" cy="1600200"/>
        </p:xfrm>
        <a:graphic>
          <a:graphicData uri="http://schemas.openxmlformats.org/presentationml/2006/ole">
            <mc:AlternateContent xmlns:mc="http://schemas.openxmlformats.org/markup-compatibility/2006">
              <mc:Choice xmlns:v="urn:schemas-microsoft-com:vml" Requires="v">
                <p:oleObj name="Equation" r:id="rId6" imgW="1193760" imgH="571320" progId="Equation.3">
                  <p:embed/>
                </p:oleObj>
              </mc:Choice>
              <mc:Fallback>
                <p:oleObj name="Equation" r:id="rId6" imgW="1193760" imgH="571320" progId="Equation.3">
                  <p:embed/>
                  <p:pic>
                    <p:nvPicPr>
                      <p:cNvPr id="20276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90800" y="1981200"/>
                        <a:ext cx="67818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a:ln>
            <a:solidFill>
              <a:schemeClr val="tx1"/>
            </a:solidFill>
          </a:ln>
        </p:spPr>
        <p:txBody>
          <a:bodyPr>
            <a:normAutofit fontScale="90000"/>
          </a:bodyPr>
          <a:lstStyle/>
          <a:p>
            <a:r>
              <a:rPr lang="en-US" dirty="0"/>
              <a:t>2. Linear and Non Linear Correlation</a:t>
            </a:r>
          </a:p>
        </p:txBody>
      </p:sp>
      <p:sp>
        <p:nvSpPr>
          <p:cNvPr id="3" name="Content Placeholder 2"/>
          <p:cNvSpPr>
            <a:spLocks noGrp="1"/>
          </p:cNvSpPr>
          <p:nvPr>
            <p:ph idx="1"/>
          </p:nvPr>
        </p:nvSpPr>
        <p:spPr>
          <a:xfrm>
            <a:off x="1981200" y="1219201"/>
            <a:ext cx="8229600" cy="4906963"/>
          </a:xfrm>
          <a:ln>
            <a:solidFill>
              <a:schemeClr val="tx1"/>
            </a:solidFill>
          </a:ln>
        </p:spPr>
        <p:txBody>
          <a:bodyPr>
            <a:normAutofit/>
          </a:bodyPr>
          <a:lstStyle/>
          <a:p>
            <a:r>
              <a:rPr lang="en-US" dirty="0"/>
              <a:t>A correlation is said to be </a:t>
            </a:r>
            <a:r>
              <a:rPr lang="en-US" i="1" u="sng" dirty="0"/>
              <a:t>linear correlation</a:t>
            </a:r>
            <a:r>
              <a:rPr lang="en-US" dirty="0"/>
              <a:t> when variations in the value of two variables have a constant ratio.</a:t>
            </a:r>
          </a:p>
          <a:p>
            <a:pPr>
              <a:buNone/>
            </a:pPr>
            <a:r>
              <a:rPr lang="en-US" dirty="0"/>
              <a:t>	x: 	10	20	30	40	50</a:t>
            </a:r>
          </a:p>
          <a:p>
            <a:pPr>
              <a:buNone/>
            </a:pPr>
            <a:r>
              <a:rPr lang="en-US" dirty="0"/>
              <a:t>	y: 	40	60	80	100	120</a:t>
            </a:r>
          </a:p>
          <a:p>
            <a:r>
              <a:rPr lang="en-US" dirty="0"/>
              <a:t>A correlation is said to be </a:t>
            </a:r>
            <a:r>
              <a:rPr lang="en-US" i="1" u="sng" dirty="0"/>
              <a:t>non-linear</a:t>
            </a:r>
            <a:r>
              <a:rPr lang="en-US" dirty="0"/>
              <a:t> when the amount of change in the values of one variable does not bear a constant ratio to the amount of change in the corresponding values of another variable.</a:t>
            </a:r>
          </a:p>
          <a:p>
            <a:pPr lvl="1">
              <a:buNone/>
            </a:pPr>
            <a:r>
              <a:rPr lang="en-US" dirty="0"/>
              <a:t>X: 8	9	10	10	28	29	30</a:t>
            </a:r>
          </a:p>
          <a:p>
            <a:pPr lvl="1">
              <a:buNone/>
            </a:pPr>
            <a:r>
              <a:rPr lang="en-US" dirty="0"/>
              <a:t>Y: 80	130	170	150	230	560	600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a:ln>
            <a:solidFill>
              <a:schemeClr val="tx1"/>
            </a:solidFill>
          </a:ln>
        </p:spPr>
        <p:txBody>
          <a:bodyPr>
            <a:normAutofit/>
          </a:bodyPr>
          <a:lstStyle/>
          <a:p>
            <a:r>
              <a:rPr lang="en-US" sz="3600" dirty="0"/>
              <a:t>3. Simple, Partial and Multiple Correlation</a:t>
            </a:r>
          </a:p>
        </p:txBody>
      </p:sp>
      <p:sp>
        <p:nvSpPr>
          <p:cNvPr id="3" name="Content Placeholder 2"/>
          <p:cNvSpPr>
            <a:spLocks noGrp="1"/>
          </p:cNvSpPr>
          <p:nvPr>
            <p:ph idx="1"/>
          </p:nvPr>
        </p:nvSpPr>
        <p:spPr>
          <a:xfrm>
            <a:off x="1981200" y="1219201"/>
            <a:ext cx="8229600" cy="4906963"/>
          </a:xfrm>
          <a:ln>
            <a:solidFill>
              <a:schemeClr val="tx1"/>
            </a:solidFill>
          </a:ln>
        </p:spPr>
        <p:txBody>
          <a:bodyPr>
            <a:normAutofit/>
          </a:bodyPr>
          <a:lstStyle/>
          <a:p>
            <a:r>
              <a:rPr lang="en-US" dirty="0"/>
              <a:t>If only two variables are chosen to study correlation between them, then such a correlation is referred to as </a:t>
            </a:r>
            <a:r>
              <a:rPr lang="en-US" i="1" u="sng" dirty="0"/>
              <a:t>simple correlation.</a:t>
            </a:r>
          </a:p>
          <a:p>
            <a:r>
              <a:rPr lang="en-US" dirty="0"/>
              <a:t>In </a:t>
            </a:r>
            <a:r>
              <a:rPr lang="en-US" i="1" u="sng" dirty="0"/>
              <a:t>partial correlation, </a:t>
            </a:r>
            <a:r>
              <a:rPr lang="en-US" dirty="0"/>
              <a:t>two variables are chosen to study the correlation between them, but the effect of other influencing variables are kept constant.</a:t>
            </a:r>
          </a:p>
          <a:p>
            <a:r>
              <a:rPr lang="en-US" dirty="0"/>
              <a:t>In </a:t>
            </a:r>
            <a:r>
              <a:rPr lang="en-US" i="1" u="sng" dirty="0"/>
              <a:t>multiple correlation</a:t>
            </a:r>
            <a:r>
              <a:rPr lang="en-US" dirty="0"/>
              <a:t>, the relationship between more than three variables is considered simultaneously for study.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563562"/>
          </a:xfrm>
          <a:ln>
            <a:solidFill>
              <a:schemeClr val="tx1"/>
            </a:solidFill>
          </a:ln>
        </p:spPr>
        <p:txBody>
          <a:bodyPr>
            <a:normAutofit fontScale="90000"/>
          </a:bodyPr>
          <a:lstStyle/>
          <a:p>
            <a:r>
              <a:rPr lang="en-US" dirty="0"/>
              <a:t>METHODS OF </a:t>
            </a:r>
            <a:r>
              <a:rPr lang="en-US" sz="4000" dirty="0"/>
              <a:t>STUDYING</a:t>
            </a:r>
            <a:r>
              <a:rPr lang="en-US" dirty="0"/>
              <a:t> CORRELATION</a:t>
            </a:r>
          </a:p>
        </p:txBody>
      </p:sp>
      <p:sp>
        <p:nvSpPr>
          <p:cNvPr id="3" name="Content Placeholder 2"/>
          <p:cNvSpPr>
            <a:spLocks noGrp="1"/>
          </p:cNvSpPr>
          <p:nvPr>
            <p:ph idx="1"/>
          </p:nvPr>
        </p:nvSpPr>
        <p:spPr>
          <a:xfrm>
            <a:off x="1981200" y="1143000"/>
            <a:ext cx="8229600" cy="5334000"/>
          </a:xfrm>
          <a:ln>
            <a:solidFill>
              <a:schemeClr val="tx1"/>
            </a:solidFill>
          </a:ln>
        </p:spPr>
        <p:txBody>
          <a:bodyPr/>
          <a:lstStyle/>
          <a:p>
            <a:pPr marL="514350" indent="-514350">
              <a:buFont typeface="+mj-lt"/>
              <a:buAutoNum type="arabicPeriod"/>
            </a:pPr>
            <a:r>
              <a:rPr lang="en-US" dirty="0"/>
              <a:t>Scatter Diagram Method</a:t>
            </a:r>
          </a:p>
          <a:p>
            <a:pPr marL="514350" indent="-514350">
              <a:buFont typeface="+mj-lt"/>
              <a:buAutoNum type="arabicPeriod"/>
            </a:pPr>
            <a:r>
              <a:rPr lang="en-US" dirty="0"/>
              <a:t>Karl Pearson’s Correlation</a:t>
            </a:r>
          </a:p>
          <a:p>
            <a:pPr marL="514350" indent="-514350">
              <a:buFont typeface="+mj-lt"/>
              <a:buAutoNum type="arabicPeriod"/>
            </a:pPr>
            <a:r>
              <a:rPr lang="en-US" dirty="0"/>
              <a:t>Spearman’s Rank Method</a:t>
            </a:r>
          </a:p>
          <a:p>
            <a:pPr marL="514350" indent="-514350">
              <a:buFont typeface="+mj-lt"/>
              <a:buAutoNum type="arabicPeriod"/>
            </a:pPr>
            <a:r>
              <a:rPr lang="en-US" dirty="0"/>
              <a:t>Method of Least Squares</a:t>
            </a:r>
          </a:p>
          <a:p>
            <a:pPr marL="514350" indent="-514350">
              <a:buFont typeface="+mj-lt"/>
              <a:buAutoNum type="arabicPeriod"/>
            </a:pPr>
            <a:r>
              <a:rPr lang="en-US" dirty="0"/>
              <a:t>Concurrent Deviation Method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a:ln>
            <a:solidFill>
              <a:schemeClr val="tx1"/>
            </a:solidFill>
          </a:ln>
        </p:spPr>
        <p:txBody>
          <a:bodyPr>
            <a:normAutofit/>
          </a:bodyPr>
          <a:lstStyle/>
          <a:p>
            <a:r>
              <a:rPr lang="en-US" dirty="0"/>
              <a:t>1.Scatter Diagram Method</a:t>
            </a:r>
          </a:p>
        </p:txBody>
      </p:sp>
      <p:sp>
        <p:nvSpPr>
          <p:cNvPr id="3" name="Content Placeholder 2"/>
          <p:cNvSpPr>
            <a:spLocks noGrp="1"/>
          </p:cNvSpPr>
          <p:nvPr>
            <p:ph idx="1"/>
          </p:nvPr>
        </p:nvSpPr>
        <p:spPr>
          <a:xfrm>
            <a:off x="1981200" y="1524001"/>
            <a:ext cx="8229600" cy="4602163"/>
          </a:xfrm>
          <a:ln>
            <a:solidFill>
              <a:schemeClr val="tx1"/>
            </a:solidFill>
          </a:ln>
        </p:spPr>
        <p:txBody>
          <a:bodyPr/>
          <a:lstStyle/>
          <a:p>
            <a:pPr marL="514350" indent="-514350"/>
            <a:r>
              <a:rPr lang="en-US" dirty="0"/>
              <a:t>It is a quick at-a-glance method of determining an apparent relationship between two variables, if any.</a:t>
            </a:r>
          </a:p>
          <a:p>
            <a:pPr marL="514350" indent="-514350"/>
            <a:r>
              <a:rPr lang="en-US" dirty="0"/>
              <a:t>It is plotted by taking the independent variable values on the ‘x’ axis and the dependent values on the ‘y’ axis.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ChangeArrowheads="1"/>
          </p:cNvSpPr>
          <p:nvPr/>
        </p:nvSpPr>
        <p:spPr bwMode="auto">
          <a:xfrm>
            <a:off x="3328988" y="1709738"/>
            <a:ext cx="9144000" cy="369332"/>
          </a:xfrm>
          <a:prstGeom prst="rect">
            <a:avLst/>
          </a:prstGeom>
          <a:noFill/>
          <a:ln w="9525">
            <a:noFill/>
            <a:miter lim="800000"/>
            <a:headEnd/>
            <a:tailEnd/>
          </a:ln>
          <a:effectLst/>
        </p:spPr>
        <p:txBody>
          <a:bodyPr>
            <a:spAutoFit/>
          </a:bodyPr>
          <a:lstStyle/>
          <a:p>
            <a:endParaRPr lang="en-US" dirty="0"/>
          </a:p>
        </p:txBody>
      </p:sp>
      <p:graphicFrame>
        <p:nvGraphicFramePr>
          <p:cNvPr id="88067" name="Object 3"/>
          <p:cNvGraphicFramePr>
            <a:graphicFrameLocks noChangeAspect="1"/>
          </p:cNvGraphicFramePr>
          <p:nvPr/>
        </p:nvGraphicFramePr>
        <p:xfrm>
          <a:off x="2286000" y="1066801"/>
          <a:ext cx="7772400" cy="4970463"/>
        </p:xfrm>
        <a:graphic>
          <a:graphicData uri="http://schemas.openxmlformats.org/presentationml/2006/ole">
            <mc:AlternateContent xmlns:mc="http://schemas.openxmlformats.org/markup-compatibility/2006">
              <mc:Choice xmlns:v="urn:schemas-microsoft-com:vml" Requires="v">
                <p:oleObj name="Chart" r:id="rId2" imgW="4457700" imgH="2952902" progId="MSGraph.Chart.8">
                  <p:embed/>
                </p:oleObj>
              </mc:Choice>
              <mc:Fallback>
                <p:oleObj name="Chart" r:id="rId2" imgW="4457700" imgH="2952902" progId="MSGraph.Chart.8">
                  <p:embed/>
                  <p:pic>
                    <p:nvPicPr>
                      <p:cNvPr id="88067"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066801"/>
                        <a:ext cx="7772400" cy="4970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8068" name="Rectangle 4"/>
          <p:cNvSpPr>
            <a:spLocks noChangeArrowheads="1"/>
          </p:cNvSpPr>
          <p:nvPr/>
        </p:nvSpPr>
        <p:spPr bwMode="auto">
          <a:xfrm>
            <a:off x="2209800" y="273050"/>
            <a:ext cx="8001000" cy="523220"/>
          </a:xfrm>
          <a:prstGeom prst="rect">
            <a:avLst/>
          </a:prstGeom>
          <a:noFill/>
          <a:ln w="9525">
            <a:solidFill>
              <a:schemeClr val="tx1"/>
            </a:solidFill>
            <a:miter lim="800000"/>
            <a:headEnd/>
            <a:tailEnd/>
          </a:ln>
          <a:effectLst/>
        </p:spPr>
        <p:txBody>
          <a:bodyPr wrap="square">
            <a:spAutoFit/>
          </a:bodyPr>
          <a:lstStyle/>
          <a:p>
            <a:pPr algn="ctr" eaLnBrk="1" hangingPunct="1"/>
            <a:r>
              <a:rPr lang="en-US" sz="2800" b="1" dirty="0">
                <a:latin typeface="Times New Roman" pitchFamily="18" charset="0"/>
                <a:cs typeface="Times New Roman" pitchFamily="18" charset="0"/>
              </a:rPr>
              <a:t>Scatter diagram of Weight &amp;   BMI </a:t>
            </a: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1904</Words>
  <Application>Microsoft Office PowerPoint</Application>
  <PresentationFormat>Widescreen</PresentationFormat>
  <Paragraphs>478</Paragraphs>
  <Slides>41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41</vt:i4>
      </vt:variant>
    </vt:vector>
  </HeadingPairs>
  <TitlesOfParts>
    <vt:vector size="48" baseType="lpstr">
      <vt:lpstr>Arial</vt:lpstr>
      <vt:lpstr>Calibri</vt:lpstr>
      <vt:lpstr>Calibri Light</vt:lpstr>
      <vt:lpstr>Times New Roman</vt:lpstr>
      <vt:lpstr>Office Theme</vt:lpstr>
      <vt:lpstr>Chart</vt:lpstr>
      <vt:lpstr>Equation</vt:lpstr>
      <vt:lpstr>Correlation &amp; Regression</vt:lpstr>
      <vt:lpstr>CORRELATION</vt:lpstr>
      <vt:lpstr>Types of Correlation</vt:lpstr>
      <vt:lpstr>1. Positive and Negative  Correlation</vt:lpstr>
      <vt:lpstr>2. Linear and Non Linear Correlation</vt:lpstr>
      <vt:lpstr>3. Simple, Partial and Multiple Correlation</vt:lpstr>
      <vt:lpstr>METHODS OF STUDYING CORRELATION</vt:lpstr>
      <vt:lpstr>1.Scatter Diagram Method</vt:lpstr>
      <vt:lpstr>PowerPoint Presentation</vt:lpstr>
      <vt:lpstr>2.Karl Pearson’s Coefficient</vt:lpstr>
      <vt:lpstr>3.Spearman’s Rank Correlation</vt:lpstr>
      <vt:lpstr>4.Method of Least Squares</vt:lpstr>
      <vt:lpstr>5.Concurrent Deviation Method</vt:lpstr>
      <vt:lpstr>REGRESSION</vt:lpstr>
      <vt:lpstr> REGRESSION MODEL</vt:lpstr>
      <vt:lpstr>Types of Regression Models</vt:lpstr>
      <vt:lpstr>1. Simple &amp; Multiple Regression</vt:lpstr>
      <vt:lpstr>2.Linear &amp; Nonlinear Regression </vt:lpstr>
      <vt:lpstr>Regression Lines</vt:lpstr>
      <vt:lpstr>Correlation co-efficient</vt:lpstr>
      <vt:lpstr>Correlation co-efficient</vt:lpstr>
      <vt:lpstr>Correlation co-efficient (Method I)</vt:lpstr>
      <vt:lpstr>Correlation co-efficient(Method I)</vt:lpstr>
      <vt:lpstr>Correlation co-efficient (Method I)</vt:lpstr>
      <vt:lpstr>Correlation co-efficient (Method II)</vt:lpstr>
      <vt:lpstr>Correlation co-efficient (Method II)</vt:lpstr>
      <vt:lpstr>Correlation co-efficient(Method II)</vt:lpstr>
      <vt:lpstr>Correlation co-efficient (Method II)</vt:lpstr>
      <vt:lpstr>Rank Correlation </vt:lpstr>
      <vt:lpstr>Rank Correlation </vt:lpstr>
      <vt:lpstr>Rank Correlation( Solution) </vt:lpstr>
      <vt:lpstr>Concurrent Deviation Method</vt:lpstr>
      <vt:lpstr>PowerPoint Presentation</vt:lpstr>
      <vt:lpstr>Concurrent Deviation Method</vt:lpstr>
      <vt:lpstr>(Regression Equations -2Methods)</vt:lpstr>
      <vt:lpstr>Regression Equations</vt:lpstr>
      <vt:lpstr>(Regression Equations -Method I)</vt:lpstr>
      <vt:lpstr>Regression Equations : Method I</vt:lpstr>
      <vt:lpstr>(Regression Equations -Method II)</vt:lpstr>
      <vt:lpstr>Correlation Co-efficient</vt:lpstr>
      <vt:lpstr>Combined Mean &amp; SD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CORRELATION</dc:title>
  <dc:creator>Dr.ASHOKAN C</dc:creator>
  <cp:lastModifiedBy>ashokan chankarachan</cp:lastModifiedBy>
  <cp:revision>3</cp:revision>
  <dcterms:created xsi:type="dcterms:W3CDTF">2021-02-13T15:18:25Z</dcterms:created>
  <dcterms:modified xsi:type="dcterms:W3CDTF">2022-10-19T14:24:50Z</dcterms:modified>
</cp:coreProperties>
</file>