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sldIdLst>
    <p:sldId id="256" r:id="rId2"/>
    <p:sldId id="339" r:id="rId3"/>
    <p:sldId id="320" r:id="rId4"/>
    <p:sldId id="321" r:id="rId5"/>
    <p:sldId id="322" r:id="rId6"/>
    <p:sldId id="323" r:id="rId7"/>
    <p:sldId id="324" r:id="rId8"/>
    <p:sldId id="343" r:id="rId9"/>
    <p:sldId id="344" r:id="rId10"/>
    <p:sldId id="325" r:id="rId11"/>
    <p:sldId id="326" r:id="rId12"/>
    <p:sldId id="327" r:id="rId13"/>
    <p:sldId id="328" r:id="rId14"/>
    <p:sldId id="345" r:id="rId15"/>
    <p:sldId id="329" r:id="rId16"/>
    <p:sldId id="330" r:id="rId17"/>
    <p:sldId id="331" r:id="rId18"/>
    <p:sldId id="332" r:id="rId19"/>
    <p:sldId id="333" r:id="rId20"/>
    <p:sldId id="334" r:id="rId21"/>
    <p:sldId id="335" r:id="rId22"/>
    <p:sldId id="336" r:id="rId23"/>
    <p:sldId id="337" r:id="rId24"/>
    <p:sldId id="338" r:id="rId25"/>
    <p:sldId id="269" r:id="rId26"/>
    <p:sldId id="268" r:id="rId27"/>
    <p:sldId id="272" r:id="rId28"/>
    <p:sldId id="270" r:id="rId29"/>
    <p:sldId id="346" r:id="rId30"/>
    <p:sldId id="257" r:id="rId31"/>
    <p:sldId id="258" r:id="rId32"/>
    <p:sldId id="259" r:id="rId33"/>
    <p:sldId id="271" r:id="rId34"/>
    <p:sldId id="260" r:id="rId35"/>
    <p:sldId id="261" r:id="rId36"/>
    <p:sldId id="262" r:id="rId37"/>
    <p:sldId id="263" r:id="rId38"/>
    <p:sldId id="265" r:id="rId39"/>
    <p:sldId id="264" r:id="rId40"/>
    <p:sldId id="266" r:id="rId41"/>
    <p:sldId id="347" r:id="rId42"/>
    <p:sldId id="348" r:id="rId43"/>
    <p:sldId id="354" r:id="rId44"/>
    <p:sldId id="302" r:id="rId45"/>
    <p:sldId id="303" r:id="rId46"/>
    <p:sldId id="355" r:id="rId47"/>
    <p:sldId id="267" r:id="rId48"/>
    <p:sldId id="356" r:id="rId49"/>
    <p:sldId id="357" r:id="rId50"/>
    <p:sldId id="362" r:id="rId51"/>
    <p:sldId id="363" r:id="rId52"/>
    <p:sldId id="364" r:id="rId53"/>
    <p:sldId id="365" r:id="rId54"/>
    <p:sldId id="273" r:id="rId55"/>
    <p:sldId id="275" r:id="rId56"/>
    <p:sldId id="366" r:id="rId57"/>
    <p:sldId id="293" r:id="rId58"/>
    <p:sldId id="367" r:id="rId59"/>
    <p:sldId id="368" r:id="rId60"/>
    <p:sldId id="294" r:id="rId61"/>
    <p:sldId id="296" r:id="rId62"/>
    <p:sldId id="292" r:id="rId63"/>
    <p:sldId id="276" r:id="rId64"/>
    <p:sldId id="278" r:id="rId65"/>
    <p:sldId id="280" r:id="rId66"/>
    <p:sldId id="282" r:id="rId67"/>
    <p:sldId id="284" r:id="rId68"/>
    <p:sldId id="285" r:id="rId69"/>
    <p:sldId id="286" r:id="rId70"/>
    <p:sldId id="287" r:id="rId71"/>
    <p:sldId id="288" r:id="rId72"/>
    <p:sldId id="289" r:id="rId73"/>
    <p:sldId id="290" r:id="rId74"/>
    <p:sldId id="298" r:id="rId75"/>
    <p:sldId id="299" r:id="rId76"/>
    <p:sldId id="297" r:id="rId77"/>
    <p:sldId id="291" r:id="rId78"/>
    <p:sldId id="369" r:id="rId79"/>
    <p:sldId id="301" r:id="rId80"/>
    <p:sldId id="300" r:id="rId81"/>
    <p:sldId id="370" r:id="rId82"/>
    <p:sldId id="371" r:id="rId83"/>
    <p:sldId id="372" r:id="rId84"/>
    <p:sldId id="373" r:id="rId85"/>
    <p:sldId id="374" r:id="rId86"/>
    <p:sldId id="375" r:id="rId87"/>
    <p:sldId id="340" r:id="rId88"/>
    <p:sldId id="341" r:id="rId89"/>
    <p:sldId id="342" r:id="rId90"/>
    <p:sldId id="376" r:id="rId91"/>
    <p:sldId id="377" r:id="rId92"/>
    <p:sldId id="378" r:id="rId93"/>
    <p:sldId id="379" r:id="rId94"/>
    <p:sldId id="380" r:id="rId95"/>
    <p:sldId id="381" r:id="rId96"/>
    <p:sldId id="349" r:id="rId97"/>
    <p:sldId id="350" r:id="rId98"/>
    <p:sldId id="351" r:id="rId99"/>
    <p:sldId id="358" r:id="rId100"/>
    <p:sldId id="382" r:id="rId101"/>
    <p:sldId id="383" r:id="rId102"/>
    <p:sldId id="359" r:id="rId103"/>
    <p:sldId id="360" r:id="rId104"/>
    <p:sldId id="361"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2" Type="http://schemas.openxmlformats.org/officeDocument/2006/relationships/oleObject" Target="file:///H:\MTMM.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1"/>
          <c:order val="1"/>
          <c:marker>
            <c:symbol val="none"/>
          </c:marker>
          <c:xVal>
            <c:numRef>
              <c:f>Sheet1!$A$2:$A$7</c:f>
            </c:numRef>
          </c:xVal>
          <c:yVal>
            <c:numRef>
              <c:f>Sheet1!$B$2:$B$7</c:f>
            </c:numRef>
          </c:yVal>
          <c:smooth val="1"/>
          <c:extLst xmlns:c16r2="http://schemas.microsoft.com/office/drawing/2015/06/chart">
            <c:ext xmlns:c16="http://schemas.microsoft.com/office/drawing/2014/chart" uri="{C3380CC4-5D6E-409C-BE32-E72D297353CC}">
              <c16:uniqueId val="{00000000-25A4-4C71-81E4-8195A8D8D23B}"/>
            </c:ext>
          </c:extLst>
        </c:ser>
        <c:ser>
          <c:idx val="0"/>
          <c:order val="0"/>
          <c:tx>
            <c:strRef>
              <c:f>[MTMM.xlsx]Sheet3!$B$1</c:f>
              <c:strCache>
                <c:ptCount val="1"/>
                <c:pt idx="0">
                  <c:v>Sales</c:v>
                </c:pt>
              </c:strCache>
            </c:strRef>
          </c:tx>
          <c:marker>
            <c:symbol val="none"/>
          </c:marker>
          <c:xVal>
            <c:numRef>
              <c:f>[MTMM.xlsx]Sheet3!$A$2:$A$7</c:f>
              <c:numCache>
                <c:formatCode>General</c:formatCode>
                <c:ptCount val="6"/>
                <c:pt idx="0">
                  <c:v>1990</c:v>
                </c:pt>
                <c:pt idx="1">
                  <c:v>1991</c:v>
                </c:pt>
                <c:pt idx="2">
                  <c:v>1992</c:v>
                </c:pt>
                <c:pt idx="3">
                  <c:v>1993</c:v>
                </c:pt>
                <c:pt idx="4">
                  <c:v>1994</c:v>
                </c:pt>
                <c:pt idx="5">
                  <c:v>1995</c:v>
                </c:pt>
              </c:numCache>
            </c:numRef>
          </c:xVal>
          <c:yVal>
            <c:numRef>
              <c:f>[MTMM.xlsx]Sheet3!$B$2:$B$7</c:f>
              <c:numCache>
                <c:formatCode>General</c:formatCode>
                <c:ptCount val="6"/>
                <c:pt idx="0">
                  <c:v>80</c:v>
                </c:pt>
                <c:pt idx="1">
                  <c:v>115</c:v>
                </c:pt>
                <c:pt idx="2">
                  <c:v>105</c:v>
                </c:pt>
                <c:pt idx="3">
                  <c:v>135</c:v>
                </c:pt>
                <c:pt idx="4">
                  <c:v>125</c:v>
                </c:pt>
                <c:pt idx="5">
                  <c:v>150</c:v>
                </c:pt>
              </c:numCache>
            </c:numRef>
          </c:yVal>
          <c:smooth val="1"/>
          <c:extLst xmlns:c16r2="http://schemas.microsoft.com/office/drawing/2015/06/chart">
            <c:ext xmlns:c16="http://schemas.microsoft.com/office/drawing/2014/chart" uri="{C3380CC4-5D6E-409C-BE32-E72D297353CC}">
              <c16:uniqueId val="{00000001-25A4-4C71-81E4-8195A8D8D23B}"/>
            </c:ext>
          </c:extLst>
        </c:ser>
        <c:dLbls>
          <c:showLegendKey val="0"/>
          <c:showVal val="0"/>
          <c:showCatName val="0"/>
          <c:showSerName val="0"/>
          <c:showPercent val="0"/>
          <c:showBubbleSize val="0"/>
        </c:dLbls>
        <c:axId val="68193280"/>
        <c:axId val="75264768"/>
      </c:scatterChart>
      <c:valAx>
        <c:axId val="68193280"/>
        <c:scaling>
          <c:orientation val="minMax"/>
        </c:scaling>
        <c:delete val="0"/>
        <c:axPos val="b"/>
        <c:numFmt formatCode="General" sourceLinked="1"/>
        <c:majorTickMark val="out"/>
        <c:minorTickMark val="none"/>
        <c:tickLblPos val="nextTo"/>
        <c:txPr>
          <a:bodyPr/>
          <a:lstStyle/>
          <a:p>
            <a:pPr>
              <a:defRPr lang="en-IN"/>
            </a:pPr>
            <a:endParaRPr lang="en-US"/>
          </a:p>
        </c:txPr>
        <c:crossAx val="75264768"/>
        <c:crosses val="autoZero"/>
        <c:crossBetween val="midCat"/>
      </c:valAx>
      <c:valAx>
        <c:axId val="75264768"/>
        <c:scaling>
          <c:orientation val="minMax"/>
        </c:scaling>
        <c:delete val="0"/>
        <c:axPos val="l"/>
        <c:majorGridlines/>
        <c:numFmt formatCode="General" sourceLinked="1"/>
        <c:majorTickMark val="out"/>
        <c:minorTickMark val="none"/>
        <c:tickLblPos val="nextTo"/>
        <c:txPr>
          <a:bodyPr/>
          <a:lstStyle/>
          <a:p>
            <a:pPr>
              <a:defRPr lang="en-IN"/>
            </a:pPr>
            <a:endParaRPr lang="en-US"/>
          </a:p>
        </c:txPr>
        <c:crossAx val="68193280"/>
        <c:crosses val="autoZero"/>
        <c:crossBetween val="midCat"/>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lang="en-IN"/>
          </a:pPr>
          <a:endParaRPr lang="en-US"/>
        </a:p>
      </c:txPr>
    </c:title>
    <c:autoTitleDeleted val="0"/>
    <c:plotArea>
      <c:layout/>
      <c:scatterChart>
        <c:scatterStyle val="lineMarker"/>
        <c:varyColors val="0"/>
        <c:ser>
          <c:idx val="1"/>
          <c:order val="1"/>
          <c:xVal>
            <c:numRef>
              <c:f>Sheet1!$A$2:$A$7</c:f>
            </c:numRef>
          </c:xVal>
          <c:yVal>
            <c:numRef>
              <c:f>Sheet1!$B$2:$B$7</c:f>
            </c:numRef>
          </c:yVal>
          <c:smooth val="0"/>
          <c:extLst xmlns:c16r2="http://schemas.microsoft.com/office/drawing/2015/06/chart">
            <c:ext xmlns:c16="http://schemas.microsoft.com/office/drawing/2014/chart" uri="{C3380CC4-5D6E-409C-BE32-E72D297353CC}">
              <c16:uniqueId val="{00000000-43F2-445A-B1A0-10BE3C45CF4C}"/>
            </c:ext>
          </c:extLst>
        </c:ser>
        <c:ser>
          <c:idx val="0"/>
          <c:order val="0"/>
          <c:tx>
            <c:strRef>
              <c:f>[Book1]Sheet1!$B$1</c:f>
              <c:strCache>
                <c:ptCount val="1"/>
                <c:pt idx="0">
                  <c:v>Sales</c:v>
                </c:pt>
              </c:strCache>
            </c:strRef>
          </c:tx>
          <c:xVal>
            <c:strRef>
              <c:f>[Book1]Sheet1!$A$2:$A$3</c:f>
              <c:strCache>
                <c:ptCount val="2"/>
                <c:pt idx="0">
                  <c:v>1990-92</c:v>
                </c:pt>
                <c:pt idx="1">
                  <c:v>1993-95</c:v>
                </c:pt>
              </c:strCache>
            </c:strRef>
          </c:xVal>
          <c:yVal>
            <c:numRef>
              <c:f>[Book1]Sheet1!$B$2:$B$3</c:f>
              <c:numCache>
                <c:formatCode>General</c:formatCode>
                <c:ptCount val="2"/>
                <c:pt idx="0">
                  <c:v>22</c:v>
                </c:pt>
                <c:pt idx="1">
                  <c:v>30</c:v>
                </c:pt>
              </c:numCache>
            </c:numRef>
          </c:yVal>
          <c:smooth val="0"/>
          <c:extLst xmlns:c16r2="http://schemas.microsoft.com/office/drawing/2015/06/chart">
            <c:ext xmlns:c16="http://schemas.microsoft.com/office/drawing/2014/chart" uri="{C3380CC4-5D6E-409C-BE32-E72D297353CC}">
              <c16:uniqueId val="{00000001-43F2-445A-B1A0-10BE3C45CF4C}"/>
            </c:ext>
          </c:extLst>
        </c:ser>
        <c:dLbls>
          <c:showLegendKey val="0"/>
          <c:showVal val="0"/>
          <c:showCatName val="0"/>
          <c:showSerName val="0"/>
          <c:showPercent val="0"/>
          <c:showBubbleSize val="0"/>
        </c:dLbls>
        <c:axId val="75720960"/>
        <c:axId val="75726848"/>
      </c:scatterChart>
      <c:valAx>
        <c:axId val="75720960"/>
        <c:scaling>
          <c:orientation val="minMax"/>
        </c:scaling>
        <c:delete val="0"/>
        <c:axPos val="b"/>
        <c:majorTickMark val="out"/>
        <c:minorTickMark val="none"/>
        <c:tickLblPos val="nextTo"/>
        <c:txPr>
          <a:bodyPr/>
          <a:lstStyle/>
          <a:p>
            <a:pPr>
              <a:defRPr lang="en-IN"/>
            </a:pPr>
            <a:endParaRPr lang="en-US"/>
          </a:p>
        </c:txPr>
        <c:crossAx val="75726848"/>
        <c:crosses val="autoZero"/>
        <c:crossBetween val="midCat"/>
      </c:valAx>
      <c:valAx>
        <c:axId val="75726848"/>
        <c:scaling>
          <c:orientation val="minMax"/>
        </c:scaling>
        <c:delete val="0"/>
        <c:axPos val="l"/>
        <c:majorGridlines/>
        <c:numFmt formatCode="General" sourceLinked="1"/>
        <c:majorTickMark val="out"/>
        <c:minorTickMark val="none"/>
        <c:tickLblPos val="nextTo"/>
        <c:txPr>
          <a:bodyPr/>
          <a:lstStyle/>
          <a:p>
            <a:pPr>
              <a:defRPr lang="en-IN"/>
            </a:pPr>
            <a:endParaRPr lang="en-US"/>
          </a:p>
        </c:txPr>
        <c:crossAx val="75720960"/>
        <c:crosses val="autoZero"/>
        <c:crossBetween val="midCat"/>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cked"/>
        <c:varyColors val="0"/>
        <c:ser>
          <c:idx val="0"/>
          <c:order val="0"/>
          <c:marker>
            <c:symbol val="none"/>
          </c:marker>
          <c:val>
            <c:numRef>
              <c:f>Sheet1!$A$1:$A$2</c:f>
              <c:numCache>
                <c:formatCode>General</c:formatCode>
                <c:ptCount val="2"/>
                <c:pt idx="0">
                  <c:v>104.66999999999999</c:v>
                </c:pt>
                <c:pt idx="1">
                  <c:v>107.33</c:v>
                </c:pt>
              </c:numCache>
            </c:numRef>
          </c:val>
          <c:smooth val="0"/>
          <c:extLst xmlns:c16r2="http://schemas.microsoft.com/office/drawing/2015/06/chart">
            <c:ext xmlns:c16="http://schemas.microsoft.com/office/drawing/2014/chart" uri="{C3380CC4-5D6E-409C-BE32-E72D297353CC}">
              <c16:uniqueId val="{00000000-42A6-4922-87A3-A30F7EA8B70F}"/>
            </c:ext>
          </c:extLst>
        </c:ser>
        <c:dLbls>
          <c:showLegendKey val="0"/>
          <c:showVal val="0"/>
          <c:showCatName val="0"/>
          <c:showSerName val="0"/>
          <c:showPercent val="0"/>
          <c:showBubbleSize val="0"/>
        </c:dLbls>
        <c:marker val="1"/>
        <c:smooth val="0"/>
        <c:axId val="75756288"/>
        <c:axId val="75757824"/>
      </c:lineChart>
      <c:catAx>
        <c:axId val="75756288"/>
        <c:scaling>
          <c:orientation val="minMax"/>
        </c:scaling>
        <c:delete val="0"/>
        <c:axPos val="b"/>
        <c:majorTickMark val="out"/>
        <c:minorTickMark val="none"/>
        <c:tickLblPos val="nextTo"/>
        <c:crossAx val="75757824"/>
        <c:crosses val="autoZero"/>
        <c:auto val="1"/>
        <c:lblAlgn val="ctr"/>
        <c:lblOffset val="100"/>
        <c:noMultiLvlLbl val="0"/>
      </c:catAx>
      <c:valAx>
        <c:axId val="75757824"/>
        <c:scaling>
          <c:orientation val="minMax"/>
        </c:scaling>
        <c:delete val="0"/>
        <c:axPos val="l"/>
        <c:majorGridlines/>
        <c:numFmt formatCode="General" sourceLinked="1"/>
        <c:majorTickMark val="out"/>
        <c:minorTickMark val="none"/>
        <c:tickLblPos val="nextTo"/>
        <c:crossAx val="75756288"/>
        <c:crosses val="autoZero"/>
        <c:crossBetween val="between"/>
      </c:valAx>
    </c:plotArea>
    <c:legend>
      <c:legendPos val="r"/>
      <c:layout/>
      <c:overlay val="0"/>
    </c:legend>
    <c:plotVisOnly val="1"/>
    <c:dispBlanksAs val="zero"/>
    <c:showDLblsOverMax val="0"/>
  </c:chart>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NULL"/><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E0EC5C-B0A5-44E3-B5BC-5191DFFA5621}" type="datetimeFigureOut">
              <a:rPr lang="en-IN" smtClean="0"/>
              <a:t>19-12-2022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657FB-9FAF-45D1-A558-48BDCC832650}" type="slidenum">
              <a:rPr lang="en-IN" smtClean="0"/>
              <a:t>‹#›</a:t>
            </a:fld>
            <a:endParaRPr lang="en-IN"/>
          </a:p>
        </p:txBody>
      </p:sp>
    </p:spTree>
    <p:extLst>
      <p:ext uri="{BB962C8B-B14F-4D97-AF65-F5344CB8AC3E}">
        <p14:creationId xmlns:p14="http://schemas.microsoft.com/office/powerpoint/2010/main" val="1434939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xmlns="" id="{9F46425A-705A-4638-830D-7C20DE0AF5BE}"/>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xmlns="" id="{6B5C8E2F-48A5-4207-81C5-BD9BF4887F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a:extLst>
              <a:ext uri="{FF2B5EF4-FFF2-40B4-BE49-F238E27FC236}">
                <a16:creationId xmlns:a16="http://schemas.microsoft.com/office/drawing/2014/main" xmlns="" id="{D5801631-FD92-46EC-AA99-95700AC880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C1361D-9F91-45E8-8EC5-DE480EDF53B1}" type="slidenum">
              <a:rPr lang="en-US" altLang="en-US" smtClean="0"/>
              <a:pPr>
                <a:spcBef>
                  <a:spcPct val="0"/>
                </a:spcBef>
              </a:pPr>
              <a:t>23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xmlns="" id="{DD782CFB-4EA6-43B0-903B-C504C38BC2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xmlns="" id="{5C2B0C12-B353-46F6-A1B5-79ADD3B583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1380" name="Slide Number Placeholder 3">
            <a:extLst>
              <a:ext uri="{FF2B5EF4-FFF2-40B4-BE49-F238E27FC236}">
                <a16:creationId xmlns:a16="http://schemas.microsoft.com/office/drawing/2014/main" xmlns="" id="{0782A1CA-DD02-4897-B91A-1AD2BD60A1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EC7CA3-1EFC-4822-AFEE-0472FEA01F9C}" type="slidenum">
              <a:rPr lang="en-US" altLang="en-US"/>
              <a:pPr/>
              <a:t>70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xmlns="" id="{04B52690-94E6-4C09-BFB3-FD6AEAFD99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xmlns="" id="{839B66B4-A0D5-4FA6-8C79-C2F18FF34C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04" name="Slide Number Placeholder 3">
            <a:extLst>
              <a:ext uri="{FF2B5EF4-FFF2-40B4-BE49-F238E27FC236}">
                <a16:creationId xmlns:a16="http://schemas.microsoft.com/office/drawing/2014/main" xmlns="" id="{D2A4AEE0-1F87-45A8-ABB3-64995BB9B0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E956BA-F67C-402E-A11F-14EFAE8DFE61}" type="slidenum">
              <a:rPr lang="en-US" altLang="en-US"/>
              <a:pPr/>
              <a:t>74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xmlns="" id="{2B72829D-B432-4C73-85E2-D4A22E271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xmlns="" id="{1A6F982F-40A4-4604-A4F6-8D69C24D9D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3428" name="Slide Number Placeholder 3">
            <a:extLst>
              <a:ext uri="{FF2B5EF4-FFF2-40B4-BE49-F238E27FC236}">
                <a16:creationId xmlns:a16="http://schemas.microsoft.com/office/drawing/2014/main" xmlns="" id="{86A22470-634C-438C-9D1E-3D8CF96450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BB8BAB-E0DD-4788-9A00-7A57AD88DA48}" type="slidenum">
              <a:rPr lang="en-US" altLang="en-US"/>
              <a:pPr/>
              <a:t>100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xmlns="" id="{F177232E-DEF6-4348-84FD-1A4F7FDEEA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xmlns="" id="{33759B2C-8854-4EE4-83AF-9C3A7FBAA5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4452" name="Slide Number Placeholder 3">
            <a:extLst>
              <a:ext uri="{FF2B5EF4-FFF2-40B4-BE49-F238E27FC236}">
                <a16:creationId xmlns:a16="http://schemas.microsoft.com/office/drawing/2014/main" xmlns="" id="{67F8BE7C-A75F-4D61-A46D-648D0520E2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967035-E8E7-4836-BA45-E2707AA35378}" type="slidenum">
              <a:rPr lang="en-US" altLang="en-US"/>
              <a:pPr/>
              <a:t>102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xmlns="" id="{8713C402-A564-4447-8A91-F1104CC762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xmlns="" id="{263AC888-69AA-4F49-93E0-96EE1CF0F7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5476" name="Slide Number Placeholder 3">
            <a:extLst>
              <a:ext uri="{FF2B5EF4-FFF2-40B4-BE49-F238E27FC236}">
                <a16:creationId xmlns:a16="http://schemas.microsoft.com/office/drawing/2014/main" xmlns="" id="{A84F3219-7E62-4016-9C47-FF6283009A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6FA2FA-9401-4275-99E0-E97171036623}" type="slidenum">
              <a:rPr lang="en-US" altLang="en-US"/>
              <a:pPr/>
              <a:t>103</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xmlns="" id="{0470C2A0-7BB0-45B0-AED2-0965730442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xmlns="" id="{79F65F19-6241-48DC-A155-D1CB7B3789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6500" name="Slide Number Placeholder 3">
            <a:extLst>
              <a:ext uri="{FF2B5EF4-FFF2-40B4-BE49-F238E27FC236}">
                <a16:creationId xmlns:a16="http://schemas.microsoft.com/office/drawing/2014/main" xmlns="" id="{34114078-4838-4122-972A-60DB9AC489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517AA4-6AE5-40CE-AB9A-F1DAB1DCA1F7}" type="slidenum">
              <a:rPr lang="en-US" altLang="en-US"/>
              <a:pPr/>
              <a:t>104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C8F74-2E8F-49B4-AB3B-4FE8E31875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F1AAC11B-A18A-4D1D-945B-58E28D0914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CD39BED9-34D5-4546-AA7D-364B6939B950}"/>
              </a:ext>
            </a:extLst>
          </p:cNvPr>
          <p:cNvSpPr>
            <a:spLocks noGrp="1"/>
          </p:cNvSpPr>
          <p:nvPr>
            <p:ph type="dt" sz="half" idx="10"/>
          </p:nvPr>
        </p:nvSpPr>
        <p:spPr/>
        <p:txBody>
          <a:bodyPr/>
          <a:lstStyle/>
          <a:p>
            <a:fld id="{5C140C91-A1BD-45A2-84E6-BB54E472DB3E}" type="datetimeFigureOut">
              <a:rPr lang="en-IN" smtClean="0"/>
              <a:t>19-12-2022</a:t>
            </a:fld>
            <a:endParaRPr lang="en-IN"/>
          </a:p>
        </p:txBody>
      </p:sp>
      <p:sp>
        <p:nvSpPr>
          <p:cNvPr id="5" name="Footer Placeholder 4">
            <a:extLst>
              <a:ext uri="{FF2B5EF4-FFF2-40B4-BE49-F238E27FC236}">
                <a16:creationId xmlns:a16="http://schemas.microsoft.com/office/drawing/2014/main" xmlns="" id="{BEA4CFC7-46C9-471D-AD6E-4021ADEB63A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18F8198D-9188-47D5-98E7-68F7E41363B5}"/>
              </a:ext>
            </a:extLst>
          </p:cNvPr>
          <p:cNvSpPr>
            <a:spLocks noGrp="1"/>
          </p:cNvSpPr>
          <p:nvPr>
            <p:ph type="sldNum" sz="quarter" idx="12"/>
          </p:nvPr>
        </p:nvSpPr>
        <p:spPr/>
        <p:txBody>
          <a:bodyPr/>
          <a:lstStyle/>
          <a:p>
            <a:fld id="{F29F8A82-7FF0-427C-879D-A547C7E920B0}" type="slidenum">
              <a:rPr lang="en-IN" smtClean="0"/>
              <a:t>‹#›</a:t>
            </a:fld>
            <a:endParaRPr lang="en-IN"/>
          </a:p>
        </p:txBody>
      </p:sp>
    </p:spTree>
    <p:extLst>
      <p:ext uri="{BB962C8B-B14F-4D97-AF65-F5344CB8AC3E}">
        <p14:creationId xmlns:p14="http://schemas.microsoft.com/office/powerpoint/2010/main" val="3461210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FEA2C-E17E-4062-BA90-E38C0038527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C1F507D-6E15-4DAB-95A3-E36CBDAAB5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5349795-B7A3-4113-A81E-FF210BAD79D2}"/>
              </a:ext>
            </a:extLst>
          </p:cNvPr>
          <p:cNvSpPr>
            <a:spLocks noGrp="1"/>
          </p:cNvSpPr>
          <p:nvPr>
            <p:ph type="dt" sz="half" idx="10"/>
          </p:nvPr>
        </p:nvSpPr>
        <p:spPr/>
        <p:txBody>
          <a:bodyPr/>
          <a:lstStyle/>
          <a:p>
            <a:fld id="{5C140C91-A1BD-45A2-84E6-BB54E472DB3E}" type="datetimeFigureOut">
              <a:rPr lang="en-IN" smtClean="0"/>
              <a:t>19-12-2022</a:t>
            </a:fld>
            <a:endParaRPr lang="en-IN"/>
          </a:p>
        </p:txBody>
      </p:sp>
      <p:sp>
        <p:nvSpPr>
          <p:cNvPr id="5" name="Footer Placeholder 4">
            <a:extLst>
              <a:ext uri="{FF2B5EF4-FFF2-40B4-BE49-F238E27FC236}">
                <a16:creationId xmlns:a16="http://schemas.microsoft.com/office/drawing/2014/main" xmlns="" id="{01148BE3-240B-4019-B47E-25E17CF76AC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8C1B3915-0918-461F-9768-715BCED8BED8}"/>
              </a:ext>
            </a:extLst>
          </p:cNvPr>
          <p:cNvSpPr>
            <a:spLocks noGrp="1"/>
          </p:cNvSpPr>
          <p:nvPr>
            <p:ph type="sldNum" sz="quarter" idx="12"/>
          </p:nvPr>
        </p:nvSpPr>
        <p:spPr/>
        <p:txBody>
          <a:bodyPr/>
          <a:lstStyle/>
          <a:p>
            <a:fld id="{F29F8A82-7FF0-427C-879D-A547C7E920B0}" type="slidenum">
              <a:rPr lang="en-IN" smtClean="0"/>
              <a:t>‹#›</a:t>
            </a:fld>
            <a:endParaRPr lang="en-IN"/>
          </a:p>
        </p:txBody>
      </p:sp>
    </p:spTree>
    <p:extLst>
      <p:ext uri="{BB962C8B-B14F-4D97-AF65-F5344CB8AC3E}">
        <p14:creationId xmlns:p14="http://schemas.microsoft.com/office/powerpoint/2010/main" val="79063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2AEE6EE-66F9-4183-B340-37AE2B4DF4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57F77D1C-407B-44F5-8988-AFD39250F7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5F220A7-E631-4ADB-9CD6-F73AA54F90B7}"/>
              </a:ext>
            </a:extLst>
          </p:cNvPr>
          <p:cNvSpPr>
            <a:spLocks noGrp="1"/>
          </p:cNvSpPr>
          <p:nvPr>
            <p:ph type="dt" sz="half" idx="10"/>
          </p:nvPr>
        </p:nvSpPr>
        <p:spPr/>
        <p:txBody>
          <a:bodyPr/>
          <a:lstStyle/>
          <a:p>
            <a:fld id="{5C140C91-A1BD-45A2-84E6-BB54E472DB3E}" type="datetimeFigureOut">
              <a:rPr lang="en-IN" smtClean="0"/>
              <a:t>19-12-2022</a:t>
            </a:fld>
            <a:endParaRPr lang="en-IN"/>
          </a:p>
        </p:txBody>
      </p:sp>
      <p:sp>
        <p:nvSpPr>
          <p:cNvPr id="5" name="Footer Placeholder 4">
            <a:extLst>
              <a:ext uri="{FF2B5EF4-FFF2-40B4-BE49-F238E27FC236}">
                <a16:creationId xmlns:a16="http://schemas.microsoft.com/office/drawing/2014/main" xmlns="" id="{C26D3B56-0CF5-4A97-8769-CE7CB7261A1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572B5E3E-9F02-4056-8E2F-D22312ACE1AD}"/>
              </a:ext>
            </a:extLst>
          </p:cNvPr>
          <p:cNvSpPr>
            <a:spLocks noGrp="1"/>
          </p:cNvSpPr>
          <p:nvPr>
            <p:ph type="sldNum" sz="quarter" idx="12"/>
          </p:nvPr>
        </p:nvSpPr>
        <p:spPr/>
        <p:txBody>
          <a:bodyPr/>
          <a:lstStyle/>
          <a:p>
            <a:fld id="{F29F8A82-7FF0-427C-879D-A547C7E920B0}" type="slidenum">
              <a:rPr lang="en-IN" smtClean="0"/>
              <a:t>‹#›</a:t>
            </a:fld>
            <a:endParaRPr lang="en-IN"/>
          </a:p>
        </p:txBody>
      </p:sp>
    </p:spTree>
    <p:extLst>
      <p:ext uri="{BB962C8B-B14F-4D97-AF65-F5344CB8AC3E}">
        <p14:creationId xmlns:p14="http://schemas.microsoft.com/office/powerpoint/2010/main" val="81459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xmlns="" id="{89831F75-98A0-4645-BCFF-0E6E02961D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EF0507A-301A-42EE-8CC1-2E5695FF67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F6DEFD75-F84E-4B6F-BF28-E1E8AED17A3D}"/>
              </a:ext>
            </a:extLst>
          </p:cNvPr>
          <p:cNvSpPr>
            <a:spLocks noGrp="1" noChangeArrowheads="1"/>
          </p:cNvSpPr>
          <p:nvPr>
            <p:ph type="sldNum" sz="quarter" idx="12"/>
          </p:nvPr>
        </p:nvSpPr>
        <p:spPr>
          <a:ln/>
        </p:spPr>
        <p:txBody>
          <a:bodyPr/>
          <a:lstStyle>
            <a:lvl1pPr>
              <a:defRPr/>
            </a:lvl1pPr>
          </a:lstStyle>
          <a:p>
            <a:pPr>
              <a:defRPr/>
            </a:pPr>
            <a:fld id="{49C7052D-62B3-4B60-826D-A62712BDCCCB}" type="slidenum">
              <a:rPr lang="en-US" altLang="en-US"/>
              <a:pPr>
                <a:defRPr/>
              </a:pPr>
              <a:t>‹#›</a:t>
            </a:fld>
            <a:endParaRPr lang="en-US" altLang="en-US"/>
          </a:p>
        </p:txBody>
      </p:sp>
    </p:spTree>
    <p:extLst>
      <p:ext uri="{BB962C8B-B14F-4D97-AF65-F5344CB8AC3E}">
        <p14:creationId xmlns:p14="http://schemas.microsoft.com/office/powerpoint/2010/main" val="83725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C68C85-7D18-4489-87AB-A3BC7AA8CBA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B2C4B19-F320-4956-A192-EE14F7B1B3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E9C4ECC-3202-43A0-A7ED-A6B856EB856F}"/>
              </a:ext>
            </a:extLst>
          </p:cNvPr>
          <p:cNvSpPr>
            <a:spLocks noGrp="1"/>
          </p:cNvSpPr>
          <p:nvPr>
            <p:ph type="dt" sz="half" idx="10"/>
          </p:nvPr>
        </p:nvSpPr>
        <p:spPr/>
        <p:txBody>
          <a:bodyPr/>
          <a:lstStyle/>
          <a:p>
            <a:fld id="{5C140C91-A1BD-45A2-84E6-BB54E472DB3E}" type="datetimeFigureOut">
              <a:rPr lang="en-IN" smtClean="0"/>
              <a:t>19-12-2022</a:t>
            </a:fld>
            <a:endParaRPr lang="en-IN"/>
          </a:p>
        </p:txBody>
      </p:sp>
      <p:sp>
        <p:nvSpPr>
          <p:cNvPr id="5" name="Footer Placeholder 4">
            <a:extLst>
              <a:ext uri="{FF2B5EF4-FFF2-40B4-BE49-F238E27FC236}">
                <a16:creationId xmlns:a16="http://schemas.microsoft.com/office/drawing/2014/main" xmlns="" id="{7FCB0A6A-CFD8-4AC2-9065-BDF9FC8F05A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B02009F7-59CF-4219-B146-5258CD2AAC56}"/>
              </a:ext>
            </a:extLst>
          </p:cNvPr>
          <p:cNvSpPr>
            <a:spLocks noGrp="1"/>
          </p:cNvSpPr>
          <p:nvPr>
            <p:ph type="sldNum" sz="quarter" idx="12"/>
          </p:nvPr>
        </p:nvSpPr>
        <p:spPr/>
        <p:txBody>
          <a:bodyPr/>
          <a:lstStyle/>
          <a:p>
            <a:fld id="{F29F8A82-7FF0-427C-879D-A547C7E920B0}" type="slidenum">
              <a:rPr lang="en-IN" smtClean="0"/>
              <a:t>‹#›</a:t>
            </a:fld>
            <a:endParaRPr lang="en-IN"/>
          </a:p>
        </p:txBody>
      </p:sp>
    </p:spTree>
    <p:extLst>
      <p:ext uri="{BB962C8B-B14F-4D97-AF65-F5344CB8AC3E}">
        <p14:creationId xmlns:p14="http://schemas.microsoft.com/office/powerpoint/2010/main" val="394045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7BE578-6B73-4EB7-9A25-34DCF76E5A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C27FA6D-1958-475E-913A-722BFC8EA9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63DDBEF-0158-4E5D-A384-0EA1385BE300}"/>
              </a:ext>
            </a:extLst>
          </p:cNvPr>
          <p:cNvSpPr>
            <a:spLocks noGrp="1"/>
          </p:cNvSpPr>
          <p:nvPr>
            <p:ph type="dt" sz="half" idx="10"/>
          </p:nvPr>
        </p:nvSpPr>
        <p:spPr/>
        <p:txBody>
          <a:bodyPr/>
          <a:lstStyle/>
          <a:p>
            <a:fld id="{5C140C91-A1BD-45A2-84E6-BB54E472DB3E}" type="datetimeFigureOut">
              <a:rPr lang="en-IN" smtClean="0"/>
              <a:t>19-12-2022</a:t>
            </a:fld>
            <a:endParaRPr lang="en-IN"/>
          </a:p>
        </p:txBody>
      </p:sp>
      <p:sp>
        <p:nvSpPr>
          <p:cNvPr id="5" name="Footer Placeholder 4">
            <a:extLst>
              <a:ext uri="{FF2B5EF4-FFF2-40B4-BE49-F238E27FC236}">
                <a16:creationId xmlns:a16="http://schemas.microsoft.com/office/drawing/2014/main" xmlns="" id="{7329DC62-D15D-4B1E-999C-1C11C2B4D09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7D35F9B-4F8E-4926-91C6-202C4124E3E7}"/>
              </a:ext>
            </a:extLst>
          </p:cNvPr>
          <p:cNvSpPr>
            <a:spLocks noGrp="1"/>
          </p:cNvSpPr>
          <p:nvPr>
            <p:ph type="sldNum" sz="quarter" idx="12"/>
          </p:nvPr>
        </p:nvSpPr>
        <p:spPr/>
        <p:txBody>
          <a:bodyPr/>
          <a:lstStyle/>
          <a:p>
            <a:fld id="{F29F8A82-7FF0-427C-879D-A547C7E920B0}" type="slidenum">
              <a:rPr lang="en-IN" smtClean="0"/>
              <a:t>‹#›</a:t>
            </a:fld>
            <a:endParaRPr lang="en-IN"/>
          </a:p>
        </p:txBody>
      </p:sp>
    </p:spTree>
    <p:extLst>
      <p:ext uri="{BB962C8B-B14F-4D97-AF65-F5344CB8AC3E}">
        <p14:creationId xmlns:p14="http://schemas.microsoft.com/office/powerpoint/2010/main" val="296305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B09A15-8B74-4D25-9EDB-4863EEA1381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55E70144-8C79-497D-B264-96775880BE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DA64E7D7-DDDA-4C32-AA81-AED92FCA8E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E7074D19-D391-4B13-A6DD-4E416B82A967}"/>
              </a:ext>
            </a:extLst>
          </p:cNvPr>
          <p:cNvSpPr>
            <a:spLocks noGrp="1"/>
          </p:cNvSpPr>
          <p:nvPr>
            <p:ph type="dt" sz="half" idx="10"/>
          </p:nvPr>
        </p:nvSpPr>
        <p:spPr/>
        <p:txBody>
          <a:bodyPr/>
          <a:lstStyle/>
          <a:p>
            <a:fld id="{5C140C91-A1BD-45A2-84E6-BB54E472DB3E}" type="datetimeFigureOut">
              <a:rPr lang="en-IN" smtClean="0"/>
              <a:t>19-12-2022</a:t>
            </a:fld>
            <a:endParaRPr lang="en-IN"/>
          </a:p>
        </p:txBody>
      </p:sp>
      <p:sp>
        <p:nvSpPr>
          <p:cNvPr id="6" name="Footer Placeholder 5">
            <a:extLst>
              <a:ext uri="{FF2B5EF4-FFF2-40B4-BE49-F238E27FC236}">
                <a16:creationId xmlns:a16="http://schemas.microsoft.com/office/drawing/2014/main" xmlns="" id="{0FF61A9E-D3D5-43C8-BA6F-136434BDD05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D5DAC34F-06D8-464D-9443-DF33F3C14EC6}"/>
              </a:ext>
            </a:extLst>
          </p:cNvPr>
          <p:cNvSpPr>
            <a:spLocks noGrp="1"/>
          </p:cNvSpPr>
          <p:nvPr>
            <p:ph type="sldNum" sz="quarter" idx="12"/>
          </p:nvPr>
        </p:nvSpPr>
        <p:spPr/>
        <p:txBody>
          <a:bodyPr/>
          <a:lstStyle/>
          <a:p>
            <a:fld id="{F29F8A82-7FF0-427C-879D-A547C7E920B0}" type="slidenum">
              <a:rPr lang="en-IN" smtClean="0"/>
              <a:t>‹#›</a:t>
            </a:fld>
            <a:endParaRPr lang="en-IN"/>
          </a:p>
        </p:txBody>
      </p:sp>
    </p:spTree>
    <p:extLst>
      <p:ext uri="{BB962C8B-B14F-4D97-AF65-F5344CB8AC3E}">
        <p14:creationId xmlns:p14="http://schemas.microsoft.com/office/powerpoint/2010/main" val="357211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5E2599-2EDB-4C84-98AC-75CE2F96C8A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61F6FB3A-0317-463B-9A71-A7615A0A66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D1E6C8F-D433-4247-A760-3AEE1B13AA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4214FB32-9D48-425F-952D-6FF5A2A9EA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36CB0F9-A7D1-4FEB-A79E-DDA1B3DA3F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2C3849CF-200D-4BBB-BF68-0E5A1FBBD6D7}"/>
              </a:ext>
            </a:extLst>
          </p:cNvPr>
          <p:cNvSpPr>
            <a:spLocks noGrp="1"/>
          </p:cNvSpPr>
          <p:nvPr>
            <p:ph type="dt" sz="half" idx="10"/>
          </p:nvPr>
        </p:nvSpPr>
        <p:spPr/>
        <p:txBody>
          <a:bodyPr/>
          <a:lstStyle/>
          <a:p>
            <a:fld id="{5C140C91-A1BD-45A2-84E6-BB54E472DB3E}" type="datetimeFigureOut">
              <a:rPr lang="en-IN" smtClean="0"/>
              <a:t>19-12-2022</a:t>
            </a:fld>
            <a:endParaRPr lang="en-IN"/>
          </a:p>
        </p:txBody>
      </p:sp>
      <p:sp>
        <p:nvSpPr>
          <p:cNvPr id="8" name="Footer Placeholder 7">
            <a:extLst>
              <a:ext uri="{FF2B5EF4-FFF2-40B4-BE49-F238E27FC236}">
                <a16:creationId xmlns:a16="http://schemas.microsoft.com/office/drawing/2014/main" xmlns="" id="{580568B9-D208-4625-AE78-6DF31FAF996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1689BAFC-0E9D-496B-A93A-1F86595A1BA3}"/>
              </a:ext>
            </a:extLst>
          </p:cNvPr>
          <p:cNvSpPr>
            <a:spLocks noGrp="1"/>
          </p:cNvSpPr>
          <p:nvPr>
            <p:ph type="sldNum" sz="quarter" idx="12"/>
          </p:nvPr>
        </p:nvSpPr>
        <p:spPr/>
        <p:txBody>
          <a:bodyPr/>
          <a:lstStyle/>
          <a:p>
            <a:fld id="{F29F8A82-7FF0-427C-879D-A547C7E920B0}" type="slidenum">
              <a:rPr lang="en-IN" smtClean="0"/>
              <a:t>‹#›</a:t>
            </a:fld>
            <a:endParaRPr lang="en-IN"/>
          </a:p>
        </p:txBody>
      </p:sp>
    </p:spTree>
    <p:extLst>
      <p:ext uri="{BB962C8B-B14F-4D97-AF65-F5344CB8AC3E}">
        <p14:creationId xmlns:p14="http://schemas.microsoft.com/office/powerpoint/2010/main" val="302302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0AA4A-F474-40E3-8496-E82C0B8410B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DED51944-7DB5-4463-AC24-E0731D0E6C34}"/>
              </a:ext>
            </a:extLst>
          </p:cNvPr>
          <p:cNvSpPr>
            <a:spLocks noGrp="1"/>
          </p:cNvSpPr>
          <p:nvPr>
            <p:ph type="dt" sz="half" idx="10"/>
          </p:nvPr>
        </p:nvSpPr>
        <p:spPr/>
        <p:txBody>
          <a:bodyPr/>
          <a:lstStyle/>
          <a:p>
            <a:fld id="{5C140C91-A1BD-45A2-84E6-BB54E472DB3E}" type="datetimeFigureOut">
              <a:rPr lang="en-IN" smtClean="0"/>
              <a:t>19-12-2022</a:t>
            </a:fld>
            <a:endParaRPr lang="en-IN"/>
          </a:p>
        </p:txBody>
      </p:sp>
      <p:sp>
        <p:nvSpPr>
          <p:cNvPr id="4" name="Footer Placeholder 3">
            <a:extLst>
              <a:ext uri="{FF2B5EF4-FFF2-40B4-BE49-F238E27FC236}">
                <a16:creationId xmlns:a16="http://schemas.microsoft.com/office/drawing/2014/main" xmlns="" id="{FE220CF6-09E3-4E25-ACA9-334F68DE81A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453F9C3D-327E-49A1-A594-CF446A2B8CB8}"/>
              </a:ext>
            </a:extLst>
          </p:cNvPr>
          <p:cNvSpPr>
            <a:spLocks noGrp="1"/>
          </p:cNvSpPr>
          <p:nvPr>
            <p:ph type="sldNum" sz="quarter" idx="12"/>
          </p:nvPr>
        </p:nvSpPr>
        <p:spPr/>
        <p:txBody>
          <a:bodyPr/>
          <a:lstStyle/>
          <a:p>
            <a:fld id="{F29F8A82-7FF0-427C-879D-A547C7E920B0}" type="slidenum">
              <a:rPr lang="en-IN" smtClean="0"/>
              <a:t>‹#›</a:t>
            </a:fld>
            <a:endParaRPr lang="en-IN"/>
          </a:p>
        </p:txBody>
      </p:sp>
    </p:spTree>
    <p:extLst>
      <p:ext uri="{BB962C8B-B14F-4D97-AF65-F5344CB8AC3E}">
        <p14:creationId xmlns:p14="http://schemas.microsoft.com/office/powerpoint/2010/main" val="368690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7E4A892-6C44-4740-939E-ED4655AD0F56}"/>
              </a:ext>
            </a:extLst>
          </p:cNvPr>
          <p:cNvSpPr>
            <a:spLocks noGrp="1"/>
          </p:cNvSpPr>
          <p:nvPr>
            <p:ph type="dt" sz="half" idx="10"/>
          </p:nvPr>
        </p:nvSpPr>
        <p:spPr/>
        <p:txBody>
          <a:bodyPr/>
          <a:lstStyle/>
          <a:p>
            <a:fld id="{5C140C91-A1BD-45A2-84E6-BB54E472DB3E}" type="datetimeFigureOut">
              <a:rPr lang="en-IN" smtClean="0"/>
              <a:t>19-12-2022</a:t>
            </a:fld>
            <a:endParaRPr lang="en-IN"/>
          </a:p>
        </p:txBody>
      </p:sp>
      <p:sp>
        <p:nvSpPr>
          <p:cNvPr id="3" name="Footer Placeholder 2">
            <a:extLst>
              <a:ext uri="{FF2B5EF4-FFF2-40B4-BE49-F238E27FC236}">
                <a16:creationId xmlns:a16="http://schemas.microsoft.com/office/drawing/2014/main" xmlns="" id="{7F11CA35-4E2D-4B4E-9161-FE66F57E866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6479614F-8D1F-49FF-9F31-433F77A6883C}"/>
              </a:ext>
            </a:extLst>
          </p:cNvPr>
          <p:cNvSpPr>
            <a:spLocks noGrp="1"/>
          </p:cNvSpPr>
          <p:nvPr>
            <p:ph type="sldNum" sz="quarter" idx="12"/>
          </p:nvPr>
        </p:nvSpPr>
        <p:spPr/>
        <p:txBody>
          <a:bodyPr/>
          <a:lstStyle/>
          <a:p>
            <a:fld id="{F29F8A82-7FF0-427C-879D-A547C7E920B0}" type="slidenum">
              <a:rPr lang="en-IN" smtClean="0"/>
              <a:t>‹#›</a:t>
            </a:fld>
            <a:endParaRPr lang="en-IN"/>
          </a:p>
        </p:txBody>
      </p:sp>
    </p:spTree>
    <p:extLst>
      <p:ext uri="{BB962C8B-B14F-4D97-AF65-F5344CB8AC3E}">
        <p14:creationId xmlns:p14="http://schemas.microsoft.com/office/powerpoint/2010/main" val="151460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20147B-BD7C-41A6-BCCA-A403EDC87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0ACA8358-2B2C-4E8A-A3BC-AE60C3E631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C8F837EE-3062-440F-9D87-798D418E8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32E28B1-BA6F-4C57-BD01-825302639A77}"/>
              </a:ext>
            </a:extLst>
          </p:cNvPr>
          <p:cNvSpPr>
            <a:spLocks noGrp="1"/>
          </p:cNvSpPr>
          <p:nvPr>
            <p:ph type="dt" sz="half" idx="10"/>
          </p:nvPr>
        </p:nvSpPr>
        <p:spPr/>
        <p:txBody>
          <a:bodyPr/>
          <a:lstStyle/>
          <a:p>
            <a:fld id="{5C140C91-A1BD-45A2-84E6-BB54E472DB3E}" type="datetimeFigureOut">
              <a:rPr lang="en-IN" smtClean="0"/>
              <a:t>19-12-2022</a:t>
            </a:fld>
            <a:endParaRPr lang="en-IN"/>
          </a:p>
        </p:txBody>
      </p:sp>
      <p:sp>
        <p:nvSpPr>
          <p:cNvPr id="6" name="Footer Placeholder 5">
            <a:extLst>
              <a:ext uri="{FF2B5EF4-FFF2-40B4-BE49-F238E27FC236}">
                <a16:creationId xmlns:a16="http://schemas.microsoft.com/office/drawing/2014/main" xmlns="" id="{12060CCC-C05F-4F55-B099-15C9B41AE1D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AB8D6E12-ABE1-4E3C-96DF-878A72C0482E}"/>
              </a:ext>
            </a:extLst>
          </p:cNvPr>
          <p:cNvSpPr>
            <a:spLocks noGrp="1"/>
          </p:cNvSpPr>
          <p:nvPr>
            <p:ph type="sldNum" sz="quarter" idx="12"/>
          </p:nvPr>
        </p:nvSpPr>
        <p:spPr/>
        <p:txBody>
          <a:bodyPr/>
          <a:lstStyle/>
          <a:p>
            <a:fld id="{F29F8A82-7FF0-427C-879D-A547C7E920B0}" type="slidenum">
              <a:rPr lang="en-IN" smtClean="0"/>
              <a:t>‹#›</a:t>
            </a:fld>
            <a:endParaRPr lang="en-IN"/>
          </a:p>
        </p:txBody>
      </p:sp>
    </p:spTree>
    <p:extLst>
      <p:ext uri="{BB962C8B-B14F-4D97-AF65-F5344CB8AC3E}">
        <p14:creationId xmlns:p14="http://schemas.microsoft.com/office/powerpoint/2010/main" val="1854605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B95241-0C41-4EDC-B585-0487C8A4D7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1882C525-662C-4CBB-85B4-65B52622A5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14ED8837-0C15-4072-87B5-851509B74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7402548-56DA-4B37-8D78-2A725A4F11AB}"/>
              </a:ext>
            </a:extLst>
          </p:cNvPr>
          <p:cNvSpPr>
            <a:spLocks noGrp="1"/>
          </p:cNvSpPr>
          <p:nvPr>
            <p:ph type="dt" sz="half" idx="10"/>
          </p:nvPr>
        </p:nvSpPr>
        <p:spPr/>
        <p:txBody>
          <a:bodyPr/>
          <a:lstStyle/>
          <a:p>
            <a:fld id="{5C140C91-A1BD-45A2-84E6-BB54E472DB3E}" type="datetimeFigureOut">
              <a:rPr lang="en-IN" smtClean="0"/>
              <a:t>19-12-2022</a:t>
            </a:fld>
            <a:endParaRPr lang="en-IN"/>
          </a:p>
        </p:txBody>
      </p:sp>
      <p:sp>
        <p:nvSpPr>
          <p:cNvPr id="6" name="Footer Placeholder 5">
            <a:extLst>
              <a:ext uri="{FF2B5EF4-FFF2-40B4-BE49-F238E27FC236}">
                <a16:creationId xmlns:a16="http://schemas.microsoft.com/office/drawing/2014/main" xmlns="" id="{5D7744B2-A7C8-4142-A2BB-F7FC7449295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5DAA631D-CB26-4639-94E2-D9F05EB5A54E}"/>
              </a:ext>
            </a:extLst>
          </p:cNvPr>
          <p:cNvSpPr>
            <a:spLocks noGrp="1"/>
          </p:cNvSpPr>
          <p:nvPr>
            <p:ph type="sldNum" sz="quarter" idx="12"/>
          </p:nvPr>
        </p:nvSpPr>
        <p:spPr/>
        <p:txBody>
          <a:bodyPr/>
          <a:lstStyle/>
          <a:p>
            <a:fld id="{F29F8A82-7FF0-427C-879D-A547C7E920B0}" type="slidenum">
              <a:rPr lang="en-IN" smtClean="0"/>
              <a:t>‹#›</a:t>
            </a:fld>
            <a:endParaRPr lang="en-IN"/>
          </a:p>
        </p:txBody>
      </p:sp>
    </p:spTree>
    <p:extLst>
      <p:ext uri="{BB962C8B-B14F-4D97-AF65-F5344CB8AC3E}">
        <p14:creationId xmlns:p14="http://schemas.microsoft.com/office/powerpoint/2010/main" val="4286321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7F1277-143D-4E14-832B-7567160C01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D6D6FBB9-B567-4812-B088-66502976C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C6959780-E9F4-4B78-8629-A064989237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40C91-A1BD-45A2-84E6-BB54E472DB3E}" type="datetimeFigureOut">
              <a:rPr lang="en-IN" smtClean="0"/>
              <a:t>19-12-2022</a:t>
            </a:fld>
            <a:endParaRPr lang="en-IN"/>
          </a:p>
        </p:txBody>
      </p:sp>
      <p:sp>
        <p:nvSpPr>
          <p:cNvPr id="5" name="Footer Placeholder 4">
            <a:extLst>
              <a:ext uri="{FF2B5EF4-FFF2-40B4-BE49-F238E27FC236}">
                <a16:creationId xmlns:a16="http://schemas.microsoft.com/office/drawing/2014/main" xmlns="" id="{FCFBE32E-9B9C-479A-A440-72235D740B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04B8CCA2-019D-460A-861D-B5290F03EE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F8A82-7FF0-427C-879D-A547C7E920B0}" type="slidenum">
              <a:rPr lang="en-IN" smtClean="0"/>
              <a:t>‹#›</a:t>
            </a:fld>
            <a:endParaRPr lang="en-IN"/>
          </a:p>
        </p:txBody>
      </p:sp>
    </p:spTree>
    <p:extLst>
      <p:ext uri="{BB962C8B-B14F-4D97-AF65-F5344CB8AC3E}">
        <p14:creationId xmlns:p14="http://schemas.microsoft.com/office/powerpoint/2010/main" val="637695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2.wmf"/><Relationship Id="rId4" Type="http://schemas.openxmlformats.org/officeDocument/2006/relationships/oleObject" Target="../embeddings/oleObject13.bin"/></Relationships>
</file>

<file path=ppt/slides/_rels/slide104.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7.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23.wmf"/><Relationship Id="rId4" Type="http://schemas.openxmlformats.org/officeDocument/2006/relationships/oleObject" Target="../embeddings/oleObject14.bin"/><Relationship Id="rId9" Type="http://schemas.openxmlformats.org/officeDocument/2006/relationships/image" Target="../media/image2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4.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8.bin"/><Relationship Id="rId4" Type="http://schemas.openxmlformats.org/officeDocument/2006/relationships/image" Target="../media/image16.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11.bin"/><Relationship Id="rId4" Type="http://schemas.openxmlformats.org/officeDocument/2006/relationships/image" Target="../media/image19.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27FA0-ED3A-45A3-9A1C-FC2E6C53D92E}"/>
              </a:ext>
            </a:extLst>
          </p:cNvPr>
          <p:cNvSpPr>
            <a:spLocks noGrp="1"/>
          </p:cNvSpPr>
          <p:nvPr>
            <p:ph type="ctrTitle"/>
          </p:nvPr>
        </p:nvSpPr>
        <p:spPr>
          <a:xfrm>
            <a:off x="1524000" y="1122363"/>
            <a:ext cx="9144000" cy="1819620"/>
          </a:xfrm>
          <a:ln>
            <a:solidFill>
              <a:schemeClr val="accent1"/>
            </a:solidFill>
          </a:ln>
        </p:spPr>
        <p:txBody>
          <a:bodyPr/>
          <a:lstStyle/>
          <a:p>
            <a:r>
              <a:rPr lang="en-US" dirty="0"/>
              <a:t>Chi-square, ANOVA &amp; Time Series Analysis</a:t>
            </a:r>
            <a:endParaRPr lang="en-IN" dirty="0"/>
          </a:p>
        </p:txBody>
      </p:sp>
      <p:sp>
        <p:nvSpPr>
          <p:cNvPr id="3" name="Subtitle 2">
            <a:extLst>
              <a:ext uri="{FF2B5EF4-FFF2-40B4-BE49-F238E27FC236}">
                <a16:creationId xmlns:a16="http://schemas.microsoft.com/office/drawing/2014/main" xmlns="" id="{17A416B8-D3AB-4908-88A4-F2E5CE058F32}"/>
              </a:ext>
            </a:extLst>
          </p:cNvPr>
          <p:cNvSpPr>
            <a:spLocks noGrp="1"/>
          </p:cNvSpPr>
          <p:nvPr>
            <p:ph type="subTitle" idx="1"/>
          </p:nvPr>
        </p:nvSpPr>
        <p:spPr>
          <a:ln>
            <a:solidFill>
              <a:schemeClr val="accent1"/>
            </a:solidFill>
          </a:ln>
        </p:spPr>
        <p:txBody>
          <a:bodyPr/>
          <a:lstStyle/>
          <a:p>
            <a:endParaRPr lang="en-IN" sz="4400" dirty="0"/>
          </a:p>
          <a:p>
            <a:r>
              <a:rPr lang="en-IN" sz="4400" dirty="0"/>
              <a:t>Module  IV</a:t>
            </a:r>
          </a:p>
        </p:txBody>
      </p:sp>
    </p:spTree>
    <p:extLst>
      <p:ext uri="{BB962C8B-B14F-4D97-AF65-F5344CB8AC3E}">
        <p14:creationId xmlns:p14="http://schemas.microsoft.com/office/powerpoint/2010/main" val="771175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33954209-B1F8-498F-87AA-A72AA5B66BBB}"/>
              </a:ext>
            </a:extLst>
          </p:cNvPr>
          <p:cNvSpPr>
            <a:spLocks noGrp="1" noChangeArrowheads="1"/>
          </p:cNvSpPr>
          <p:nvPr>
            <p:ph type="title"/>
          </p:nvPr>
        </p:nvSpPr>
        <p:spPr>
          <a:xfrm>
            <a:off x="1981200" y="274638"/>
            <a:ext cx="8229600" cy="868362"/>
          </a:xfrm>
          <a:solidFill>
            <a:srgbClr val="CCFFCC"/>
          </a:solidFill>
          <a:ln>
            <a:solidFill>
              <a:schemeClr val="tx1"/>
            </a:solidFill>
            <a:miter lim="800000"/>
            <a:headEnd/>
            <a:tailEnd/>
          </a:ln>
        </p:spPr>
        <p:txBody>
          <a:bodyPr/>
          <a:lstStyle/>
          <a:p>
            <a:pPr eaLnBrk="1" hangingPunct="1"/>
            <a:r>
              <a:rPr lang="en-US" altLang="en-US"/>
              <a:t>Example 1</a:t>
            </a:r>
          </a:p>
        </p:txBody>
      </p:sp>
      <p:sp>
        <p:nvSpPr>
          <p:cNvPr id="35843" name="Rectangle 3">
            <a:extLst>
              <a:ext uri="{FF2B5EF4-FFF2-40B4-BE49-F238E27FC236}">
                <a16:creationId xmlns:a16="http://schemas.microsoft.com/office/drawing/2014/main" xmlns="" id="{A48EC84B-262C-41E4-90E4-C42840534164}"/>
              </a:ext>
            </a:extLst>
          </p:cNvPr>
          <p:cNvSpPr>
            <a:spLocks noGrp="1" noChangeArrowheads="1"/>
          </p:cNvSpPr>
          <p:nvPr>
            <p:ph type="body" idx="1"/>
          </p:nvPr>
        </p:nvSpPr>
        <p:spPr>
          <a:xfrm>
            <a:off x="1981200" y="1371600"/>
            <a:ext cx="8229600" cy="5105400"/>
          </a:xfrm>
          <a:noFill/>
          <a:ln>
            <a:solidFill>
              <a:schemeClr val="tx1"/>
            </a:solidFill>
            <a:miter lim="800000"/>
            <a:headEnd/>
            <a:tailEnd/>
          </a:ln>
        </p:spPr>
        <p:txBody>
          <a:bodyPr/>
          <a:lstStyle/>
          <a:p>
            <a:pPr eaLnBrk="1" hangingPunct="1"/>
            <a:r>
              <a:rPr lang="en-US" altLang="en-US"/>
              <a:t>A company is interested in determining an association between the commuting time of their employees and the level of stress-related problems on the job. A study of 116 assembly-line workers reveals the following. Test the hypothesis @ 5 % level.</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xmlns="" id="{937A1E4F-A9E4-4B93-AD3F-034AB0EB2C1D}"/>
              </a:ext>
            </a:extLst>
          </p:cNvPr>
          <p:cNvSpPr>
            <a:spLocks noGrp="1"/>
          </p:cNvSpPr>
          <p:nvPr>
            <p:ph type="title"/>
          </p:nvPr>
        </p:nvSpPr>
        <p:spPr>
          <a:xfrm>
            <a:off x="3084513" y="4800600"/>
            <a:ext cx="5943600" cy="566738"/>
          </a:xfrm>
          <a:ln>
            <a:solidFill>
              <a:schemeClr val="tx1"/>
            </a:solidFill>
            <a:miter lim="800000"/>
            <a:headEnd/>
            <a:tailEnd/>
          </a:ln>
        </p:spPr>
        <p:txBody>
          <a:bodyPr/>
          <a:lstStyle/>
          <a:p>
            <a:pPr eaLnBrk="1" hangingPunct="1"/>
            <a:r>
              <a:rPr lang="en-US" altLang="en-US"/>
              <a:t>  Example 8</a:t>
            </a:r>
          </a:p>
        </p:txBody>
      </p:sp>
      <p:sp>
        <p:nvSpPr>
          <p:cNvPr id="96259" name="Picture Placeholder 4">
            <a:extLst>
              <a:ext uri="{FF2B5EF4-FFF2-40B4-BE49-F238E27FC236}">
                <a16:creationId xmlns:a16="http://schemas.microsoft.com/office/drawing/2014/main" xmlns="" id="{65C25A7B-CB62-41AA-8AD5-1E143826EED0}"/>
              </a:ext>
            </a:extLst>
          </p:cNvPr>
          <p:cNvSpPr>
            <a:spLocks noGrp="1" noTextEdit="1"/>
          </p:cNvSpPr>
          <p:nvPr>
            <p:ph type="pic" idx="1"/>
          </p:nvPr>
        </p:nvSpPr>
        <p:spPr>
          <a:xfrm>
            <a:off x="3084513" y="612775"/>
            <a:ext cx="5943600" cy="4114800"/>
          </a:xfrm>
        </p:spPr>
      </p:sp>
      <p:sp>
        <p:nvSpPr>
          <p:cNvPr id="96260" name="Content Placeholder 2">
            <a:extLst>
              <a:ext uri="{FF2B5EF4-FFF2-40B4-BE49-F238E27FC236}">
                <a16:creationId xmlns:a16="http://schemas.microsoft.com/office/drawing/2014/main" xmlns="" id="{3B03C79C-967D-4C0F-A14B-E0A981E529F1}"/>
              </a:ext>
            </a:extLst>
          </p:cNvPr>
          <p:cNvSpPr>
            <a:spLocks noGrp="1"/>
          </p:cNvSpPr>
          <p:nvPr>
            <p:ph type="body" sz="half" idx="2"/>
          </p:nvPr>
        </p:nvSpPr>
        <p:spPr>
          <a:xfrm>
            <a:off x="3084513" y="5367338"/>
            <a:ext cx="5943600" cy="804862"/>
          </a:xfrm>
          <a:ln>
            <a:solidFill>
              <a:schemeClr val="tx1"/>
            </a:solidFill>
            <a:miter lim="800000"/>
            <a:headEnd/>
            <a:tailEnd/>
          </a:ln>
        </p:spPr>
        <p:txBody>
          <a:bodyPr/>
          <a:lstStyle/>
          <a:p>
            <a:pPr eaLnBrk="1" hangingPunct="1">
              <a:buFont typeface="Wingdings" panose="05000000000000000000" pitchFamily="2" charset="2"/>
              <a:buNone/>
            </a:pPr>
            <a:r>
              <a:rPr lang="en-US" altLang="en-US" sz="2400"/>
              <a:t>	</a:t>
            </a:r>
          </a:p>
        </p:txBody>
      </p:sp>
      <p:graphicFrame>
        <p:nvGraphicFramePr>
          <p:cNvPr id="4" name="Table 3">
            <a:extLst>
              <a:ext uri="{FF2B5EF4-FFF2-40B4-BE49-F238E27FC236}">
                <a16:creationId xmlns:a16="http://schemas.microsoft.com/office/drawing/2014/main" xmlns="" id="{E49D1572-12A8-4FC9-9678-064DAFA44106}"/>
              </a:ext>
            </a:extLst>
          </p:cNvPr>
          <p:cNvGraphicFramePr>
            <a:graphicFrameLocks noGrp="1"/>
          </p:cNvGraphicFramePr>
          <p:nvPr/>
        </p:nvGraphicFramePr>
        <p:xfrm>
          <a:off x="1390650" y="228601"/>
          <a:ext cx="9410702" cy="9357291"/>
        </p:xfrm>
        <a:graphic>
          <a:graphicData uri="http://schemas.openxmlformats.org/drawingml/2006/table">
            <a:tbl>
              <a:tblPr firstRow="1" bandRow="1">
                <a:tableStyleId>{5C22544A-7EE6-4342-B048-85BDC9FD1C3A}</a:tableStyleId>
              </a:tblPr>
              <a:tblGrid>
                <a:gridCol w="1344386">
                  <a:extLst>
                    <a:ext uri="{9D8B030D-6E8A-4147-A177-3AD203B41FA5}">
                      <a16:colId xmlns:a16="http://schemas.microsoft.com/office/drawing/2014/main" xmlns="" val="20000"/>
                    </a:ext>
                  </a:extLst>
                </a:gridCol>
                <a:gridCol w="1344386">
                  <a:extLst>
                    <a:ext uri="{9D8B030D-6E8A-4147-A177-3AD203B41FA5}">
                      <a16:colId xmlns:a16="http://schemas.microsoft.com/office/drawing/2014/main" xmlns="" val="20001"/>
                    </a:ext>
                  </a:extLst>
                </a:gridCol>
                <a:gridCol w="1344386">
                  <a:extLst>
                    <a:ext uri="{9D8B030D-6E8A-4147-A177-3AD203B41FA5}">
                      <a16:colId xmlns:a16="http://schemas.microsoft.com/office/drawing/2014/main" xmlns="" val="20002"/>
                    </a:ext>
                  </a:extLst>
                </a:gridCol>
                <a:gridCol w="1344386">
                  <a:extLst>
                    <a:ext uri="{9D8B030D-6E8A-4147-A177-3AD203B41FA5}">
                      <a16:colId xmlns:a16="http://schemas.microsoft.com/office/drawing/2014/main" xmlns="" val="20003"/>
                    </a:ext>
                  </a:extLst>
                </a:gridCol>
                <a:gridCol w="1344386">
                  <a:extLst>
                    <a:ext uri="{9D8B030D-6E8A-4147-A177-3AD203B41FA5}">
                      <a16:colId xmlns:a16="http://schemas.microsoft.com/office/drawing/2014/main" xmlns="" val="20004"/>
                    </a:ext>
                  </a:extLst>
                </a:gridCol>
                <a:gridCol w="1344386">
                  <a:extLst>
                    <a:ext uri="{9D8B030D-6E8A-4147-A177-3AD203B41FA5}">
                      <a16:colId xmlns:a16="http://schemas.microsoft.com/office/drawing/2014/main" xmlns="" val="20005"/>
                    </a:ext>
                  </a:extLst>
                </a:gridCol>
                <a:gridCol w="1344386">
                  <a:extLst>
                    <a:ext uri="{9D8B030D-6E8A-4147-A177-3AD203B41FA5}">
                      <a16:colId xmlns:a16="http://schemas.microsoft.com/office/drawing/2014/main" xmlns="" val="20006"/>
                    </a:ext>
                  </a:extLst>
                </a:gridCol>
              </a:tblGrid>
              <a:tr h="558127">
                <a:tc>
                  <a:txBody>
                    <a:bodyPr/>
                    <a:lstStyle/>
                    <a:p>
                      <a:pPr algn="ctr" rtl="0" fontAlgn="t"/>
                      <a:r>
                        <a:rPr lang="en-US" sz="1800" b="1" i="0" u="none" strike="noStrike" dirty="0">
                          <a:solidFill>
                            <a:srgbClr val="000000"/>
                          </a:solidFill>
                          <a:latin typeface="Calibri"/>
                        </a:rPr>
                        <a:t>Year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Qtr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Price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4 QMT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4QMA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4QCMA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RMA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283826">
                <a:tc>
                  <a:txBody>
                    <a:bodyPr/>
                    <a:lstStyle/>
                    <a:p>
                      <a:pPr algn="ctr" rtl="0" fontAlgn="t"/>
                      <a:r>
                        <a:rPr lang="en-US" sz="1800" b="0" i="0" u="none" strike="noStrike" dirty="0">
                          <a:solidFill>
                            <a:srgbClr val="000000"/>
                          </a:solidFill>
                          <a:latin typeface="Calibri"/>
                        </a:rPr>
                        <a:t>1</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104</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1"/>
                  </a:ext>
                </a:extLst>
              </a:tr>
              <a:tr h="283826">
                <a:tc>
                  <a:txBody>
                    <a:bodyPr/>
                    <a:lstStyle/>
                    <a:p>
                      <a:pPr algn="ctr" rtl="0"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480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120.00</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0" i="0" u="none" strike="noStrike">
                          <a:solidFill>
                            <a:srgbClr val="000000"/>
                          </a:solidFill>
                          <a:latin typeface="Calibri"/>
                        </a:rPr>
                        <a:t> </a:t>
                      </a:r>
                      <a:endParaRPr lang="en-US" sz="1800" b="0" i="0" u="none" strike="noStrike" dirty="0">
                        <a:solidFill>
                          <a:srgbClr val="000000"/>
                        </a:solidFill>
                        <a:latin typeface="Calibri"/>
                      </a:endParaRP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0" i="0" u="none" strike="noStrike">
                          <a:solidFill>
                            <a:srgbClr val="000000"/>
                          </a:solidFill>
                          <a:latin typeface="Calibri"/>
                        </a:rPr>
                        <a:t> </a:t>
                      </a:r>
                      <a:endParaRPr lang="en-US" sz="1800" b="0" i="0" u="none" strike="noStrike" dirty="0">
                        <a:solidFill>
                          <a:srgbClr val="000000"/>
                        </a:solidFill>
                        <a:latin typeface="Calibri"/>
                      </a:endParaRP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2"/>
                  </a:ext>
                </a:extLst>
              </a:tr>
              <a:tr h="283826">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117.5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85.11</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3"/>
                  </a:ext>
                </a:extLst>
              </a:tr>
              <a:tr h="283826">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460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115.00</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4"/>
                  </a:ext>
                </a:extLst>
              </a:tr>
              <a:tr h="283826">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156</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116.0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134.48</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5"/>
                  </a:ext>
                </a:extLst>
              </a:tr>
              <a:tr h="283826">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468</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117.00</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6"/>
                  </a:ext>
                </a:extLst>
              </a:tr>
              <a:tr h="283826">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IV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113.5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105.73</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7"/>
                  </a:ext>
                </a:extLst>
              </a:tr>
              <a:tr h="283826">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440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110.00</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8"/>
                  </a:ext>
                </a:extLst>
              </a:tr>
              <a:tr h="283826">
                <a:tc>
                  <a:txBody>
                    <a:bodyPr/>
                    <a:lstStyle/>
                    <a:p>
                      <a:pPr algn="ctr" rtl="0" fontAlgn="t"/>
                      <a:r>
                        <a:rPr lang="en-US" sz="1800" b="0" i="0" u="none" strike="noStrike" dirty="0">
                          <a:solidFill>
                            <a:srgbClr val="000000"/>
                          </a:solidFill>
                          <a:latin typeface="Calibri"/>
                        </a:rPr>
                        <a:t>2</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84</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109.0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77.07</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9"/>
                  </a:ext>
                </a:extLst>
              </a:tr>
              <a:tr h="283826">
                <a:tc>
                  <a:txBody>
                    <a:bodyPr/>
                    <a:lstStyle/>
                    <a:p>
                      <a:pPr algn="ctr" rtl="0"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432</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108.00</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0"/>
                  </a:ext>
                </a:extLst>
              </a:tr>
              <a:tr h="283826">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108</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105.0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102.86</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1"/>
                  </a:ext>
                </a:extLst>
              </a:tr>
              <a:tr h="283826">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408</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102.00</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2"/>
                  </a:ext>
                </a:extLst>
              </a:tr>
              <a:tr h="283826">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128</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105.0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118.52</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3"/>
                  </a:ext>
                </a:extLst>
              </a:tr>
              <a:tr h="283826">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432</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108.00</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4"/>
                  </a:ext>
                </a:extLst>
              </a:tr>
              <a:tr h="283826">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IV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112</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110.5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101.36</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5"/>
                  </a:ext>
                </a:extLst>
              </a:tr>
              <a:tr h="283826">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452</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113.00</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6"/>
                  </a:ext>
                </a:extLst>
              </a:tr>
              <a:tr h="283826">
                <a:tc>
                  <a:txBody>
                    <a:bodyPr/>
                    <a:lstStyle/>
                    <a:p>
                      <a:pPr algn="ctr" rtl="0" fontAlgn="t"/>
                      <a:r>
                        <a:rPr lang="en-US" sz="1800" b="0" i="0" u="none" strike="noStrike" dirty="0">
                          <a:solidFill>
                            <a:srgbClr val="000000"/>
                          </a:solidFill>
                          <a:latin typeface="Calibri"/>
                        </a:rPr>
                        <a:t>3</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60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116.0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51.72</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7"/>
                  </a:ext>
                </a:extLst>
              </a:tr>
              <a:tr h="283826">
                <a:tc>
                  <a:txBody>
                    <a:bodyPr/>
                    <a:lstStyle/>
                    <a:p>
                      <a:pPr algn="ctr" rtl="0"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476</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119.00</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8"/>
                  </a:ext>
                </a:extLst>
              </a:tr>
              <a:tr h="283826">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132</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123.5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106.88</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9"/>
                  </a:ext>
                </a:extLst>
              </a:tr>
              <a:tr h="283826">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512</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128.00</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0"/>
                  </a:ext>
                </a:extLst>
              </a:tr>
              <a:tr h="283826">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148</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128.5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115.18</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1"/>
                  </a:ext>
                </a:extLst>
              </a:tr>
              <a:tr h="283826">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516</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129.00</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2"/>
                  </a:ext>
                </a:extLst>
              </a:tr>
              <a:tr h="283826">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IV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136</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131.0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103.82</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3"/>
                  </a:ext>
                </a:extLst>
              </a:tr>
              <a:tr h="283826">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532</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133.00</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4"/>
                  </a:ext>
                </a:extLst>
              </a:tr>
              <a:tr h="283826">
                <a:tc>
                  <a:txBody>
                    <a:bodyPr/>
                    <a:lstStyle/>
                    <a:p>
                      <a:pPr algn="ctr" rtl="0" fontAlgn="t"/>
                      <a:r>
                        <a:rPr lang="en-US" sz="1800" b="0" i="0" u="none" strike="noStrike" dirty="0">
                          <a:solidFill>
                            <a:srgbClr val="000000"/>
                          </a:solidFill>
                          <a:latin typeface="Calibri"/>
                        </a:rPr>
                        <a:t>4</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96</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endParaRPr lang="en-US" sz="1100" b="0" i="0" u="none" strike="noStrike" dirty="0">
                        <a:solidFill>
                          <a:srgbClr val="000000"/>
                        </a:solidFill>
                        <a:latin typeface="Calibri"/>
                      </a:endParaRP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136.0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70.59</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5"/>
                  </a:ext>
                </a:extLst>
              </a:tr>
              <a:tr h="283826">
                <a:tc>
                  <a:txBody>
                    <a:bodyPr/>
                    <a:lstStyle/>
                    <a:p>
                      <a:pPr algn="ctr" rtl="0"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556</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139.00</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6"/>
                  </a:ext>
                </a:extLst>
              </a:tr>
              <a:tr h="283826">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136</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7"/>
                  </a:ext>
                </a:extLst>
              </a:tr>
              <a:tr h="283826">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8"/>
                  </a:ext>
                </a:extLst>
              </a:tr>
              <a:tr h="283826">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164</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9"/>
                  </a:ext>
                </a:extLst>
              </a:tr>
              <a:tr h="283826">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30"/>
                  </a:ext>
                </a:extLst>
              </a:tr>
              <a:tr h="283826">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IV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160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31"/>
                  </a:ext>
                </a:extLst>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4">
            <a:extLst>
              <a:ext uri="{FF2B5EF4-FFF2-40B4-BE49-F238E27FC236}">
                <a16:creationId xmlns:a16="http://schemas.microsoft.com/office/drawing/2014/main" xmlns="" id="{4067D342-BFE6-45CB-B6A4-F30CB4355E3B}"/>
              </a:ext>
            </a:extLst>
          </p:cNvPr>
          <p:cNvSpPr>
            <a:spLocks noGrp="1"/>
          </p:cNvSpPr>
          <p:nvPr>
            <p:ph type="title"/>
          </p:nvPr>
        </p:nvSpPr>
        <p:spPr>
          <a:xfrm>
            <a:off x="1473200" y="152400"/>
            <a:ext cx="9328150" cy="609600"/>
          </a:xfrm>
          <a:ln>
            <a:solidFill>
              <a:schemeClr val="tx1"/>
            </a:solidFill>
          </a:ln>
        </p:spPr>
        <p:txBody>
          <a:bodyPr rtlCol="0">
            <a:normAutofit fontScale="90000"/>
          </a:bodyPr>
          <a:lstStyle/>
          <a:p>
            <a:pPr>
              <a:defRPr/>
            </a:pPr>
            <a:r>
              <a:rPr lang="en-US" dirty="0"/>
              <a:t>Ratio to Moving Average</a:t>
            </a:r>
          </a:p>
        </p:txBody>
      </p:sp>
      <p:sp>
        <p:nvSpPr>
          <p:cNvPr id="97283" name="Content Placeholder 2">
            <a:extLst>
              <a:ext uri="{FF2B5EF4-FFF2-40B4-BE49-F238E27FC236}">
                <a16:creationId xmlns:a16="http://schemas.microsoft.com/office/drawing/2014/main" xmlns="" id="{DE45E9C0-0C74-4F3D-ACB3-E5689234AC04}"/>
              </a:ext>
            </a:extLst>
          </p:cNvPr>
          <p:cNvSpPr>
            <a:spLocks noGrp="1"/>
          </p:cNvSpPr>
          <p:nvPr>
            <p:ph idx="1"/>
          </p:nvPr>
        </p:nvSpPr>
        <p:spPr>
          <a:xfrm>
            <a:off x="1390650" y="1371600"/>
            <a:ext cx="9410700" cy="5181600"/>
          </a:xfrm>
          <a:ln>
            <a:solidFill>
              <a:schemeClr val="tx1"/>
            </a:solidFill>
            <a:miter lim="800000"/>
            <a:headEnd/>
            <a:tailEnd/>
          </a:ln>
        </p:spPr>
        <p:txBody>
          <a:bodyPr/>
          <a:lstStyle/>
          <a:p>
            <a:pPr eaLnBrk="1" hangingPunct="1">
              <a:buFont typeface="Wingdings" panose="05000000000000000000" pitchFamily="2" charset="2"/>
              <a:buNone/>
            </a:pPr>
            <a:r>
              <a:rPr lang="en-US" altLang="en-US" sz="2400"/>
              <a:t>	</a:t>
            </a:r>
          </a:p>
        </p:txBody>
      </p:sp>
      <p:graphicFrame>
        <p:nvGraphicFramePr>
          <p:cNvPr id="6" name="Table 5">
            <a:extLst>
              <a:ext uri="{FF2B5EF4-FFF2-40B4-BE49-F238E27FC236}">
                <a16:creationId xmlns:a16="http://schemas.microsoft.com/office/drawing/2014/main" xmlns="" id="{59633F9F-D01C-49B0-84E2-C078C9B64602}"/>
              </a:ext>
            </a:extLst>
          </p:cNvPr>
          <p:cNvGraphicFramePr>
            <a:graphicFrameLocks noGrp="1"/>
          </p:cNvGraphicFramePr>
          <p:nvPr/>
        </p:nvGraphicFramePr>
        <p:xfrm>
          <a:off x="1473200" y="914400"/>
          <a:ext cx="9328150" cy="5905497"/>
        </p:xfrm>
        <a:graphic>
          <a:graphicData uri="http://schemas.openxmlformats.org/drawingml/2006/table">
            <a:tbl>
              <a:tblPr firstRow="1" bandRow="1">
                <a:tableStyleId>{5C22544A-7EE6-4342-B048-85BDC9FD1C3A}</a:tableStyleId>
              </a:tblPr>
              <a:tblGrid>
                <a:gridCol w="1849120">
                  <a:extLst>
                    <a:ext uri="{9D8B030D-6E8A-4147-A177-3AD203B41FA5}">
                      <a16:colId xmlns:a16="http://schemas.microsoft.com/office/drawing/2014/main" xmlns="" val="20000"/>
                    </a:ext>
                  </a:extLst>
                </a:gridCol>
                <a:gridCol w="1849120">
                  <a:extLst>
                    <a:ext uri="{9D8B030D-6E8A-4147-A177-3AD203B41FA5}">
                      <a16:colId xmlns:a16="http://schemas.microsoft.com/office/drawing/2014/main" xmlns="" val="20001"/>
                    </a:ext>
                  </a:extLst>
                </a:gridCol>
                <a:gridCol w="1849120">
                  <a:extLst>
                    <a:ext uri="{9D8B030D-6E8A-4147-A177-3AD203B41FA5}">
                      <a16:colId xmlns:a16="http://schemas.microsoft.com/office/drawing/2014/main" xmlns="" val="20002"/>
                    </a:ext>
                  </a:extLst>
                </a:gridCol>
                <a:gridCol w="1849120">
                  <a:extLst>
                    <a:ext uri="{9D8B030D-6E8A-4147-A177-3AD203B41FA5}">
                      <a16:colId xmlns:a16="http://schemas.microsoft.com/office/drawing/2014/main" xmlns="" val="20003"/>
                    </a:ext>
                  </a:extLst>
                </a:gridCol>
                <a:gridCol w="1931670">
                  <a:extLst>
                    <a:ext uri="{9D8B030D-6E8A-4147-A177-3AD203B41FA5}">
                      <a16:colId xmlns:a16="http://schemas.microsoft.com/office/drawing/2014/main" xmlns="" val="20004"/>
                    </a:ext>
                  </a:extLst>
                </a:gridCol>
              </a:tblGrid>
              <a:tr h="484393">
                <a:tc>
                  <a:txBody>
                    <a:bodyPr/>
                    <a:lstStyle/>
                    <a:p>
                      <a:pPr algn="ctr"/>
                      <a:r>
                        <a:rPr lang="en-US" sz="2000" dirty="0">
                          <a:solidFill>
                            <a:schemeClr val="tx1"/>
                          </a:solidFill>
                        </a:rPr>
                        <a:t>Year</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I</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II</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III</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IV</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84393">
                <a:tc>
                  <a:txBody>
                    <a:bodyPr/>
                    <a:lstStyle/>
                    <a:p>
                      <a:pPr algn="ctr"/>
                      <a:r>
                        <a:rPr lang="en-US" sz="2000" dirty="0">
                          <a:solidFill>
                            <a:schemeClr val="tx1"/>
                          </a:solidFill>
                        </a:rPr>
                        <a:t>1</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____</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85.11</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134.48</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105.73</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84393">
                <a:tc>
                  <a:txBody>
                    <a:bodyPr/>
                    <a:lstStyle/>
                    <a:p>
                      <a:pPr algn="ctr"/>
                      <a:r>
                        <a:rPr lang="en-US" sz="2000" dirty="0">
                          <a:solidFill>
                            <a:schemeClr val="tx1"/>
                          </a:solidFill>
                        </a:rPr>
                        <a:t>2</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77.07</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102.86</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118.52</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101.36</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84393">
                <a:tc>
                  <a:txBody>
                    <a:bodyPr/>
                    <a:lstStyle/>
                    <a:p>
                      <a:pPr algn="ctr"/>
                      <a:r>
                        <a:rPr lang="en-US" sz="2000" dirty="0">
                          <a:solidFill>
                            <a:schemeClr val="tx1"/>
                          </a:solidFill>
                        </a:rPr>
                        <a:t>3</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51.72</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106.88</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115.18</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103.82</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84393">
                <a:tc>
                  <a:txBody>
                    <a:bodyPr/>
                    <a:lstStyle/>
                    <a:p>
                      <a:pPr algn="ctr"/>
                      <a:r>
                        <a:rPr lang="en-US" sz="2000" dirty="0">
                          <a:solidFill>
                            <a:schemeClr val="tx1"/>
                          </a:solidFill>
                        </a:rPr>
                        <a:t>4</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70.59</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______</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___</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____</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84393">
                <a:tc>
                  <a:txBody>
                    <a:bodyPr/>
                    <a:lstStyle/>
                    <a:p>
                      <a:pPr algn="ctr"/>
                      <a:r>
                        <a:rPr lang="en-US" sz="2000" dirty="0">
                          <a:solidFill>
                            <a:schemeClr val="tx1"/>
                          </a:solidFill>
                        </a:rPr>
                        <a:t>Total</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199.38</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294.85</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368.18</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310.91</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84393">
                <a:tc>
                  <a:txBody>
                    <a:bodyPr/>
                    <a:lstStyle/>
                    <a:p>
                      <a:pPr algn="ctr"/>
                      <a:r>
                        <a:rPr lang="en-US" sz="2000" dirty="0">
                          <a:solidFill>
                            <a:schemeClr val="tx1"/>
                          </a:solidFill>
                        </a:rPr>
                        <a:t>Average</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66.46</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98.28</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122.73</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103.64</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1325957">
                <a:tc gridSpan="2">
                  <a:txBody>
                    <a:bodyPr/>
                    <a:lstStyle/>
                    <a:p>
                      <a:pPr algn="ctr"/>
                      <a:r>
                        <a:rPr lang="en-US" sz="2000" dirty="0">
                          <a:solidFill>
                            <a:schemeClr val="tx1"/>
                          </a:solidFill>
                        </a:rPr>
                        <a:t>Average of  averages</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solidFill>
                          <a:schemeClr val="bg1"/>
                        </a:solidFill>
                      </a:endParaRPr>
                    </a:p>
                  </a:txBody>
                  <a:tcPr/>
                </a:tc>
                <a:tc>
                  <a:txBody>
                    <a:bodyPr/>
                    <a:lstStyle/>
                    <a:p>
                      <a:pPr algn="ctr"/>
                      <a:r>
                        <a:rPr lang="en-US" sz="2000" dirty="0">
                          <a:solidFill>
                            <a:schemeClr val="tx1"/>
                          </a:solidFill>
                        </a:rPr>
                        <a:t>(391.11)/4</a:t>
                      </a:r>
                    </a:p>
                    <a:p>
                      <a:pPr algn="ctr"/>
                      <a:r>
                        <a:rPr lang="en-US" sz="2000" b="1" dirty="0">
                          <a:solidFill>
                            <a:schemeClr val="tx1"/>
                          </a:solidFill>
                        </a:rPr>
                        <a:t>=97.78</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Seasonal Index</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(Avg/</a:t>
                      </a:r>
                      <a:r>
                        <a:rPr lang="en-US" sz="2000" baseline="0" dirty="0">
                          <a:solidFill>
                            <a:schemeClr val="tx1"/>
                          </a:solidFill>
                        </a:rPr>
                        <a:t> Grand Average)*100</a:t>
                      </a:r>
                      <a:endParaRPr lang="en-US" sz="2000" dirty="0">
                        <a:solidFill>
                          <a:schemeClr val="tx1"/>
                        </a:solidFill>
                      </a:endParaRP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1188789">
                <a:tc>
                  <a:txBody>
                    <a:bodyPr/>
                    <a:lstStyle/>
                    <a:p>
                      <a:pPr algn="ctr"/>
                      <a:r>
                        <a:rPr lang="en-US" sz="2400" b="1" dirty="0">
                          <a:solidFill>
                            <a:schemeClr val="tx1"/>
                          </a:solidFill>
                        </a:rPr>
                        <a:t>Seasonal Index</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rPr>
                        <a:t>67.97</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rPr>
                        <a:t>100.51</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rPr>
                        <a:t>125.52</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rPr>
                        <a:t>105.99</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5C2B9019-B17C-4B45-87E0-9B208EF0504C}"/>
              </a:ext>
            </a:extLst>
          </p:cNvPr>
          <p:cNvGraphicFramePr>
            <a:graphicFrameLocks noGrp="1"/>
          </p:cNvGraphicFramePr>
          <p:nvPr/>
        </p:nvGraphicFramePr>
        <p:xfrm>
          <a:off x="1885950" y="228600"/>
          <a:ext cx="8420100" cy="6464298"/>
        </p:xfrm>
        <a:graphic>
          <a:graphicData uri="http://schemas.openxmlformats.org/drawingml/2006/table">
            <a:tbl>
              <a:tblPr firstRow="1" bandRow="1">
                <a:tableStyleId>{5C22544A-7EE6-4342-B048-85BDC9FD1C3A}</a:tableStyleId>
              </a:tblPr>
              <a:tblGrid>
                <a:gridCol w="1684020">
                  <a:extLst>
                    <a:ext uri="{9D8B030D-6E8A-4147-A177-3AD203B41FA5}">
                      <a16:colId xmlns:a16="http://schemas.microsoft.com/office/drawing/2014/main" xmlns="" val="20000"/>
                    </a:ext>
                  </a:extLst>
                </a:gridCol>
                <a:gridCol w="1684020">
                  <a:extLst>
                    <a:ext uri="{9D8B030D-6E8A-4147-A177-3AD203B41FA5}">
                      <a16:colId xmlns:a16="http://schemas.microsoft.com/office/drawing/2014/main" xmlns="" val="20001"/>
                    </a:ext>
                  </a:extLst>
                </a:gridCol>
                <a:gridCol w="1684020">
                  <a:extLst>
                    <a:ext uri="{9D8B030D-6E8A-4147-A177-3AD203B41FA5}">
                      <a16:colId xmlns:a16="http://schemas.microsoft.com/office/drawing/2014/main" xmlns="" val="20002"/>
                    </a:ext>
                  </a:extLst>
                </a:gridCol>
                <a:gridCol w="1684020">
                  <a:extLst>
                    <a:ext uri="{9D8B030D-6E8A-4147-A177-3AD203B41FA5}">
                      <a16:colId xmlns:a16="http://schemas.microsoft.com/office/drawing/2014/main" xmlns="" val="20003"/>
                    </a:ext>
                  </a:extLst>
                </a:gridCol>
                <a:gridCol w="1684020">
                  <a:extLst>
                    <a:ext uri="{9D8B030D-6E8A-4147-A177-3AD203B41FA5}">
                      <a16:colId xmlns:a16="http://schemas.microsoft.com/office/drawing/2014/main" xmlns="" val="20004"/>
                    </a:ext>
                  </a:extLst>
                </a:gridCol>
              </a:tblGrid>
              <a:tr h="616410">
                <a:tc gridSpan="5">
                  <a:txBody>
                    <a:bodyPr/>
                    <a:lstStyle/>
                    <a:p>
                      <a:pPr algn="ctr" rtl="0" fontAlgn="t"/>
                      <a:r>
                        <a:rPr lang="en-US" sz="2800" b="1" i="0" u="none" strike="noStrike" dirty="0">
                          <a:solidFill>
                            <a:srgbClr val="000000"/>
                          </a:solidFill>
                          <a:latin typeface="Calibri"/>
                        </a:rPr>
                        <a:t>Deseasonalised Time Series</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0" fontAlgn="t"/>
                      <a:endParaRPr lang="en-US" sz="18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0" fontAlgn="t"/>
                      <a:endParaRPr lang="en-US" sz="18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0" fontAlgn="t"/>
                      <a:endParaRPr lang="en-US" sz="18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0" fontAlgn="t"/>
                      <a:endParaRPr lang="en-US" sz="18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832464">
                <a:tc>
                  <a:txBody>
                    <a:bodyPr/>
                    <a:lstStyle/>
                    <a:p>
                      <a:pPr algn="ctr" rtl="0" fontAlgn="t"/>
                      <a:r>
                        <a:rPr lang="en-US" sz="1800" b="1" i="0" u="none" strike="noStrike" dirty="0">
                          <a:solidFill>
                            <a:srgbClr val="000000"/>
                          </a:solidFill>
                          <a:latin typeface="Calibri"/>
                        </a:rPr>
                        <a:t>Year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Qtr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Price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Seasonal Index</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Deseasonalised</a:t>
                      </a:r>
                      <a:r>
                        <a:rPr lang="en-US" sz="1800" b="1" i="0" u="none" strike="noStrike" baseline="0" dirty="0">
                          <a:solidFill>
                            <a:srgbClr val="000000"/>
                          </a:solidFill>
                          <a:latin typeface="Calibri"/>
                        </a:rPr>
                        <a:t> Data</a:t>
                      </a:r>
                      <a:endParaRPr lang="en-US" sz="1800" b="1" i="0" u="none" strike="noStrike" dirty="0">
                        <a:solidFill>
                          <a:srgbClr val="000000"/>
                        </a:solidFill>
                        <a:latin typeface="Calibri"/>
                      </a:endParaRP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1"/>
                  </a:ext>
                </a:extLst>
              </a:tr>
              <a:tr h="313464">
                <a:tc>
                  <a:txBody>
                    <a:bodyPr/>
                    <a:lstStyle/>
                    <a:p>
                      <a:pPr algn="ctr" rtl="0" fontAlgn="t"/>
                      <a:r>
                        <a:rPr lang="en-US" sz="1800" b="0" i="0" u="none" strike="noStrike" dirty="0">
                          <a:solidFill>
                            <a:srgbClr val="000000"/>
                          </a:solidFill>
                          <a:latin typeface="Calibri"/>
                        </a:rPr>
                        <a:t>1</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104</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1" i="0" u="none" strike="noStrike" dirty="0">
                          <a:solidFill>
                            <a:srgbClr val="000000"/>
                          </a:solidFill>
                          <a:latin typeface="Calibri"/>
                        </a:rPr>
                        <a:t>67.97</a:t>
                      </a:r>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1" i="0" u="none" strike="noStrike" dirty="0">
                          <a:solidFill>
                            <a:srgbClr val="000000"/>
                          </a:solidFill>
                          <a:latin typeface="Calibri"/>
                        </a:rPr>
                        <a:t>153.00</a:t>
                      </a:r>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2"/>
                  </a:ext>
                </a:extLst>
              </a:tr>
              <a:tr h="313464">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100</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100.57</a:t>
                      </a:r>
                      <a:endParaRPr lang="en-US" sz="1100" b="1" i="0" u="none" strike="noStrike" dirty="0">
                        <a:solidFill>
                          <a:srgbClr val="000000"/>
                        </a:solidFill>
                        <a:latin typeface="Calibri"/>
                      </a:endParaRP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99.43</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3"/>
                  </a:ext>
                </a:extLst>
              </a:tr>
              <a:tr h="313464">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156</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125.52</a:t>
                      </a:r>
                      <a:endParaRPr lang="en-US" sz="1100" b="1" i="0" u="none" strike="noStrike" dirty="0">
                        <a:solidFill>
                          <a:srgbClr val="000000"/>
                        </a:solidFill>
                        <a:latin typeface="Calibri"/>
                      </a:endParaRP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124.28</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4"/>
                  </a:ext>
                </a:extLst>
              </a:tr>
              <a:tr h="313464">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IV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120</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105.99</a:t>
                      </a:r>
                      <a:endParaRPr lang="en-US" sz="1100" b="1" i="0" u="none" strike="noStrike" dirty="0">
                        <a:solidFill>
                          <a:srgbClr val="000000"/>
                        </a:solidFill>
                        <a:latin typeface="Calibri"/>
                      </a:endParaRP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113.22</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5"/>
                  </a:ext>
                </a:extLst>
              </a:tr>
              <a:tr h="313464">
                <a:tc>
                  <a:txBody>
                    <a:bodyPr/>
                    <a:lstStyle/>
                    <a:p>
                      <a:pPr algn="ctr" rtl="0" fontAlgn="t"/>
                      <a:r>
                        <a:rPr lang="en-US" sz="1800" b="0" i="0" u="none" strike="noStrike" dirty="0">
                          <a:solidFill>
                            <a:srgbClr val="000000"/>
                          </a:solidFill>
                          <a:latin typeface="Calibri"/>
                        </a:rPr>
                        <a:t>2</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84</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1" i="0" u="none" strike="noStrike" dirty="0">
                          <a:solidFill>
                            <a:srgbClr val="000000"/>
                          </a:solidFill>
                          <a:latin typeface="Calibri"/>
                        </a:rPr>
                        <a:t>67.97</a:t>
                      </a:r>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123.58</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6"/>
                  </a:ext>
                </a:extLst>
              </a:tr>
              <a:tr h="313464">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108</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100.57</a:t>
                      </a:r>
                      <a:endParaRPr lang="en-US" sz="1100" b="1" i="0" u="none" strike="noStrike" dirty="0">
                        <a:solidFill>
                          <a:srgbClr val="000000"/>
                        </a:solidFill>
                        <a:latin typeface="Calibri"/>
                      </a:endParaRP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107.39</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7"/>
                  </a:ext>
                </a:extLst>
              </a:tr>
              <a:tr h="313464">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128</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125.52</a:t>
                      </a:r>
                      <a:endParaRPr lang="en-US" sz="1100" b="1" i="0" u="none" strike="noStrike" dirty="0">
                        <a:solidFill>
                          <a:srgbClr val="000000"/>
                        </a:solidFill>
                        <a:latin typeface="Calibri"/>
                      </a:endParaRP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101.98</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8"/>
                  </a:ext>
                </a:extLst>
              </a:tr>
              <a:tr h="313464">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IV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112</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105.99</a:t>
                      </a:r>
                      <a:endParaRPr lang="en-US" sz="1100" b="1" i="0" u="none" strike="noStrike" dirty="0">
                        <a:solidFill>
                          <a:srgbClr val="000000"/>
                        </a:solidFill>
                        <a:latin typeface="Calibri"/>
                      </a:endParaRP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105.67</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9"/>
                  </a:ext>
                </a:extLst>
              </a:tr>
              <a:tr h="313464">
                <a:tc>
                  <a:txBody>
                    <a:bodyPr/>
                    <a:lstStyle/>
                    <a:p>
                      <a:pPr algn="ctr" rtl="0" fontAlgn="t"/>
                      <a:r>
                        <a:rPr lang="en-US" sz="1800" b="0" i="0" u="none" strike="noStrike" dirty="0">
                          <a:solidFill>
                            <a:srgbClr val="000000"/>
                          </a:solidFill>
                          <a:latin typeface="Calibri"/>
                        </a:rPr>
                        <a:t>3</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60</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1" i="0" u="none" strike="noStrike" dirty="0">
                          <a:solidFill>
                            <a:srgbClr val="000000"/>
                          </a:solidFill>
                          <a:latin typeface="Calibri"/>
                        </a:rPr>
                        <a:t>67.97</a:t>
                      </a:r>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88.27</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0"/>
                  </a:ext>
                </a:extLst>
              </a:tr>
              <a:tr h="313464">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132</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100.57</a:t>
                      </a:r>
                      <a:endParaRPr lang="en-US" sz="1100" b="1" i="0" u="none" strike="noStrike" dirty="0">
                        <a:solidFill>
                          <a:srgbClr val="000000"/>
                        </a:solidFill>
                        <a:latin typeface="Calibri"/>
                      </a:endParaRP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131.25</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1"/>
                  </a:ext>
                </a:extLst>
              </a:tr>
              <a:tr h="313464">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148</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125.52</a:t>
                      </a:r>
                      <a:endParaRPr lang="en-US" sz="1100" b="1" i="0" u="none" strike="noStrike" dirty="0">
                        <a:solidFill>
                          <a:srgbClr val="000000"/>
                        </a:solidFill>
                        <a:latin typeface="Calibri"/>
                      </a:endParaRP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117.91</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2"/>
                  </a:ext>
                </a:extLst>
              </a:tr>
              <a:tr h="313464">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IV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136</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105.99</a:t>
                      </a:r>
                      <a:endParaRPr lang="en-US" sz="1100" b="1" i="0" u="none" strike="noStrike" dirty="0">
                        <a:solidFill>
                          <a:srgbClr val="000000"/>
                        </a:solidFill>
                        <a:latin typeface="Calibri"/>
                      </a:endParaRP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128.31</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3"/>
                  </a:ext>
                </a:extLst>
              </a:tr>
              <a:tr h="313464">
                <a:tc>
                  <a:txBody>
                    <a:bodyPr/>
                    <a:lstStyle/>
                    <a:p>
                      <a:pPr algn="ctr" rtl="0" fontAlgn="t"/>
                      <a:r>
                        <a:rPr lang="en-US" sz="1800" b="0" i="0" u="none" strike="noStrike" dirty="0">
                          <a:solidFill>
                            <a:srgbClr val="000000"/>
                          </a:solidFill>
                          <a:latin typeface="Calibri"/>
                        </a:rPr>
                        <a:t>4</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96</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1" i="0" u="none" strike="noStrike" dirty="0">
                          <a:solidFill>
                            <a:srgbClr val="000000"/>
                          </a:solidFill>
                          <a:latin typeface="Calibri"/>
                        </a:rPr>
                        <a:t>67.97</a:t>
                      </a:r>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141.24</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4"/>
                  </a:ext>
                </a:extLst>
              </a:tr>
              <a:tr h="313464">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136</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100.57</a:t>
                      </a:r>
                      <a:endParaRPr lang="en-US" sz="1100" b="1" i="0" u="none" strike="noStrike" dirty="0">
                        <a:solidFill>
                          <a:srgbClr val="000000"/>
                        </a:solidFill>
                        <a:latin typeface="Calibri"/>
                      </a:endParaRP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135.23</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5"/>
                  </a:ext>
                </a:extLst>
              </a:tr>
              <a:tr h="313464">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164</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125.52</a:t>
                      </a:r>
                      <a:endParaRPr lang="en-US" sz="1100" b="1" i="0" u="none" strike="noStrike" dirty="0">
                        <a:solidFill>
                          <a:srgbClr val="000000"/>
                        </a:solidFill>
                        <a:latin typeface="Calibri"/>
                      </a:endParaRP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130.66</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6"/>
                  </a:ext>
                </a:extLst>
              </a:tr>
              <a:tr h="313464">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IV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160</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105.99</a:t>
                      </a:r>
                      <a:endParaRPr lang="en-US" sz="1100" b="1" i="0" u="none" strike="noStrike" dirty="0">
                        <a:solidFill>
                          <a:srgbClr val="000000"/>
                        </a:solidFill>
                        <a:latin typeface="Calibri"/>
                      </a:endParaRP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150.96</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7"/>
                  </a:ext>
                </a:extLst>
              </a:tr>
            </a:tbl>
          </a:graphicData>
        </a:graphic>
      </p:graphicFrame>
      <p:sp>
        <p:nvSpPr>
          <p:cNvPr id="98418" name="Title 4">
            <a:extLst>
              <a:ext uri="{FF2B5EF4-FFF2-40B4-BE49-F238E27FC236}">
                <a16:creationId xmlns:a16="http://schemas.microsoft.com/office/drawing/2014/main" xmlns="" id="{A20F7850-DD8D-4710-85F7-35ADD2E7B648}"/>
              </a:ext>
            </a:extLst>
          </p:cNvPr>
          <p:cNvSpPr>
            <a:spLocks noGrp="1"/>
          </p:cNvSpPr>
          <p:nvPr>
            <p:ph type="title"/>
          </p:nvPr>
        </p:nvSpPr>
        <p:spPr/>
        <p:txBody>
          <a:bodyPr/>
          <a:lstStyle/>
          <a:p>
            <a:endParaRPr lang="en-US" altLang="en-US"/>
          </a:p>
        </p:txBody>
      </p:sp>
      <p:sp>
        <p:nvSpPr>
          <p:cNvPr id="98419" name="Content Placeholder 5">
            <a:extLst>
              <a:ext uri="{FF2B5EF4-FFF2-40B4-BE49-F238E27FC236}">
                <a16:creationId xmlns:a16="http://schemas.microsoft.com/office/drawing/2014/main" xmlns="" id="{4CB5AD1B-0C31-41B5-879E-D04F7B37FE7A}"/>
              </a:ext>
            </a:extLst>
          </p:cNvPr>
          <p:cNvSpPr>
            <a:spLocks noGrp="1"/>
          </p:cNvSpPr>
          <p:nvPr>
            <p:ph idx="1"/>
          </p:nvPr>
        </p:nvSpPr>
        <p:spPr/>
        <p:txBody>
          <a:bodyPr/>
          <a:lstStyle/>
          <a:p>
            <a:endParaRPr lang="en-US" alt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xmlns="" id="{86CCF991-8902-4AD9-962F-DA315136ECA7}"/>
              </a:ext>
            </a:extLst>
          </p:cNvPr>
          <p:cNvSpPr>
            <a:spLocks noGrp="1"/>
          </p:cNvSpPr>
          <p:nvPr>
            <p:ph type="title"/>
          </p:nvPr>
        </p:nvSpPr>
        <p:spPr>
          <a:xfrm>
            <a:off x="2381250" y="457200"/>
            <a:ext cx="8172450" cy="685800"/>
          </a:xfrm>
          <a:ln>
            <a:solidFill>
              <a:schemeClr val="tx1"/>
            </a:solidFill>
          </a:ln>
        </p:spPr>
        <p:txBody>
          <a:bodyPr rtlCol="0">
            <a:normAutofit fontScale="90000"/>
          </a:bodyPr>
          <a:lstStyle/>
          <a:p>
            <a:pPr>
              <a:defRPr/>
            </a:pPr>
            <a:r>
              <a:rPr lang="en-US"/>
              <a:t>  Example 8</a:t>
            </a:r>
          </a:p>
        </p:txBody>
      </p:sp>
      <p:sp>
        <p:nvSpPr>
          <p:cNvPr id="10244" name="Content Placeholder 2">
            <a:extLst>
              <a:ext uri="{FF2B5EF4-FFF2-40B4-BE49-F238E27FC236}">
                <a16:creationId xmlns:a16="http://schemas.microsoft.com/office/drawing/2014/main" xmlns="" id="{D466A9FE-2D1E-47E7-A1DC-9226D38E2584}"/>
              </a:ext>
            </a:extLst>
          </p:cNvPr>
          <p:cNvSpPr>
            <a:spLocks noGrp="1"/>
          </p:cNvSpPr>
          <p:nvPr>
            <p:ph idx="1"/>
          </p:nvPr>
        </p:nvSpPr>
        <p:spPr>
          <a:xfrm>
            <a:off x="1390650" y="1371600"/>
            <a:ext cx="9410700" cy="5181600"/>
          </a:xfrm>
          <a:ln>
            <a:solidFill>
              <a:schemeClr val="tx1"/>
            </a:solidFill>
            <a:miter lim="800000"/>
            <a:headEnd/>
            <a:tailEnd/>
          </a:ln>
        </p:spPr>
        <p:txBody>
          <a:bodyPr/>
          <a:lstStyle/>
          <a:p>
            <a:pPr eaLnBrk="1" hangingPunct="1">
              <a:buFont typeface="Wingdings" panose="05000000000000000000" pitchFamily="2" charset="2"/>
              <a:buNone/>
            </a:pPr>
            <a:r>
              <a:rPr lang="en-US" altLang="en-US" sz="2400"/>
              <a:t>	</a:t>
            </a:r>
          </a:p>
        </p:txBody>
      </p:sp>
      <p:graphicFrame>
        <p:nvGraphicFramePr>
          <p:cNvPr id="4" name="Table 3">
            <a:extLst>
              <a:ext uri="{FF2B5EF4-FFF2-40B4-BE49-F238E27FC236}">
                <a16:creationId xmlns:a16="http://schemas.microsoft.com/office/drawing/2014/main" xmlns="" id="{1B4DDB2F-DAF8-478D-AB6B-AF670F66B393}"/>
              </a:ext>
            </a:extLst>
          </p:cNvPr>
          <p:cNvGraphicFramePr>
            <a:graphicFrameLocks noGrp="1"/>
          </p:cNvGraphicFramePr>
          <p:nvPr/>
        </p:nvGraphicFramePr>
        <p:xfrm>
          <a:off x="1390650" y="228600"/>
          <a:ext cx="9410702" cy="11518916"/>
        </p:xfrm>
        <a:graphic>
          <a:graphicData uri="http://schemas.openxmlformats.org/drawingml/2006/table">
            <a:tbl>
              <a:tblPr firstRow="1" bandRow="1">
                <a:tableStyleId>{5C22544A-7EE6-4342-B048-85BDC9FD1C3A}</a:tableStyleId>
              </a:tblPr>
              <a:tblGrid>
                <a:gridCol w="1344386">
                  <a:extLst>
                    <a:ext uri="{9D8B030D-6E8A-4147-A177-3AD203B41FA5}">
                      <a16:colId xmlns:a16="http://schemas.microsoft.com/office/drawing/2014/main" xmlns="" val="20000"/>
                    </a:ext>
                  </a:extLst>
                </a:gridCol>
                <a:gridCol w="1344386">
                  <a:extLst>
                    <a:ext uri="{9D8B030D-6E8A-4147-A177-3AD203B41FA5}">
                      <a16:colId xmlns:a16="http://schemas.microsoft.com/office/drawing/2014/main" xmlns="" val="20001"/>
                    </a:ext>
                  </a:extLst>
                </a:gridCol>
                <a:gridCol w="1344386">
                  <a:extLst>
                    <a:ext uri="{9D8B030D-6E8A-4147-A177-3AD203B41FA5}">
                      <a16:colId xmlns:a16="http://schemas.microsoft.com/office/drawing/2014/main" xmlns="" val="20002"/>
                    </a:ext>
                  </a:extLst>
                </a:gridCol>
                <a:gridCol w="1344386">
                  <a:extLst>
                    <a:ext uri="{9D8B030D-6E8A-4147-A177-3AD203B41FA5}">
                      <a16:colId xmlns:a16="http://schemas.microsoft.com/office/drawing/2014/main" xmlns="" val="20003"/>
                    </a:ext>
                  </a:extLst>
                </a:gridCol>
                <a:gridCol w="1344386">
                  <a:extLst>
                    <a:ext uri="{9D8B030D-6E8A-4147-A177-3AD203B41FA5}">
                      <a16:colId xmlns:a16="http://schemas.microsoft.com/office/drawing/2014/main" xmlns="" val="20004"/>
                    </a:ext>
                  </a:extLst>
                </a:gridCol>
                <a:gridCol w="1344386">
                  <a:extLst>
                    <a:ext uri="{9D8B030D-6E8A-4147-A177-3AD203B41FA5}">
                      <a16:colId xmlns:a16="http://schemas.microsoft.com/office/drawing/2014/main" xmlns="" val="20005"/>
                    </a:ext>
                  </a:extLst>
                </a:gridCol>
                <a:gridCol w="1344386">
                  <a:extLst>
                    <a:ext uri="{9D8B030D-6E8A-4147-A177-3AD203B41FA5}">
                      <a16:colId xmlns:a16="http://schemas.microsoft.com/office/drawing/2014/main" xmlns="" val="20006"/>
                    </a:ext>
                  </a:extLst>
                </a:gridCol>
              </a:tblGrid>
              <a:tr h="375264">
                <a:tc gridSpan="7">
                  <a:txBody>
                    <a:bodyPr/>
                    <a:lstStyle/>
                    <a:p>
                      <a:pPr algn="ctr" rtl="0" fontAlgn="t"/>
                      <a:r>
                        <a:rPr lang="en-US" sz="2400" b="1" i="0" u="none" strike="noStrike" dirty="0">
                          <a:solidFill>
                            <a:srgbClr val="000000"/>
                          </a:solidFill>
                          <a:latin typeface="Calibri"/>
                        </a:rPr>
                        <a:t>TREND</a:t>
                      </a:r>
                      <a:r>
                        <a:rPr lang="en-US" sz="2400" b="1" i="0" u="none" strike="noStrike" baseline="0" dirty="0">
                          <a:solidFill>
                            <a:srgbClr val="000000"/>
                          </a:solidFill>
                          <a:latin typeface="Calibri"/>
                        </a:rPr>
                        <a:t> FORECAST</a:t>
                      </a:r>
                      <a:endParaRPr lang="en-US" sz="2400" b="1" i="0" u="none" strike="noStrike" dirty="0">
                        <a:solidFill>
                          <a:srgbClr val="000000"/>
                        </a:solidFill>
                        <a:latin typeface="Calibri"/>
                      </a:endParaRP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0" fontAlgn="t"/>
                      <a:endParaRPr lang="en-US" sz="18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0" fontAlgn="t"/>
                      <a:endParaRPr lang="en-US" sz="18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0" fontAlgn="t"/>
                      <a:endParaRPr lang="en-US" sz="18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0" fontAlgn="t"/>
                      <a:endParaRPr lang="en-US" sz="18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0" fontAlgn="t"/>
                      <a:endParaRPr lang="en-US" sz="18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0" fontAlgn="t"/>
                      <a:endParaRPr lang="en-US" sz="18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558134">
                <a:tc>
                  <a:txBody>
                    <a:bodyPr/>
                    <a:lstStyle/>
                    <a:p>
                      <a:pPr algn="ctr" rtl="0" fontAlgn="t"/>
                      <a:r>
                        <a:rPr lang="en-US" sz="1800" b="1" i="0" u="none" strike="noStrike" dirty="0">
                          <a:solidFill>
                            <a:srgbClr val="000000"/>
                          </a:solidFill>
                          <a:latin typeface="Calibri"/>
                        </a:rPr>
                        <a:t>Year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Qtr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Price (Y)</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X</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XY</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X</a:t>
                      </a:r>
                      <a:r>
                        <a:rPr lang="en-US" sz="1800" b="1" i="0" u="none" strike="noStrike" baseline="30000" dirty="0">
                          <a:solidFill>
                            <a:srgbClr val="000000"/>
                          </a:solidFill>
                          <a:latin typeface="Calibri"/>
                        </a:rPr>
                        <a:t>2</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endParaRPr lang="en-US" sz="1800" b="1" i="0" u="none" strike="noStrike" dirty="0">
                        <a:solidFill>
                          <a:srgbClr val="000000"/>
                        </a:solidFill>
                        <a:latin typeface="Calibri"/>
                      </a:endParaRP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1"/>
                  </a:ext>
                </a:extLst>
              </a:tr>
              <a:tr h="832439">
                <a:tc>
                  <a:txBody>
                    <a:bodyPr/>
                    <a:lstStyle/>
                    <a:p>
                      <a:pPr algn="ctr" rtl="0" fontAlgn="t"/>
                      <a:r>
                        <a:rPr lang="en-US" sz="1800" b="0" i="0" u="none" strike="noStrike" dirty="0">
                          <a:solidFill>
                            <a:srgbClr val="000000"/>
                          </a:solidFill>
                          <a:latin typeface="Calibri"/>
                        </a:rPr>
                        <a:t>1</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1" i="0" u="none" strike="noStrike" dirty="0">
                          <a:solidFill>
                            <a:srgbClr val="000000"/>
                          </a:solidFill>
                          <a:latin typeface="Calibri"/>
                        </a:rPr>
                        <a:t>153.00</a:t>
                      </a:r>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latin typeface="Calibri"/>
                        </a:rPr>
                        <a:t>-7.5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1" i="0" u="none" strike="noStrike" dirty="0">
                          <a:solidFill>
                            <a:srgbClr val="000000"/>
                          </a:solidFill>
                          <a:latin typeface="Calibri"/>
                        </a:rPr>
                        <a:t>-1147.5</a:t>
                      </a:r>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2000" b="1" i="0" u="none" strike="noStrike" dirty="0">
                          <a:solidFill>
                            <a:srgbClr val="000000"/>
                          </a:solidFill>
                          <a:latin typeface="Calibri"/>
                        </a:rPr>
                        <a:t>56.25 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1" i="0" u="none" strike="noStrike" dirty="0">
                          <a:solidFill>
                            <a:srgbClr val="000000"/>
                          </a:solidFill>
                          <a:latin typeface="Calibri"/>
                        </a:rPr>
                        <a:t>112.045</a:t>
                      </a:r>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2"/>
                  </a:ext>
                </a:extLst>
              </a:tr>
              <a:tr h="832439">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99.43</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latin typeface="Calibri"/>
                        </a:rPr>
                        <a:t> -6.5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-646.295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2000" b="1" i="0" u="none" strike="noStrike" dirty="0">
                          <a:solidFill>
                            <a:srgbClr val="000000"/>
                          </a:solidFill>
                          <a:latin typeface="Calibri"/>
                        </a:rPr>
                        <a:t>42.25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113.375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3"/>
                  </a:ext>
                </a:extLst>
              </a:tr>
              <a:tr h="558134">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III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124.28</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latin typeface="Calibri"/>
                        </a:rPr>
                        <a:t> -5.5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-683.54</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2000" b="1" i="0" u="none" strike="noStrike" dirty="0">
                          <a:solidFill>
                            <a:srgbClr val="000000"/>
                          </a:solidFill>
                          <a:latin typeface="Calibri"/>
                        </a:rPr>
                        <a:t>30.25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114.705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4"/>
                  </a:ext>
                </a:extLst>
              </a:tr>
              <a:tr h="558134">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IV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113.22</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latin typeface="Calibri"/>
                        </a:rPr>
                        <a:t> -4.5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-509.49</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2000" b="1" i="0" u="none" strike="noStrike" dirty="0">
                          <a:solidFill>
                            <a:srgbClr val="000000"/>
                          </a:solidFill>
                          <a:latin typeface="Calibri"/>
                        </a:rPr>
                        <a:t>20.25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116.035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5"/>
                  </a:ext>
                </a:extLst>
              </a:tr>
              <a:tr h="558134">
                <a:tc>
                  <a:txBody>
                    <a:bodyPr/>
                    <a:lstStyle/>
                    <a:p>
                      <a:pPr algn="ctr" rtl="0" fontAlgn="t"/>
                      <a:r>
                        <a:rPr lang="en-US" sz="1800" b="0" i="0" u="none" strike="noStrike" dirty="0">
                          <a:solidFill>
                            <a:srgbClr val="000000"/>
                          </a:solidFill>
                          <a:latin typeface="Calibri"/>
                        </a:rPr>
                        <a:t>2</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123.58</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latin typeface="Calibri"/>
                        </a:rPr>
                        <a:t>-3.5 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-432.53</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2000" b="1" i="0" u="none" strike="noStrike" dirty="0">
                          <a:solidFill>
                            <a:srgbClr val="000000"/>
                          </a:solidFill>
                          <a:latin typeface="Calibri"/>
                        </a:rPr>
                        <a:t>12.25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117.365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6"/>
                  </a:ext>
                </a:extLst>
              </a:tr>
              <a:tr h="832439">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107.39</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latin typeface="Calibri"/>
                        </a:rPr>
                        <a:t> -2.5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-268.475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2000" b="1" i="0" u="none" strike="noStrike" dirty="0">
                          <a:solidFill>
                            <a:srgbClr val="000000"/>
                          </a:solidFill>
                          <a:latin typeface="Calibri"/>
                        </a:rPr>
                        <a:t>6.25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118.695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7"/>
                  </a:ext>
                </a:extLst>
              </a:tr>
              <a:tr h="832439">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101.98</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latin typeface="Calibri"/>
                        </a:rPr>
                        <a:t> -1.5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-152.97 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2000" b="1" i="0" u="none" strike="noStrike" dirty="0">
                          <a:solidFill>
                            <a:srgbClr val="000000"/>
                          </a:solidFill>
                          <a:latin typeface="Calibri"/>
                        </a:rPr>
                        <a:t>2.25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120.025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8"/>
                  </a:ext>
                </a:extLst>
              </a:tr>
              <a:tr h="558134">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IV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105.67</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latin typeface="Calibri"/>
                        </a:rPr>
                        <a:t> -0.5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-52.835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2000" b="1" i="0" u="none" strike="noStrike" dirty="0">
                          <a:solidFill>
                            <a:srgbClr val="000000"/>
                          </a:solidFill>
                          <a:latin typeface="Calibri"/>
                        </a:rPr>
                        <a:t>0.25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121.355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9"/>
                  </a:ext>
                </a:extLst>
              </a:tr>
              <a:tr h="558134">
                <a:tc>
                  <a:txBody>
                    <a:bodyPr/>
                    <a:lstStyle/>
                    <a:p>
                      <a:pPr algn="ctr" rtl="0" fontAlgn="t"/>
                      <a:r>
                        <a:rPr lang="en-US" sz="1800" b="0" i="0" u="none" strike="noStrike" dirty="0">
                          <a:solidFill>
                            <a:srgbClr val="000000"/>
                          </a:solidFill>
                          <a:latin typeface="Calibri"/>
                        </a:rPr>
                        <a:t>3</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88.27</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latin typeface="Calibri"/>
                        </a:rPr>
                        <a:t> 0.5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44.135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2000" b="1" i="0" u="none" strike="noStrike" dirty="0">
                          <a:solidFill>
                            <a:srgbClr val="000000"/>
                          </a:solidFill>
                          <a:latin typeface="Calibri"/>
                        </a:rPr>
                        <a:t>0.25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122.685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0"/>
                  </a:ext>
                </a:extLst>
              </a:tr>
              <a:tr h="558134">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131.25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latin typeface="Calibri"/>
                        </a:rPr>
                        <a:t> 1.5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196.875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2000" b="1" i="0" u="none" strike="noStrike" dirty="0">
                          <a:solidFill>
                            <a:srgbClr val="000000"/>
                          </a:solidFill>
                          <a:latin typeface="Calibri"/>
                        </a:rPr>
                        <a:t>2.25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124.015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1"/>
                  </a:ext>
                </a:extLst>
              </a:tr>
              <a:tr h="558134">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117.91</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latin typeface="Calibri"/>
                        </a:rPr>
                        <a:t> 2.5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294.775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2000" b="1" i="0" u="none" strike="noStrike" dirty="0">
                          <a:solidFill>
                            <a:srgbClr val="000000"/>
                          </a:solidFill>
                          <a:latin typeface="Calibri"/>
                        </a:rPr>
                        <a:t>6.25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125.345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2"/>
                  </a:ext>
                </a:extLst>
              </a:tr>
              <a:tr h="558134">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IV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128.31</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latin typeface="Calibri"/>
                        </a:rPr>
                        <a:t> 3.5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449.085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2000" b="1" i="0" u="none" strike="noStrike" dirty="0">
                          <a:solidFill>
                            <a:srgbClr val="000000"/>
                          </a:solidFill>
                          <a:latin typeface="Calibri"/>
                        </a:rPr>
                        <a:t>12.25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126.675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3"/>
                  </a:ext>
                </a:extLst>
              </a:tr>
              <a:tr h="558134">
                <a:tc>
                  <a:txBody>
                    <a:bodyPr/>
                    <a:lstStyle/>
                    <a:p>
                      <a:pPr algn="ctr" rtl="0" fontAlgn="t"/>
                      <a:r>
                        <a:rPr lang="en-US" sz="1800" b="0" i="0" u="none" strike="noStrike" dirty="0">
                          <a:solidFill>
                            <a:srgbClr val="000000"/>
                          </a:solidFill>
                          <a:latin typeface="Calibri"/>
                        </a:rPr>
                        <a:t>4</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141.24</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latin typeface="Calibri"/>
                        </a:rPr>
                        <a:t> 4.5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635.58</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2000" b="1" i="0" u="none" strike="noStrike" dirty="0">
                          <a:solidFill>
                            <a:srgbClr val="000000"/>
                          </a:solidFill>
                          <a:latin typeface="Calibri"/>
                        </a:rPr>
                        <a:t>20.25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128.005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4"/>
                  </a:ext>
                </a:extLst>
              </a:tr>
              <a:tr h="558134">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135.23</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latin typeface="Calibri"/>
                        </a:rPr>
                        <a:t> 5.5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743.765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latin typeface="Calibri"/>
                        </a:rPr>
                        <a:t>30.25 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129.335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5"/>
                  </a:ext>
                </a:extLst>
              </a:tr>
              <a:tr h="558134">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130.66</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latin typeface="Calibri"/>
                        </a:rPr>
                        <a:t> 6.5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849.29</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latin typeface="Calibri"/>
                        </a:rPr>
                        <a:t>42.25 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130.665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6"/>
                  </a:ext>
                </a:extLst>
              </a:tr>
              <a:tr h="558134">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IV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150.96</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800" b="1" dirty="0"/>
                        <a:t>7.5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1132.2</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latin typeface="Calibri"/>
                        </a:rPr>
                        <a:t> 56.25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131.995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7"/>
                  </a:ext>
                </a:extLst>
              </a:tr>
              <a:tr h="558134">
                <a:tc>
                  <a:txBody>
                    <a:bodyPr/>
                    <a:lstStyle/>
                    <a:p>
                      <a:pPr algn="ctr" fontAlgn="t"/>
                      <a:r>
                        <a:rPr lang="en-US" sz="1800" b="0" i="0" u="none" strike="noStrike" dirty="0">
                          <a:solidFill>
                            <a:srgbClr val="000000"/>
                          </a:solidFill>
                          <a:latin typeface="Calibri"/>
                        </a:rPr>
                        <a:t>Total</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endParaRPr lang="en-US" sz="1800" b="1" i="0" u="none" strike="noStrike" dirty="0">
                        <a:solidFill>
                          <a:srgbClr val="000000"/>
                        </a:solidFill>
                        <a:latin typeface="Calibri"/>
                      </a:endParaRP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1952.38</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800" b="1" dirty="0"/>
                        <a:t>a=122.02</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452.07</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latin typeface="Calibri"/>
                        </a:rPr>
                        <a:t>340</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b=1.33</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8"/>
                  </a:ext>
                </a:extLst>
              </a:tr>
            </a:tbl>
          </a:graphicData>
        </a:graphic>
      </p:graphicFrame>
      <p:graphicFrame>
        <p:nvGraphicFramePr>
          <p:cNvPr id="10242" name="Object 3">
            <a:extLst>
              <a:ext uri="{FF2B5EF4-FFF2-40B4-BE49-F238E27FC236}">
                <a16:creationId xmlns:a16="http://schemas.microsoft.com/office/drawing/2014/main" xmlns="" id="{282880EF-6F36-4986-B48C-7BEC47972136}"/>
              </a:ext>
            </a:extLst>
          </p:cNvPr>
          <p:cNvGraphicFramePr>
            <a:graphicFrameLocks noChangeAspect="1"/>
          </p:cNvGraphicFramePr>
          <p:nvPr/>
        </p:nvGraphicFramePr>
        <p:xfrm>
          <a:off x="9772650" y="635000"/>
          <a:ext cx="901700" cy="304800"/>
        </p:xfrm>
        <a:graphic>
          <a:graphicData uri="http://schemas.openxmlformats.org/presentationml/2006/ole">
            <mc:AlternateContent xmlns:mc="http://schemas.openxmlformats.org/markup-compatibility/2006">
              <mc:Choice xmlns:v="urn:schemas-microsoft-com:vml" Requires="v">
                <p:oleObj spid="_x0000_s6147" name="Equation" r:id="rId4" imgW="190440" imgH="304560" progId="Equation.3">
                  <p:embed/>
                </p:oleObj>
              </mc:Choice>
              <mc:Fallback>
                <p:oleObj name="Equation" r:id="rId4" imgW="190440" imgH="304560" progId="Equation.3">
                  <p:embed/>
                  <p:pic>
                    <p:nvPicPr>
                      <p:cNvPr id="10242" name="Object 3">
                        <a:extLst>
                          <a:ext uri="{FF2B5EF4-FFF2-40B4-BE49-F238E27FC236}">
                            <a16:creationId xmlns:a16="http://schemas.microsoft.com/office/drawing/2014/main" xmlns="" id="{282880EF-6F36-4986-B48C-7BEC479721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2650" y="635000"/>
                        <a:ext cx="901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xmlns="" id="{418828FA-D975-4DF9-818B-2CC8D6B58312}"/>
              </a:ext>
            </a:extLst>
          </p:cNvPr>
          <p:cNvSpPr>
            <a:spLocks noGrp="1"/>
          </p:cNvSpPr>
          <p:nvPr>
            <p:ph type="title"/>
          </p:nvPr>
        </p:nvSpPr>
        <p:spPr>
          <a:xfrm>
            <a:off x="2381250" y="457200"/>
            <a:ext cx="8172450" cy="685800"/>
          </a:xfrm>
          <a:ln>
            <a:solidFill>
              <a:schemeClr val="tx1"/>
            </a:solidFill>
          </a:ln>
        </p:spPr>
        <p:txBody>
          <a:bodyPr rtlCol="0">
            <a:normAutofit fontScale="90000"/>
          </a:bodyPr>
          <a:lstStyle/>
          <a:p>
            <a:pPr>
              <a:defRPr/>
            </a:pPr>
            <a:r>
              <a:rPr lang="en-US"/>
              <a:t>  Example 8</a:t>
            </a:r>
          </a:p>
        </p:txBody>
      </p:sp>
      <p:sp>
        <p:nvSpPr>
          <p:cNvPr id="11270" name="Content Placeholder 2">
            <a:extLst>
              <a:ext uri="{FF2B5EF4-FFF2-40B4-BE49-F238E27FC236}">
                <a16:creationId xmlns:a16="http://schemas.microsoft.com/office/drawing/2014/main" xmlns="" id="{4C53689E-5DFC-47F4-BADB-1D5709539CF8}"/>
              </a:ext>
            </a:extLst>
          </p:cNvPr>
          <p:cNvSpPr>
            <a:spLocks noGrp="1"/>
          </p:cNvSpPr>
          <p:nvPr>
            <p:ph idx="1"/>
          </p:nvPr>
        </p:nvSpPr>
        <p:spPr>
          <a:xfrm>
            <a:off x="1390650" y="1371600"/>
            <a:ext cx="9410700" cy="5181600"/>
          </a:xfrm>
          <a:ln>
            <a:solidFill>
              <a:schemeClr val="tx1"/>
            </a:solidFill>
            <a:miter lim="800000"/>
            <a:headEnd/>
            <a:tailEnd/>
          </a:ln>
        </p:spPr>
        <p:txBody>
          <a:bodyPr/>
          <a:lstStyle/>
          <a:p>
            <a:pPr eaLnBrk="1" hangingPunct="1">
              <a:buFont typeface="Wingdings" panose="05000000000000000000" pitchFamily="2" charset="2"/>
              <a:buNone/>
            </a:pPr>
            <a:r>
              <a:rPr lang="en-US" altLang="en-US" sz="2400"/>
              <a:t>	</a:t>
            </a:r>
          </a:p>
        </p:txBody>
      </p:sp>
      <p:graphicFrame>
        <p:nvGraphicFramePr>
          <p:cNvPr id="4" name="Table 3">
            <a:extLst>
              <a:ext uri="{FF2B5EF4-FFF2-40B4-BE49-F238E27FC236}">
                <a16:creationId xmlns:a16="http://schemas.microsoft.com/office/drawing/2014/main" xmlns="" id="{E6812E61-5545-4206-9382-CA61F572C778}"/>
              </a:ext>
            </a:extLst>
          </p:cNvPr>
          <p:cNvGraphicFramePr>
            <a:graphicFrameLocks noGrp="1"/>
          </p:cNvGraphicFramePr>
          <p:nvPr/>
        </p:nvGraphicFramePr>
        <p:xfrm>
          <a:off x="1390650" y="228600"/>
          <a:ext cx="9201150" cy="6248394"/>
        </p:xfrm>
        <a:graphic>
          <a:graphicData uri="http://schemas.openxmlformats.org/drawingml/2006/table">
            <a:tbl>
              <a:tblPr firstRow="1" bandRow="1">
                <a:tableStyleId>{5C22544A-7EE6-4342-B048-85BDC9FD1C3A}</a:tableStyleId>
              </a:tblPr>
              <a:tblGrid>
                <a:gridCol w="1533525">
                  <a:extLst>
                    <a:ext uri="{9D8B030D-6E8A-4147-A177-3AD203B41FA5}">
                      <a16:colId xmlns:a16="http://schemas.microsoft.com/office/drawing/2014/main" xmlns="" val="20000"/>
                    </a:ext>
                  </a:extLst>
                </a:gridCol>
                <a:gridCol w="1533525">
                  <a:extLst>
                    <a:ext uri="{9D8B030D-6E8A-4147-A177-3AD203B41FA5}">
                      <a16:colId xmlns:a16="http://schemas.microsoft.com/office/drawing/2014/main" xmlns="" val="20001"/>
                    </a:ext>
                  </a:extLst>
                </a:gridCol>
                <a:gridCol w="1533525">
                  <a:extLst>
                    <a:ext uri="{9D8B030D-6E8A-4147-A177-3AD203B41FA5}">
                      <a16:colId xmlns:a16="http://schemas.microsoft.com/office/drawing/2014/main" xmlns="" val="20002"/>
                    </a:ext>
                  </a:extLst>
                </a:gridCol>
                <a:gridCol w="1533525">
                  <a:extLst>
                    <a:ext uri="{9D8B030D-6E8A-4147-A177-3AD203B41FA5}">
                      <a16:colId xmlns:a16="http://schemas.microsoft.com/office/drawing/2014/main" xmlns="" val="20003"/>
                    </a:ext>
                  </a:extLst>
                </a:gridCol>
                <a:gridCol w="1533525">
                  <a:extLst>
                    <a:ext uri="{9D8B030D-6E8A-4147-A177-3AD203B41FA5}">
                      <a16:colId xmlns:a16="http://schemas.microsoft.com/office/drawing/2014/main" xmlns="" val="20004"/>
                    </a:ext>
                  </a:extLst>
                </a:gridCol>
                <a:gridCol w="1533525">
                  <a:extLst>
                    <a:ext uri="{9D8B030D-6E8A-4147-A177-3AD203B41FA5}">
                      <a16:colId xmlns:a16="http://schemas.microsoft.com/office/drawing/2014/main" xmlns="" val="20005"/>
                    </a:ext>
                  </a:extLst>
                </a:gridCol>
              </a:tblGrid>
              <a:tr h="492111">
                <a:tc gridSpan="6">
                  <a:txBody>
                    <a:bodyPr/>
                    <a:lstStyle/>
                    <a:p>
                      <a:pPr algn="ctr" rtl="0" fontAlgn="t"/>
                      <a:r>
                        <a:rPr lang="en-US" sz="2400" b="1" i="0" u="none" strike="noStrike" dirty="0">
                          <a:solidFill>
                            <a:srgbClr val="000000"/>
                          </a:solidFill>
                          <a:latin typeface="Calibri"/>
                        </a:rPr>
                        <a:t>RELATIVE CYCLICAL RESIDUAL METHOD</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0" fontAlgn="t"/>
                      <a:endParaRPr lang="en-US" sz="18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0" fontAlgn="t"/>
                      <a:endParaRPr lang="en-US" sz="18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0" fontAlgn="t"/>
                      <a:endParaRPr lang="en-US" sz="18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0" fontAlgn="t"/>
                      <a:endParaRPr lang="en-US" sz="24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0" fontAlgn="t"/>
                      <a:endParaRPr lang="en-US" sz="24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365731">
                <a:tc>
                  <a:txBody>
                    <a:bodyPr/>
                    <a:lstStyle/>
                    <a:p>
                      <a:pPr algn="ctr" rtl="0" fontAlgn="t"/>
                      <a:r>
                        <a:rPr lang="en-US" sz="1800" b="1" i="0" u="none" strike="noStrike" dirty="0">
                          <a:solidFill>
                            <a:srgbClr val="000000"/>
                          </a:solidFill>
                          <a:latin typeface="Calibri"/>
                        </a:rPr>
                        <a:t>Year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Qtr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Price (Y)</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endParaRPr lang="en-US" sz="1800" b="1" i="0" u="none" strike="noStrike" dirty="0">
                        <a:solidFill>
                          <a:srgbClr val="000000"/>
                        </a:solidFill>
                        <a:latin typeface="Calibri"/>
                      </a:endParaRP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endParaRPr lang="en-US" sz="1800" b="1" i="0" u="none" strike="noStrike" dirty="0">
                        <a:solidFill>
                          <a:srgbClr val="000000"/>
                        </a:solidFill>
                        <a:latin typeface="Calibri"/>
                      </a:endParaRP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endParaRPr lang="en-US" sz="1800" b="1" i="0" u="none" strike="noStrike" dirty="0">
                        <a:solidFill>
                          <a:srgbClr val="000000"/>
                        </a:solidFill>
                        <a:latin typeface="Calibri"/>
                      </a:endParaRP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1"/>
                  </a:ext>
                </a:extLst>
              </a:tr>
              <a:tr h="370664">
                <a:tc>
                  <a:txBody>
                    <a:bodyPr/>
                    <a:lstStyle/>
                    <a:p>
                      <a:pPr algn="ctr" rtl="0" fontAlgn="t"/>
                      <a:r>
                        <a:rPr lang="en-US" sz="1800" b="0" i="0" u="none" strike="noStrike" dirty="0">
                          <a:solidFill>
                            <a:srgbClr val="000000"/>
                          </a:solidFill>
                          <a:latin typeface="Calibri"/>
                        </a:rPr>
                        <a:t>1</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1" i="0" u="none" strike="noStrike" dirty="0">
                          <a:solidFill>
                            <a:srgbClr val="000000"/>
                          </a:solidFill>
                          <a:latin typeface="Calibri"/>
                        </a:rPr>
                        <a:t>153.00</a:t>
                      </a:r>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1" i="0" u="none" strike="noStrike" dirty="0">
                          <a:solidFill>
                            <a:srgbClr val="000000"/>
                          </a:solidFill>
                          <a:latin typeface="Calibri"/>
                        </a:rPr>
                        <a:t>112.045</a:t>
                      </a:r>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1" i="0" u="none" strike="noStrike" dirty="0">
                          <a:solidFill>
                            <a:srgbClr val="000000"/>
                          </a:solidFill>
                          <a:latin typeface="Calibri"/>
                        </a:rPr>
                        <a:t>136.55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1" i="0" u="none" strike="noStrike" dirty="0">
                          <a:solidFill>
                            <a:srgbClr val="000000"/>
                          </a:solidFill>
                          <a:latin typeface="Calibri"/>
                        </a:rPr>
                        <a:t>36.55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2"/>
                  </a:ext>
                </a:extLst>
              </a:tr>
              <a:tr h="325658">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II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99.43</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113.375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87.70</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-12.30</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3"/>
                  </a:ext>
                </a:extLst>
              </a:tr>
              <a:tr h="325658">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III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124.28</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114.705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108.35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8.35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4"/>
                  </a:ext>
                </a:extLst>
              </a:tr>
              <a:tr h="325658">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IV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113.22</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116.035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97.57</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-2.43</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5"/>
                  </a:ext>
                </a:extLst>
              </a:tr>
              <a:tr h="325658">
                <a:tc>
                  <a:txBody>
                    <a:bodyPr/>
                    <a:lstStyle/>
                    <a:p>
                      <a:pPr algn="ctr" rtl="0" fontAlgn="t"/>
                      <a:r>
                        <a:rPr lang="en-US" sz="1800" b="0" i="0" u="none" strike="noStrike" dirty="0">
                          <a:solidFill>
                            <a:srgbClr val="000000"/>
                          </a:solidFill>
                          <a:latin typeface="Calibri"/>
                        </a:rPr>
                        <a:t>2</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123.58</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117.365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105.29</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5.29</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6"/>
                  </a:ext>
                </a:extLst>
              </a:tr>
              <a:tr h="325658">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107.39</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118.695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90.48</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-9.52</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7"/>
                  </a:ext>
                </a:extLst>
              </a:tr>
              <a:tr h="325658">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101.98</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120.025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84.97</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-15.03</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8"/>
                  </a:ext>
                </a:extLst>
              </a:tr>
              <a:tr h="325658">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IV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105.67</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121.355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87.08</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-12.92</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9"/>
                  </a:ext>
                </a:extLst>
              </a:tr>
              <a:tr h="325658">
                <a:tc>
                  <a:txBody>
                    <a:bodyPr/>
                    <a:lstStyle/>
                    <a:p>
                      <a:pPr algn="ctr" rtl="0" fontAlgn="t"/>
                      <a:r>
                        <a:rPr lang="en-US" sz="1800" b="0" i="0" u="none" strike="noStrike" dirty="0">
                          <a:solidFill>
                            <a:srgbClr val="000000"/>
                          </a:solidFill>
                          <a:latin typeface="Calibri"/>
                        </a:rPr>
                        <a:t>3</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88.27</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122.685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71.95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-28.05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0"/>
                  </a:ext>
                </a:extLst>
              </a:tr>
              <a:tr h="325658">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131.25</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124.015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105.83</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5.83</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1"/>
                  </a:ext>
                </a:extLst>
              </a:tr>
              <a:tr h="325658">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117.91</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125.345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94.07</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-5.93</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2"/>
                  </a:ext>
                </a:extLst>
              </a:tr>
              <a:tr h="325658">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IV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128.31</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126.675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101.29</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1.29</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3"/>
                  </a:ext>
                </a:extLst>
              </a:tr>
              <a:tr h="325658">
                <a:tc>
                  <a:txBody>
                    <a:bodyPr/>
                    <a:lstStyle/>
                    <a:p>
                      <a:pPr algn="ctr" rtl="0" fontAlgn="t"/>
                      <a:r>
                        <a:rPr lang="en-US" sz="1800" b="0" i="0" u="none" strike="noStrike" dirty="0">
                          <a:solidFill>
                            <a:srgbClr val="000000"/>
                          </a:solidFill>
                          <a:latin typeface="Calibri"/>
                        </a:rPr>
                        <a:t>4</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141.24</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128.005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110.34</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10.34</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4"/>
                  </a:ext>
                </a:extLst>
              </a:tr>
              <a:tr h="370664">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135.23</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129.335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104.56</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4.56</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5"/>
                  </a:ext>
                </a:extLst>
              </a:tr>
              <a:tr h="370664">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III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130.66</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130.665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99.99</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-0.01</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6"/>
                  </a:ext>
                </a:extLst>
              </a:tr>
              <a:tr h="370664">
                <a:tc>
                  <a:txBody>
                    <a:bodyPr/>
                    <a:lstStyle/>
                    <a:p>
                      <a:pPr algn="ctr" fontAlgn="t"/>
                      <a:r>
                        <a:rPr lang="en-US" sz="1800" b="0" i="0" u="none" strike="noStrike" dirty="0">
                          <a:solidFill>
                            <a:srgbClr val="000000"/>
                          </a:solidFill>
                          <a:latin typeface="Calibri"/>
                        </a:rPr>
                        <a:t>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IV </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150.96</a:t>
                      </a:r>
                    </a:p>
                  </a:txBody>
                  <a:tcPr marL="10319" marR="1031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131.995</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114.37</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14.37</a:t>
                      </a:r>
                    </a:p>
                  </a:txBody>
                  <a:tcPr marL="10319" marR="10319"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7"/>
                  </a:ext>
                </a:extLst>
              </a:tr>
            </a:tbl>
          </a:graphicData>
        </a:graphic>
      </p:graphicFrame>
      <p:graphicFrame>
        <p:nvGraphicFramePr>
          <p:cNvPr id="11266" name="Object 3">
            <a:extLst>
              <a:ext uri="{FF2B5EF4-FFF2-40B4-BE49-F238E27FC236}">
                <a16:creationId xmlns:a16="http://schemas.microsoft.com/office/drawing/2014/main" xmlns="" id="{8729076A-9E15-4E1D-91A9-FE0753C15257}"/>
              </a:ext>
            </a:extLst>
          </p:cNvPr>
          <p:cNvGraphicFramePr>
            <a:graphicFrameLocks noChangeAspect="1"/>
          </p:cNvGraphicFramePr>
          <p:nvPr/>
        </p:nvGraphicFramePr>
        <p:xfrm>
          <a:off x="6591300" y="762000"/>
          <a:ext cx="800100" cy="304800"/>
        </p:xfrm>
        <a:graphic>
          <a:graphicData uri="http://schemas.openxmlformats.org/presentationml/2006/ole">
            <mc:AlternateContent xmlns:mc="http://schemas.openxmlformats.org/markup-compatibility/2006">
              <mc:Choice xmlns:v="urn:schemas-microsoft-com:vml" Requires="v">
                <p:oleObj spid="_x0000_s7173" name="Equation" r:id="rId4" imgW="190440" imgH="304560" progId="Equation.3">
                  <p:embed/>
                </p:oleObj>
              </mc:Choice>
              <mc:Fallback>
                <p:oleObj name="Equation" r:id="rId4" imgW="190440" imgH="304560" progId="Equation.3">
                  <p:embed/>
                  <p:pic>
                    <p:nvPicPr>
                      <p:cNvPr id="11266" name="Object 3">
                        <a:extLst>
                          <a:ext uri="{FF2B5EF4-FFF2-40B4-BE49-F238E27FC236}">
                            <a16:creationId xmlns:a16="http://schemas.microsoft.com/office/drawing/2014/main" xmlns="" id="{8729076A-9E15-4E1D-91A9-FE0753C15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762000"/>
                        <a:ext cx="800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6">
            <a:extLst>
              <a:ext uri="{FF2B5EF4-FFF2-40B4-BE49-F238E27FC236}">
                <a16:creationId xmlns:a16="http://schemas.microsoft.com/office/drawing/2014/main" xmlns="" id="{F89777C3-87BA-47C5-821B-6BD05EC97248}"/>
              </a:ext>
            </a:extLst>
          </p:cNvPr>
          <p:cNvGraphicFramePr>
            <a:graphicFrameLocks noChangeAspect="1"/>
          </p:cNvGraphicFramePr>
          <p:nvPr/>
        </p:nvGraphicFramePr>
        <p:xfrm>
          <a:off x="7785100" y="609600"/>
          <a:ext cx="1246188" cy="533400"/>
        </p:xfrm>
        <a:graphic>
          <a:graphicData uri="http://schemas.openxmlformats.org/presentationml/2006/ole">
            <mc:AlternateContent xmlns:mc="http://schemas.openxmlformats.org/markup-compatibility/2006">
              <mc:Choice xmlns:v="urn:schemas-microsoft-com:vml" Requires="v">
                <p:oleObj spid="_x0000_s7174" name="Equation" r:id="rId6" imgW="520560" imgH="419040" progId="Equation.3">
                  <p:embed/>
                </p:oleObj>
              </mc:Choice>
              <mc:Fallback>
                <p:oleObj name="Equation" r:id="rId6" imgW="520560" imgH="419040" progId="Equation.3">
                  <p:embed/>
                  <p:pic>
                    <p:nvPicPr>
                      <p:cNvPr id="11267" name="Object 6">
                        <a:extLst>
                          <a:ext uri="{FF2B5EF4-FFF2-40B4-BE49-F238E27FC236}">
                            <a16:creationId xmlns:a16="http://schemas.microsoft.com/office/drawing/2014/main" xmlns="" id="{F89777C3-87BA-47C5-821B-6BD05EC972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5100" y="609600"/>
                        <a:ext cx="124618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5">
            <a:extLst>
              <a:ext uri="{FF2B5EF4-FFF2-40B4-BE49-F238E27FC236}">
                <a16:creationId xmlns:a16="http://schemas.microsoft.com/office/drawing/2014/main" xmlns="" id="{431831EE-3081-44A8-A87B-392E2E734E07}"/>
              </a:ext>
            </a:extLst>
          </p:cNvPr>
          <p:cNvGraphicFramePr>
            <a:graphicFrameLocks noChangeAspect="1"/>
          </p:cNvGraphicFramePr>
          <p:nvPr/>
        </p:nvGraphicFramePr>
        <p:xfrm>
          <a:off x="9398001" y="609600"/>
          <a:ext cx="1139825" cy="533400"/>
        </p:xfrm>
        <a:graphic>
          <a:graphicData uri="http://schemas.openxmlformats.org/presentationml/2006/ole">
            <mc:AlternateContent xmlns:mc="http://schemas.openxmlformats.org/markup-compatibility/2006">
              <mc:Choice xmlns:v="urn:schemas-microsoft-com:vml" Requires="v">
                <p:oleObj spid="_x0000_s7175" name="Equation" r:id="rId8" imgW="850680" imgH="419040" progId="Equation.3">
                  <p:embed/>
                </p:oleObj>
              </mc:Choice>
              <mc:Fallback>
                <p:oleObj name="Equation" r:id="rId8" imgW="850680" imgH="419040" progId="Equation.3">
                  <p:embed/>
                  <p:pic>
                    <p:nvPicPr>
                      <p:cNvPr id="11268" name="Object 5">
                        <a:extLst>
                          <a:ext uri="{FF2B5EF4-FFF2-40B4-BE49-F238E27FC236}">
                            <a16:creationId xmlns:a16="http://schemas.microsoft.com/office/drawing/2014/main" xmlns="" id="{431831EE-3081-44A8-A87B-392E2E734E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98001" y="609600"/>
                        <a:ext cx="11398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9">
            <a:extLst>
              <a:ext uri="{FF2B5EF4-FFF2-40B4-BE49-F238E27FC236}">
                <a16:creationId xmlns:a16="http://schemas.microsoft.com/office/drawing/2014/main" xmlns="" id="{822D4D4C-AB04-49A9-92CB-756BA0AAB53D}"/>
              </a:ext>
            </a:extLst>
          </p:cNvPr>
          <p:cNvSpPr>
            <a:spLocks noGrp="1" noChangeArrowheads="1"/>
          </p:cNvSpPr>
          <p:nvPr>
            <p:ph type="title"/>
          </p:nvPr>
        </p:nvSpPr>
        <p:spPr>
          <a:xfrm>
            <a:off x="1981200" y="274638"/>
            <a:ext cx="8229600" cy="792162"/>
          </a:xfrm>
          <a:solidFill>
            <a:srgbClr val="CCFFFF"/>
          </a:solidFill>
          <a:ln>
            <a:solidFill>
              <a:schemeClr val="tx1"/>
            </a:solidFill>
            <a:miter lim="800000"/>
            <a:headEnd/>
            <a:tailEnd/>
          </a:ln>
        </p:spPr>
        <p:txBody>
          <a:bodyPr/>
          <a:lstStyle/>
          <a:p>
            <a:pPr eaLnBrk="1" hangingPunct="1"/>
            <a:r>
              <a:rPr lang="en-US" altLang="en-US"/>
              <a:t>Data</a:t>
            </a:r>
          </a:p>
        </p:txBody>
      </p:sp>
      <p:graphicFrame>
        <p:nvGraphicFramePr>
          <p:cNvPr id="154695" name="Group 71">
            <a:extLst>
              <a:ext uri="{FF2B5EF4-FFF2-40B4-BE49-F238E27FC236}">
                <a16:creationId xmlns:a16="http://schemas.microsoft.com/office/drawing/2014/main" xmlns="" id="{7407FBE5-9E2F-492C-BBB7-66B6D99A6322}"/>
              </a:ext>
            </a:extLst>
          </p:cNvPr>
          <p:cNvGraphicFramePr>
            <a:graphicFrameLocks noGrp="1"/>
          </p:cNvGraphicFramePr>
          <p:nvPr>
            <p:ph idx="1"/>
          </p:nvPr>
        </p:nvGraphicFramePr>
        <p:xfrm>
          <a:off x="2057400" y="1371600"/>
          <a:ext cx="8229600" cy="5029200"/>
        </p:xfrm>
        <a:graphic>
          <a:graphicData uri="http://schemas.openxmlformats.org/drawingml/2006/table">
            <a:tbl>
              <a:tblPr/>
              <a:tblGrid>
                <a:gridCol w="327660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219200">
                  <a:extLst>
                    <a:ext uri="{9D8B030D-6E8A-4147-A177-3AD203B41FA5}">
                      <a16:colId xmlns:a16="http://schemas.microsoft.com/office/drawing/2014/main" xmlns="" val="20004"/>
                    </a:ext>
                  </a:extLst>
                </a:gridCol>
              </a:tblGrid>
              <a:tr h="839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Stress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Stress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Stress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361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Commuting 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Moderate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39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Under 20 Minutes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379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20-50 Minutes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361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Over 50 Minutes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39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7B7948E5-6BDC-4C02-B480-E47079A40DFD}"/>
              </a:ext>
            </a:extLst>
          </p:cNvPr>
          <p:cNvSpPr>
            <a:spLocks noGrp="1" noChangeArrowheads="1"/>
          </p:cNvSpPr>
          <p:nvPr>
            <p:ph type="title"/>
          </p:nvPr>
        </p:nvSpPr>
        <p:spPr>
          <a:solidFill>
            <a:srgbClr val="CCFFFF"/>
          </a:solidFill>
          <a:ln>
            <a:solidFill>
              <a:schemeClr val="tx1"/>
            </a:solidFill>
            <a:miter lim="800000"/>
            <a:headEnd/>
            <a:tailEnd/>
          </a:ln>
        </p:spPr>
        <p:txBody>
          <a:bodyPr/>
          <a:lstStyle/>
          <a:p>
            <a:pPr eaLnBrk="1" hangingPunct="1"/>
            <a:r>
              <a:rPr lang="en-US" altLang="en-US"/>
              <a:t>Solution</a:t>
            </a:r>
          </a:p>
        </p:txBody>
      </p:sp>
      <p:sp>
        <p:nvSpPr>
          <p:cNvPr id="37891" name="Rectangle 3">
            <a:extLst>
              <a:ext uri="{FF2B5EF4-FFF2-40B4-BE49-F238E27FC236}">
                <a16:creationId xmlns:a16="http://schemas.microsoft.com/office/drawing/2014/main" xmlns="" id="{0CCA9DE4-FBFC-46D1-B0B3-F1619F9C1432}"/>
              </a:ext>
            </a:extLst>
          </p:cNvPr>
          <p:cNvSpPr>
            <a:spLocks noGrp="1" noChangeArrowheads="1"/>
          </p:cNvSpPr>
          <p:nvPr>
            <p:ph type="body" idx="1"/>
          </p:nvPr>
        </p:nvSpPr>
        <p:spPr>
          <a:noFill/>
          <a:ln>
            <a:solidFill>
              <a:schemeClr val="tx1"/>
            </a:solidFill>
            <a:miter lim="800000"/>
            <a:headEnd/>
            <a:tailEnd/>
          </a:ln>
        </p:spPr>
        <p:txBody>
          <a:bodyPr/>
          <a:lstStyle/>
          <a:p>
            <a:pPr eaLnBrk="1" hangingPunct="1">
              <a:buFontTx/>
              <a:buNone/>
            </a:pPr>
            <a:r>
              <a:rPr lang="en-US" altLang="en-US"/>
              <a:t>H</a:t>
            </a:r>
            <a:r>
              <a:rPr lang="en-US" altLang="en-US" baseline="-25000"/>
              <a:t>0</a:t>
            </a:r>
            <a:r>
              <a:rPr lang="en-US" altLang="en-US"/>
              <a:t>: P(TS)= P(T)P(S)- Null Hypothesis</a:t>
            </a:r>
          </a:p>
          <a:p>
            <a:pPr eaLnBrk="1" hangingPunct="1">
              <a:buFontTx/>
              <a:buNone/>
            </a:pPr>
            <a:r>
              <a:rPr lang="en-US" altLang="en-US"/>
              <a:t>H</a:t>
            </a:r>
            <a:r>
              <a:rPr lang="en-US" altLang="en-US" baseline="-25000"/>
              <a:t>a</a:t>
            </a:r>
            <a:r>
              <a:rPr lang="en-US" altLang="en-US"/>
              <a:t>: P(TS) ≠ P(T)P(S)-Alternative Hypothesis</a:t>
            </a:r>
          </a:p>
          <a:p>
            <a:pPr eaLnBrk="1" hangingPunct="1">
              <a:buFontTx/>
              <a:buNone/>
            </a:pPr>
            <a:endParaRPr lang="en-US" altLang="en-US" sz="2000"/>
          </a:p>
          <a:p>
            <a:pPr eaLnBrk="1" hangingPunct="1">
              <a:buFontTx/>
              <a:buNone/>
            </a:pPr>
            <a:r>
              <a:rPr lang="en-US" altLang="en-US" sz="2000"/>
              <a:t>E11=32x44/116=12.14	E12=32x19/116=5.24 E13=32X53/116=14.62</a:t>
            </a:r>
          </a:p>
          <a:p>
            <a:pPr eaLnBrk="1" hangingPunct="1">
              <a:buFontTx/>
              <a:buNone/>
            </a:pPr>
            <a:endParaRPr lang="en-US" altLang="en-US" sz="2000"/>
          </a:p>
          <a:p>
            <a:pPr eaLnBrk="1" hangingPunct="1">
              <a:buFontTx/>
              <a:buNone/>
            </a:pPr>
            <a:r>
              <a:rPr lang="en-US" altLang="en-US" sz="2000"/>
              <a:t>E21=53X44/116=20.10	E22=53X19/116=8.68 E23=53X53/116=24.22</a:t>
            </a:r>
          </a:p>
          <a:p>
            <a:pPr eaLnBrk="1" hangingPunct="1">
              <a:buFontTx/>
              <a:buNone/>
            </a:pPr>
            <a:endParaRPr lang="en-US" altLang="en-US" sz="2000"/>
          </a:p>
          <a:p>
            <a:pPr eaLnBrk="1" hangingPunct="1">
              <a:buFontTx/>
              <a:buNone/>
            </a:pPr>
            <a:r>
              <a:rPr lang="en-US" altLang="en-US" sz="2000"/>
              <a:t>E31=31X44/116=11.75 	E32=31X19/116=5.08 E33=31X53/116=14.17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14667528-8E9C-41CF-B97A-5E2BC331BB27}"/>
              </a:ext>
            </a:extLst>
          </p:cNvPr>
          <p:cNvSpPr>
            <a:spLocks noGrp="1" noChangeArrowheads="1"/>
          </p:cNvSpPr>
          <p:nvPr>
            <p:ph type="title"/>
          </p:nvPr>
        </p:nvSpPr>
        <p:spPr>
          <a:xfrm>
            <a:off x="1981200" y="274638"/>
            <a:ext cx="8229600" cy="487362"/>
          </a:xfrm>
          <a:solidFill>
            <a:srgbClr val="FFFF99"/>
          </a:solidFill>
          <a:ln>
            <a:solidFill>
              <a:schemeClr val="tx1"/>
            </a:solidFill>
            <a:miter lim="800000"/>
            <a:headEnd/>
            <a:tailEnd/>
          </a:ln>
        </p:spPr>
        <p:txBody>
          <a:bodyPr>
            <a:normAutofit fontScale="90000"/>
          </a:bodyPr>
          <a:lstStyle/>
          <a:p>
            <a:pPr eaLnBrk="1" hangingPunct="1"/>
            <a:r>
              <a:rPr lang="en-US" altLang="en-US" sz="4000"/>
              <a:t>Chi-square Table</a:t>
            </a:r>
          </a:p>
        </p:txBody>
      </p:sp>
      <p:graphicFrame>
        <p:nvGraphicFramePr>
          <p:cNvPr id="157853" name="Group 157">
            <a:extLst>
              <a:ext uri="{FF2B5EF4-FFF2-40B4-BE49-F238E27FC236}">
                <a16:creationId xmlns:a16="http://schemas.microsoft.com/office/drawing/2014/main" xmlns="" id="{BB06C36D-CC18-4626-AE2B-800AEF7C11CE}"/>
              </a:ext>
            </a:extLst>
          </p:cNvPr>
          <p:cNvGraphicFramePr>
            <a:graphicFrameLocks noGrp="1"/>
          </p:cNvGraphicFramePr>
          <p:nvPr>
            <p:ph idx="1"/>
          </p:nvPr>
        </p:nvGraphicFramePr>
        <p:xfrm>
          <a:off x="1981200" y="1066801"/>
          <a:ext cx="8229600" cy="5699364"/>
        </p:xfrm>
        <a:graphic>
          <a:graphicData uri="http://schemas.openxmlformats.org/drawingml/2006/table">
            <a:tbl>
              <a:tblPr/>
              <a:tblGrid>
                <a:gridCol w="1646238">
                  <a:extLst>
                    <a:ext uri="{9D8B030D-6E8A-4147-A177-3AD203B41FA5}">
                      <a16:colId xmlns:a16="http://schemas.microsoft.com/office/drawing/2014/main" xmlns="" val="20000"/>
                    </a:ext>
                  </a:extLst>
                </a:gridCol>
                <a:gridCol w="1646237">
                  <a:extLst>
                    <a:ext uri="{9D8B030D-6E8A-4147-A177-3AD203B41FA5}">
                      <a16:colId xmlns:a16="http://schemas.microsoft.com/office/drawing/2014/main" xmlns="" val="20001"/>
                    </a:ext>
                  </a:extLst>
                </a:gridCol>
                <a:gridCol w="1644650">
                  <a:extLst>
                    <a:ext uri="{9D8B030D-6E8A-4147-A177-3AD203B41FA5}">
                      <a16:colId xmlns:a16="http://schemas.microsoft.com/office/drawing/2014/main" xmlns="" val="20002"/>
                    </a:ext>
                  </a:extLst>
                </a:gridCol>
                <a:gridCol w="1646238">
                  <a:extLst>
                    <a:ext uri="{9D8B030D-6E8A-4147-A177-3AD203B41FA5}">
                      <a16:colId xmlns:a16="http://schemas.microsoft.com/office/drawing/2014/main" xmlns="" val="20003"/>
                    </a:ext>
                  </a:extLst>
                </a:gridCol>
                <a:gridCol w="1646237">
                  <a:extLst>
                    <a:ext uri="{9D8B030D-6E8A-4147-A177-3AD203B41FA5}">
                      <a16:colId xmlns:a16="http://schemas.microsoft.com/office/drawing/2014/main" xmlns="" val="20004"/>
                    </a:ext>
                  </a:extLst>
                </a:gridCol>
              </a:tblGrid>
              <a:tr h="518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Observed</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Expected</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O-E</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(O-E)</a:t>
                      </a:r>
                      <a:r>
                        <a:rPr kumimoji="0" lang="en-US" sz="2800" b="0" i="0" u="none" strike="noStrike" cap="none" normalizeH="0" baseline="30000">
                          <a:ln>
                            <a:noFill/>
                          </a:ln>
                          <a:solidFill>
                            <a:schemeClr val="tx1"/>
                          </a:solidFill>
                          <a:effectLst/>
                          <a:latin typeface="Arial" charset="0"/>
                        </a:rPr>
                        <a:t>2</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(O-E)</a:t>
                      </a:r>
                      <a:r>
                        <a:rPr kumimoji="0" lang="en-US" sz="2800" b="0" i="0" u="none" strike="noStrike" cap="none" normalizeH="0" baseline="30000">
                          <a:ln>
                            <a:noFill/>
                          </a:ln>
                          <a:solidFill>
                            <a:schemeClr val="tx1"/>
                          </a:solidFill>
                          <a:effectLst/>
                          <a:latin typeface="Arial" charset="0"/>
                        </a:rPr>
                        <a:t>2</a:t>
                      </a:r>
                      <a:r>
                        <a:rPr kumimoji="0" lang="en-US" sz="2800" b="0" i="0" u="none" strike="noStrike" cap="none" normalizeH="0" baseline="0">
                          <a:ln>
                            <a:noFill/>
                          </a:ln>
                          <a:solidFill>
                            <a:schemeClr val="tx1"/>
                          </a:solidFill>
                          <a:effectLst/>
                          <a:latin typeface="Arial" charset="0"/>
                        </a:rPr>
                        <a:t>/E</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8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12.14</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-3.14</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9.85</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0.811</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8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5.24</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-0.24</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0.05</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0.009</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8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18</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14.62</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3.38</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11.42</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0.781</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8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17</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20.10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-3.10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9.61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0.478</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18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8</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8.68</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-0.68</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0.46</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0.052</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18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28</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24.22</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3.78</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14.29</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0.589</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18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18</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11.75</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6.25</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39.06</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3.324</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518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5.08</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0.92</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0.84</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0.166</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518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7</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14.17</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-7.17</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51.40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3.627</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518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Total</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9.837</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xmlns="" id="{21CA2FEA-C499-404D-9CC9-39C23A51A718}"/>
              </a:ext>
            </a:extLst>
          </p:cNvPr>
          <p:cNvSpPr>
            <a:spLocks noGrp="1" noChangeArrowheads="1"/>
          </p:cNvSpPr>
          <p:nvPr>
            <p:ph type="title"/>
          </p:nvPr>
        </p:nvSpPr>
        <p:spPr/>
        <p:txBody>
          <a:bodyPr/>
          <a:lstStyle/>
          <a:p>
            <a:endParaRPr lang="en-IN" altLang="en-US"/>
          </a:p>
        </p:txBody>
      </p:sp>
      <p:sp>
        <p:nvSpPr>
          <p:cNvPr id="39939" name="Table Placeholder 2">
            <a:extLst>
              <a:ext uri="{FF2B5EF4-FFF2-40B4-BE49-F238E27FC236}">
                <a16:creationId xmlns:a16="http://schemas.microsoft.com/office/drawing/2014/main" xmlns="" id="{B359F6A8-811C-45BF-9E65-19CB9399643C}"/>
              </a:ext>
            </a:extLst>
          </p:cNvPr>
          <p:cNvSpPr>
            <a:spLocks noGrp="1" noChangeArrowheads="1" noTextEdit="1"/>
          </p:cNvSpPr>
          <p:nvPr>
            <p:ph type="tbl" idx="1"/>
          </p:nvPr>
        </p:nvSpPr>
        <p:spPr/>
      </p:sp>
      <p:pic>
        <p:nvPicPr>
          <p:cNvPr id="39940" name="Picture 78" descr="Image result for chi square table">
            <a:extLst>
              <a:ext uri="{FF2B5EF4-FFF2-40B4-BE49-F238E27FC236}">
                <a16:creationId xmlns:a16="http://schemas.microsoft.com/office/drawing/2014/main" xmlns="" id="{8B42DA3E-4549-4992-AE18-F8CF2A34B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57200"/>
            <a:ext cx="8229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2BE67A98-2394-44FA-B74C-7A387DC0D093}"/>
              </a:ext>
            </a:extLst>
          </p:cNvPr>
          <p:cNvSpPr>
            <a:spLocks noGrp="1" noChangeArrowheads="1"/>
          </p:cNvSpPr>
          <p:nvPr>
            <p:ph type="title"/>
          </p:nvPr>
        </p:nvSpPr>
        <p:spPr>
          <a:xfrm>
            <a:off x="1981200" y="274638"/>
            <a:ext cx="8229600" cy="868362"/>
          </a:xfrm>
          <a:solidFill>
            <a:srgbClr val="FFFF99"/>
          </a:solidFill>
          <a:ln>
            <a:solidFill>
              <a:schemeClr val="tx1"/>
            </a:solidFill>
            <a:miter lim="800000"/>
            <a:headEnd/>
            <a:tailEnd/>
          </a:ln>
        </p:spPr>
        <p:txBody>
          <a:bodyPr/>
          <a:lstStyle/>
          <a:p>
            <a:pPr eaLnBrk="1" hangingPunct="1"/>
            <a:r>
              <a:rPr lang="en-US" altLang="en-US"/>
              <a:t>Chi-square Test</a:t>
            </a:r>
          </a:p>
        </p:txBody>
      </p:sp>
      <p:sp>
        <p:nvSpPr>
          <p:cNvPr id="40963" name="Rectangle 3">
            <a:extLst>
              <a:ext uri="{FF2B5EF4-FFF2-40B4-BE49-F238E27FC236}">
                <a16:creationId xmlns:a16="http://schemas.microsoft.com/office/drawing/2014/main" xmlns="" id="{F713104B-F94B-4981-8625-D7BDEB5A6CDF}"/>
              </a:ext>
            </a:extLst>
          </p:cNvPr>
          <p:cNvSpPr>
            <a:spLocks noGrp="1" noChangeArrowheads="1"/>
          </p:cNvSpPr>
          <p:nvPr>
            <p:ph type="body" idx="1"/>
          </p:nvPr>
        </p:nvSpPr>
        <p:spPr>
          <a:xfrm>
            <a:off x="1981200" y="1447801"/>
            <a:ext cx="8229600" cy="4678363"/>
          </a:xfrm>
          <a:noFill/>
          <a:ln>
            <a:solidFill>
              <a:schemeClr val="tx1"/>
            </a:solidFill>
            <a:miter lim="800000"/>
            <a:headEnd/>
            <a:tailEnd/>
          </a:ln>
        </p:spPr>
        <p:txBody>
          <a:bodyPr/>
          <a:lstStyle/>
          <a:p>
            <a:pPr eaLnBrk="1" hangingPunct="1">
              <a:buFontTx/>
              <a:buNone/>
            </a:pPr>
            <a:r>
              <a:rPr lang="en-US" altLang="en-US"/>
              <a:t>	The critical value of Chi-square=9.49 at 	α =0.05and 4 degrees of freedom		(3-1)x(3-1).Since the calculated value of Chi-square 9.837 is more than the  critical value, the null hypothesis is rejected. Hence we conclude that stress on the job is dependent of the commuting time.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9BDE6FD5-C953-4C38-92F4-D34E8AF37D00}"/>
              </a:ext>
            </a:extLst>
          </p:cNvPr>
          <p:cNvSpPr>
            <a:spLocks noGrp="1" noChangeArrowheads="1"/>
          </p:cNvSpPr>
          <p:nvPr>
            <p:ph type="title"/>
          </p:nvPr>
        </p:nvSpPr>
        <p:spPr>
          <a:solidFill>
            <a:srgbClr val="CCFFCC"/>
          </a:solidFill>
          <a:ln>
            <a:solidFill>
              <a:schemeClr val="tx1"/>
            </a:solidFill>
            <a:miter lim="800000"/>
            <a:headEnd/>
            <a:tailEnd/>
          </a:ln>
        </p:spPr>
        <p:txBody>
          <a:bodyPr/>
          <a:lstStyle/>
          <a:p>
            <a:pPr eaLnBrk="1" hangingPunct="1"/>
            <a:r>
              <a:rPr lang="en-US" altLang="en-US"/>
              <a:t>Example 2</a:t>
            </a:r>
          </a:p>
        </p:txBody>
      </p:sp>
      <p:sp>
        <p:nvSpPr>
          <p:cNvPr id="41987" name="Rectangle 3">
            <a:extLst>
              <a:ext uri="{FF2B5EF4-FFF2-40B4-BE49-F238E27FC236}">
                <a16:creationId xmlns:a16="http://schemas.microsoft.com/office/drawing/2014/main" xmlns="" id="{04B0E319-81D4-4931-8A32-030E8915175C}"/>
              </a:ext>
            </a:extLst>
          </p:cNvPr>
          <p:cNvSpPr>
            <a:spLocks noGrp="1" noChangeArrowheads="1"/>
          </p:cNvSpPr>
          <p:nvPr>
            <p:ph type="body" idx="1"/>
          </p:nvPr>
        </p:nvSpPr>
        <p:spPr>
          <a:noFill/>
          <a:ln>
            <a:solidFill>
              <a:schemeClr val="tx1"/>
            </a:solidFill>
            <a:miter lim="800000"/>
            <a:headEnd/>
            <a:tailEnd/>
          </a:ln>
        </p:spPr>
        <p:txBody>
          <a:bodyPr/>
          <a:lstStyle/>
          <a:p>
            <a:pPr eaLnBrk="1" hangingPunct="1">
              <a:lnSpc>
                <a:spcPct val="90000"/>
              </a:lnSpc>
              <a:buFontTx/>
              <a:buNone/>
            </a:pPr>
            <a:r>
              <a:rPr lang="en-US" altLang="en-US"/>
              <a:t>	A personnel manager is interested in trying to find-out whether absenteeism is greater on one day of the week than on another. His records for the past year show the following sample distribution</a:t>
            </a:r>
          </a:p>
          <a:p>
            <a:pPr eaLnBrk="1" hangingPunct="1">
              <a:lnSpc>
                <a:spcPct val="90000"/>
              </a:lnSpc>
              <a:buFontTx/>
              <a:buNone/>
            </a:pPr>
            <a:r>
              <a:rPr lang="en-US" altLang="en-US"/>
              <a:t>	Day		Mon	Tue	Wed	Thu	Fri 	</a:t>
            </a:r>
          </a:p>
          <a:p>
            <a:pPr eaLnBrk="1" hangingPunct="1">
              <a:lnSpc>
                <a:spcPct val="90000"/>
              </a:lnSpc>
              <a:buFontTx/>
              <a:buNone/>
            </a:pPr>
            <a:r>
              <a:rPr lang="en-US" altLang="en-US"/>
              <a:t>Absentees	66	57	54	48	75</a:t>
            </a:r>
          </a:p>
          <a:p>
            <a:pPr eaLnBrk="1" hangingPunct="1">
              <a:lnSpc>
                <a:spcPct val="90000"/>
              </a:lnSpc>
              <a:buFontTx/>
              <a:buNone/>
            </a:pPr>
            <a:r>
              <a:rPr lang="en-US" altLang="en-US"/>
              <a:t>Test whether the absence is uniformly distributed over the week at α =0.05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xmlns="" id="{72FE13EA-D5E3-4038-B791-C2D9206D0933}"/>
              </a:ext>
            </a:extLst>
          </p:cNvPr>
          <p:cNvSpPr>
            <a:spLocks noGrp="1" noChangeArrowheads="1"/>
          </p:cNvSpPr>
          <p:nvPr>
            <p:ph type="title"/>
          </p:nvPr>
        </p:nvSpPr>
        <p:spPr>
          <a:xfrm>
            <a:off x="1981200" y="274638"/>
            <a:ext cx="8229600" cy="792162"/>
          </a:xfrm>
          <a:solidFill>
            <a:srgbClr val="CCFFFF"/>
          </a:solidFill>
          <a:ln>
            <a:solidFill>
              <a:schemeClr val="tx1"/>
            </a:solidFill>
            <a:miter lim="800000"/>
            <a:headEnd/>
            <a:tailEnd/>
          </a:ln>
        </p:spPr>
        <p:txBody>
          <a:bodyPr/>
          <a:lstStyle/>
          <a:p>
            <a:pPr eaLnBrk="1" hangingPunct="1"/>
            <a:r>
              <a:rPr lang="en-US" altLang="en-US"/>
              <a:t>Solution</a:t>
            </a:r>
          </a:p>
        </p:txBody>
      </p:sp>
      <p:sp>
        <p:nvSpPr>
          <p:cNvPr id="43011" name="Rectangle 3">
            <a:extLst>
              <a:ext uri="{FF2B5EF4-FFF2-40B4-BE49-F238E27FC236}">
                <a16:creationId xmlns:a16="http://schemas.microsoft.com/office/drawing/2014/main" xmlns="" id="{3F4D34DB-0D74-46FB-9191-41C3AE61F243}"/>
              </a:ext>
            </a:extLst>
          </p:cNvPr>
          <p:cNvSpPr>
            <a:spLocks noGrp="1" noChangeArrowheads="1"/>
          </p:cNvSpPr>
          <p:nvPr>
            <p:ph type="body" idx="1"/>
          </p:nvPr>
        </p:nvSpPr>
        <p:spPr>
          <a:xfrm>
            <a:off x="1981200" y="1219201"/>
            <a:ext cx="8229600" cy="4906963"/>
          </a:xfrm>
          <a:ln>
            <a:solidFill>
              <a:schemeClr val="tx1"/>
            </a:solidFill>
            <a:miter lim="800000"/>
            <a:headEnd/>
            <a:tailEnd/>
          </a:ln>
        </p:spPr>
        <p:txBody>
          <a:bodyPr/>
          <a:lstStyle/>
          <a:p>
            <a:pPr eaLnBrk="1" hangingPunct="1">
              <a:buFontTx/>
              <a:buNone/>
            </a:pPr>
            <a:r>
              <a:rPr lang="en-US" altLang="en-US"/>
              <a:t>H</a:t>
            </a:r>
            <a:r>
              <a:rPr lang="en-US" altLang="en-US" baseline="-25000"/>
              <a:t>0</a:t>
            </a:r>
            <a:r>
              <a:rPr lang="en-US" altLang="en-US"/>
              <a:t>:P(AD)= P(A)P(D)- Null Hypothesis</a:t>
            </a:r>
          </a:p>
          <a:p>
            <a:pPr eaLnBrk="1" hangingPunct="1">
              <a:buFontTx/>
              <a:buNone/>
            </a:pPr>
            <a:r>
              <a:rPr lang="en-US" altLang="en-US"/>
              <a:t>H</a:t>
            </a:r>
            <a:r>
              <a:rPr lang="en-US" altLang="en-US" baseline="-25000"/>
              <a:t>a</a:t>
            </a:r>
            <a:r>
              <a:rPr lang="en-US" altLang="en-US"/>
              <a:t>:P(AD) ≠ P(A)P(D)-Alternative Hypothesis</a:t>
            </a:r>
          </a:p>
          <a:p>
            <a:pPr eaLnBrk="1" hangingPunct="1">
              <a:buFontTx/>
              <a:buNone/>
            </a:pPr>
            <a:r>
              <a:rPr lang="en-US" altLang="en-US"/>
              <a:t>	Let us assume the null hypothesis that absence is uniformly distributed over the week. Since the total number of absentees during a week are 300 and if absenteeism is uniform, then we should expect 300/5=60 absentees on each day of the week.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02BA464D-F2B5-4227-AE24-C8C1D4F4DC70}"/>
              </a:ext>
            </a:extLst>
          </p:cNvPr>
          <p:cNvSpPr>
            <a:spLocks noGrp="1" noChangeArrowheads="1"/>
          </p:cNvSpPr>
          <p:nvPr>
            <p:ph type="title"/>
          </p:nvPr>
        </p:nvSpPr>
        <p:spPr>
          <a:solidFill>
            <a:srgbClr val="C0C0C0"/>
          </a:solidFill>
          <a:ln>
            <a:solidFill>
              <a:schemeClr val="tx1"/>
            </a:solidFill>
            <a:miter lim="800000"/>
            <a:headEnd/>
            <a:tailEnd/>
          </a:ln>
        </p:spPr>
        <p:txBody>
          <a:bodyPr/>
          <a:lstStyle/>
          <a:p>
            <a:pPr eaLnBrk="1" hangingPunct="1"/>
            <a:r>
              <a:rPr lang="en-US" altLang="en-US"/>
              <a:t>Chi-square Table</a:t>
            </a:r>
          </a:p>
        </p:txBody>
      </p:sp>
      <p:graphicFrame>
        <p:nvGraphicFramePr>
          <p:cNvPr id="162949" name="Group 133">
            <a:extLst>
              <a:ext uri="{FF2B5EF4-FFF2-40B4-BE49-F238E27FC236}">
                <a16:creationId xmlns:a16="http://schemas.microsoft.com/office/drawing/2014/main" xmlns="" id="{0A91997E-EDB8-48AF-8EB5-D9BC836C3105}"/>
              </a:ext>
            </a:extLst>
          </p:cNvPr>
          <p:cNvGraphicFramePr>
            <a:graphicFrameLocks noGrp="1"/>
          </p:cNvGraphicFramePr>
          <p:nvPr>
            <p:ph type="tbl" idx="1"/>
          </p:nvPr>
        </p:nvGraphicFramePr>
        <p:xfrm>
          <a:off x="1981200" y="1600200"/>
          <a:ext cx="8229600" cy="4597399"/>
        </p:xfrm>
        <a:graphic>
          <a:graphicData uri="http://schemas.openxmlformats.org/drawingml/2006/table">
            <a:tbl>
              <a:tblPr/>
              <a:tblGrid>
                <a:gridCol w="13716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tblGrid>
              <a:tr h="6461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Day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O-E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(O-E)</a:t>
                      </a:r>
                      <a:r>
                        <a:rPr kumimoji="0" lang="en-US" sz="2800" b="0" i="0" u="none" strike="noStrike" cap="none" normalizeH="0" baseline="30000">
                          <a:ln>
                            <a:noFill/>
                          </a:ln>
                          <a:solidFill>
                            <a:schemeClr val="tx1"/>
                          </a:solidFill>
                          <a:effectLst/>
                          <a:latin typeface="Arial" charset="0"/>
                        </a:rPr>
                        <a:t>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(O-E)</a:t>
                      </a:r>
                      <a:r>
                        <a:rPr kumimoji="0" lang="en-US" sz="2400" b="0" i="0" u="none" strike="noStrike" cap="none" normalizeH="0" baseline="30000" dirty="0">
                          <a:ln>
                            <a:noFill/>
                          </a:ln>
                          <a:solidFill>
                            <a:schemeClr val="tx1"/>
                          </a:solidFill>
                          <a:effectLst/>
                          <a:latin typeface="Arial" charset="0"/>
                        </a:rPr>
                        <a:t>2</a:t>
                      </a:r>
                      <a:r>
                        <a:rPr kumimoji="0" lang="en-US" sz="2400" b="0" i="0" u="none" strike="noStrike" cap="none" normalizeH="0" baseline="0" dirty="0">
                          <a:ln>
                            <a:noFill/>
                          </a:ln>
                          <a:solidFill>
                            <a:schemeClr val="tx1"/>
                          </a:solidFill>
                          <a:effectLst/>
                          <a:latin typeface="Arial" charset="0"/>
                        </a:rPr>
                        <a:t>/E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477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0.60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461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Tue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0.15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461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Wed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0.60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461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Thu</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144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2.40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477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Fri</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75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3.75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7173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Total</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30000" dirty="0">
                          <a:ln>
                            <a:noFill/>
                          </a:ln>
                          <a:solidFill>
                            <a:schemeClr val="tx1"/>
                          </a:solidFill>
                          <a:effectLst/>
                          <a:latin typeface="Arial" charset="0"/>
                        </a:rPr>
                        <a:t>Chi Square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7.50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xmlns="" id="{80D90F8B-37D6-449E-BA44-09D08E9AA94A}"/>
              </a:ext>
            </a:extLst>
          </p:cNvPr>
          <p:cNvSpPr>
            <a:spLocks noGrp="1" noChangeArrowheads="1"/>
          </p:cNvSpPr>
          <p:nvPr>
            <p:ph type="title"/>
          </p:nvPr>
        </p:nvSpPr>
        <p:spPr>
          <a:solidFill>
            <a:srgbClr val="C0C0C0"/>
          </a:solidFill>
          <a:ln>
            <a:solidFill>
              <a:schemeClr val="tx1"/>
            </a:solidFill>
            <a:miter lim="800000"/>
            <a:headEnd/>
            <a:tailEnd/>
          </a:ln>
        </p:spPr>
        <p:txBody>
          <a:bodyPr/>
          <a:lstStyle/>
          <a:p>
            <a:pPr eaLnBrk="1" hangingPunct="1"/>
            <a:r>
              <a:rPr lang="en-US" altLang="en-US"/>
              <a:t>Solution</a:t>
            </a:r>
          </a:p>
        </p:txBody>
      </p:sp>
      <p:sp>
        <p:nvSpPr>
          <p:cNvPr id="45059" name="Rectangle 3">
            <a:extLst>
              <a:ext uri="{FF2B5EF4-FFF2-40B4-BE49-F238E27FC236}">
                <a16:creationId xmlns:a16="http://schemas.microsoft.com/office/drawing/2014/main" xmlns="" id="{811E5EB6-0723-47A4-8EC9-37C0A11E0ADB}"/>
              </a:ext>
            </a:extLst>
          </p:cNvPr>
          <p:cNvSpPr>
            <a:spLocks noGrp="1" noChangeArrowheads="1"/>
          </p:cNvSpPr>
          <p:nvPr>
            <p:ph type="body" idx="1"/>
          </p:nvPr>
        </p:nvSpPr>
        <p:spPr>
          <a:solidFill>
            <a:srgbClr val="CCFFCC"/>
          </a:solidFill>
          <a:ln>
            <a:solidFill>
              <a:schemeClr val="tx1"/>
            </a:solidFill>
            <a:miter lim="800000"/>
            <a:headEnd/>
            <a:tailEnd/>
          </a:ln>
        </p:spPr>
        <p:txBody>
          <a:bodyPr/>
          <a:lstStyle/>
          <a:p>
            <a:pPr eaLnBrk="1" hangingPunct="1">
              <a:buFontTx/>
              <a:buNone/>
            </a:pPr>
            <a:r>
              <a:rPr lang="en-US" altLang="en-US"/>
              <a:t>	The critical value of χ</a:t>
            </a:r>
            <a:r>
              <a:rPr lang="en-US" altLang="en-US" baseline="30000"/>
              <a:t>2=</a:t>
            </a:r>
            <a:r>
              <a:rPr lang="en-US" altLang="en-US"/>
              <a:t>9.49 at α =0.05 and d.f=(5-1)=4. Since the calculated value of χ</a:t>
            </a:r>
            <a:r>
              <a:rPr lang="en-US" altLang="en-US" baseline="30000"/>
              <a:t>2=</a:t>
            </a:r>
            <a:r>
              <a:rPr lang="en-US" altLang="en-US"/>
              <a:t>7.5 is less than its critical value, the null hypothesis is accepted. So we can conclude that the absenteeism is uniform through out the week.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9AE7B6D5-82C5-4B6B-92E5-E69DF3B9EEDA}"/>
              </a:ext>
            </a:extLst>
          </p:cNvPr>
          <p:cNvSpPr>
            <a:spLocks noGrp="1" noChangeArrowheads="1"/>
          </p:cNvSpPr>
          <p:nvPr>
            <p:ph type="title"/>
          </p:nvPr>
        </p:nvSpPr>
        <p:spPr>
          <a:xfrm>
            <a:off x="1981200" y="274638"/>
            <a:ext cx="8229600" cy="792162"/>
          </a:xfrm>
          <a:solidFill>
            <a:schemeClr val="bg1"/>
          </a:solidFill>
          <a:ln>
            <a:solidFill>
              <a:schemeClr val="tx1"/>
            </a:solidFill>
            <a:miter lim="800000"/>
            <a:headEnd/>
            <a:tailEnd/>
          </a:ln>
        </p:spPr>
        <p:txBody>
          <a:bodyPr/>
          <a:lstStyle/>
          <a:p>
            <a:pPr eaLnBrk="1" hangingPunct="1"/>
            <a:r>
              <a:rPr lang="en-US" altLang="en-US"/>
              <a:t>CHI-SQUARE TEST</a:t>
            </a:r>
          </a:p>
        </p:txBody>
      </p:sp>
      <p:sp>
        <p:nvSpPr>
          <p:cNvPr id="27651" name="Rectangle 3">
            <a:extLst>
              <a:ext uri="{FF2B5EF4-FFF2-40B4-BE49-F238E27FC236}">
                <a16:creationId xmlns:a16="http://schemas.microsoft.com/office/drawing/2014/main" xmlns="" id="{4A01C123-E960-44FE-BA11-C5A9C481292D}"/>
              </a:ext>
            </a:extLst>
          </p:cNvPr>
          <p:cNvSpPr>
            <a:spLocks noGrp="1" noChangeArrowheads="1"/>
          </p:cNvSpPr>
          <p:nvPr>
            <p:ph type="body" idx="1"/>
          </p:nvPr>
        </p:nvSpPr>
        <p:spPr>
          <a:xfrm>
            <a:off x="1981200" y="1295401"/>
            <a:ext cx="8229600" cy="4830763"/>
          </a:xfrm>
          <a:ln>
            <a:solidFill>
              <a:schemeClr val="tx1"/>
            </a:solidFill>
            <a:miter lim="800000"/>
            <a:headEnd/>
            <a:tailEnd/>
          </a:ln>
        </p:spPr>
        <p:txBody>
          <a:bodyPr>
            <a:normAutofit fontScale="92500"/>
          </a:bodyPr>
          <a:lstStyle/>
          <a:p>
            <a:pPr marL="609600" indent="-609600">
              <a:buFontTx/>
              <a:buAutoNum type="arabicPeriod"/>
            </a:pPr>
            <a:r>
              <a:rPr lang="en-US" altLang="en-US" u="sng"/>
              <a:t>Chi-square Tests:( </a:t>
            </a:r>
            <a:r>
              <a:rPr lang="el-GR" altLang="en-US" u="sng"/>
              <a:t>χ</a:t>
            </a:r>
            <a:r>
              <a:rPr lang="en-US" altLang="en-US" u="sng" baseline="30000"/>
              <a:t>2</a:t>
            </a:r>
            <a:r>
              <a:rPr lang="en-US" altLang="en-US" u="sng"/>
              <a:t>)</a:t>
            </a:r>
          </a:p>
          <a:p>
            <a:pPr marL="609600" indent="-609600">
              <a:buNone/>
            </a:pPr>
            <a:r>
              <a:rPr lang="en-US" altLang="en-US"/>
              <a:t>	Chi-square test is used to test the association between two variables.</a:t>
            </a:r>
          </a:p>
          <a:p>
            <a:pPr marL="609600" indent="-609600">
              <a:buNone/>
            </a:pPr>
            <a:r>
              <a:rPr lang="en-US" altLang="en-US"/>
              <a:t>	The following are the applications of Chi-square test.</a:t>
            </a:r>
          </a:p>
          <a:p>
            <a:pPr marL="609600" indent="-609600">
              <a:buFontTx/>
              <a:buAutoNum type="alphaLcPeriod"/>
            </a:pPr>
            <a:r>
              <a:rPr lang="en-US" altLang="en-US"/>
              <a:t>Test of Independence</a:t>
            </a:r>
          </a:p>
          <a:p>
            <a:pPr marL="609600" indent="-609600">
              <a:buFontTx/>
              <a:buAutoNum type="alphaLcPeriod"/>
            </a:pPr>
            <a:r>
              <a:rPr lang="en-US" altLang="en-US"/>
              <a:t>Goodness of fit</a:t>
            </a:r>
          </a:p>
          <a:p>
            <a:pPr marL="609600" indent="-609600">
              <a:buFontTx/>
              <a:buAutoNum type="alphaLcPeriod"/>
            </a:pPr>
            <a:r>
              <a:rPr lang="en-US" altLang="en-US"/>
              <a:t>Test for homogeneity</a:t>
            </a:r>
          </a:p>
          <a:p>
            <a:pPr marL="609600" indent="-609600">
              <a:buNone/>
            </a:pPr>
            <a:endParaRPr lang="en-US" altLang="en-US"/>
          </a:p>
          <a:p>
            <a:pPr marL="609600" indent="-609600">
              <a:buNone/>
            </a:pPr>
            <a:r>
              <a:rPr lang="en-US" altLang="en-US"/>
              <a:t>	</a:t>
            </a:r>
          </a:p>
          <a:p>
            <a:pPr marL="609600" indent="-609600">
              <a:buNone/>
            </a:pPr>
            <a:r>
              <a:rPr lang="en-US" altLang="en-US"/>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1819C95B-BC6C-4A95-B5D0-2E8A7B59DF38}"/>
              </a:ext>
            </a:extLst>
          </p:cNvPr>
          <p:cNvSpPr>
            <a:spLocks noGrp="1" noChangeArrowheads="1"/>
          </p:cNvSpPr>
          <p:nvPr>
            <p:ph type="title"/>
          </p:nvPr>
        </p:nvSpPr>
        <p:spPr>
          <a:xfrm>
            <a:off x="1981200" y="274638"/>
            <a:ext cx="8229600" cy="792162"/>
          </a:xfrm>
          <a:solidFill>
            <a:srgbClr val="C0C0C0"/>
          </a:solidFill>
          <a:ln>
            <a:solidFill>
              <a:schemeClr val="tx1"/>
            </a:solidFill>
            <a:miter lim="800000"/>
            <a:headEnd/>
            <a:tailEnd/>
          </a:ln>
        </p:spPr>
        <p:txBody>
          <a:bodyPr/>
          <a:lstStyle/>
          <a:p>
            <a:pPr eaLnBrk="1" hangingPunct="1"/>
            <a:r>
              <a:rPr lang="en-US" altLang="en-US"/>
              <a:t>Example 3</a:t>
            </a:r>
          </a:p>
        </p:txBody>
      </p:sp>
      <p:sp>
        <p:nvSpPr>
          <p:cNvPr id="46083" name="Rectangle 3">
            <a:extLst>
              <a:ext uri="{FF2B5EF4-FFF2-40B4-BE49-F238E27FC236}">
                <a16:creationId xmlns:a16="http://schemas.microsoft.com/office/drawing/2014/main" xmlns="" id="{162C8A8A-4B69-477A-9BD6-6D56010C319A}"/>
              </a:ext>
            </a:extLst>
          </p:cNvPr>
          <p:cNvSpPr>
            <a:spLocks noGrp="1" noChangeArrowheads="1"/>
          </p:cNvSpPr>
          <p:nvPr>
            <p:ph type="body" idx="1"/>
          </p:nvPr>
        </p:nvSpPr>
        <p:spPr>
          <a:xfrm>
            <a:off x="1981200" y="1447800"/>
            <a:ext cx="8229600" cy="4876800"/>
          </a:xfrm>
          <a:solidFill>
            <a:srgbClr val="CCFFCC"/>
          </a:solidFill>
          <a:ln>
            <a:solidFill>
              <a:schemeClr val="tx1"/>
            </a:solidFill>
            <a:miter lim="800000"/>
            <a:headEnd/>
            <a:tailEnd/>
          </a:ln>
        </p:spPr>
        <p:txBody>
          <a:bodyPr/>
          <a:lstStyle/>
          <a:p>
            <a:pPr eaLnBrk="1" hangingPunct="1">
              <a:buFontTx/>
              <a:buNone/>
            </a:pPr>
            <a:r>
              <a:rPr lang="en-US" altLang="en-US"/>
              <a:t>	A movie producer is bringing out a new movie. In order to develop an advertising strategy, he wants to determine whether the movie will appeal most to a particular age group or it will appeal equally to all age groups. The following table gives the summary.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0152801C-CB8B-43FA-83B8-2DC7DE8485CA}"/>
              </a:ext>
            </a:extLst>
          </p:cNvPr>
          <p:cNvSpPr>
            <a:spLocks noGrp="1" noChangeArrowheads="1"/>
          </p:cNvSpPr>
          <p:nvPr>
            <p:ph type="title"/>
          </p:nvPr>
        </p:nvSpPr>
        <p:spPr>
          <a:xfrm>
            <a:off x="1981200" y="274638"/>
            <a:ext cx="8229600" cy="944562"/>
          </a:xfrm>
          <a:solidFill>
            <a:srgbClr val="C0C0C0"/>
          </a:solidFill>
          <a:ln>
            <a:solidFill>
              <a:schemeClr val="tx1"/>
            </a:solidFill>
            <a:miter lim="800000"/>
            <a:headEnd/>
            <a:tailEnd/>
          </a:ln>
        </p:spPr>
        <p:txBody>
          <a:bodyPr/>
          <a:lstStyle/>
          <a:p>
            <a:pPr eaLnBrk="1" hangingPunct="1"/>
            <a:r>
              <a:rPr lang="en-US" altLang="en-US"/>
              <a:t>Table</a:t>
            </a:r>
          </a:p>
        </p:txBody>
      </p:sp>
      <p:graphicFrame>
        <p:nvGraphicFramePr>
          <p:cNvPr id="166967" name="Group 55">
            <a:extLst>
              <a:ext uri="{FF2B5EF4-FFF2-40B4-BE49-F238E27FC236}">
                <a16:creationId xmlns:a16="http://schemas.microsoft.com/office/drawing/2014/main" xmlns="" id="{A4705098-C3FD-4B40-AD9C-87711FD3A3E4}"/>
              </a:ext>
            </a:extLst>
          </p:cNvPr>
          <p:cNvGraphicFramePr>
            <a:graphicFrameLocks noGrp="1"/>
          </p:cNvGraphicFramePr>
          <p:nvPr>
            <p:ph idx="1"/>
          </p:nvPr>
        </p:nvGraphicFramePr>
        <p:xfrm>
          <a:off x="1981200" y="1600201"/>
          <a:ext cx="8229600" cy="4525963"/>
        </p:xfrm>
        <a:graphic>
          <a:graphicData uri="http://schemas.openxmlformats.org/drawingml/2006/table">
            <a:tbl>
              <a:tblPr/>
              <a:tblGrid>
                <a:gridCol w="182880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9906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tblGrid>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Opinion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Under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20-39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40-59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60 and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Above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Liked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06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Disliked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Indifference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cxnSp>
        <p:nvCxnSpPr>
          <p:cNvPr id="47151" name="Straight Connector 4">
            <a:extLst>
              <a:ext uri="{FF2B5EF4-FFF2-40B4-BE49-F238E27FC236}">
                <a16:creationId xmlns:a16="http://schemas.microsoft.com/office/drawing/2014/main" xmlns="" id="{12B0A9CC-B051-4775-9DDA-8A2B7C3609F8}"/>
              </a:ext>
            </a:extLst>
          </p:cNvPr>
          <p:cNvCxnSpPr>
            <a:cxnSpLocks noChangeShapeType="1"/>
          </p:cNvCxnSpPr>
          <p:nvPr/>
        </p:nvCxnSpPr>
        <p:spPr bwMode="auto">
          <a:xfrm>
            <a:off x="2057400" y="1752600"/>
            <a:ext cx="1752600" cy="609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47152" name="Straight Connector 8">
            <a:extLst>
              <a:ext uri="{FF2B5EF4-FFF2-40B4-BE49-F238E27FC236}">
                <a16:creationId xmlns:a16="http://schemas.microsoft.com/office/drawing/2014/main" xmlns="" id="{A459EBFC-BE36-4ACA-B902-ECD1A666F305}"/>
              </a:ext>
            </a:extLst>
          </p:cNvPr>
          <p:cNvCxnSpPr>
            <a:cxnSpLocks noChangeShapeType="1"/>
          </p:cNvCxnSpPr>
          <p:nvPr/>
        </p:nvCxnSpPr>
        <p:spPr bwMode="auto">
          <a:xfrm>
            <a:off x="1981200" y="1676400"/>
            <a:ext cx="76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7514ACA7-F435-413A-B206-EEAA5143302F}"/>
              </a:ext>
            </a:extLst>
          </p:cNvPr>
          <p:cNvSpPr>
            <a:spLocks noGrp="1" noChangeArrowheads="1"/>
          </p:cNvSpPr>
          <p:nvPr>
            <p:ph type="title"/>
          </p:nvPr>
        </p:nvSpPr>
        <p:spPr>
          <a:xfrm>
            <a:off x="1981200" y="457200"/>
            <a:ext cx="8229600" cy="838200"/>
          </a:xfrm>
          <a:solidFill>
            <a:srgbClr val="C0C0C0"/>
          </a:solidFill>
          <a:ln>
            <a:solidFill>
              <a:schemeClr val="tx1"/>
            </a:solidFill>
            <a:miter lim="800000"/>
            <a:headEnd/>
            <a:tailEnd/>
          </a:ln>
        </p:spPr>
        <p:txBody>
          <a:bodyPr/>
          <a:lstStyle/>
          <a:p>
            <a:pPr eaLnBrk="1" hangingPunct="1"/>
            <a:r>
              <a:rPr lang="en-US" altLang="en-US"/>
              <a:t>Solution	</a:t>
            </a:r>
          </a:p>
        </p:txBody>
      </p:sp>
      <p:sp>
        <p:nvSpPr>
          <p:cNvPr id="48131" name="Rectangle 3">
            <a:extLst>
              <a:ext uri="{FF2B5EF4-FFF2-40B4-BE49-F238E27FC236}">
                <a16:creationId xmlns:a16="http://schemas.microsoft.com/office/drawing/2014/main" xmlns="" id="{0E6DB1DD-5BBB-436D-97C4-9271335A6370}"/>
              </a:ext>
            </a:extLst>
          </p:cNvPr>
          <p:cNvSpPr>
            <a:spLocks noGrp="1" noChangeArrowheads="1"/>
          </p:cNvSpPr>
          <p:nvPr>
            <p:ph type="body" idx="1"/>
          </p:nvPr>
        </p:nvSpPr>
        <p:spPr>
          <a:noFill/>
          <a:ln>
            <a:solidFill>
              <a:schemeClr val="tx1"/>
            </a:solidFill>
            <a:miter lim="800000"/>
            <a:headEnd/>
            <a:tailEnd/>
          </a:ln>
        </p:spPr>
        <p:txBody>
          <a:bodyPr>
            <a:normAutofit lnSpcReduction="10000"/>
          </a:bodyPr>
          <a:lstStyle/>
          <a:p>
            <a:pPr eaLnBrk="1" hangingPunct="1">
              <a:buFontTx/>
              <a:buNone/>
            </a:pPr>
            <a:r>
              <a:rPr lang="en-US" altLang="en-US"/>
              <a:t>	</a:t>
            </a:r>
            <a:r>
              <a:rPr lang="en-US" altLang="en-US" sz="2400"/>
              <a:t>Let us assume the null hypothesis that the opinion of all age groups is same about the new movie.</a:t>
            </a:r>
          </a:p>
          <a:p>
            <a:pPr eaLnBrk="1" hangingPunct="1">
              <a:buFontTx/>
              <a:buNone/>
            </a:pPr>
            <a:r>
              <a:rPr lang="en-US" altLang="en-US" sz="2400"/>
              <a:t>E11=300X220/500=132	E21=140X220/500=61.6</a:t>
            </a:r>
          </a:p>
          <a:p>
            <a:pPr eaLnBrk="1" hangingPunct="1">
              <a:buFontTx/>
              <a:buNone/>
            </a:pPr>
            <a:r>
              <a:rPr lang="en-US" altLang="en-US" sz="2400"/>
              <a:t>E12=300X110/500=66	E22=140X110/500=30.8</a:t>
            </a:r>
          </a:p>
          <a:p>
            <a:pPr eaLnBrk="1" hangingPunct="1">
              <a:buFontTx/>
              <a:buNone/>
            </a:pPr>
            <a:r>
              <a:rPr lang="en-US" altLang="en-US" sz="2400"/>
              <a:t>E13=300x100/500=60	E23=140X100/500=28</a:t>
            </a:r>
          </a:p>
          <a:p>
            <a:pPr eaLnBrk="1" hangingPunct="1">
              <a:buFontTx/>
              <a:buNone/>
            </a:pPr>
            <a:r>
              <a:rPr lang="en-US" altLang="en-US" sz="2400"/>
              <a:t>E14=70x300/500=42	E24=140X70/500=19.6</a:t>
            </a:r>
          </a:p>
          <a:p>
            <a:pPr eaLnBrk="1" hangingPunct="1">
              <a:buFontTx/>
              <a:buNone/>
            </a:pPr>
            <a:r>
              <a:rPr lang="en-US" altLang="en-US" sz="2400"/>
              <a:t>			E31=60X220/500=26.4</a:t>
            </a:r>
          </a:p>
          <a:p>
            <a:pPr eaLnBrk="1" hangingPunct="1">
              <a:buFontTx/>
              <a:buNone/>
            </a:pPr>
            <a:r>
              <a:rPr lang="en-US" altLang="en-US" sz="2400"/>
              <a:t>			E32=60X110/500=13.2</a:t>
            </a:r>
          </a:p>
          <a:p>
            <a:pPr eaLnBrk="1" hangingPunct="1">
              <a:buFontTx/>
              <a:buNone/>
            </a:pPr>
            <a:r>
              <a:rPr lang="en-US" altLang="en-US" sz="2400"/>
              <a:t>			E33=60X100/500=12</a:t>
            </a:r>
          </a:p>
          <a:p>
            <a:pPr eaLnBrk="1" hangingPunct="1">
              <a:buFontTx/>
              <a:buNone/>
            </a:pPr>
            <a:r>
              <a:rPr lang="en-US" altLang="en-US" sz="2400"/>
              <a:t>			E34=60X70/500=8.4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 name="Table 97">
            <a:extLst>
              <a:ext uri="{FF2B5EF4-FFF2-40B4-BE49-F238E27FC236}">
                <a16:creationId xmlns:a16="http://schemas.microsoft.com/office/drawing/2014/main" xmlns="" id="{9301E027-FF9F-429C-A9EC-41DBF2AA3748}"/>
              </a:ext>
            </a:extLst>
          </p:cNvPr>
          <p:cNvGraphicFramePr>
            <a:graphicFrameLocks noGrp="1"/>
          </p:cNvGraphicFramePr>
          <p:nvPr/>
        </p:nvGraphicFramePr>
        <p:xfrm>
          <a:off x="1828800" y="304801"/>
          <a:ext cx="8534400" cy="6435725"/>
        </p:xfrm>
        <a:graphic>
          <a:graphicData uri="http://schemas.openxmlformats.org/drawingml/2006/table">
            <a:tbl>
              <a:tblPr firstRow="1" bandRow="1">
                <a:tableStyleId>{5C22544A-7EE6-4342-B048-85BDC9FD1C3A}</a:tableStyleId>
              </a:tblPr>
              <a:tblGrid>
                <a:gridCol w="1706880">
                  <a:extLst>
                    <a:ext uri="{9D8B030D-6E8A-4147-A177-3AD203B41FA5}">
                      <a16:colId xmlns:a16="http://schemas.microsoft.com/office/drawing/2014/main" xmlns="" val="20000"/>
                    </a:ext>
                  </a:extLst>
                </a:gridCol>
                <a:gridCol w="1706880">
                  <a:extLst>
                    <a:ext uri="{9D8B030D-6E8A-4147-A177-3AD203B41FA5}">
                      <a16:colId xmlns:a16="http://schemas.microsoft.com/office/drawing/2014/main" xmlns="" val="20001"/>
                    </a:ext>
                  </a:extLst>
                </a:gridCol>
                <a:gridCol w="1706880">
                  <a:extLst>
                    <a:ext uri="{9D8B030D-6E8A-4147-A177-3AD203B41FA5}">
                      <a16:colId xmlns:a16="http://schemas.microsoft.com/office/drawing/2014/main" xmlns="" val="20002"/>
                    </a:ext>
                  </a:extLst>
                </a:gridCol>
                <a:gridCol w="1706880">
                  <a:extLst>
                    <a:ext uri="{9D8B030D-6E8A-4147-A177-3AD203B41FA5}">
                      <a16:colId xmlns:a16="http://schemas.microsoft.com/office/drawing/2014/main" xmlns="" val="20003"/>
                    </a:ext>
                  </a:extLst>
                </a:gridCol>
                <a:gridCol w="1706880">
                  <a:extLst>
                    <a:ext uri="{9D8B030D-6E8A-4147-A177-3AD203B41FA5}">
                      <a16:colId xmlns:a16="http://schemas.microsoft.com/office/drawing/2014/main" xmlns="" val="20004"/>
                    </a:ext>
                  </a:extLst>
                </a:gridCol>
              </a:tblGrid>
              <a:tr h="391934">
                <a:tc>
                  <a:txBody>
                    <a:bodyPr/>
                    <a:lstStyle/>
                    <a:p>
                      <a:pPr algn="ctr"/>
                      <a:r>
                        <a:rPr lang="en-US" sz="1800" b="1" dirty="0">
                          <a:solidFill>
                            <a:schemeClr val="tx1"/>
                          </a:solidFill>
                        </a:rPr>
                        <a:t>O</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1800" b="1" dirty="0">
                          <a:solidFill>
                            <a:schemeClr val="tx1"/>
                          </a:solidFill>
                        </a:rPr>
                        <a:t>E</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1800" b="1" dirty="0">
                          <a:solidFill>
                            <a:schemeClr val="tx1"/>
                          </a:solidFill>
                        </a:rPr>
                        <a:t>O-E</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1800" b="1" dirty="0">
                          <a:solidFill>
                            <a:schemeClr val="tx1"/>
                          </a:solidFill>
                        </a:rPr>
                        <a:t>(O-E)</a:t>
                      </a:r>
                      <a:r>
                        <a:rPr lang="en-US" sz="1800" baseline="30000" dirty="0">
                          <a:solidFill>
                            <a:schemeClr val="tx1"/>
                          </a:solidFill>
                        </a:rPr>
                        <a:t>2</a:t>
                      </a:r>
                      <a:endParaRPr lang="en-US" sz="1800" b="1" spc="0" baseline="30000" dirty="0">
                        <a:solidFill>
                          <a:schemeClr val="tx1"/>
                        </a:solidFill>
                        <a:effectLst>
                          <a:outerShdw blurRad="38100" dist="38100" dir="2700000" algn="tl">
                            <a:srgbClr val="000000">
                              <a:alpha val="43137"/>
                            </a:srgbClr>
                          </a:outerShdw>
                        </a:effectLst>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1800" b="1" dirty="0">
                          <a:solidFill>
                            <a:schemeClr val="tx1"/>
                          </a:solidFill>
                        </a:rPr>
                        <a:t>(O-E)</a:t>
                      </a:r>
                      <a:r>
                        <a:rPr lang="en-US" sz="1800" b="1" baseline="30000" dirty="0">
                          <a:solidFill>
                            <a:schemeClr val="tx1"/>
                          </a:solidFill>
                          <a:effectLst>
                            <a:outerShdw blurRad="38100" dist="38100" dir="2700000" algn="tl">
                              <a:srgbClr val="000000">
                                <a:alpha val="43137"/>
                              </a:srgbClr>
                            </a:outerShdw>
                          </a:effectLst>
                        </a:rPr>
                        <a:t>2</a:t>
                      </a:r>
                      <a:r>
                        <a:rPr lang="en-US" sz="1800" b="1" dirty="0">
                          <a:solidFill>
                            <a:schemeClr val="tx1"/>
                          </a:solidFill>
                        </a:rPr>
                        <a:t>/E</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xmlns="" val="10000"/>
                  </a:ext>
                </a:extLst>
              </a:tr>
              <a:tr h="464907">
                <a:tc>
                  <a:txBody>
                    <a:bodyPr/>
                    <a:lstStyle/>
                    <a:p>
                      <a:pPr algn="ctr"/>
                      <a:r>
                        <a:rPr lang="en-US" sz="2400" dirty="0"/>
                        <a:t>146</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132.0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14.0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196.00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1.485</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xmlns="" val="10001"/>
                  </a:ext>
                </a:extLst>
              </a:tr>
              <a:tr h="464907">
                <a:tc>
                  <a:txBody>
                    <a:bodyPr/>
                    <a:lstStyle/>
                    <a:p>
                      <a:pPr algn="ctr"/>
                      <a:r>
                        <a:rPr lang="en-US" sz="2400" dirty="0"/>
                        <a:t>54</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61.6</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-7.6</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57.76</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0.938</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xmlns="" val="10002"/>
                  </a:ext>
                </a:extLst>
              </a:tr>
              <a:tr h="464907">
                <a:tc>
                  <a:txBody>
                    <a:bodyPr/>
                    <a:lstStyle/>
                    <a:p>
                      <a:pPr algn="ctr"/>
                      <a:r>
                        <a:rPr lang="en-US" sz="2400" dirty="0"/>
                        <a:t>20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26.4</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-6.4</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40.96</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1.552</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xmlns="" val="10003"/>
                  </a:ext>
                </a:extLst>
              </a:tr>
              <a:tr h="464907">
                <a:tc>
                  <a:txBody>
                    <a:bodyPr/>
                    <a:lstStyle/>
                    <a:p>
                      <a:pPr algn="ctr"/>
                      <a:r>
                        <a:rPr lang="en-US" sz="2400" dirty="0"/>
                        <a:t>78</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66.0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12.0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144.00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2.182</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xmlns="" val="10004"/>
                  </a:ext>
                </a:extLst>
              </a:tr>
              <a:tr h="464907">
                <a:tc>
                  <a:txBody>
                    <a:bodyPr/>
                    <a:lstStyle/>
                    <a:p>
                      <a:pPr algn="ctr"/>
                      <a:r>
                        <a:rPr lang="en-US" sz="2400" dirty="0"/>
                        <a:t>22</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30.8</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-8.8</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77.44</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2.514</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xmlns="" val="10005"/>
                  </a:ext>
                </a:extLst>
              </a:tr>
              <a:tr h="464907">
                <a:tc>
                  <a:txBody>
                    <a:bodyPr/>
                    <a:lstStyle/>
                    <a:p>
                      <a:pPr algn="ctr"/>
                      <a:r>
                        <a:rPr lang="en-US" sz="2400" dirty="0"/>
                        <a:t>10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13.2</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-3.2</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10.24</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0.776</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xmlns="" val="10006"/>
                  </a:ext>
                </a:extLst>
              </a:tr>
              <a:tr h="464907">
                <a:tc>
                  <a:txBody>
                    <a:bodyPr/>
                    <a:lstStyle/>
                    <a:p>
                      <a:pPr algn="ctr"/>
                      <a:r>
                        <a:rPr lang="en-US" sz="2400" dirty="0"/>
                        <a:t>48</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60.0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-12.0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144.00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2.400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xmlns="" val="10007"/>
                  </a:ext>
                </a:extLst>
              </a:tr>
              <a:tr h="464907">
                <a:tc>
                  <a:txBody>
                    <a:bodyPr/>
                    <a:lstStyle/>
                    <a:p>
                      <a:pPr algn="ctr"/>
                      <a:r>
                        <a:rPr lang="en-US" sz="2400" dirty="0"/>
                        <a:t>42</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28.0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14.0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196.00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7.000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xmlns="" val="10008"/>
                  </a:ext>
                </a:extLst>
              </a:tr>
              <a:tr h="464907">
                <a:tc>
                  <a:txBody>
                    <a:bodyPr/>
                    <a:lstStyle/>
                    <a:p>
                      <a:pPr algn="ctr"/>
                      <a:r>
                        <a:rPr lang="en-US" sz="2400" dirty="0"/>
                        <a:t>10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12.0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-2.0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4.00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0.333</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xmlns="" val="10009"/>
                  </a:ext>
                </a:extLst>
              </a:tr>
              <a:tr h="464907">
                <a:tc>
                  <a:txBody>
                    <a:bodyPr/>
                    <a:lstStyle/>
                    <a:p>
                      <a:pPr algn="ctr"/>
                      <a:r>
                        <a:rPr lang="en-US" sz="2400" dirty="0"/>
                        <a:t>28</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42.0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-14.0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196.00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4.667</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xmlns="" val="10010"/>
                  </a:ext>
                </a:extLst>
              </a:tr>
              <a:tr h="464907">
                <a:tc>
                  <a:txBody>
                    <a:bodyPr/>
                    <a:lstStyle/>
                    <a:p>
                      <a:pPr algn="ctr"/>
                      <a:r>
                        <a:rPr lang="en-US" sz="2400" dirty="0"/>
                        <a:t>22</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19.6</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2.4</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5.76</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0.294</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xmlns="" val="10011"/>
                  </a:ext>
                </a:extLst>
              </a:tr>
              <a:tr h="464907">
                <a:tc>
                  <a:txBody>
                    <a:bodyPr/>
                    <a:lstStyle/>
                    <a:p>
                      <a:pPr algn="ctr"/>
                      <a:r>
                        <a:rPr lang="en-US" sz="2400" dirty="0"/>
                        <a:t>20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8.4</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11.6</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134.56</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16.019</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xmlns="" val="10012"/>
                  </a:ext>
                </a:extLst>
              </a:tr>
              <a:tr h="464907">
                <a:tc>
                  <a:txBody>
                    <a:bodyPr/>
                    <a:lstStyle/>
                    <a:p>
                      <a:pPr algn="ctr"/>
                      <a:endParaRPr lang="en-US" sz="2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endParaRPr lang="en-US" sz="2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endParaRPr lang="en-US" sz="2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dirty="0"/>
                        <a:t>Total</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en-US" sz="2400" b="1" dirty="0"/>
                        <a:t>40.16</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xmlns="" val="1001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B3124B27-334D-46D6-AA0E-5377F058F2FC}"/>
              </a:ext>
            </a:extLst>
          </p:cNvPr>
          <p:cNvSpPr>
            <a:spLocks noGrp="1" noChangeArrowheads="1"/>
          </p:cNvSpPr>
          <p:nvPr>
            <p:ph type="title"/>
          </p:nvPr>
        </p:nvSpPr>
        <p:spPr>
          <a:xfrm>
            <a:off x="1981200" y="274638"/>
            <a:ext cx="8229600" cy="868362"/>
          </a:xfrm>
          <a:solidFill>
            <a:srgbClr val="C0C0C0"/>
          </a:solidFill>
          <a:ln>
            <a:solidFill>
              <a:schemeClr val="tx1"/>
            </a:solidFill>
            <a:miter lim="800000"/>
            <a:headEnd/>
            <a:tailEnd/>
          </a:ln>
        </p:spPr>
        <p:txBody>
          <a:bodyPr/>
          <a:lstStyle/>
          <a:p>
            <a:pPr eaLnBrk="1" hangingPunct="1"/>
            <a:r>
              <a:rPr lang="en-US" altLang="en-US"/>
              <a:t>Solution</a:t>
            </a:r>
          </a:p>
        </p:txBody>
      </p:sp>
      <p:sp>
        <p:nvSpPr>
          <p:cNvPr id="51203" name="Rectangle 3">
            <a:extLst>
              <a:ext uri="{FF2B5EF4-FFF2-40B4-BE49-F238E27FC236}">
                <a16:creationId xmlns:a16="http://schemas.microsoft.com/office/drawing/2014/main" xmlns="" id="{1D0DE713-2D23-45A4-BF53-D0907C872734}"/>
              </a:ext>
            </a:extLst>
          </p:cNvPr>
          <p:cNvSpPr>
            <a:spLocks noGrp="1" noChangeArrowheads="1"/>
          </p:cNvSpPr>
          <p:nvPr>
            <p:ph type="body" idx="1"/>
          </p:nvPr>
        </p:nvSpPr>
        <p:spPr>
          <a:xfrm>
            <a:off x="1981200" y="1447800"/>
            <a:ext cx="8229600" cy="5105400"/>
          </a:xfrm>
          <a:solidFill>
            <a:srgbClr val="CCFFCC"/>
          </a:solidFill>
          <a:ln>
            <a:solidFill>
              <a:schemeClr val="tx1"/>
            </a:solidFill>
            <a:miter lim="800000"/>
            <a:headEnd/>
            <a:tailEnd/>
          </a:ln>
        </p:spPr>
        <p:txBody>
          <a:bodyPr/>
          <a:lstStyle/>
          <a:p>
            <a:pPr eaLnBrk="1" hangingPunct="1">
              <a:buFontTx/>
              <a:buNone/>
            </a:pPr>
            <a:r>
              <a:rPr lang="en-US" altLang="en-US"/>
              <a:t>	The critical value of χ</a:t>
            </a:r>
            <a:r>
              <a:rPr lang="en-US" altLang="en-US" baseline="30000"/>
              <a:t>2=</a:t>
            </a:r>
            <a:r>
              <a:rPr lang="en-US" altLang="en-US"/>
              <a:t>12.59 for 6 d.f      (3-1)(4-1)=6</a:t>
            </a:r>
          </a:p>
          <a:p>
            <a:pPr eaLnBrk="1" hangingPunct="1">
              <a:buFontTx/>
              <a:buNone/>
            </a:pPr>
            <a:r>
              <a:rPr lang="en-US" altLang="en-US"/>
              <a:t> 	at α =0.05 . </a:t>
            </a:r>
          </a:p>
          <a:p>
            <a:pPr eaLnBrk="1" hangingPunct="1">
              <a:buFontTx/>
              <a:buNone/>
            </a:pPr>
            <a:r>
              <a:rPr lang="en-US" altLang="en-US"/>
              <a:t>	Since the calculated value of χ</a:t>
            </a:r>
            <a:r>
              <a:rPr lang="en-US" altLang="en-US" baseline="30000"/>
              <a:t>2=</a:t>
            </a:r>
            <a:r>
              <a:rPr lang="en-US" altLang="en-US"/>
              <a:t>40.16 is greater  than its critical value, the null hypothesis is rejected. So we can conclude that the opinion is heterogeneous.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8AD4FB-C31D-4062-AA5A-AB0EA2DB2442}"/>
              </a:ext>
            </a:extLst>
          </p:cNvPr>
          <p:cNvSpPr>
            <a:spLocks noGrp="1"/>
          </p:cNvSpPr>
          <p:nvPr>
            <p:ph type="title"/>
          </p:nvPr>
        </p:nvSpPr>
        <p:spPr>
          <a:xfrm>
            <a:off x="838200" y="365125"/>
            <a:ext cx="10515600" cy="1013101"/>
          </a:xfrm>
          <a:ln>
            <a:solidFill>
              <a:schemeClr val="accent1"/>
            </a:solidFill>
          </a:ln>
        </p:spPr>
        <p:txBody>
          <a:bodyPr/>
          <a:lstStyle/>
          <a:p>
            <a:pPr algn="ctr"/>
            <a:r>
              <a:rPr lang="en-US" dirty="0"/>
              <a:t>Concept of One-Way ANOVA</a:t>
            </a:r>
            <a:endParaRPr lang="en-IN" dirty="0"/>
          </a:p>
        </p:txBody>
      </p:sp>
      <p:sp>
        <p:nvSpPr>
          <p:cNvPr id="3" name="Content Placeholder 2">
            <a:extLst>
              <a:ext uri="{FF2B5EF4-FFF2-40B4-BE49-F238E27FC236}">
                <a16:creationId xmlns:a16="http://schemas.microsoft.com/office/drawing/2014/main" xmlns="" id="{10782DA0-1474-4863-ADBE-5EB0E5DACD09}"/>
              </a:ext>
            </a:extLst>
          </p:cNvPr>
          <p:cNvSpPr>
            <a:spLocks noGrp="1"/>
          </p:cNvSpPr>
          <p:nvPr>
            <p:ph idx="1"/>
          </p:nvPr>
        </p:nvSpPr>
        <p:spPr>
          <a:ln>
            <a:solidFill>
              <a:schemeClr val="accent1"/>
            </a:solidFill>
          </a:ln>
        </p:spPr>
        <p:txBody>
          <a:bodyPr/>
          <a:lstStyle/>
          <a:p>
            <a:r>
              <a:rPr lang="en-US" dirty="0"/>
              <a:t>SIAMA (South Indian Automobile Manufacturers Association) wants to find out which petrol is more efficient on cars. In order to test the same they chose 6 brands and tested the fuel efficiency on MARUTI 800. In order to avoid any errors they tested the mileage 4 times and the result is as follows. We want to find out whether the difference in mileage is  statistically significant or not ?</a:t>
            </a:r>
            <a:endParaRPr lang="en-IN" dirty="0"/>
          </a:p>
        </p:txBody>
      </p:sp>
    </p:spTree>
    <p:extLst>
      <p:ext uri="{BB962C8B-B14F-4D97-AF65-F5344CB8AC3E}">
        <p14:creationId xmlns:p14="http://schemas.microsoft.com/office/powerpoint/2010/main" val="1936550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17A9DB-7A79-4D1D-A549-8E03B03ED856}"/>
              </a:ext>
            </a:extLst>
          </p:cNvPr>
          <p:cNvSpPr>
            <a:spLocks noGrp="1"/>
          </p:cNvSpPr>
          <p:nvPr>
            <p:ph type="title"/>
          </p:nvPr>
        </p:nvSpPr>
        <p:spPr>
          <a:xfrm>
            <a:off x="838200" y="139839"/>
            <a:ext cx="10515600" cy="1052858"/>
          </a:xfrm>
          <a:ln>
            <a:solidFill>
              <a:schemeClr val="accent1"/>
            </a:solidFill>
          </a:ln>
        </p:spPr>
        <p:txBody>
          <a:bodyPr/>
          <a:lstStyle/>
          <a:p>
            <a:pPr algn="ctr"/>
            <a:r>
              <a:rPr lang="en-US" dirty="0"/>
              <a:t>ANOVA(Analysis of Variance)</a:t>
            </a:r>
            <a:endParaRPr lang="en-IN" dirty="0"/>
          </a:p>
        </p:txBody>
      </p:sp>
      <p:graphicFrame>
        <p:nvGraphicFramePr>
          <p:cNvPr id="4" name="Table 4">
            <a:extLst>
              <a:ext uri="{FF2B5EF4-FFF2-40B4-BE49-F238E27FC236}">
                <a16:creationId xmlns:a16="http://schemas.microsoft.com/office/drawing/2014/main" xmlns="" id="{8D6733A3-AF20-419E-A19B-BDDB83383059}"/>
              </a:ext>
            </a:extLst>
          </p:cNvPr>
          <p:cNvGraphicFramePr>
            <a:graphicFrameLocks noGrp="1"/>
          </p:cNvGraphicFramePr>
          <p:nvPr>
            <p:ph idx="1"/>
          </p:nvPr>
        </p:nvGraphicFramePr>
        <p:xfrm>
          <a:off x="838200" y="1563756"/>
          <a:ext cx="9828000" cy="4923372"/>
        </p:xfrm>
        <a:graphic>
          <a:graphicData uri="http://schemas.openxmlformats.org/drawingml/2006/table">
            <a:tbl>
              <a:tblPr firstRow="1" bandRow="1">
                <a:tableStyleId>{5C22544A-7EE6-4342-B048-85BDC9FD1C3A}</a:tableStyleId>
              </a:tblPr>
              <a:tblGrid>
                <a:gridCol w="2618723">
                  <a:extLst>
                    <a:ext uri="{9D8B030D-6E8A-4147-A177-3AD203B41FA5}">
                      <a16:colId xmlns:a16="http://schemas.microsoft.com/office/drawing/2014/main" xmlns="" val="971625206"/>
                    </a:ext>
                  </a:extLst>
                </a:gridCol>
                <a:gridCol w="1274103">
                  <a:extLst>
                    <a:ext uri="{9D8B030D-6E8A-4147-A177-3AD203B41FA5}">
                      <a16:colId xmlns:a16="http://schemas.microsoft.com/office/drawing/2014/main" xmlns="" val="642539131"/>
                    </a:ext>
                  </a:extLst>
                </a:gridCol>
                <a:gridCol w="1417983">
                  <a:extLst>
                    <a:ext uri="{9D8B030D-6E8A-4147-A177-3AD203B41FA5}">
                      <a16:colId xmlns:a16="http://schemas.microsoft.com/office/drawing/2014/main" xmlns="" val="929297793"/>
                    </a:ext>
                  </a:extLst>
                </a:gridCol>
                <a:gridCol w="1241191">
                  <a:extLst>
                    <a:ext uri="{9D8B030D-6E8A-4147-A177-3AD203B41FA5}">
                      <a16:colId xmlns:a16="http://schemas.microsoft.com/office/drawing/2014/main" xmlns="" val="1535085476"/>
                    </a:ext>
                  </a:extLst>
                </a:gridCol>
                <a:gridCol w="1638000">
                  <a:extLst>
                    <a:ext uri="{9D8B030D-6E8A-4147-A177-3AD203B41FA5}">
                      <a16:colId xmlns:a16="http://schemas.microsoft.com/office/drawing/2014/main" xmlns="" val="1049162331"/>
                    </a:ext>
                  </a:extLst>
                </a:gridCol>
                <a:gridCol w="1638000">
                  <a:extLst>
                    <a:ext uri="{9D8B030D-6E8A-4147-A177-3AD203B41FA5}">
                      <a16:colId xmlns:a16="http://schemas.microsoft.com/office/drawing/2014/main" xmlns="" val="857732122"/>
                    </a:ext>
                  </a:extLst>
                </a:gridCol>
              </a:tblGrid>
              <a:tr h="586882">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Trial 1</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Trial 2</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Trial 3</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Trial 4</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Petrol</a:t>
                      </a:r>
                    </a:p>
                    <a:p>
                      <a:pPr algn="ctr"/>
                      <a:r>
                        <a:rPr lang="en-US" b="1" dirty="0">
                          <a:solidFill>
                            <a:schemeClr val="tx1"/>
                          </a:solidFill>
                        </a:rPr>
                        <a:t>Average</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51937069"/>
                  </a:ext>
                </a:extLst>
              </a:tr>
              <a:tr h="586882">
                <a:tc>
                  <a:txBody>
                    <a:bodyPr/>
                    <a:lstStyle/>
                    <a:p>
                      <a:r>
                        <a:rPr lang="en-US" b="1" dirty="0"/>
                        <a:t>Indian Oil</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16</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15</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13</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18</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15.50</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84306315"/>
                  </a:ext>
                </a:extLst>
              </a:tr>
              <a:tr h="586882">
                <a:tc>
                  <a:txBody>
                    <a:bodyPr/>
                    <a:lstStyle/>
                    <a:p>
                      <a:r>
                        <a:rPr lang="en-US" b="1" dirty="0"/>
                        <a:t>Bharath Petroleum</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15</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14</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20</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22</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17.75</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31709548"/>
                  </a:ext>
                </a:extLst>
              </a:tr>
              <a:tr h="586882">
                <a:tc>
                  <a:txBody>
                    <a:bodyPr/>
                    <a:lstStyle/>
                    <a:p>
                      <a:r>
                        <a:rPr lang="en-US" b="1" dirty="0"/>
                        <a:t>Hindustan Petroleum</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17</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16</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14</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20</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16.75</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27240033"/>
                  </a:ext>
                </a:extLst>
              </a:tr>
              <a:tr h="586882">
                <a:tc>
                  <a:txBody>
                    <a:bodyPr/>
                    <a:lstStyle/>
                    <a:p>
                      <a:r>
                        <a:rPr lang="en-US" b="1" dirty="0"/>
                        <a:t>Reliance</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14</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20</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21</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22</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19.25</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8261140"/>
                  </a:ext>
                </a:extLst>
              </a:tr>
              <a:tr h="586882">
                <a:tc>
                  <a:txBody>
                    <a:bodyPr/>
                    <a:lstStyle/>
                    <a:p>
                      <a:r>
                        <a:rPr lang="en-US" b="1" dirty="0"/>
                        <a:t>Essar</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13</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15</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17</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19</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16.00</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86340458"/>
                  </a:ext>
                </a:extLst>
              </a:tr>
              <a:tr h="586882">
                <a:tc>
                  <a:txBody>
                    <a:bodyPr/>
                    <a:lstStyle/>
                    <a:p>
                      <a:r>
                        <a:rPr lang="en-US" b="1" dirty="0"/>
                        <a:t>Shell</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15</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14</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20</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22</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17.75</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13262673"/>
                  </a:ext>
                </a:extLst>
              </a:tr>
              <a:tr h="586882">
                <a:tc>
                  <a:txBody>
                    <a:bodyPr/>
                    <a:lstStyle/>
                    <a:p>
                      <a:r>
                        <a:rPr lang="en-US" b="1" dirty="0"/>
                        <a:t>Trial Average</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15.00</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15.67</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17.50</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20.5</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chemeClr val="tx1"/>
                          </a:solidFill>
                        </a:rPr>
                        <a:t>17.17</a:t>
                      </a:r>
                      <a:endParaRPr lang="en-IN" sz="4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90524839"/>
                  </a:ext>
                </a:extLst>
              </a:tr>
            </a:tbl>
          </a:graphicData>
        </a:graphic>
      </p:graphicFrame>
    </p:spTree>
    <p:extLst>
      <p:ext uri="{BB962C8B-B14F-4D97-AF65-F5344CB8AC3E}">
        <p14:creationId xmlns:p14="http://schemas.microsoft.com/office/powerpoint/2010/main" val="1221715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8AD4FB-C31D-4062-AA5A-AB0EA2DB2442}"/>
              </a:ext>
            </a:extLst>
          </p:cNvPr>
          <p:cNvSpPr>
            <a:spLocks noGrp="1"/>
          </p:cNvSpPr>
          <p:nvPr>
            <p:ph type="title"/>
          </p:nvPr>
        </p:nvSpPr>
        <p:spPr>
          <a:xfrm>
            <a:off x="838200" y="365125"/>
            <a:ext cx="10515600" cy="1013101"/>
          </a:xfrm>
          <a:ln>
            <a:solidFill>
              <a:schemeClr val="accent1"/>
            </a:solidFill>
          </a:ln>
        </p:spPr>
        <p:txBody>
          <a:bodyPr/>
          <a:lstStyle/>
          <a:p>
            <a:pPr algn="ctr"/>
            <a:r>
              <a:rPr lang="en-US" dirty="0"/>
              <a:t>Concept of Two-Way ANOVA</a:t>
            </a:r>
            <a:endParaRPr lang="en-IN" dirty="0"/>
          </a:p>
        </p:txBody>
      </p:sp>
      <p:sp>
        <p:nvSpPr>
          <p:cNvPr id="3" name="Content Placeholder 2">
            <a:extLst>
              <a:ext uri="{FF2B5EF4-FFF2-40B4-BE49-F238E27FC236}">
                <a16:creationId xmlns:a16="http://schemas.microsoft.com/office/drawing/2014/main" xmlns="" id="{10782DA0-1474-4863-ADBE-5EB0E5DACD09}"/>
              </a:ext>
            </a:extLst>
          </p:cNvPr>
          <p:cNvSpPr>
            <a:spLocks noGrp="1"/>
          </p:cNvSpPr>
          <p:nvPr>
            <p:ph idx="1"/>
          </p:nvPr>
        </p:nvSpPr>
        <p:spPr>
          <a:ln>
            <a:solidFill>
              <a:schemeClr val="accent1"/>
            </a:solidFill>
          </a:ln>
        </p:spPr>
        <p:txBody>
          <a:bodyPr/>
          <a:lstStyle/>
          <a:p>
            <a:r>
              <a:rPr lang="en-US" dirty="0"/>
              <a:t>SIAMA (South Indian Automobile Manufacturers Association) wants to find out which petrol is more efficient on cars. In order to test the same they chose 6 brands of petrol and 4 brands of cars. They got the following results. The question is whether the difference in mileage is due to the cars or due to the various brands of petrol? Is there any statistical significance in the findings?</a:t>
            </a:r>
            <a:endParaRPr lang="en-IN" dirty="0"/>
          </a:p>
        </p:txBody>
      </p:sp>
    </p:spTree>
    <p:extLst>
      <p:ext uri="{BB962C8B-B14F-4D97-AF65-F5344CB8AC3E}">
        <p14:creationId xmlns:p14="http://schemas.microsoft.com/office/powerpoint/2010/main" val="27836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17A9DB-7A79-4D1D-A549-8E03B03ED856}"/>
              </a:ext>
            </a:extLst>
          </p:cNvPr>
          <p:cNvSpPr>
            <a:spLocks noGrp="1"/>
          </p:cNvSpPr>
          <p:nvPr>
            <p:ph type="title"/>
          </p:nvPr>
        </p:nvSpPr>
        <p:spPr>
          <a:xfrm>
            <a:off x="838200" y="139839"/>
            <a:ext cx="10515600" cy="1052858"/>
          </a:xfrm>
          <a:ln>
            <a:solidFill>
              <a:schemeClr val="accent1"/>
            </a:solidFill>
          </a:ln>
        </p:spPr>
        <p:txBody>
          <a:bodyPr/>
          <a:lstStyle/>
          <a:p>
            <a:pPr algn="ctr"/>
            <a:r>
              <a:rPr lang="en-US" dirty="0"/>
              <a:t>ANOVA(Analysis of Variance)</a:t>
            </a:r>
            <a:endParaRPr lang="en-IN" dirty="0"/>
          </a:p>
        </p:txBody>
      </p:sp>
      <p:graphicFrame>
        <p:nvGraphicFramePr>
          <p:cNvPr id="4" name="Table 4">
            <a:extLst>
              <a:ext uri="{FF2B5EF4-FFF2-40B4-BE49-F238E27FC236}">
                <a16:creationId xmlns:a16="http://schemas.microsoft.com/office/drawing/2014/main" xmlns="" id="{8D6733A3-AF20-419E-A19B-BDDB83383059}"/>
              </a:ext>
            </a:extLst>
          </p:cNvPr>
          <p:cNvGraphicFramePr>
            <a:graphicFrameLocks noGrp="1"/>
          </p:cNvGraphicFramePr>
          <p:nvPr>
            <p:ph idx="1"/>
          </p:nvPr>
        </p:nvGraphicFramePr>
        <p:xfrm>
          <a:off x="838200" y="1563756"/>
          <a:ext cx="9828000" cy="4801452"/>
        </p:xfrm>
        <a:graphic>
          <a:graphicData uri="http://schemas.openxmlformats.org/drawingml/2006/table">
            <a:tbl>
              <a:tblPr firstRow="1" bandRow="1">
                <a:tableStyleId>{5C22544A-7EE6-4342-B048-85BDC9FD1C3A}</a:tableStyleId>
              </a:tblPr>
              <a:tblGrid>
                <a:gridCol w="2618723">
                  <a:extLst>
                    <a:ext uri="{9D8B030D-6E8A-4147-A177-3AD203B41FA5}">
                      <a16:colId xmlns:a16="http://schemas.microsoft.com/office/drawing/2014/main" xmlns="" val="971625206"/>
                    </a:ext>
                  </a:extLst>
                </a:gridCol>
                <a:gridCol w="1274103">
                  <a:extLst>
                    <a:ext uri="{9D8B030D-6E8A-4147-A177-3AD203B41FA5}">
                      <a16:colId xmlns:a16="http://schemas.microsoft.com/office/drawing/2014/main" xmlns="" val="642539131"/>
                    </a:ext>
                  </a:extLst>
                </a:gridCol>
                <a:gridCol w="1417983">
                  <a:extLst>
                    <a:ext uri="{9D8B030D-6E8A-4147-A177-3AD203B41FA5}">
                      <a16:colId xmlns:a16="http://schemas.microsoft.com/office/drawing/2014/main" xmlns="" val="929297793"/>
                    </a:ext>
                  </a:extLst>
                </a:gridCol>
                <a:gridCol w="1241191">
                  <a:extLst>
                    <a:ext uri="{9D8B030D-6E8A-4147-A177-3AD203B41FA5}">
                      <a16:colId xmlns:a16="http://schemas.microsoft.com/office/drawing/2014/main" xmlns="" val="1535085476"/>
                    </a:ext>
                  </a:extLst>
                </a:gridCol>
                <a:gridCol w="1638000">
                  <a:extLst>
                    <a:ext uri="{9D8B030D-6E8A-4147-A177-3AD203B41FA5}">
                      <a16:colId xmlns:a16="http://schemas.microsoft.com/office/drawing/2014/main" xmlns="" val="1049162331"/>
                    </a:ext>
                  </a:extLst>
                </a:gridCol>
                <a:gridCol w="1638000">
                  <a:extLst>
                    <a:ext uri="{9D8B030D-6E8A-4147-A177-3AD203B41FA5}">
                      <a16:colId xmlns:a16="http://schemas.microsoft.com/office/drawing/2014/main" xmlns="" val="857732122"/>
                    </a:ext>
                  </a:extLst>
                </a:gridCol>
              </a:tblGrid>
              <a:tr h="586882">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MARUTI</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HYUNDAI</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KWID</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DATSUN</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Petrol</a:t>
                      </a:r>
                    </a:p>
                    <a:p>
                      <a:pPr algn="ctr"/>
                      <a:r>
                        <a:rPr lang="en-US" b="1" dirty="0">
                          <a:solidFill>
                            <a:schemeClr val="tx1"/>
                          </a:solidFill>
                        </a:rPr>
                        <a:t>Average</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51937069"/>
                  </a:ext>
                </a:extLst>
              </a:tr>
              <a:tr h="586882">
                <a:tc>
                  <a:txBody>
                    <a:bodyPr/>
                    <a:lstStyle/>
                    <a:p>
                      <a:r>
                        <a:rPr lang="en-US" b="1" dirty="0"/>
                        <a:t>Indian Oil</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16</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15</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13</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18</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15.50</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84306315"/>
                  </a:ext>
                </a:extLst>
              </a:tr>
              <a:tr h="586882">
                <a:tc>
                  <a:txBody>
                    <a:bodyPr/>
                    <a:lstStyle/>
                    <a:p>
                      <a:r>
                        <a:rPr lang="en-US" b="1" dirty="0"/>
                        <a:t>Bharath Petroleum</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15</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14</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20</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22</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17.75</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31709548"/>
                  </a:ext>
                </a:extLst>
              </a:tr>
              <a:tr h="586882">
                <a:tc>
                  <a:txBody>
                    <a:bodyPr/>
                    <a:lstStyle/>
                    <a:p>
                      <a:r>
                        <a:rPr lang="en-US" b="1" dirty="0"/>
                        <a:t>Hindustan Petroleum</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17</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16</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14</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20</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16.75</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27240033"/>
                  </a:ext>
                </a:extLst>
              </a:tr>
              <a:tr h="586882">
                <a:tc>
                  <a:txBody>
                    <a:bodyPr/>
                    <a:lstStyle/>
                    <a:p>
                      <a:r>
                        <a:rPr lang="en-US" b="1" dirty="0"/>
                        <a:t>Reliance</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14</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20</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21</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22</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19.25</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8261140"/>
                  </a:ext>
                </a:extLst>
              </a:tr>
              <a:tr h="586882">
                <a:tc>
                  <a:txBody>
                    <a:bodyPr/>
                    <a:lstStyle/>
                    <a:p>
                      <a:r>
                        <a:rPr lang="en-US" b="1" dirty="0"/>
                        <a:t>Essar</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13</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15</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17</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19</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16.00</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86340458"/>
                  </a:ext>
                </a:extLst>
              </a:tr>
              <a:tr h="586882">
                <a:tc>
                  <a:txBody>
                    <a:bodyPr/>
                    <a:lstStyle/>
                    <a:p>
                      <a:r>
                        <a:rPr lang="en-US" b="1" dirty="0"/>
                        <a:t>Shell</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15</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14</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20</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22</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17.75</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13262673"/>
                  </a:ext>
                </a:extLst>
              </a:tr>
              <a:tr h="586882">
                <a:tc>
                  <a:txBody>
                    <a:bodyPr/>
                    <a:lstStyle/>
                    <a:p>
                      <a:r>
                        <a:rPr lang="en-US" b="1" dirty="0"/>
                        <a:t>Car Average</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15.00</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15.67</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17.50</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20.5</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solidFill>
                            <a:schemeClr val="tx1"/>
                          </a:solidFill>
                        </a:rPr>
                        <a:t>17.17</a:t>
                      </a:r>
                      <a:endParaRPr lang="en-I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90524839"/>
                  </a:ext>
                </a:extLst>
              </a:tr>
            </a:tbl>
          </a:graphicData>
        </a:graphic>
      </p:graphicFrame>
    </p:spTree>
    <p:extLst>
      <p:ext uri="{BB962C8B-B14F-4D97-AF65-F5344CB8AC3E}">
        <p14:creationId xmlns:p14="http://schemas.microsoft.com/office/powerpoint/2010/main" val="1355105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965EE28-C613-4EFC-9961-F6901F6DA84A}"/>
              </a:ext>
            </a:extLst>
          </p:cNvPr>
          <p:cNvSpPr>
            <a:spLocks noGrp="1"/>
          </p:cNvSpPr>
          <p:nvPr>
            <p:ph type="title"/>
          </p:nvPr>
        </p:nvSpPr>
        <p:spPr/>
        <p:txBody>
          <a:bodyPr/>
          <a:lstStyle/>
          <a:p>
            <a:endParaRPr lang="en-IN" dirty="0"/>
          </a:p>
        </p:txBody>
      </p:sp>
      <p:pic>
        <p:nvPicPr>
          <p:cNvPr id="1026" name="Picture 2" descr="ANOVA Analysis of Variation | Six Sigma Study Guide">
            <a:extLst>
              <a:ext uri="{FF2B5EF4-FFF2-40B4-BE49-F238E27FC236}">
                <a16:creationId xmlns:a16="http://schemas.microsoft.com/office/drawing/2014/main" xmlns="" id="{8DE24C6B-B16D-4D8A-BDC1-4141D25807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669172" cy="563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15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B11DB4FF-ED8C-4368-BA53-D50C4FA3E613}"/>
              </a:ext>
            </a:extLst>
          </p:cNvPr>
          <p:cNvSpPr>
            <a:spLocks noGrp="1" noChangeArrowheads="1"/>
          </p:cNvSpPr>
          <p:nvPr>
            <p:ph type="title"/>
          </p:nvPr>
        </p:nvSpPr>
        <p:spPr>
          <a:xfrm>
            <a:off x="1981200" y="274638"/>
            <a:ext cx="8229600" cy="715962"/>
          </a:xfrm>
          <a:solidFill>
            <a:srgbClr val="FFFF00"/>
          </a:solidFill>
          <a:ln>
            <a:solidFill>
              <a:schemeClr val="tx1"/>
            </a:solidFill>
            <a:miter lim="800000"/>
            <a:headEnd/>
            <a:tailEnd/>
          </a:ln>
        </p:spPr>
        <p:txBody>
          <a:bodyPr/>
          <a:lstStyle/>
          <a:p>
            <a:pPr eaLnBrk="1" hangingPunct="1"/>
            <a:r>
              <a:rPr lang="en-US" altLang="en-US"/>
              <a:t>CHI-SQUARE TEST</a:t>
            </a:r>
          </a:p>
        </p:txBody>
      </p:sp>
      <p:sp>
        <p:nvSpPr>
          <p:cNvPr id="28675" name="Rectangle 7">
            <a:extLst>
              <a:ext uri="{FF2B5EF4-FFF2-40B4-BE49-F238E27FC236}">
                <a16:creationId xmlns:a16="http://schemas.microsoft.com/office/drawing/2014/main" xmlns="" id="{E53894C0-FF3E-4924-9DA4-538947360291}"/>
              </a:ext>
            </a:extLst>
          </p:cNvPr>
          <p:cNvSpPr>
            <a:spLocks noGrp="1" noChangeArrowheads="1"/>
          </p:cNvSpPr>
          <p:nvPr>
            <p:ph type="body" idx="1"/>
          </p:nvPr>
        </p:nvSpPr>
        <p:spPr>
          <a:xfrm>
            <a:off x="1981200" y="1295400"/>
            <a:ext cx="8229600" cy="5181600"/>
          </a:xfrm>
          <a:solidFill>
            <a:srgbClr val="CCFFFF"/>
          </a:solidFill>
          <a:ln>
            <a:solidFill>
              <a:schemeClr val="tx1"/>
            </a:solidFill>
            <a:miter lim="800000"/>
            <a:headEnd/>
            <a:tailEnd/>
          </a:ln>
        </p:spPr>
        <p:txBody>
          <a:bodyPr/>
          <a:lstStyle/>
          <a:p>
            <a:pPr eaLnBrk="1" hangingPunct="1">
              <a:lnSpc>
                <a:spcPct val="90000"/>
              </a:lnSpc>
              <a:buFontTx/>
              <a:buNone/>
            </a:pPr>
            <a:r>
              <a:rPr lang="en-US" altLang="en-US"/>
              <a:t>	</a:t>
            </a:r>
            <a:r>
              <a:rPr lang="en-US" altLang="en-US" u="sng"/>
              <a:t>Introduction</a:t>
            </a:r>
            <a:r>
              <a:rPr lang="en-US" altLang="en-US"/>
              <a:t>: Many times managers need to know whether the differences they observe among several sample proportions are significant or only due to chance. </a:t>
            </a:r>
          </a:p>
          <a:p>
            <a:pPr eaLnBrk="1" hangingPunct="1">
              <a:lnSpc>
                <a:spcPct val="90000"/>
              </a:lnSpc>
              <a:buFontTx/>
              <a:buNone/>
            </a:pPr>
            <a:r>
              <a:rPr lang="en-US" altLang="en-US"/>
              <a:t>	</a:t>
            </a:r>
            <a:r>
              <a:rPr lang="en-US" altLang="en-US" u="sng"/>
              <a:t>Example:</a:t>
            </a:r>
            <a:r>
              <a:rPr lang="en-US" altLang="en-US"/>
              <a:t> A marketing manager will be eager to know whether the difference in sales is due to market potential or sales man ship.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A66BC7-9C2F-4412-8E3A-3E1F3E871CE4}"/>
              </a:ext>
            </a:extLst>
          </p:cNvPr>
          <p:cNvSpPr>
            <a:spLocks noGrp="1"/>
          </p:cNvSpPr>
          <p:nvPr>
            <p:ph type="title"/>
          </p:nvPr>
        </p:nvSpPr>
        <p:spPr/>
        <p:txBody>
          <a:bodyPr/>
          <a:lstStyle/>
          <a:p>
            <a:endParaRPr lang="en-IN"/>
          </a:p>
        </p:txBody>
      </p:sp>
      <p:pic>
        <p:nvPicPr>
          <p:cNvPr id="2050" name="Picture 2" descr="Hypothesis Testing - One Way Analysis of Variance (ANOVA) with F-Test -  Gooddata Documentation">
            <a:extLst>
              <a:ext uri="{FF2B5EF4-FFF2-40B4-BE49-F238E27FC236}">
                <a16:creationId xmlns:a16="http://schemas.microsoft.com/office/drawing/2014/main" xmlns="" id="{2EAAEAB3-5EBE-482E-B7E1-73621519DB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689113"/>
            <a:ext cx="9856303" cy="5539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360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87DB29-35AA-4955-938A-F7D1F2177AD5}"/>
              </a:ext>
            </a:extLst>
          </p:cNvPr>
          <p:cNvSpPr>
            <a:spLocks noGrp="1"/>
          </p:cNvSpPr>
          <p:nvPr>
            <p:ph type="title"/>
          </p:nvPr>
        </p:nvSpPr>
        <p:spPr>
          <a:xfrm>
            <a:off x="838200" y="236337"/>
            <a:ext cx="10515600" cy="1012914"/>
          </a:xfrm>
        </p:spPr>
        <p:txBody>
          <a:bodyPr>
            <a:normAutofit/>
          </a:bodyPr>
          <a:lstStyle/>
          <a:p>
            <a:endParaRPr lang="en-IN"/>
          </a:p>
        </p:txBody>
      </p:sp>
      <p:pic>
        <p:nvPicPr>
          <p:cNvPr id="3074" name="Picture 2" descr="One way ANOVA (Analysis Of Variance) – Analytics Buddhu">
            <a:extLst>
              <a:ext uri="{FF2B5EF4-FFF2-40B4-BE49-F238E27FC236}">
                <a16:creationId xmlns:a16="http://schemas.microsoft.com/office/drawing/2014/main" xmlns="" id="{102DEEEE-2652-45CA-B17A-E87DB41721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5739" y="365125"/>
            <a:ext cx="10684565" cy="592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947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5F3E9-301A-4AA7-8A31-6F4C4C8927BE}"/>
              </a:ext>
            </a:extLst>
          </p:cNvPr>
          <p:cNvSpPr>
            <a:spLocks noGrp="1"/>
          </p:cNvSpPr>
          <p:nvPr>
            <p:ph type="title"/>
          </p:nvPr>
        </p:nvSpPr>
        <p:spPr>
          <a:xfrm>
            <a:off x="838200" y="365125"/>
            <a:ext cx="10515600" cy="1185379"/>
          </a:xfrm>
        </p:spPr>
        <p:txBody>
          <a:bodyPr/>
          <a:lstStyle/>
          <a:p>
            <a:pPr algn="ctr"/>
            <a:r>
              <a:rPr lang="en-US" b="1" dirty="0"/>
              <a:t>TWO-WAY ANOVA</a:t>
            </a:r>
            <a:endParaRPr lang="en-IN" b="1" dirty="0"/>
          </a:p>
        </p:txBody>
      </p:sp>
      <p:sp>
        <p:nvSpPr>
          <p:cNvPr id="3" name="Content Placeholder 2">
            <a:extLst>
              <a:ext uri="{FF2B5EF4-FFF2-40B4-BE49-F238E27FC236}">
                <a16:creationId xmlns:a16="http://schemas.microsoft.com/office/drawing/2014/main" xmlns="" id="{0A36D36D-8AC9-48AD-A456-124C1A1E2A7B}"/>
              </a:ext>
            </a:extLst>
          </p:cNvPr>
          <p:cNvSpPr>
            <a:spLocks noGrp="1"/>
          </p:cNvSpPr>
          <p:nvPr>
            <p:ph idx="1"/>
          </p:nvPr>
        </p:nvSpPr>
        <p:spPr/>
        <p:txBody>
          <a:bodyPr/>
          <a:lstStyle/>
          <a:p>
            <a:endParaRPr lang="en-IN"/>
          </a:p>
        </p:txBody>
      </p:sp>
      <p:pic>
        <p:nvPicPr>
          <p:cNvPr id="4098" name="Picture 2" descr="Chapter 6: Two-way Analysis of Variance | Natural Resources Biometrics">
            <a:extLst>
              <a:ext uri="{FF2B5EF4-FFF2-40B4-BE49-F238E27FC236}">
                <a16:creationId xmlns:a16="http://schemas.microsoft.com/office/drawing/2014/main" xmlns="" id="{925941AD-1DF0-44AC-AD8C-529BEF4D7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686" y="1690688"/>
            <a:ext cx="10214113" cy="421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21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946495-D6C1-4F92-8954-A9440BBD656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0F9723E6-8989-485C-AD37-6B9BCD517B14}"/>
              </a:ext>
            </a:extLst>
          </p:cNvPr>
          <p:cNvSpPr>
            <a:spLocks noGrp="1"/>
          </p:cNvSpPr>
          <p:nvPr>
            <p:ph idx="1"/>
          </p:nvPr>
        </p:nvSpPr>
        <p:spPr/>
        <p:txBody>
          <a:bodyPr/>
          <a:lstStyle/>
          <a:p>
            <a:endParaRPr lang="en-IN"/>
          </a:p>
        </p:txBody>
      </p:sp>
      <p:pic>
        <p:nvPicPr>
          <p:cNvPr id="1026" name="Picture 2" descr="Image result for anova table of critical values">
            <a:extLst>
              <a:ext uri="{FF2B5EF4-FFF2-40B4-BE49-F238E27FC236}">
                <a16:creationId xmlns:a16="http://schemas.microsoft.com/office/drawing/2014/main" xmlns="" id="{A140EED3-3859-4EBA-8156-8CF5CCD9F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365125"/>
            <a:ext cx="10651435" cy="599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855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5C743-B37C-4164-8F00-6EC1C115CF53}"/>
              </a:ext>
            </a:extLst>
          </p:cNvPr>
          <p:cNvSpPr>
            <a:spLocks noGrp="1"/>
          </p:cNvSpPr>
          <p:nvPr>
            <p:ph type="title"/>
          </p:nvPr>
        </p:nvSpPr>
        <p:spPr>
          <a:xfrm>
            <a:off x="838200" y="365125"/>
            <a:ext cx="10515600" cy="1172127"/>
          </a:xfrm>
          <a:ln>
            <a:solidFill>
              <a:schemeClr val="accent1"/>
            </a:solidFill>
          </a:ln>
        </p:spPr>
        <p:txBody>
          <a:bodyPr/>
          <a:lstStyle/>
          <a:p>
            <a:pPr algn="ctr"/>
            <a:r>
              <a:rPr lang="en-US" dirty="0"/>
              <a:t>ONE-WAY CLASSIFICATION</a:t>
            </a:r>
            <a:endParaRPr lang="en-IN" dirty="0"/>
          </a:p>
        </p:txBody>
      </p:sp>
      <p:graphicFrame>
        <p:nvGraphicFramePr>
          <p:cNvPr id="4" name="Table 4">
            <a:extLst>
              <a:ext uri="{FF2B5EF4-FFF2-40B4-BE49-F238E27FC236}">
                <a16:creationId xmlns:a16="http://schemas.microsoft.com/office/drawing/2014/main" xmlns="" id="{248A3B0A-243E-423F-85BA-39BB0F23F585}"/>
              </a:ext>
            </a:extLst>
          </p:cNvPr>
          <p:cNvGraphicFramePr>
            <a:graphicFrameLocks noGrp="1"/>
          </p:cNvGraphicFramePr>
          <p:nvPr>
            <p:ph idx="1"/>
          </p:nvPr>
        </p:nvGraphicFramePr>
        <p:xfrm>
          <a:off x="980660" y="2165984"/>
          <a:ext cx="10373136" cy="2438400"/>
        </p:xfrm>
        <a:graphic>
          <a:graphicData uri="http://schemas.openxmlformats.org/drawingml/2006/table">
            <a:tbl>
              <a:tblPr firstRow="1" bandRow="1">
                <a:tableStyleId>{5C22544A-7EE6-4342-B048-85BDC9FD1C3A}</a:tableStyleId>
              </a:tblPr>
              <a:tblGrid>
                <a:gridCol w="3457712">
                  <a:extLst>
                    <a:ext uri="{9D8B030D-6E8A-4147-A177-3AD203B41FA5}">
                      <a16:colId xmlns:a16="http://schemas.microsoft.com/office/drawing/2014/main" xmlns="" val="332790477"/>
                    </a:ext>
                  </a:extLst>
                </a:gridCol>
                <a:gridCol w="3457712">
                  <a:extLst>
                    <a:ext uri="{9D8B030D-6E8A-4147-A177-3AD203B41FA5}">
                      <a16:colId xmlns:a16="http://schemas.microsoft.com/office/drawing/2014/main" xmlns="" val="542163537"/>
                    </a:ext>
                  </a:extLst>
                </a:gridCol>
                <a:gridCol w="3457712">
                  <a:extLst>
                    <a:ext uri="{9D8B030D-6E8A-4147-A177-3AD203B41FA5}">
                      <a16:colId xmlns:a16="http://schemas.microsoft.com/office/drawing/2014/main" xmlns="" val="2324670617"/>
                    </a:ext>
                  </a:extLst>
                </a:gridCol>
              </a:tblGrid>
              <a:tr h="220385">
                <a:tc>
                  <a:txBody>
                    <a:bodyPr/>
                    <a:lstStyle/>
                    <a:p>
                      <a:pPr algn="ctr"/>
                      <a:r>
                        <a:rPr lang="en-US" sz="2400" dirty="0">
                          <a:solidFill>
                            <a:schemeClr val="tx1"/>
                          </a:solidFill>
                        </a:rPr>
                        <a:t>Group A</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Group B</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Group C</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49211065"/>
                  </a:ext>
                </a:extLst>
              </a:tr>
              <a:tr h="176308">
                <a:tc>
                  <a:txBody>
                    <a:bodyPr/>
                    <a:lstStyle/>
                    <a:p>
                      <a:pPr algn="ctr"/>
                      <a:r>
                        <a:rPr lang="en-US" dirty="0">
                          <a:solidFill>
                            <a:schemeClr val="tx1"/>
                          </a:solidFill>
                        </a:rPr>
                        <a:t>16</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15</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15</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491479"/>
                  </a:ext>
                </a:extLst>
              </a:tr>
              <a:tr h="176308">
                <a:tc>
                  <a:txBody>
                    <a:bodyPr/>
                    <a:lstStyle/>
                    <a:p>
                      <a:pPr algn="ctr"/>
                      <a:r>
                        <a:rPr lang="en-US" dirty="0">
                          <a:solidFill>
                            <a:schemeClr val="tx1"/>
                          </a:solidFill>
                        </a:rPr>
                        <a:t>17</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15</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01983815"/>
                  </a:ext>
                </a:extLst>
              </a:tr>
              <a:tr h="176308">
                <a:tc>
                  <a:txBody>
                    <a:bodyPr/>
                    <a:lstStyle/>
                    <a:p>
                      <a:pPr algn="ctr"/>
                      <a:r>
                        <a:rPr lang="en-US" dirty="0">
                          <a:solidFill>
                            <a:schemeClr val="tx1"/>
                          </a:solidFill>
                        </a:rPr>
                        <a:t>13</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57959450"/>
                  </a:ext>
                </a:extLst>
              </a:tr>
              <a:tr h="176308">
                <a:tc>
                  <a:txBody>
                    <a:bodyPr/>
                    <a:lstStyle/>
                    <a:p>
                      <a:pPr algn="ctr"/>
                      <a:r>
                        <a:rPr lang="en-US" dirty="0">
                          <a:solidFill>
                            <a:schemeClr val="tx1"/>
                          </a:solidFill>
                        </a:rPr>
                        <a:t>18</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17</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33435562"/>
                  </a:ext>
                </a:extLst>
              </a:tr>
              <a:tr h="249769">
                <a:tc>
                  <a:txBody>
                    <a:bodyPr/>
                    <a:lstStyle/>
                    <a:p>
                      <a:pPr algn="ctr"/>
                      <a:r>
                        <a:rPr lang="en-US" sz="2800" b="1" dirty="0">
                          <a:solidFill>
                            <a:schemeClr val="tx1"/>
                          </a:solidFill>
                        </a:rPr>
                        <a:t>64</a:t>
                      </a:r>
                      <a:endParaRPr lang="en-I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60</a:t>
                      </a:r>
                      <a:endParaRPr lang="en-I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56</a:t>
                      </a:r>
                      <a:endParaRPr lang="en-I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16966764"/>
                  </a:ext>
                </a:extLst>
              </a:tr>
            </a:tbl>
          </a:graphicData>
        </a:graphic>
      </p:graphicFrame>
    </p:spTree>
    <p:extLst>
      <p:ext uri="{BB962C8B-B14F-4D97-AF65-F5344CB8AC3E}">
        <p14:creationId xmlns:p14="http://schemas.microsoft.com/office/powerpoint/2010/main" val="3146315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3F858F-12D6-44EC-B138-21F234FCE46A}"/>
              </a:ext>
            </a:extLst>
          </p:cNvPr>
          <p:cNvSpPr>
            <a:spLocks noGrp="1"/>
          </p:cNvSpPr>
          <p:nvPr>
            <p:ph type="title"/>
          </p:nvPr>
        </p:nvSpPr>
        <p:spPr>
          <a:xfrm>
            <a:off x="838200" y="365125"/>
            <a:ext cx="10515600" cy="2775640"/>
          </a:xfrm>
        </p:spPr>
        <p:txBody>
          <a:bodyPr>
            <a:normAutofit/>
          </a:bodyPr>
          <a:lstStyle/>
          <a:p>
            <a:r>
              <a:rPr lang="en-US" sz="2400" dirty="0"/>
              <a:t>S1</a:t>
            </a:r>
            <a:r>
              <a:rPr lang="en-US" sz="2400" baseline="30000" dirty="0"/>
              <a:t>2</a:t>
            </a:r>
            <a:r>
              <a:rPr lang="en-US" sz="2400" dirty="0"/>
              <a:t>=14/4=3.5</a:t>
            </a:r>
            <a:br>
              <a:rPr lang="en-US" sz="2400" dirty="0"/>
            </a:br>
            <a:r>
              <a:rPr lang="en-US" sz="2400" dirty="0"/>
              <a:t>S2</a:t>
            </a:r>
            <a:r>
              <a:rPr lang="en-US" sz="2400" baseline="30000" dirty="0"/>
              <a:t>2</a:t>
            </a:r>
            <a:r>
              <a:rPr lang="en-US" sz="2400" dirty="0"/>
              <a:t>=8/4=2</a:t>
            </a:r>
            <a:br>
              <a:rPr lang="en-US" sz="2400" dirty="0"/>
            </a:br>
            <a:r>
              <a:rPr lang="en-US" sz="2400" dirty="0"/>
              <a:t>S3</a:t>
            </a:r>
            <a:r>
              <a:rPr lang="en-US" sz="2400" baseline="30000" dirty="0"/>
              <a:t>2</a:t>
            </a:r>
            <a:r>
              <a:rPr lang="en-US" sz="2400" dirty="0"/>
              <a:t>=2/4=0.5</a:t>
            </a:r>
            <a:br>
              <a:rPr lang="en-US" sz="2400" dirty="0"/>
            </a:br>
            <a:r>
              <a:rPr lang="en-US" sz="2400" dirty="0"/>
              <a:t>σ1</a:t>
            </a:r>
            <a:r>
              <a:rPr lang="en-US" sz="2400" baseline="30000" dirty="0"/>
              <a:t>2=</a:t>
            </a:r>
            <a:r>
              <a:rPr lang="en-US" sz="2400" dirty="0"/>
              <a:t>(14+8+2)/(4+4+4-3)=2.67</a:t>
            </a:r>
            <a:br>
              <a:rPr lang="en-US" sz="2400" dirty="0"/>
            </a:br>
            <a:r>
              <a:rPr lang="en-US" sz="2400" dirty="0"/>
              <a:t>σ2</a:t>
            </a:r>
            <a:r>
              <a:rPr lang="en-US" sz="2400" baseline="30000" dirty="0"/>
              <a:t>2=</a:t>
            </a:r>
            <a:r>
              <a:rPr lang="en-US" sz="2400" dirty="0"/>
              <a:t>4{(16-15)</a:t>
            </a:r>
            <a:r>
              <a:rPr lang="en-US" sz="2400" baseline="30000" dirty="0"/>
              <a:t>2</a:t>
            </a:r>
            <a:r>
              <a:rPr lang="en-US" sz="2400" dirty="0"/>
              <a:t>+(15-15)</a:t>
            </a:r>
            <a:r>
              <a:rPr lang="en-US" sz="2400" baseline="30000" dirty="0"/>
              <a:t>2</a:t>
            </a:r>
            <a:r>
              <a:rPr lang="en-US" sz="2400" dirty="0"/>
              <a:t>+(14-15)</a:t>
            </a:r>
            <a:r>
              <a:rPr lang="en-US" sz="2400" baseline="30000" dirty="0"/>
              <a:t>2</a:t>
            </a:r>
            <a:r>
              <a:rPr lang="en-US" sz="2400" dirty="0"/>
              <a:t>}/(3-1)=4</a:t>
            </a:r>
            <a:br>
              <a:rPr lang="en-US" sz="2400" dirty="0"/>
            </a:br>
            <a:r>
              <a:rPr lang="en-US" sz="2400" b="1" dirty="0"/>
              <a:t>F Ratio=Variance Between Samples/Variance Within Samples</a:t>
            </a:r>
            <a:br>
              <a:rPr lang="en-US" sz="2400" b="1" dirty="0"/>
            </a:br>
            <a:r>
              <a:rPr lang="en-US" sz="2400" b="1" dirty="0"/>
              <a:t>4/2.67=1.498</a:t>
            </a:r>
            <a:br>
              <a:rPr lang="en-US" sz="2400" b="1" dirty="0"/>
            </a:br>
            <a:r>
              <a:rPr lang="en-US" sz="2400" b="1" dirty="0"/>
              <a:t>Table value for (2,9) d.f=4.26, accept the Null Hypothesis</a:t>
            </a:r>
            <a:endParaRPr lang="en-IN" sz="2400" b="1" dirty="0"/>
          </a:p>
        </p:txBody>
      </p:sp>
      <p:graphicFrame>
        <p:nvGraphicFramePr>
          <p:cNvPr id="4" name="Table 4">
            <a:extLst>
              <a:ext uri="{FF2B5EF4-FFF2-40B4-BE49-F238E27FC236}">
                <a16:creationId xmlns:a16="http://schemas.microsoft.com/office/drawing/2014/main" xmlns="" id="{BAC378EE-4946-4D2C-8D8F-4035FEE4A373}"/>
              </a:ext>
            </a:extLst>
          </p:cNvPr>
          <p:cNvGraphicFramePr>
            <a:graphicFrameLocks noGrp="1"/>
          </p:cNvGraphicFramePr>
          <p:nvPr>
            <p:ph idx="1"/>
          </p:nvPr>
        </p:nvGraphicFramePr>
        <p:xfrm>
          <a:off x="838200" y="3429000"/>
          <a:ext cx="10518913" cy="2362200"/>
        </p:xfrm>
        <a:graphic>
          <a:graphicData uri="http://schemas.openxmlformats.org/drawingml/2006/table">
            <a:tbl>
              <a:tblPr firstRow="1" bandRow="1">
                <a:tableStyleId>{5C22544A-7EE6-4342-B048-85BDC9FD1C3A}</a:tableStyleId>
              </a:tblPr>
              <a:tblGrid>
                <a:gridCol w="1168400">
                  <a:extLst>
                    <a:ext uri="{9D8B030D-6E8A-4147-A177-3AD203B41FA5}">
                      <a16:colId xmlns:a16="http://schemas.microsoft.com/office/drawing/2014/main" xmlns="" val="2227810713"/>
                    </a:ext>
                  </a:extLst>
                </a:gridCol>
                <a:gridCol w="1168400">
                  <a:extLst>
                    <a:ext uri="{9D8B030D-6E8A-4147-A177-3AD203B41FA5}">
                      <a16:colId xmlns:a16="http://schemas.microsoft.com/office/drawing/2014/main" xmlns="" val="2438037317"/>
                    </a:ext>
                  </a:extLst>
                </a:gridCol>
                <a:gridCol w="1168400">
                  <a:extLst>
                    <a:ext uri="{9D8B030D-6E8A-4147-A177-3AD203B41FA5}">
                      <a16:colId xmlns:a16="http://schemas.microsoft.com/office/drawing/2014/main" xmlns="" val="21824154"/>
                    </a:ext>
                  </a:extLst>
                </a:gridCol>
                <a:gridCol w="1168400">
                  <a:extLst>
                    <a:ext uri="{9D8B030D-6E8A-4147-A177-3AD203B41FA5}">
                      <a16:colId xmlns:a16="http://schemas.microsoft.com/office/drawing/2014/main" xmlns="" val="1139774888"/>
                    </a:ext>
                  </a:extLst>
                </a:gridCol>
                <a:gridCol w="1168400">
                  <a:extLst>
                    <a:ext uri="{9D8B030D-6E8A-4147-A177-3AD203B41FA5}">
                      <a16:colId xmlns:a16="http://schemas.microsoft.com/office/drawing/2014/main" xmlns="" val="652890273"/>
                    </a:ext>
                  </a:extLst>
                </a:gridCol>
                <a:gridCol w="1168400">
                  <a:extLst>
                    <a:ext uri="{9D8B030D-6E8A-4147-A177-3AD203B41FA5}">
                      <a16:colId xmlns:a16="http://schemas.microsoft.com/office/drawing/2014/main" xmlns="" val="2677916071"/>
                    </a:ext>
                  </a:extLst>
                </a:gridCol>
                <a:gridCol w="1168400">
                  <a:extLst>
                    <a:ext uri="{9D8B030D-6E8A-4147-A177-3AD203B41FA5}">
                      <a16:colId xmlns:a16="http://schemas.microsoft.com/office/drawing/2014/main" xmlns="" val="2367545200"/>
                    </a:ext>
                  </a:extLst>
                </a:gridCol>
                <a:gridCol w="1168400">
                  <a:extLst>
                    <a:ext uri="{9D8B030D-6E8A-4147-A177-3AD203B41FA5}">
                      <a16:colId xmlns:a16="http://schemas.microsoft.com/office/drawing/2014/main" xmlns="" val="2889663147"/>
                    </a:ext>
                  </a:extLst>
                </a:gridCol>
                <a:gridCol w="1171713">
                  <a:extLst>
                    <a:ext uri="{9D8B030D-6E8A-4147-A177-3AD203B41FA5}">
                      <a16:colId xmlns:a16="http://schemas.microsoft.com/office/drawing/2014/main" xmlns="" val="2624411779"/>
                    </a:ext>
                  </a:extLst>
                </a:gridCol>
              </a:tblGrid>
              <a:tr h="377952">
                <a:tc gridSpan="3">
                  <a:txBody>
                    <a:bodyPr/>
                    <a:lstStyle/>
                    <a:p>
                      <a:pPr algn="ctr"/>
                      <a:r>
                        <a:rPr lang="en-US" dirty="0">
                          <a:solidFill>
                            <a:schemeClr val="tx1"/>
                          </a:solidFill>
                        </a:rPr>
                        <a:t>Group A</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dirty="0">
                          <a:solidFill>
                            <a:schemeClr val="tx1"/>
                          </a:solidFill>
                        </a:rPr>
                        <a:t>Group B</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dirty="0">
                          <a:solidFill>
                            <a:schemeClr val="tx1"/>
                          </a:solidFill>
                        </a:rPr>
                        <a:t>Group C</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47452967"/>
                  </a:ext>
                </a:extLst>
              </a:tr>
              <a:tr h="377952">
                <a:tc>
                  <a:txBody>
                    <a:bodyPr/>
                    <a:lstStyle/>
                    <a:p>
                      <a:pPr algn="ctr"/>
                      <a:r>
                        <a:rPr lang="en-US" dirty="0">
                          <a:solidFill>
                            <a:schemeClr val="tx1"/>
                          </a:solidFill>
                        </a:rPr>
                        <a:t>16</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15</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15</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54835553"/>
                  </a:ext>
                </a:extLst>
              </a:tr>
              <a:tr h="377952">
                <a:tc>
                  <a:txBody>
                    <a:bodyPr/>
                    <a:lstStyle/>
                    <a:p>
                      <a:pPr algn="ctr"/>
                      <a:r>
                        <a:rPr lang="en-US" dirty="0">
                          <a:solidFill>
                            <a:schemeClr val="tx1"/>
                          </a:solidFill>
                        </a:rPr>
                        <a:t>17</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15</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28778055"/>
                  </a:ext>
                </a:extLst>
              </a:tr>
              <a:tr h="377952">
                <a:tc>
                  <a:txBody>
                    <a:bodyPr/>
                    <a:lstStyle/>
                    <a:p>
                      <a:pPr algn="ctr"/>
                      <a:r>
                        <a:rPr lang="en-US" dirty="0">
                          <a:solidFill>
                            <a:schemeClr val="tx1"/>
                          </a:solidFill>
                        </a:rPr>
                        <a:t>13</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-3</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9</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-2</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17106850"/>
                  </a:ext>
                </a:extLst>
              </a:tr>
              <a:tr h="377952">
                <a:tc>
                  <a:txBody>
                    <a:bodyPr/>
                    <a:lstStyle/>
                    <a:p>
                      <a:pPr algn="ctr"/>
                      <a:r>
                        <a:rPr lang="en-US" dirty="0">
                          <a:solidFill>
                            <a:schemeClr val="tx1"/>
                          </a:solidFill>
                        </a:rPr>
                        <a:t>18</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2</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17</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2</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03382768"/>
                  </a:ext>
                </a:extLst>
              </a:tr>
              <a:tr h="472440">
                <a:tc>
                  <a:txBody>
                    <a:bodyPr/>
                    <a:lstStyle/>
                    <a:p>
                      <a:pPr algn="ctr"/>
                      <a:r>
                        <a:rPr lang="en-US" sz="2400" b="1" dirty="0">
                          <a:solidFill>
                            <a:schemeClr val="tx1"/>
                          </a:solidFill>
                        </a:rPr>
                        <a:t>64</a:t>
                      </a:r>
                      <a:endParaRPr lang="en-IN"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IN"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14</a:t>
                      </a:r>
                      <a:endParaRPr lang="en-IN"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60</a:t>
                      </a:r>
                      <a:endParaRPr lang="en-IN"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IN"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8</a:t>
                      </a:r>
                      <a:endParaRPr lang="en-IN"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56</a:t>
                      </a:r>
                      <a:endParaRPr lang="en-IN"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IN"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a:t>
                      </a:r>
                      <a:endParaRPr lang="en-IN"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77199770"/>
                  </a:ext>
                </a:extLst>
              </a:tr>
            </a:tbl>
          </a:graphicData>
        </a:graphic>
      </p:graphicFrame>
    </p:spTree>
    <p:extLst>
      <p:ext uri="{BB962C8B-B14F-4D97-AF65-F5344CB8AC3E}">
        <p14:creationId xmlns:p14="http://schemas.microsoft.com/office/powerpoint/2010/main" val="3166088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0F7A1-3B32-4E6A-B481-3B3E21A28194}"/>
              </a:ext>
            </a:extLst>
          </p:cNvPr>
          <p:cNvSpPr>
            <a:spLocks noGrp="1"/>
          </p:cNvSpPr>
          <p:nvPr>
            <p:ph type="title"/>
          </p:nvPr>
        </p:nvSpPr>
        <p:spPr>
          <a:xfrm>
            <a:off x="838200" y="365125"/>
            <a:ext cx="10515600" cy="973345"/>
          </a:xfrm>
          <a:ln>
            <a:solidFill>
              <a:schemeClr val="accent1"/>
            </a:solidFill>
          </a:ln>
        </p:spPr>
        <p:txBody>
          <a:bodyPr/>
          <a:lstStyle/>
          <a:p>
            <a:pPr algn="ctr"/>
            <a:r>
              <a:rPr lang="en-US" dirty="0"/>
              <a:t>ONE- WAY ANOVA TABLE IN GENERAL FORM</a:t>
            </a:r>
            <a:endParaRPr lang="en-IN" dirty="0"/>
          </a:p>
        </p:txBody>
      </p:sp>
      <p:graphicFrame>
        <p:nvGraphicFramePr>
          <p:cNvPr id="4" name="Table 4">
            <a:extLst>
              <a:ext uri="{FF2B5EF4-FFF2-40B4-BE49-F238E27FC236}">
                <a16:creationId xmlns:a16="http://schemas.microsoft.com/office/drawing/2014/main" xmlns="" id="{844237F7-FE0C-4C3C-85FB-4ED3955B0EDB}"/>
              </a:ext>
            </a:extLst>
          </p:cNvPr>
          <p:cNvGraphicFramePr>
            <a:graphicFrameLocks noGrp="1"/>
          </p:cNvGraphicFramePr>
          <p:nvPr>
            <p:ph idx="1"/>
          </p:nvPr>
        </p:nvGraphicFramePr>
        <p:xfrm>
          <a:off x="1020417" y="1825625"/>
          <a:ext cx="10333383" cy="1381760"/>
        </p:xfrm>
        <a:graphic>
          <a:graphicData uri="http://schemas.openxmlformats.org/drawingml/2006/table">
            <a:tbl>
              <a:tblPr firstRow="1" bandRow="1">
                <a:tableStyleId>{5C22544A-7EE6-4342-B048-85BDC9FD1C3A}</a:tableStyleId>
              </a:tblPr>
              <a:tblGrid>
                <a:gridCol w="1920903">
                  <a:extLst>
                    <a:ext uri="{9D8B030D-6E8A-4147-A177-3AD203B41FA5}">
                      <a16:colId xmlns:a16="http://schemas.microsoft.com/office/drawing/2014/main" xmlns="" val="2666606775"/>
                    </a:ext>
                  </a:extLst>
                </a:gridCol>
                <a:gridCol w="2103120">
                  <a:extLst>
                    <a:ext uri="{9D8B030D-6E8A-4147-A177-3AD203B41FA5}">
                      <a16:colId xmlns:a16="http://schemas.microsoft.com/office/drawing/2014/main" xmlns="" val="2731518363"/>
                    </a:ext>
                  </a:extLst>
                </a:gridCol>
                <a:gridCol w="2103120">
                  <a:extLst>
                    <a:ext uri="{9D8B030D-6E8A-4147-A177-3AD203B41FA5}">
                      <a16:colId xmlns:a16="http://schemas.microsoft.com/office/drawing/2014/main" xmlns="" val="799821398"/>
                    </a:ext>
                  </a:extLst>
                </a:gridCol>
                <a:gridCol w="2103120">
                  <a:extLst>
                    <a:ext uri="{9D8B030D-6E8A-4147-A177-3AD203B41FA5}">
                      <a16:colId xmlns:a16="http://schemas.microsoft.com/office/drawing/2014/main" xmlns="" val="2158071702"/>
                    </a:ext>
                  </a:extLst>
                </a:gridCol>
                <a:gridCol w="2103120">
                  <a:extLst>
                    <a:ext uri="{9D8B030D-6E8A-4147-A177-3AD203B41FA5}">
                      <a16:colId xmlns:a16="http://schemas.microsoft.com/office/drawing/2014/main" xmlns="" val="3600619979"/>
                    </a:ext>
                  </a:extLst>
                </a:gridCol>
              </a:tblGrid>
              <a:tr h="370840">
                <a:tc>
                  <a:txBody>
                    <a:bodyPr/>
                    <a:lstStyle/>
                    <a:p>
                      <a:r>
                        <a:rPr lang="en-US" dirty="0">
                          <a:solidFill>
                            <a:schemeClr val="tx1"/>
                          </a:solidFill>
                        </a:rPr>
                        <a:t>Source of Variation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Sum of Squares SS</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Degree of Freedom</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Mean Squares MS</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Variance Ratio F</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1890028"/>
                  </a:ext>
                </a:extLst>
              </a:tr>
              <a:tr h="370840">
                <a:tc>
                  <a:txBody>
                    <a:bodyPr/>
                    <a:lstStyle/>
                    <a:p>
                      <a:r>
                        <a:rPr lang="en-US" dirty="0"/>
                        <a:t>Between Samples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SSB</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k-1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MSB=SSB/(k-1)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F=MSB/MSW</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41941828"/>
                  </a:ext>
                </a:extLst>
              </a:tr>
              <a:tr h="370840">
                <a:tc>
                  <a:txBody>
                    <a:bodyPr/>
                    <a:lstStyle/>
                    <a:p>
                      <a:r>
                        <a:rPr lang="en-US" dirty="0"/>
                        <a:t>Within Samples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SSW</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n-k</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MSW=SSW/(n-k)</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0478365"/>
                  </a:ext>
                </a:extLst>
              </a:tr>
            </a:tbl>
          </a:graphicData>
        </a:graphic>
      </p:graphicFrame>
      <p:graphicFrame>
        <p:nvGraphicFramePr>
          <p:cNvPr id="5" name="Table 4">
            <a:extLst>
              <a:ext uri="{FF2B5EF4-FFF2-40B4-BE49-F238E27FC236}">
                <a16:creationId xmlns:a16="http://schemas.microsoft.com/office/drawing/2014/main" xmlns="" id="{40AA9AF2-7706-486A-AB78-CB8858A7CF8B}"/>
              </a:ext>
            </a:extLst>
          </p:cNvPr>
          <p:cNvGraphicFramePr>
            <a:graphicFrameLocks/>
          </p:cNvGraphicFramePr>
          <p:nvPr/>
        </p:nvGraphicFramePr>
        <p:xfrm>
          <a:off x="1020417" y="3843130"/>
          <a:ext cx="10333383" cy="2001078"/>
        </p:xfrm>
        <a:graphic>
          <a:graphicData uri="http://schemas.openxmlformats.org/drawingml/2006/table">
            <a:tbl>
              <a:tblPr firstRow="1" bandRow="1">
                <a:tableStyleId>{5C22544A-7EE6-4342-B048-85BDC9FD1C3A}</a:tableStyleId>
              </a:tblPr>
              <a:tblGrid>
                <a:gridCol w="1920903">
                  <a:extLst>
                    <a:ext uri="{9D8B030D-6E8A-4147-A177-3AD203B41FA5}">
                      <a16:colId xmlns:a16="http://schemas.microsoft.com/office/drawing/2014/main" xmlns="" val="2666606775"/>
                    </a:ext>
                  </a:extLst>
                </a:gridCol>
                <a:gridCol w="2103120">
                  <a:extLst>
                    <a:ext uri="{9D8B030D-6E8A-4147-A177-3AD203B41FA5}">
                      <a16:colId xmlns:a16="http://schemas.microsoft.com/office/drawing/2014/main" xmlns="" val="2731518363"/>
                    </a:ext>
                  </a:extLst>
                </a:gridCol>
                <a:gridCol w="2103120">
                  <a:extLst>
                    <a:ext uri="{9D8B030D-6E8A-4147-A177-3AD203B41FA5}">
                      <a16:colId xmlns:a16="http://schemas.microsoft.com/office/drawing/2014/main" xmlns="" val="799821398"/>
                    </a:ext>
                  </a:extLst>
                </a:gridCol>
                <a:gridCol w="2103120">
                  <a:extLst>
                    <a:ext uri="{9D8B030D-6E8A-4147-A177-3AD203B41FA5}">
                      <a16:colId xmlns:a16="http://schemas.microsoft.com/office/drawing/2014/main" xmlns="" val="2158071702"/>
                    </a:ext>
                  </a:extLst>
                </a:gridCol>
                <a:gridCol w="2103120">
                  <a:extLst>
                    <a:ext uri="{9D8B030D-6E8A-4147-A177-3AD203B41FA5}">
                      <a16:colId xmlns:a16="http://schemas.microsoft.com/office/drawing/2014/main" xmlns="" val="3600619979"/>
                    </a:ext>
                  </a:extLst>
                </a:gridCol>
              </a:tblGrid>
              <a:tr h="933836">
                <a:tc>
                  <a:txBody>
                    <a:bodyPr/>
                    <a:lstStyle/>
                    <a:p>
                      <a:r>
                        <a:rPr lang="en-US" dirty="0">
                          <a:solidFill>
                            <a:schemeClr val="tx1"/>
                          </a:solidFill>
                        </a:rPr>
                        <a:t>Source of Variation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Sum of Squares SS</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Degree of Freedom</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Mean Squares MS</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Variance Ratio F</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1890028"/>
                  </a:ext>
                </a:extLst>
              </a:tr>
              <a:tr h="533621">
                <a:tc>
                  <a:txBody>
                    <a:bodyPr/>
                    <a:lstStyle/>
                    <a:p>
                      <a:r>
                        <a:rPr lang="en-US" dirty="0"/>
                        <a:t>Between Samples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3-1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8/2=4</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F=MSB/MSW</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41941828"/>
                  </a:ext>
                </a:extLst>
              </a:tr>
              <a:tr h="533621">
                <a:tc>
                  <a:txBody>
                    <a:bodyPr/>
                    <a:lstStyle/>
                    <a:p>
                      <a:r>
                        <a:rPr lang="en-US" dirty="0"/>
                        <a:t>Within Samples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24</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12-3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24/9=2.67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4/2.67=1.498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0478365"/>
                  </a:ext>
                </a:extLst>
              </a:tr>
            </a:tbl>
          </a:graphicData>
        </a:graphic>
      </p:graphicFrame>
    </p:spTree>
    <p:extLst>
      <p:ext uri="{BB962C8B-B14F-4D97-AF65-F5344CB8AC3E}">
        <p14:creationId xmlns:p14="http://schemas.microsoft.com/office/powerpoint/2010/main" val="1621875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DD5818-BFB4-4E42-BD09-D86F40436D2D}"/>
              </a:ext>
            </a:extLst>
          </p:cNvPr>
          <p:cNvSpPr>
            <a:spLocks noGrp="1"/>
          </p:cNvSpPr>
          <p:nvPr>
            <p:ph type="title"/>
          </p:nvPr>
        </p:nvSpPr>
        <p:spPr>
          <a:xfrm>
            <a:off x="838200" y="365126"/>
            <a:ext cx="10515600" cy="907083"/>
          </a:xfrm>
          <a:ln>
            <a:solidFill>
              <a:schemeClr val="accent1"/>
            </a:solidFill>
          </a:ln>
        </p:spPr>
        <p:txBody>
          <a:bodyPr/>
          <a:lstStyle/>
          <a:p>
            <a:pPr algn="ctr"/>
            <a:r>
              <a:rPr lang="en-US" dirty="0"/>
              <a:t>TWO-WAY ANOVA</a:t>
            </a:r>
            <a:endParaRPr lang="en-IN" dirty="0"/>
          </a:p>
        </p:txBody>
      </p:sp>
      <p:graphicFrame>
        <p:nvGraphicFramePr>
          <p:cNvPr id="4" name="Table 4">
            <a:extLst>
              <a:ext uri="{FF2B5EF4-FFF2-40B4-BE49-F238E27FC236}">
                <a16:creationId xmlns:a16="http://schemas.microsoft.com/office/drawing/2014/main" xmlns="" id="{0180C367-0C8D-4AEF-8DB6-F324AAA9EBC0}"/>
              </a:ext>
            </a:extLst>
          </p:cNvPr>
          <p:cNvGraphicFramePr>
            <a:graphicFrameLocks noGrp="1"/>
          </p:cNvGraphicFramePr>
          <p:nvPr>
            <p:ph idx="1"/>
          </p:nvPr>
        </p:nvGraphicFramePr>
        <p:xfrm>
          <a:off x="838200" y="1577009"/>
          <a:ext cx="10515600" cy="219456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1020661886"/>
                    </a:ext>
                  </a:extLst>
                </a:gridCol>
                <a:gridCol w="1752600">
                  <a:extLst>
                    <a:ext uri="{9D8B030D-6E8A-4147-A177-3AD203B41FA5}">
                      <a16:colId xmlns:a16="http://schemas.microsoft.com/office/drawing/2014/main" xmlns="" val="1322533048"/>
                    </a:ext>
                  </a:extLst>
                </a:gridCol>
                <a:gridCol w="1752600">
                  <a:extLst>
                    <a:ext uri="{9D8B030D-6E8A-4147-A177-3AD203B41FA5}">
                      <a16:colId xmlns:a16="http://schemas.microsoft.com/office/drawing/2014/main" xmlns="" val="839947484"/>
                    </a:ext>
                  </a:extLst>
                </a:gridCol>
                <a:gridCol w="1752600">
                  <a:extLst>
                    <a:ext uri="{9D8B030D-6E8A-4147-A177-3AD203B41FA5}">
                      <a16:colId xmlns:a16="http://schemas.microsoft.com/office/drawing/2014/main" xmlns="" val="2155906588"/>
                    </a:ext>
                  </a:extLst>
                </a:gridCol>
                <a:gridCol w="1752600">
                  <a:extLst>
                    <a:ext uri="{9D8B030D-6E8A-4147-A177-3AD203B41FA5}">
                      <a16:colId xmlns:a16="http://schemas.microsoft.com/office/drawing/2014/main" xmlns="" val="1858379839"/>
                    </a:ext>
                  </a:extLst>
                </a:gridCol>
                <a:gridCol w="1752600">
                  <a:extLst>
                    <a:ext uri="{9D8B030D-6E8A-4147-A177-3AD203B41FA5}">
                      <a16:colId xmlns:a16="http://schemas.microsoft.com/office/drawing/2014/main" xmlns="" val="3779595998"/>
                    </a:ext>
                  </a:extLst>
                </a:gridCol>
              </a:tblGrid>
              <a:tr h="340139">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n-US" dirty="0">
                          <a:solidFill>
                            <a:schemeClr val="tx1"/>
                          </a:solidFill>
                        </a:rPr>
                        <a:t>Salesmen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3871584"/>
                  </a:ext>
                </a:extLst>
              </a:tr>
              <a:tr h="340139">
                <a:tc>
                  <a:txBody>
                    <a:bodyPr/>
                    <a:lstStyle/>
                    <a:p>
                      <a:pPr algn="l"/>
                      <a:r>
                        <a:rPr lang="en-US" b="1" dirty="0"/>
                        <a:t>Seasons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A</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B</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C</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D</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Season Total</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98026817"/>
                  </a:ext>
                </a:extLst>
              </a:tr>
              <a:tr h="340139">
                <a:tc>
                  <a:txBody>
                    <a:bodyPr/>
                    <a:lstStyle/>
                    <a:p>
                      <a:pPr algn="l"/>
                      <a:r>
                        <a:rPr lang="en-US" b="1" dirty="0"/>
                        <a:t>Summer</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36</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36</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35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128</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24291690"/>
                  </a:ext>
                </a:extLst>
              </a:tr>
              <a:tr h="340139">
                <a:tc>
                  <a:txBody>
                    <a:bodyPr/>
                    <a:lstStyle/>
                    <a:p>
                      <a:pPr algn="l"/>
                      <a:r>
                        <a:rPr lang="en-US" b="1" dirty="0"/>
                        <a:t>Winter</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31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32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120</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83667506"/>
                  </a:ext>
                </a:extLst>
              </a:tr>
              <a:tr h="340139">
                <a:tc>
                  <a:txBody>
                    <a:bodyPr/>
                    <a:lstStyle/>
                    <a:p>
                      <a:pPr algn="l"/>
                      <a:r>
                        <a:rPr lang="en-US" b="1" dirty="0"/>
                        <a:t>Monsoon</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26</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112</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88994844"/>
                  </a:ext>
                </a:extLst>
              </a:tr>
              <a:tr h="340139">
                <a:tc>
                  <a:txBody>
                    <a:bodyPr/>
                    <a:lstStyle/>
                    <a:p>
                      <a:pPr algn="l"/>
                      <a:r>
                        <a:rPr lang="en-US" b="1" dirty="0"/>
                        <a:t>Salesman Total</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90</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93</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81</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96</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360</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05956863"/>
                  </a:ext>
                </a:extLst>
              </a:tr>
            </a:tbl>
          </a:graphicData>
        </a:graphic>
      </p:graphicFrame>
      <p:graphicFrame>
        <p:nvGraphicFramePr>
          <p:cNvPr id="5" name="Table 4">
            <a:extLst>
              <a:ext uri="{FF2B5EF4-FFF2-40B4-BE49-F238E27FC236}">
                <a16:creationId xmlns:a16="http://schemas.microsoft.com/office/drawing/2014/main" xmlns="" id="{459BEB9C-77F6-41C3-9299-9573D7F5F08A}"/>
              </a:ext>
            </a:extLst>
          </p:cNvPr>
          <p:cNvGraphicFramePr>
            <a:graphicFrameLocks/>
          </p:cNvGraphicFramePr>
          <p:nvPr/>
        </p:nvGraphicFramePr>
        <p:xfrm>
          <a:off x="990600" y="4298310"/>
          <a:ext cx="10515600" cy="219456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1020661886"/>
                    </a:ext>
                  </a:extLst>
                </a:gridCol>
                <a:gridCol w="1752600">
                  <a:extLst>
                    <a:ext uri="{9D8B030D-6E8A-4147-A177-3AD203B41FA5}">
                      <a16:colId xmlns:a16="http://schemas.microsoft.com/office/drawing/2014/main" xmlns="" val="1322533048"/>
                    </a:ext>
                  </a:extLst>
                </a:gridCol>
                <a:gridCol w="1752600">
                  <a:extLst>
                    <a:ext uri="{9D8B030D-6E8A-4147-A177-3AD203B41FA5}">
                      <a16:colId xmlns:a16="http://schemas.microsoft.com/office/drawing/2014/main" xmlns="" val="839947484"/>
                    </a:ext>
                  </a:extLst>
                </a:gridCol>
                <a:gridCol w="1752600">
                  <a:extLst>
                    <a:ext uri="{9D8B030D-6E8A-4147-A177-3AD203B41FA5}">
                      <a16:colId xmlns:a16="http://schemas.microsoft.com/office/drawing/2014/main" xmlns="" val="2155906588"/>
                    </a:ext>
                  </a:extLst>
                </a:gridCol>
                <a:gridCol w="1752600">
                  <a:extLst>
                    <a:ext uri="{9D8B030D-6E8A-4147-A177-3AD203B41FA5}">
                      <a16:colId xmlns:a16="http://schemas.microsoft.com/office/drawing/2014/main" xmlns="" val="1858379839"/>
                    </a:ext>
                  </a:extLst>
                </a:gridCol>
                <a:gridCol w="1752600">
                  <a:extLst>
                    <a:ext uri="{9D8B030D-6E8A-4147-A177-3AD203B41FA5}">
                      <a16:colId xmlns:a16="http://schemas.microsoft.com/office/drawing/2014/main" xmlns="" val="3779595998"/>
                    </a:ext>
                  </a:extLst>
                </a:gridCol>
              </a:tblGrid>
              <a:tr h="36576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n-US" dirty="0">
                          <a:solidFill>
                            <a:schemeClr val="tx1"/>
                          </a:solidFill>
                        </a:rPr>
                        <a:t>Salesmen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3871584"/>
                  </a:ext>
                </a:extLst>
              </a:tr>
              <a:tr h="365760">
                <a:tc>
                  <a:txBody>
                    <a:bodyPr/>
                    <a:lstStyle/>
                    <a:p>
                      <a:pPr algn="l"/>
                      <a:r>
                        <a:rPr lang="en-US" b="1" dirty="0"/>
                        <a:t>Seasons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A</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B</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C</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D</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Season Total</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98026817"/>
                  </a:ext>
                </a:extLst>
              </a:tr>
              <a:tr h="365760">
                <a:tc>
                  <a:txBody>
                    <a:bodyPr/>
                    <a:lstStyle/>
                    <a:p>
                      <a:pPr algn="l"/>
                      <a:r>
                        <a:rPr lang="en-US" b="1" dirty="0"/>
                        <a:t>Summer</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6</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6</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8</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24291690"/>
                  </a:ext>
                </a:extLst>
              </a:tr>
              <a:tr h="365760">
                <a:tc>
                  <a:txBody>
                    <a:bodyPr/>
                    <a:lstStyle/>
                    <a:p>
                      <a:pPr algn="l"/>
                      <a:r>
                        <a:rPr lang="en-US" b="1" dirty="0"/>
                        <a:t>Winter</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0</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83667506"/>
                  </a:ext>
                </a:extLst>
              </a:tr>
              <a:tr h="365760">
                <a:tc>
                  <a:txBody>
                    <a:bodyPr/>
                    <a:lstStyle/>
                    <a:p>
                      <a:pPr algn="l"/>
                      <a:r>
                        <a:rPr lang="en-US" b="1" dirty="0"/>
                        <a:t>Monsoon</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-4</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-8</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88994844"/>
                  </a:ext>
                </a:extLst>
              </a:tr>
              <a:tr h="365760">
                <a:tc>
                  <a:txBody>
                    <a:bodyPr/>
                    <a:lstStyle/>
                    <a:p>
                      <a:pPr algn="l"/>
                      <a:r>
                        <a:rPr lang="en-US" b="1" dirty="0"/>
                        <a:t>Salesman Total</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0</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3</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-9</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6</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0</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05956863"/>
                  </a:ext>
                </a:extLst>
              </a:tr>
            </a:tbl>
          </a:graphicData>
        </a:graphic>
      </p:graphicFrame>
    </p:spTree>
    <p:extLst>
      <p:ext uri="{BB962C8B-B14F-4D97-AF65-F5344CB8AC3E}">
        <p14:creationId xmlns:p14="http://schemas.microsoft.com/office/powerpoint/2010/main" val="1305905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C13C34-1859-4ACC-B514-0CFCD830DA8B}"/>
              </a:ext>
            </a:extLst>
          </p:cNvPr>
          <p:cNvSpPr>
            <a:spLocks noGrp="1"/>
          </p:cNvSpPr>
          <p:nvPr>
            <p:ph type="title"/>
          </p:nvPr>
        </p:nvSpPr>
        <p:spPr>
          <a:xfrm>
            <a:off x="838200" y="365126"/>
            <a:ext cx="10515600" cy="801066"/>
          </a:xfrm>
          <a:ln>
            <a:solidFill>
              <a:schemeClr val="accent1"/>
            </a:solidFill>
          </a:ln>
        </p:spPr>
        <p:txBody>
          <a:bodyPr/>
          <a:lstStyle/>
          <a:p>
            <a:pPr algn="ctr"/>
            <a:r>
              <a:rPr lang="en-US" dirty="0"/>
              <a:t>TWO-WAY ANOVA</a:t>
            </a:r>
            <a:endParaRPr lang="en-IN" dirty="0"/>
          </a:p>
        </p:txBody>
      </p:sp>
      <p:sp>
        <p:nvSpPr>
          <p:cNvPr id="3" name="Content Placeholder 2">
            <a:extLst>
              <a:ext uri="{FF2B5EF4-FFF2-40B4-BE49-F238E27FC236}">
                <a16:creationId xmlns:a16="http://schemas.microsoft.com/office/drawing/2014/main" xmlns="" id="{82622233-A12C-4944-A2AC-5D984EFE5513}"/>
              </a:ext>
            </a:extLst>
          </p:cNvPr>
          <p:cNvSpPr>
            <a:spLocks noGrp="1"/>
          </p:cNvSpPr>
          <p:nvPr>
            <p:ph idx="1"/>
          </p:nvPr>
        </p:nvSpPr>
        <p:spPr>
          <a:xfrm>
            <a:off x="838200" y="1497496"/>
            <a:ext cx="10515600" cy="4679467"/>
          </a:xfrm>
          <a:ln>
            <a:solidFill>
              <a:schemeClr val="accent1"/>
            </a:solidFill>
          </a:ln>
        </p:spPr>
        <p:txBody>
          <a:bodyPr/>
          <a:lstStyle/>
          <a:p>
            <a:r>
              <a:rPr lang="en-US" dirty="0"/>
              <a:t>Correction Factor=C=T</a:t>
            </a:r>
            <a:r>
              <a:rPr lang="en-US" baseline="30000" dirty="0"/>
              <a:t>2</a:t>
            </a:r>
            <a:r>
              <a:rPr lang="en-US" dirty="0"/>
              <a:t>/N=(0)</a:t>
            </a:r>
            <a:r>
              <a:rPr lang="en-US" baseline="30000" dirty="0"/>
              <a:t>2</a:t>
            </a:r>
            <a:r>
              <a:rPr lang="en-US" dirty="0"/>
              <a:t>/12=0</a:t>
            </a:r>
          </a:p>
          <a:p>
            <a:r>
              <a:rPr lang="en-US" dirty="0"/>
              <a:t>SSB=0/3+9/3+81/3+36/3=42</a:t>
            </a:r>
          </a:p>
          <a:p>
            <a:r>
              <a:rPr lang="en-US" dirty="0"/>
              <a:t>SSW=64/4+0/4+64/4=32</a:t>
            </a:r>
          </a:p>
          <a:p>
            <a:r>
              <a:rPr lang="en-US" dirty="0"/>
              <a:t>TSS=36+4+16+36+1+4+81+1+1+25+4+1=210</a:t>
            </a:r>
          </a:p>
          <a:p>
            <a:endParaRPr lang="en-IN" dirty="0"/>
          </a:p>
        </p:txBody>
      </p:sp>
    </p:spTree>
    <p:extLst>
      <p:ext uri="{BB962C8B-B14F-4D97-AF65-F5344CB8AC3E}">
        <p14:creationId xmlns:p14="http://schemas.microsoft.com/office/powerpoint/2010/main" val="3418446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0F7A1-3B32-4E6A-B481-3B3E21A28194}"/>
              </a:ext>
            </a:extLst>
          </p:cNvPr>
          <p:cNvSpPr>
            <a:spLocks noGrp="1"/>
          </p:cNvSpPr>
          <p:nvPr>
            <p:ph type="title"/>
          </p:nvPr>
        </p:nvSpPr>
        <p:spPr>
          <a:xfrm>
            <a:off x="838200" y="365125"/>
            <a:ext cx="10515600" cy="973345"/>
          </a:xfrm>
          <a:ln>
            <a:solidFill>
              <a:schemeClr val="accent1"/>
            </a:solidFill>
          </a:ln>
        </p:spPr>
        <p:txBody>
          <a:bodyPr>
            <a:normAutofit/>
          </a:bodyPr>
          <a:lstStyle/>
          <a:p>
            <a:pPr algn="ctr"/>
            <a:r>
              <a:rPr lang="en-US" dirty="0"/>
              <a:t>TWO- WAY ANOVA TABLE IN GENERAL FORM</a:t>
            </a:r>
            <a:endParaRPr lang="en-IN" dirty="0"/>
          </a:p>
        </p:txBody>
      </p:sp>
      <p:graphicFrame>
        <p:nvGraphicFramePr>
          <p:cNvPr id="4" name="Table 4">
            <a:extLst>
              <a:ext uri="{FF2B5EF4-FFF2-40B4-BE49-F238E27FC236}">
                <a16:creationId xmlns:a16="http://schemas.microsoft.com/office/drawing/2014/main" xmlns="" id="{844237F7-FE0C-4C3C-85FB-4ED3955B0EDB}"/>
              </a:ext>
            </a:extLst>
          </p:cNvPr>
          <p:cNvGraphicFramePr>
            <a:graphicFrameLocks noGrp="1"/>
          </p:cNvGraphicFramePr>
          <p:nvPr>
            <p:ph idx="1"/>
          </p:nvPr>
        </p:nvGraphicFramePr>
        <p:xfrm>
          <a:off x="1020417" y="1825625"/>
          <a:ext cx="10333383" cy="1752600"/>
        </p:xfrm>
        <a:graphic>
          <a:graphicData uri="http://schemas.openxmlformats.org/drawingml/2006/table">
            <a:tbl>
              <a:tblPr firstRow="1" bandRow="1">
                <a:tableStyleId>{5C22544A-7EE6-4342-B048-85BDC9FD1C3A}</a:tableStyleId>
              </a:tblPr>
              <a:tblGrid>
                <a:gridCol w="1920903">
                  <a:extLst>
                    <a:ext uri="{9D8B030D-6E8A-4147-A177-3AD203B41FA5}">
                      <a16:colId xmlns:a16="http://schemas.microsoft.com/office/drawing/2014/main" xmlns="" val="2666606775"/>
                    </a:ext>
                  </a:extLst>
                </a:gridCol>
                <a:gridCol w="2103120">
                  <a:extLst>
                    <a:ext uri="{9D8B030D-6E8A-4147-A177-3AD203B41FA5}">
                      <a16:colId xmlns:a16="http://schemas.microsoft.com/office/drawing/2014/main" xmlns="" val="2731518363"/>
                    </a:ext>
                  </a:extLst>
                </a:gridCol>
                <a:gridCol w="2103120">
                  <a:extLst>
                    <a:ext uri="{9D8B030D-6E8A-4147-A177-3AD203B41FA5}">
                      <a16:colId xmlns:a16="http://schemas.microsoft.com/office/drawing/2014/main" xmlns="" val="799821398"/>
                    </a:ext>
                  </a:extLst>
                </a:gridCol>
                <a:gridCol w="2103120">
                  <a:extLst>
                    <a:ext uri="{9D8B030D-6E8A-4147-A177-3AD203B41FA5}">
                      <a16:colId xmlns:a16="http://schemas.microsoft.com/office/drawing/2014/main" xmlns="" val="2158071702"/>
                    </a:ext>
                  </a:extLst>
                </a:gridCol>
                <a:gridCol w="2103120">
                  <a:extLst>
                    <a:ext uri="{9D8B030D-6E8A-4147-A177-3AD203B41FA5}">
                      <a16:colId xmlns:a16="http://schemas.microsoft.com/office/drawing/2014/main" xmlns="" val="3600619979"/>
                    </a:ext>
                  </a:extLst>
                </a:gridCol>
              </a:tblGrid>
              <a:tr h="370840">
                <a:tc>
                  <a:txBody>
                    <a:bodyPr/>
                    <a:lstStyle/>
                    <a:p>
                      <a:r>
                        <a:rPr lang="en-US" dirty="0">
                          <a:solidFill>
                            <a:schemeClr val="tx1"/>
                          </a:solidFill>
                        </a:rPr>
                        <a:t>Source of Variation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Sum of Squares SS</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Degree of Freedom</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Mean Squares MS</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Variance Ratio F</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1890028"/>
                  </a:ext>
                </a:extLst>
              </a:tr>
              <a:tr h="370840">
                <a:tc>
                  <a:txBody>
                    <a:bodyPr/>
                    <a:lstStyle/>
                    <a:p>
                      <a:r>
                        <a:rPr lang="en-US" dirty="0"/>
                        <a:t>Between Columns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SSC</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c-1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MSC=SSC/(r-1)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F=MSB/MSW</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41941828"/>
                  </a:ext>
                </a:extLst>
              </a:tr>
              <a:tr h="370840">
                <a:tc>
                  <a:txBody>
                    <a:bodyPr/>
                    <a:lstStyle/>
                    <a:p>
                      <a:r>
                        <a:rPr lang="en-US" dirty="0"/>
                        <a:t>Within Rows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SSR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r-1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MSR=SSR/(r-1)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0478365"/>
                  </a:ext>
                </a:extLst>
              </a:tr>
              <a:tr h="370840">
                <a:tc>
                  <a:txBody>
                    <a:bodyPr/>
                    <a:lstStyle/>
                    <a:p>
                      <a:r>
                        <a:rPr lang="en-US" dirty="0"/>
                        <a:t>Error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SSE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(c-1)(r-1)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MSE=SSE/(c-1)(r-1)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91248421"/>
                  </a:ext>
                </a:extLst>
              </a:tr>
            </a:tbl>
          </a:graphicData>
        </a:graphic>
      </p:graphicFrame>
    </p:spTree>
    <p:extLst>
      <p:ext uri="{BB962C8B-B14F-4D97-AF65-F5344CB8AC3E}">
        <p14:creationId xmlns:p14="http://schemas.microsoft.com/office/powerpoint/2010/main" val="152650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4D8084D2-0FB7-4588-86C3-D22F75ECBE6B}"/>
              </a:ext>
            </a:extLst>
          </p:cNvPr>
          <p:cNvSpPr>
            <a:spLocks noGrp="1" noChangeArrowheads="1"/>
          </p:cNvSpPr>
          <p:nvPr>
            <p:ph type="title"/>
          </p:nvPr>
        </p:nvSpPr>
        <p:spPr>
          <a:xfrm>
            <a:off x="2057400" y="228600"/>
            <a:ext cx="8229600" cy="1143000"/>
          </a:xfrm>
          <a:solidFill>
            <a:srgbClr val="CCFFFF"/>
          </a:solidFill>
          <a:ln>
            <a:solidFill>
              <a:schemeClr val="tx1"/>
            </a:solidFill>
            <a:miter lim="800000"/>
            <a:headEnd/>
            <a:tailEnd/>
          </a:ln>
        </p:spPr>
        <p:txBody>
          <a:bodyPr/>
          <a:lstStyle/>
          <a:p>
            <a:pPr eaLnBrk="1" hangingPunct="1"/>
            <a:r>
              <a:rPr lang="en-US" altLang="en-US"/>
              <a:t>Chi-square Statistic-</a:t>
            </a:r>
          </a:p>
        </p:txBody>
      </p:sp>
      <p:graphicFrame>
        <p:nvGraphicFramePr>
          <p:cNvPr id="29699" name="Object 4">
            <a:extLst>
              <a:ext uri="{FF2B5EF4-FFF2-40B4-BE49-F238E27FC236}">
                <a16:creationId xmlns:a16="http://schemas.microsoft.com/office/drawing/2014/main" xmlns="" id="{7A1AACF9-D916-4232-B5B1-5D40AE45BEB6}"/>
              </a:ext>
            </a:extLst>
          </p:cNvPr>
          <p:cNvGraphicFramePr>
            <a:graphicFrameLocks noGrp="1"/>
          </p:cNvGraphicFramePr>
          <p:nvPr>
            <p:ph idx="1"/>
          </p:nvPr>
        </p:nvGraphicFramePr>
        <p:xfrm>
          <a:off x="1981200" y="2503489"/>
          <a:ext cx="8229600" cy="3221037"/>
        </p:xfrm>
        <a:graphic>
          <a:graphicData uri="http://schemas.openxmlformats.org/presentationml/2006/ole">
            <mc:AlternateContent xmlns:mc="http://schemas.openxmlformats.org/markup-compatibility/2006">
              <mc:Choice xmlns:v="urn:schemas-microsoft-com:vml" Requires="v">
                <p:oleObj spid="_x0000_s1029" name="Equation" r:id="rId3" imgW="1168400" imgH="457200" progId="Equation.3">
                  <p:embed/>
                </p:oleObj>
              </mc:Choice>
              <mc:Fallback>
                <p:oleObj name="Equation" r:id="rId3" imgW="1168400" imgH="457200" progId="Equation.3">
                  <p:embed/>
                  <p:pic>
                    <p:nvPicPr>
                      <p:cNvPr id="29699" name="Object 4">
                        <a:extLst>
                          <a:ext uri="{FF2B5EF4-FFF2-40B4-BE49-F238E27FC236}">
                            <a16:creationId xmlns:a16="http://schemas.microsoft.com/office/drawing/2014/main" xmlns="" id="{7A1AACF9-D916-4232-B5B1-5D40AE45BEB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503489"/>
                        <a:ext cx="8229600" cy="3221037"/>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0" name="Rectangle 4">
            <a:extLst>
              <a:ext uri="{FF2B5EF4-FFF2-40B4-BE49-F238E27FC236}">
                <a16:creationId xmlns:a16="http://schemas.microsoft.com/office/drawing/2014/main" xmlns="" id="{47842AC6-7864-46F2-A811-A5087BD45A04}"/>
              </a:ext>
            </a:extLst>
          </p:cNvPr>
          <p:cNvGraphicFramePr>
            <a:graphicFrameLocks/>
          </p:cNvGraphicFramePr>
          <p:nvPr/>
        </p:nvGraphicFramePr>
        <p:xfrm>
          <a:off x="3048000" y="1397000"/>
          <a:ext cx="6096000" cy="4064000"/>
        </p:xfrm>
        <a:graphic>
          <a:graphicData uri="http://schemas.openxmlformats.org/presentationml/2006/ole">
            <mc:AlternateContent xmlns:mc="http://schemas.openxmlformats.org/markup-compatibility/2006">
              <mc:Choice xmlns:v="urn:schemas-microsoft-com:vml" Requires="v">
                <p:oleObj spid="_x0000_s1030" name="Equation" r:id="rId5" imgW="0" imgH="0" progId="Equation.3">
                  <p:embed/>
                </p:oleObj>
              </mc:Choice>
              <mc:Fallback>
                <p:oleObj name="Equation" r:id="rId5" imgW="0" imgH="0" progId="Equation.3">
                  <p:embed/>
                  <p:pic>
                    <p:nvPicPr>
                      <p:cNvPr id="29700" name="Rectangle 4">
                        <a:extLst>
                          <a:ext uri="{FF2B5EF4-FFF2-40B4-BE49-F238E27FC236}">
                            <a16:creationId xmlns:a16="http://schemas.microsoft.com/office/drawing/2014/main" xmlns="" id="{47842AC6-7864-46F2-A811-A5087BD45A04}"/>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48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1" name="Object 5">
            <a:extLst>
              <a:ext uri="{FF2B5EF4-FFF2-40B4-BE49-F238E27FC236}">
                <a16:creationId xmlns:a16="http://schemas.microsoft.com/office/drawing/2014/main" xmlns="" id="{ADEC3F9C-982F-40C6-874B-E75E1B0A23A0}"/>
              </a:ext>
            </a:extLst>
          </p:cNvPr>
          <p:cNvGraphicFramePr>
            <a:graphicFrameLocks noChangeAspect="1"/>
          </p:cNvGraphicFramePr>
          <p:nvPr/>
        </p:nvGraphicFramePr>
        <p:xfrm>
          <a:off x="8686800" y="304800"/>
          <a:ext cx="1066800" cy="990600"/>
        </p:xfrm>
        <a:graphic>
          <a:graphicData uri="http://schemas.openxmlformats.org/presentationml/2006/ole">
            <mc:AlternateContent xmlns:mc="http://schemas.openxmlformats.org/markup-compatibility/2006">
              <mc:Choice xmlns:v="urn:schemas-microsoft-com:vml" Requires="v">
                <p:oleObj spid="_x0000_s1031" name="Equation" r:id="rId6" imgW="203112" imgH="228501" progId="Equation.3">
                  <p:embed/>
                </p:oleObj>
              </mc:Choice>
              <mc:Fallback>
                <p:oleObj name="Equation" r:id="rId6" imgW="203112" imgH="228501" progId="Equation.3">
                  <p:embed/>
                  <p:pic>
                    <p:nvPicPr>
                      <p:cNvPr id="29701" name="Object 5">
                        <a:extLst>
                          <a:ext uri="{FF2B5EF4-FFF2-40B4-BE49-F238E27FC236}">
                            <a16:creationId xmlns:a16="http://schemas.microsoft.com/office/drawing/2014/main" xmlns="" id="{ADEC3F9C-982F-40C6-874B-E75E1B0A23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6800" y="304800"/>
                        <a:ext cx="1066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0F7A1-3B32-4E6A-B481-3B3E21A28194}"/>
              </a:ext>
            </a:extLst>
          </p:cNvPr>
          <p:cNvSpPr>
            <a:spLocks noGrp="1"/>
          </p:cNvSpPr>
          <p:nvPr>
            <p:ph type="title"/>
          </p:nvPr>
        </p:nvSpPr>
        <p:spPr>
          <a:xfrm>
            <a:off x="838200" y="365125"/>
            <a:ext cx="10515600" cy="973345"/>
          </a:xfrm>
          <a:ln>
            <a:solidFill>
              <a:schemeClr val="accent1"/>
            </a:solidFill>
          </a:ln>
        </p:spPr>
        <p:txBody>
          <a:bodyPr>
            <a:normAutofit/>
          </a:bodyPr>
          <a:lstStyle/>
          <a:p>
            <a:pPr algn="ctr"/>
            <a:r>
              <a:rPr lang="en-US" dirty="0"/>
              <a:t>TWO- WAY ANOVA TABLE IN GENERAL FORM</a:t>
            </a:r>
            <a:endParaRPr lang="en-IN" dirty="0"/>
          </a:p>
        </p:txBody>
      </p:sp>
      <p:graphicFrame>
        <p:nvGraphicFramePr>
          <p:cNvPr id="4" name="Table 4">
            <a:extLst>
              <a:ext uri="{FF2B5EF4-FFF2-40B4-BE49-F238E27FC236}">
                <a16:creationId xmlns:a16="http://schemas.microsoft.com/office/drawing/2014/main" xmlns="" id="{844237F7-FE0C-4C3C-85FB-4ED3955B0EDB}"/>
              </a:ext>
            </a:extLst>
          </p:cNvPr>
          <p:cNvGraphicFramePr>
            <a:graphicFrameLocks noGrp="1"/>
          </p:cNvGraphicFramePr>
          <p:nvPr>
            <p:ph idx="1"/>
          </p:nvPr>
        </p:nvGraphicFramePr>
        <p:xfrm>
          <a:off x="384313" y="1825625"/>
          <a:ext cx="11383617" cy="2123440"/>
        </p:xfrm>
        <a:graphic>
          <a:graphicData uri="http://schemas.openxmlformats.org/drawingml/2006/table">
            <a:tbl>
              <a:tblPr firstRow="1" bandRow="1">
                <a:tableStyleId>{5C22544A-7EE6-4342-B048-85BDC9FD1C3A}</a:tableStyleId>
              </a:tblPr>
              <a:tblGrid>
                <a:gridCol w="2987025">
                  <a:extLst>
                    <a:ext uri="{9D8B030D-6E8A-4147-A177-3AD203B41FA5}">
                      <a16:colId xmlns:a16="http://schemas.microsoft.com/office/drawing/2014/main" xmlns="" val="2666606775"/>
                    </a:ext>
                  </a:extLst>
                </a:gridCol>
                <a:gridCol w="2237203">
                  <a:extLst>
                    <a:ext uri="{9D8B030D-6E8A-4147-A177-3AD203B41FA5}">
                      <a16:colId xmlns:a16="http://schemas.microsoft.com/office/drawing/2014/main" xmlns="" val="2731518363"/>
                    </a:ext>
                  </a:extLst>
                </a:gridCol>
                <a:gridCol w="2237203">
                  <a:extLst>
                    <a:ext uri="{9D8B030D-6E8A-4147-A177-3AD203B41FA5}">
                      <a16:colId xmlns:a16="http://schemas.microsoft.com/office/drawing/2014/main" xmlns="" val="799821398"/>
                    </a:ext>
                  </a:extLst>
                </a:gridCol>
                <a:gridCol w="2237203">
                  <a:extLst>
                    <a:ext uri="{9D8B030D-6E8A-4147-A177-3AD203B41FA5}">
                      <a16:colId xmlns:a16="http://schemas.microsoft.com/office/drawing/2014/main" xmlns="" val="2158071702"/>
                    </a:ext>
                  </a:extLst>
                </a:gridCol>
                <a:gridCol w="1684983">
                  <a:extLst>
                    <a:ext uri="{9D8B030D-6E8A-4147-A177-3AD203B41FA5}">
                      <a16:colId xmlns:a16="http://schemas.microsoft.com/office/drawing/2014/main" xmlns="" val="3600619979"/>
                    </a:ext>
                  </a:extLst>
                </a:gridCol>
              </a:tblGrid>
              <a:tr h="370840">
                <a:tc>
                  <a:txBody>
                    <a:bodyPr/>
                    <a:lstStyle/>
                    <a:p>
                      <a:r>
                        <a:rPr lang="en-US" dirty="0">
                          <a:solidFill>
                            <a:schemeClr val="tx1"/>
                          </a:solidFill>
                        </a:rPr>
                        <a:t>Source of Variation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Sum of Squares SS</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Degree of Freedom</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Mean Squares MS</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Variance Ratio F</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1890028"/>
                  </a:ext>
                </a:extLst>
              </a:tr>
              <a:tr h="370840">
                <a:tc>
                  <a:txBody>
                    <a:bodyPr/>
                    <a:lstStyle/>
                    <a:p>
                      <a:r>
                        <a:rPr lang="en-US" dirty="0"/>
                        <a:t>Between Columns(Salesmen)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42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4-1=3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MSC=14</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F=0.62(3,6)</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41941828"/>
                  </a:ext>
                </a:extLst>
              </a:tr>
              <a:tr h="370840">
                <a:tc>
                  <a:txBody>
                    <a:bodyPr/>
                    <a:lstStyle/>
                    <a:p>
                      <a:r>
                        <a:rPr lang="en-US" dirty="0"/>
                        <a:t>Within Rows (Seasons)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32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3-1=2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MSR=16</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F=0.71(2,6)</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0478365"/>
                  </a:ext>
                </a:extLst>
              </a:tr>
              <a:tr h="370840">
                <a:tc>
                  <a:txBody>
                    <a:bodyPr/>
                    <a:lstStyle/>
                    <a:p>
                      <a:r>
                        <a:rPr lang="en-US" dirty="0"/>
                        <a:t>Error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136</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3x2=6</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MSE=22.67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Accept H</a:t>
                      </a:r>
                      <a:r>
                        <a:rPr lang="en-US" baseline="-25000" dirty="0"/>
                        <a:t>0</a:t>
                      </a:r>
                      <a:endParaRPr lang="en-IN"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91248421"/>
                  </a:ext>
                </a:extLst>
              </a:tr>
              <a:tr h="370840">
                <a:tc>
                  <a:txBody>
                    <a:bodyPr/>
                    <a:lstStyle/>
                    <a:p>
                      <a:r>
                        <a:rPr lang="en-US" dirty="0"/>
                        <a:t>Total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12-1=11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Accept H</a:t>
                      </a:r>
                      <a:r>
                        <a:rPr lang="en-US" baseline="-25000" dirty="0"/>
                        <a:t>0</a:t>
                      </a:r>
                      <a:endParaRPr lang="en-IN"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93106923"/>
                  </a:ext>
                </a:extLst>
              </a:tr>
            </a:tbl>
          </a:graphicData>
        </a:graphic>
      </p:graphicFrame>
    </p:spTree>
    <p:extLst>
      <p:ext uri="{BB962C8B-B14F-4D97-AF65-F5344CB8AC3E}">
        <p14:creationId xmlns:p14="http://schemas.microsoft.com/office/powerpoint/2010/main" val="471913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1C989C31-BEDF-41D4-AC2D-1133F702FF94}"/>
              </a:ext>
            </a:extLst>
          </p:cNvPr>
          <p:cNvSpPr>
            <a:spLocks noGrp="1" noChangeArrowheads="1"/>
          </p:cNvSpPr>
          <p:nvPr>
            <p:ph type="title"/>
          </p:nvPr>
        </p:nvSpPr>
        <p:spPr>
          <a:xfrm>
            <a:off x="1555750" y="381000"/>
            <a:ext cx="8997950" cy="762000"/>
          </a:xfrm>
          <a:ln>
            <a:solidFill>
              <a:schemeClr val="tx1"/>
            </a:solidFill>
            <a:miter lim="800000"/>
            <a:headEnd/>
            <a:tailEnd/>
          </a:ln>
        </p:spPr>
        <p:txBody>
          <a:bodyPr/>
          <a:lstStyle/>
          <a:p>
            <a:pPr eaLnBrk="1" hangingPunct="1"/>
            <a:r>
              <a:rPr lang="en-US" altLang="en-US"/>
              <a:t>Time Series Analysis</a:t>
            </a:r>
          </a:p>
        </p:txBody>
      </p:sp>
      <p:sp>
        <p:nvSpPr>
          <p:cNvPr id="39939" name="Rectangle 3">
            <a:extLst>
              <a:ext uri="{FF2B5EF4-FFF2-40B4-BE49-F238E27FC236}">
                <a16:creationId xmlns:a16="http://schemas.microsoft.com/office/drawing/2014/main" xmlns="" id="{02EA8A3B-053F-4C2D-9D83-1200ED1338AF}"/>
              </a:ext>
            </a:extLst>
          </p:cNvPr>
          <p:cNvSpPr>
            <a:spLocks noGrp="1" noChangeArrowheads="1"/>
          </p:cNvSpPr>
          <p:nvPr>
            <p:ph idx="1"/>
          </p:nvPr>
        </p:nvSpPr>
        <p:spPr>
          <a:xfrm>
            <a:off x="1555750" y="1524000"/>
            <a:ext cx="8997950" cy="4495800"/>
          </a:xfrm>
          <a:ln>
            <a:solidFill>
              <a:schemeClr val="tx1"/>
            </a:solidFill>
            <a:miter lim="800000"/>
            <a:headEnd/>
            <a:tailEnd/>
          </a:ln>
        </p:spPr>
        <p:txBody>
          <a:bodyPr/>
          <a:lstStyle/>
          <a:p>
            <a:pPr eaLnBrk="1" hangingPunct="1">
              <a:buClr>
                <a:schemeClr val="tx1"/>
              </a:buClr>
            </a:pPr>
            <a:r>
              <a:rPr lang="en-US" altLang="en-US"/>
              <a:t>Time series is a set of numerical values of some variable obtained at regular period over time. The series is usually tabulated or graphed in a manner that readily conveys the behavior of the variable under study.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2C8672-76AF-4A49-ADAE-A96065EE9C6E}"/>
              </a:ext>
            </a:extLst>
          </p:cNvPr>
          <p:cNvSpPr>
            <a:spLocks noGrp="1"/>
          </p:cNvSpPr>
          <p:nvPr>
            <p:ph type="ctrTitle" idx="4294967295"/>
          </p:nvPr>
        </p:nvSpPr>
        <p:spPr>
          <a:xfrm>
            <a:off x="1143000" y="2130426"/>
            <a:ext cx="8420100" cy="1470025"/>
          </a:xfrm>
        </p:spPr>
        <p:txBody>
          <a:bodyPr rtlCol="0">
            <a:normAutofit fontScale="90000"/>
          </a:bodyPr>
          <a:lstStyle/>
          <a:p>
            <a:pPr>
              <a:defRPr/>
            </a:pPr>
            <a:r>
              <a:rPr lang="en-US" b="1" dirty="0"/>
              <a:t/>
            </a:r>
            <a:br>
              <a:rPr lang="en-US" b="1" dirty="0"/>
            </a:br>
            <a:r>
              <a:rPr lang="en-US" b="1" dirty="0"/>
              <a:t/>
            </a:r>
            <a:br>
              <a:rPr lang="en-US" b="1" dirty="0"/>
            </a:br>
            <a:endParaRPr lang="en-US" dirty="0"/>
          </a:p>
        </p:txBody>
      </p:sp>
      <p:pic>
        <p:nvPicPr>
          <p:cNvPr id="40963" name="Picture 6">
            <a:extLst>
              <a:ext uri="{FF2B5EF4-FFF2-40B4-BE49-F238E27FC236}">
                <a16:creationId xmlns:a16="http://schemas.microsoft.com/office/drawing/2014/main" xmlns="" id="{2F76D437-692F-4103-B22D-D521ED949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0" y="304800"/>
            <a:ext cx="120523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http://www.manoramaonline.com/content/dam/mm/business/marketchart/bse/jcr:content/renditions/original.image.290.150.jpg">
            <a:extLst>
              <a:ext uri="{FF2B5EF4-FFF2-40B4-BE49-F238E27FC236}">
                <a16:creationId xmlns:a16="http://schemas.microsoft.com/office/drawing/2014/main" xmlns="" id="{B13C3A46-3282-457A-8DA5-00D3FE0DE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1190625"/>
            <a:ext cx="850265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5">
            <a:extLst>
              <a:ext uri="{FF2B5EF4-FFF2-40B4-BE49-F238E27FC236}">
                <a16:creationId xmlns:a16="http://schemas.microsoft.com/office/drawing/2014/main" xmlns="" id="{E2AD79BD-C7BD-4AC4-8A5E-875164025D69}"/>
              </a:ext>
            </a:extLst>
          </p:cNvPr>
          <p:cNvSpPr>
            <a:spLocks noGrp="1" noChangeArrowheads="1"/>
          </p:cNvSpPr>
          <p:nvPr>
            <p:ph type="title"/>
          </p:nvPr>
        </p:nvSpPr>
        <p:spPr/>
        <p:txBody>
          <a:bodyPr rtlCol="0">
            <a:normAutofit/>
          </a:bodyPr>
          <a:lstStyle/>
          <a:p>
            <a:pPr>
              <a:defRPr/>
            </a:pPr>
            <a:r>
              <a:rPr lang="en-US"/>
              <a:t> Petroleum Price Increases…</a:t>
            </a:r>
            <a:br>
              <a:rPr lang="en-US"/>
            </a:br>
            <a:endParaRPr lang="en-US"/>
          </a:p>
        </p:txBody>
      </p:sp>
      <p:pic>
        <p:nvPicPr>
          <p:cNvPr id="43011" name="Picture 33">
            <a:extLst>
              <a:ext uri="{FF2B5EF4-FFF2-40B4-BE49-F238E27FC236}">
                <a16:creationId xmlns:a16="http://schemas.microsoft.com/office/drawing/2014/main" xmlns="" id="{B1FE8325-1051-4229-9739-7E35699420C6}"/>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2751" t="2121" r="3217" b="2341"/>
          <a:stretch>
            <a:fillRect/>
          </a:stretch>
        </p:blipFill>
        <p:spPr>
          <a:xfrm>
            <a:off x="1390650" y="914401"/>
            <a:ext cx="8337550" cy="5318125"/>
          </a:xfrm>
          <a:noFill/>
          <a:ln>
            <a:solidFill>
              <a:schemeClr val="tx1"/>
            </a:solidFill>
            <a:miter lim="800000"/>
            <a:headEnd/>
            <a:tailEnd/>
          </a:ln>
        </p:spPr>
      </p:pic>
      <p:sp>
        <p:nvSpPr>
          <p:cNvPr id="43012" name="AutoShape 28">
            <a:extLst>
              <a:ext uri="{FF2B5EF4-FFF2-40B4-BE49-F238E27FC236}">
                <a16:creationId xmlns:a16="http://schemas.microsoft.com/office/drawing/2014/main" xmlns="" id="{9DCEFA96-A952-454F-92EA-C72DB787B3C8}"/>
              </a:ext>
            </a:extLst>
          </p:cNvPr>
          <p:cNvSpPr>
            <a:spLocks/>
          </p:cNvSpPr>
          <p:nvPr/>
        </p:nvSpPr>
        <p:spPr bwMode="auto">
          <a:xfrm>
            <a:off x="9323388" y="4518026"/>
            <a:ext cx="1600200" cy="360363"/>
          </a:xfrm>
          <a:prstGeom prst="borderCallout1">
            <a:avLst>
              <a:gd name="adj1" fmla="val 31718"/>
              <a:gd name="adj2" fmla="val -5162"/>
              <a:gd name="adj3" fmla="val 133481"/>
              <a:gd name="adj4" fmla="val -45486"/>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1% increase </a:t>
            </a:r>
          </a:p>
        </p:txBody>
      </p:sp>
      <p:sp>
        <p:nvSpPr>
          <p:cNvPr id="43013" name="AutoShape 29">
            <a:extLst>
              <a:ext uri="{FF2B5EF4-FFF2-40B4-BE49-F238E27FC236}">
                <a16:creationId xmlns:a16="http://schemas.microsoft.com/office/drawing/2014/main" xmlns="" id="{D1ABC50A-BBBB-45A0-A7BB-DD313BC71C6E}"/>
              </a:ext>
            </a:extLst>
          </p:cNvPr>
          <p:cNvSpPr>
            <a:spLocks/>
          </p:cNvSpPr>
          <p:nvPr/>
        </p:nvSpPr>
        <p:spPr bwMode="auto">
          <a:xfrm>
            <a:off x="9332913" y="3689351"/>
            <a:ext cx="1598612" cy="569913"/>
          </a:xfrm>
          <a:prstGeom prst="borderCallout1">
            <a:avLst>
              <a:gd name="adj1" fmla="val 20056"/>
              <a:gd name="adj2" fmla="val -5162"/>
              <a:gd name="adj3" fmla="val 135375"/>
              <a:gd name="adj4" fmla="val -48708"/>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23-30% increase </a:t>
            </a:r>
          </a:p>
        </p:txBody>
      </p:sp>
      <p:sp>
        <p:nvSpPr>
          <p:cNvPr id="43014" name="AutoShape 30">
            <a:extLst>
              <a:ext uri="{FF2B5EF4-FFF2-40B4-BE49-F238E27FC236}">
                <a16:creationId xmlns:a16="http://schemas.microsoft.com/office/drawing/2014/main" xmlns="" id="{49B60184-48CA-44F6-BB6A-CFE14823EA5B}"/>
              </a:ext>
            </a:extLst>
          </p:cNvPr>
          <p:cNvSpPr>
            <a:spLocks/>
          </p:cNvSpPr>
          <p:nvPr/>
        </p:nvSpPr>
        <p:spPr bwMode="auto">
          <a:xfrm>
            <a:off x="9332913" y="1835151"/>
            <a:ext cx="1598612" cy="569913"/>
          </a:xfrm>
          <a:prstGeom prst="borderCallout1">
            <a:avLst>
              <a:gd name="adj1" fmla="val 20056"/>
              <a:gd name="adj2" fmla="val -5162"/>
              <a:gd name="adj3" fmla="val 104458"/>
              <a:gd name="adj4" fmla="val -46991"/>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150% increase</a:t>
            </a:r>
          </a:p>
        </p:txBody>
      </p:sp>
      <p:sp>
        <p:nvSpPr>
          <p:cNvPr id="43015" name="AutoShape 31">
            <a:extLst>
              <a:ext uri="{FF2B5EF4-FFF2-40B4-BE49-F238E27FC236}">
                <a16:creationId xmlns:a16="http://schemas.microsoft.com/office/drawing/2014/main" xmlns="" id="{6FEC84B6-B289-4213-B6C3-2D847B6AC1E5}"/>
              </a:ext>
            </a:extLst>
          </p:cNvPr>
          <p:cNvSpPr>
            <a:spLocks/>
          </p:cNvSpPr>
          <p:nvPr/>
        </p:nvSpPr>
        <p:spPr bwMode="auto">
          <a:xfrm>
            <a:off x="9367838" y="1125538"/>
            <a:ext cx="1598612" cy="569912"/>
          </a:xfrm>
          <a:prstGeom prst="borderCallout1">
            <a:avLst>
              <a:gd name="adj1" fmla="val 20056"/>
              <a:gd name="adj2" fmla="val -5162"/>
              <a:gd name="adj3" fmla="val 131199"/>
              <a:gd name="adj4" fmla="val -49032"/>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180% increase</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xmlns="" id="{C92BCF52-0BBF-4099-8F9C-CD27BBB33A85}"/>
              </a:ext>
            </a:extLst>
          </p:cNvPr>
          <p:cNvSpPr>
            <a:spLocks noChangeArrowheads="1"/>
          </p:cNvSpPr>
          <p:nvPr/>
        </p:nvSpPr>
        <p:spPr bwMode="auto">
          <a:xfrm>
            <a:off x="1363664" y="271464"/>
            <a:ext cx="67135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b"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3000"/>
              </a:lnSpc>
            </a:pPr>
            <a:r>
              <a:rPr lang="en-US" altLang="en-US" sz="3000">
                <a:solidFill>
                  <a:schemeClr val="bg1"/>
                </a:solidFill>
              </a:rPr>
              <a:t>rends</a:t>
            </a:r>
          </a:p>
        </p:txBody>
      </p:sp>
      <p:graphicFrame>
        <p:nvGraphicFramePr>
          <p:cNvPr id="6146" name="Object 3">
            <a:extLst>
              <a:ext uri="{FF2B5EF4-FFF2-40B4-BE49-F238E27FC236}">
                <a16:creationId xmlns:a16="http://schemas.microsoft.com/office/drawing/2014/main" xmlns="" id="{81450BCE-663A-431D-9B50-3325FD45A3B5}"/>
              </a:ext>
            </a:extLst>
          </p:cNvPr>
          <p:cNvGraphicFramePr>
            <a:graphicFrameLocks/>
          </p:cNvGraphicFramePr>
          <p:nvPr/>
        </p:nvGraphicFramePr>
        <p:xfrm>
          <a:off x="1143000" y="0"/>
          <a:ext cx="9906000" cy="6858000"/>
        </p:xfrm>
        <a:graphic>
          <a:graphicData uri="http://schemas.openxmlformats.org/presentationml/2006/ole">
            <mc:AlternateContent xmlns:mc="http://schemas.openxmlformats.org/markup-compatibility/2006">
              <mc:Choice xmlns:v="urn:schemas-microsoft-com:vml" Requires="v">
                <p:oleObj spid="_x0000_s2051" name="Worksheet" r:id="rId3" imgW="7835760" imgH="4635360" progId="Excel.Sheet.8">
                  <p:embed/>
                </p:oleObj>
              </mc:Choice>
              <mc:Fallback>
                <p:oleObj name="Worksheet" r:id="rId3" imgW="7835760" imgH="4635360" progId="Excel.Sheet.8">
                  <p:embed/>
                  <p:pic>
                    <p:nvPicPr>
                      <p:cNvPr id="6146" name="Object 3">
                        <a:extLst>
                          <a:ext uri="{FF2B5EF4-FFF2-40B4-BE49-F238E27FC236}">
                            <a16:creationId xmlns:a16="http://schemas.microsoft.com/office/drawing/2014/main" xmlns="" id="{81450BCE-663A-431D-9B50-3325FD45A3B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0"/>
                        <a:ext cx="9906000" cy="6858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3F137527-F337-4671-B93F-984B5CFCFD25}"/>
              </a:ext>
            </a:extLst>
          </p:cNvPr>
          <p:cNvSpPr>
            <a:spLocks noGrp="1" noChangeArrowheads="1"/>
          </p:cNvSpPr>
          <p:nvPr>
            <p:ph type="title"/>
          </p:nvPr>
        </p:nvSpPr>
        <p:spPr>
          <a:xfrm>
            <a:off x="1968500" y="457200"/>
            <a:ext cx="8585200" cy="914400"/>
          </a:xfrm>
          <a:ln>
            <a:solidFill>
              <a:schemeClr val="tx1"/>
            </a:solidFill>
            <a:miter lim="800000"/>
            <a:headEnd/>
            <a:tailEnd/>
          </a:ln>
        </p:spPr>
        <p:txBody>
          <a:bodyPr/>
          <a:lstStyle/>
          <a:p>
            <a:pPr eaLnBrk="1" hangingPunct="1"/>
            <a:r>
              <a:rPr lang="en-US" altLang="en-US"/>
              <a:t>Objectives of Time series Analysis</a:t>
            </a:r>
          </a:p>
        </p:txBody>
      </p:sp>
      <p:sp>
        <p:nvSpPr>
          <p:cNvPr id="44035" name="Rectangle 3">
            <a:extLst>
              <a:ext uri="{FF2B5EF4-FFF2-40B4-BE49-F238E27FC236}">
                <a16:creationId xmlns:a16="http://schemas.microsoft.com/office/drawing/2014/main" xmlns="" id="{DD3357E7-2BCC-4A5D-AFB2-E697A52FB096}"/>
              </a:ext>
            </a:extLst>
          </p:cNvPr>
          <p:cNvSpPr>
            <a:spLocks noGrp="1" noChangeArrowheads="1"/>
          </p:cNvSpPr>
          <p:nvPr>
            <p:ph idx="1"/>
          </p:nvPr>
        </p:nvSpPr>
        <p:spPr>
          <a:xfrm>
            <a:off x="1968500" y="1600200"/>
            <a:ext cx="8585200" cy="4724400"/>
          </a:xfrm>
          <a:ln>
            <a:solidFill>
              <a:schemeClr val="tx1"/>
            </a:solidFill>
            <a:miter lim="800000"/>
            <a:headEnd/>
            <a:tailEnd/>
          </a:ln>
        </p:spPr>
        <p:txBody>
          <a:bodyPr/>
          <a:lstStyle/>
          <a:p>
            <a:pPr eaLnBrk="1" hangingPunct="1">
              <a:buClr>
                <a:schemeClr val="tx1"/>
              </a:buClr>
            </a:pPr>
            <a:r>
              <a:rPr lang="en-US" altLang="en-US"/>
              <a:t>To identify the pattern and isolate the influencing factors (or effects) for prediction purposes as well as for future planning and control</a:t>
            </a:r>
          </a:p>
          <a:p>
            <a:pPr eaLnBrk="1" hangingPunct="1">
              <a:buClr>
                <a:schemeClr val="tx1"/>
              </a:buClr>
            </a:pPr>
            <a:r>
              <a:rPr lang="en-US" altLang="en-US"/>
              <a:t>The review and evaluation of progress made on the basis of a plan are done on the basis of time-series data.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xmlns="" id="{9E851F18-6246-431F-B0B3-63B396747D5F}"/>
              </a:ext>
            </a:extLst>
          </p:cNvPr>
          <p:cNvSpPr>
            <a:spLocks noGrp="1" noChangeArrowheads="1"/>
          </p:cNvSpPr>
          <p:nvPr>
            <p:ph type="title"/>
          </p:nvPr>
        </p:nvSpPr>
        <p:spPr>
          <a:xfrm>
            <a:off x="1803400" y="457200"/>
            <a:ext cx="8832850" cy="762000"/>
          </a:xfrm>
          <a:ln>
            <a:solidFill>
              <a:schemeClr val="tx1"/>
            </a:solidFill>
            <a:miter lim="800000"/>
            <a:headEnd/>
            <a:tailEnd/>
          </a:ln>
        </p:spPr>
        <p:txBody>
          <a:bodyPr/>
          <a:lstStyle/>
          <a:p>
            <a:pPr eaLnBrk="1" hangingPunct="1"/>
            <a:r>
              <a:rPr lang="en-US" altLang="en-US"/>
              <a:t>Components of a Time Series</a:t>
            </a:r>
          </a:p>
        </p:txBody>
      </p:sp>
      <p:sp>
        <p:nvSpPr>
          <p:cNvPr id="35843" name="Rectangle 3">
            <a:extLst>
              <a:ext uri="{FF2B5EF4-FFF2-40B4-BE49-F238E27FC236}">
                <a16:creationId xmlns:a16="http://schemas.microsoft.com/office/drawing/2014/main" xmlns="" id="{0AD0B198-CB8C-475D-8817-8F397F565F3F}"/>
              </a:ext>
            </a:extLst>
          </p:cNvPr>
          <p:cNvSpPr>
            <a:spLocks noGrp="1" noChangeArrowheads="1"/>
          </p:cNvSpPr>
          <p:nvPr>
            <p:ph idx="1"/>
          </p:nvPr>
        </p:nvSpPr>
        <p:spPr>
          <a:xfrm>
            <a:off x="1803400" y="1524000"/>
            <a:ext cx="8750300" cy="4572000"/>
          </a:xfrm>
          <a:ln>
            <a:solidFill>
              <a:schemeClr val="tx1"/>
            </a:solidFill>
          </a:ln>
        </p:spPr>
        <p:txBody>
          <a:bodyPr rtlCol="0">
            <a:normAutofit/>
          </a:bodyPr>
          <a:lstStyle/>
          <a:p>
            <a:pPr>
              <a:buClr>
                <a:schemeClr val="tx1"/>
              </a:buClr>
              <a:defRPr/>
            </a:pPr>
            <a:r>
              <a:rPr lang="en-US" u="sng" dirty="0"/>
              <a:t>Trend</a:t>
            </a:r>
            <a:r>
              <a:rPr lang="en-US" dirty="0"/>
              <a:t> : It is the broad long-term tendency of either upward or downward movement in the average value of the forecast variable over a period of time</a:t>
            </a:r>
          </a:p>
          <a:p>
            <a:pPr>
              <a:buClr>
                <a:schemeClr val="tx1"/>
              </a:buClr>
              <a:defRPr/>
            </a:pPr>
            <a:r>
              <a:rPr lang="en-US" u="sng" dirty="0"/>
              <a:t>Cycles: </a:t>
            </a:r>
            <a:r>
              <a:rPr lang="en-US" dirty="0"/>
              <a:t>An upward and downward oscillation of uncertain duration and magnitude about the trend line due to seasonal effect with fairly regular period or long period with irregular swings are called a cycle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58A4ACC5-E83B-4B7B-9ED3-8B146799590A}"/>
              </a:ext>
            </a:extLst>
          </p:cNvPr>
          <p:cNvSpPr>
            <a:spLocks noGrp="1" noChangeArrowheads="1"/>
          </p:cNvSpPr>
          <p:nvPr>
            <p:ph type="title"/>
          </p:nvPr>
        </p:nvSpPr>
        <p:spPr>
          <a:xfrm>
            <a:off x="1638300" y="457200"/>
            <a:ext cx="8997950" cy="838200"/>
          </a:xfrm>
          <a:ln>
            <a:solidFill>
              <a:schemeClr val="tx1"/>
            </a:solidFill>
            <a:miter lim="800000"/>
            <a:headEnd/>
            <a:tailEnd/>
          </a:ln>
        </p:spPr>
        <p:txBody>
          <a:bodyPr/>
          <a:lstStyle/>
          <a:p>
            <a:pPr eaLnBrk="1" hangingPunct="1"/>
            <a:r>
              <a:rPr lang="en-US" altLang="en-US"/>
              <a:t>Components of Time Series</a:t>
            </a:r>
          </a:p>
        </p:txBody>
      </p:sp>
      <p:sp>
        <p:nvSpPr>
          <p:cNvPr id="46083" name="Rectangle 3">
            <a:extLst>
              <a:ext uri="{FF2B5EF4-FFF2-40B4-BE49-F238E27FC236}">
                <a16:creationId xmlns:a16="http://schemas.microsoft.com/office/drawing/2014/main" xmlns="" id="{FAC4D588-899C-4EBF-83E2-3ADA0E7D3C79}"/>
              </a:ext>
            </a:extLst>
          </p:cNvPr>
          <p:cNvSpPr>
            <a:spLocks noGrp="1" noChangeArrowheads="1"/>
          </p:cNvSpPr>
          <p:nvPr>
            <p:ph idx="1"/>
          </p:nvPr>
        </p:nvSpPr>
        <p:spPr>
          <a:xfrm>
            <a:off x="1638300" y="1676400"/>
            <a:ext cx="8915400" cy="4419600"/>
          </a:xfrm>
          <a:ln>
            <a:solidFill>
              <a:schemeClr val="tx1"/>
            </a:solidFill>
            <a:miter lim="800000"/>
            <a:headEnd/>
            <a:tailEnd/>
          </a:ln>
        </p:spPr>
        <p:txBody>
          <a:bodyPr/>
          <a:lstStyle/>
          <a:p>
            <a:pPr eaLnBrk="1" hangingPunct="1">
              <a:buClr>
                <a:schemeClr val="tx1"/>
              </a:buClr>
            </a:pPr>
            <a:r>
              <a:rPr lang="en-US" altLang="en-US" u="sng"/>
              <a:t>Seasonal:</a:t>
            </a:r>
            <a:r>
              <a:rPr lang="en-US" altLang="en-US"/>
              <a:t> It is a special case of a cycle component of time series in which the magnitude and duration of the cycle do not vary but happen at regular interval each year.</a:t>
            </a:r>
          </a:p>
          <a:p>
            <a:pPr eaLnBrk="1" hangingPunct="1">
              <a:buClr>
                <a:schemeClr val="tx1"/>
              </a:buClr>
            </a:pPr>
            <a:r>
              <a:rPr lang="en-US" altLang="en-US" u="sng"/>
              <a:t>Irregular: </a:t>
            </a:r>
            <a:r>
              <a:rPr lang="en-US" altLang="en-US"/>
              <a:t>An irregular or erratic movements in a time series is caused by short-term unanticipated and non-recurring factors. These follow no specific pattern.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15205F20-39FF-4CE8-A7D4-1D58225A2941}"/>
              </a:ext>
            </a:extLst>
          </p:cNvPr>
          <p:cNvSpPr>
            <a:spLocks noGrp="1" noChangeArrowheads="1"/>
          </p:cNvSpPr>
          <p:nvPr>
            <p:ph type="title"/>
          </p:nvPr>
        </p:nvSpPr>
        <p:spPr>
          <a:xfrm>
            <a:off x="1638300" y="228600"/>
            <a:ext cx="8997950" cy="685800"/>
          </a:xfrm>
          <a:ln>
            <a:solidFill>
              <a:schemeClr val="tx1"/>
            </a:solidFill>
          </a:ln>
        </p:spPr>
        <p:txBody>
          <a:bodyPr rtlCol="0">
            <a:normAutofit fontScale="90000"/>
          </a:bodyPr>
          <a:lstStyle/>
          <a:p>
            <a:pPr>
              <a:defRPr/>
            </a:pPr>
            <a:r>
              <a:rPr lang="en-US" dirty="0"/>
              <a:t>Time Series Decomposition Models</a:t>
            </a:r>
          </a:p>
        </p:txBody>
      </p:sp>
      <p:sp>
        <p:nvSpPr>
          <p:cNvPr id="47107" name="Rectangle 3">
            <a:extLst>
              <a:ext uri="{FF2B5EF4-FFF2-40B4-BE49-F238E27FC236}">
                <a16:creationId xmlns:a16="http://schemas.microsoft.com/office/drawing/2014/main" xmlns="" id="{54FF7F81-7D9C-4106-A2F5-41A1B13E8193}"/>
              </a:ext>
            </a:extLst>
          </p:cNvPr>
          <p:cNvSpPr>
            <a:spLocks noGrp="1" noChangeArrowheads="1"/>
          </p:cNvSpPr>
          <p:nvPr>
            <p:ph idx="1"/>
          </p:nvPr>
        </p:nvSpPr>
        <p:spPr>
          <a:xfrm>
            <a:off x="1555750" y="1295400"/>
            <a:ext cx="9245600" cy="5105400"/>
          </a:xfrm>
          <a:ln>
            <a:solidFill>
              <a:schemeClr val="tx1"/>
            </a:solidFill>
            <a:miter lim="800000"/>
            <a:headEnd/>
            <a:tailEnd/>
          </a:ln>
        </p:spPr>
        <p:txBody>
          <a:bodyPr/>
          <a:lstStyle/>
          <a:p>
            <a:pPr eaLnBrk="1" hangingPunct="1">
              <a:buFont typeface="Wingdings" panose="05000000000000000000" pitchFamily="2" charset="2"/>
              <a:buNone/>
            </a:pPr>
            <a:r>
              <a:rPr lang="en-US" altLang="en-US" u="sng"/>
              <a:t>Multiplicative Model: </a:t>
            </a:r>
            <a:r>
              <a:rPr lang="en-US" altLang="en-US"/>
              <a:t>It assumes  that forecast is the product of four components at a particular time period.</a:t>
            </a:r>
          </a:p>
          <a:p>
            <a:pPr eaLnBrk="1" hangingPunct="1">
              <a:buFont typeface="Wingdings" panose="05000000000000000000" pitchFamily="2" charset="2"/>
              <a:buNone/>
            </a:pPr>
            <a:r>
              <a:rPr lang="en-US" altLang="en-US"/>
              <a:t>	Y= TxCxSxI ( Trend x Cycle x Seasonal x Irregular)</a:t>
            </a:r>
          </a:p>
          <a:p>
            <a:pPr eaLnBrk="1" hangingPunct="1">
              <a:buFont typeface="Wingdings" panose="05000000000000000000" pitchFamily="2" charset="2"/>
              <a:buNone/>
            </a:pPr>
            <a:r>
              <a:rPr lang="en-US" altLang="en-US" u="sng"/>
              <a:t>Addititive Model:</a:t>
            </a:r>
            <a:r>
              <a:rPr lang="en-US" altLang="en-US"/>
              <a:t> In this model it is assumed that the effect of various components can be estimated by adding the various components of a time series.</a:t>
            </a:r>
          </a:p>
          <a:p>
            <a:pPr eaLnBrk="1" hangingPunct="1">
              <a:buFont typeface="Wingdings" panose="05000000000000000000" pitchFamily="2" charset="2"/>
              <a:buNone/>
            </a:pPr>
            <a:r>
              <a:rPr lang="en-US" altLang="en-US"/>
              <a:t>	Y= T+C+S+I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08E5CEAA-5AF8-400A-91CD-D9804B9DF3DB}"/>
              </a:ext>
            </a:extLst>
          </p:cNvPr>
          <p:cNvSpPr>
            <a:spLocks noGrp="1" noChangeArrowheads="1"/>
          </p:cNvSpPr>
          <p:nvPr>
            <p:ph type="title"/>
          </p:nvPr>
        </p:nvSpPr>
        <p:spPr>
          <a:solidFill>
            <a:srgbClr val="CCFFFF"/>
          </a:solidFill>
          <a:ln>
            <a:solidFill>
              <a:schemeClr val="tx1"/>
            </a:solidFill>
            <a:miter lim="800000"/>
            <a:headEnd/>
            <a:tailEnd/>
          </a:ln>
        </p:spPr>
        <p:txBody>
          <a:bodyPr/>
          <a:lstStyle/>
          <a:p>
            <a:pPr eaLnBrk="1" hangingPunct="1"/>
            <a:r>
              <a:rPr lang="en-US" altLang="en-US"/>
              <a:t>Applications of Chi-Square Test</a:t>
            </a:r>
          </a:p>
        </p:txBody>
      </p:sp>
      <p:sp>
        <p:nvSpPr>
          <p:cNvPr id="30723" name="Rectangle 3">
            <a:extLst>
              <a:ext uri="{FF2B5EF4-FFF2-40B4-BE49-F238E27FC236}">
                <a16:creationId xmlns:a16="http://schemas.microsoft.com/office/drawing/2014/main" xmlns="" id="{D825CAFF-81F1-4A86-94CC-56006207424C}"/>
              </a:ext>
            </a:extLst>
          </p:cNvPr>
          <p:cNvSpPr>
            <a:spLocks noGrp="1" noChangeArrowheads="1"/>
          </p:cNvSpPr>
          <p:nvPr>
            <p:ph type="body" idx="1"/>
          </p:nvPr>
        </p:nvSpPr>
        <p:spPr>
          <a:solidFill>
            <a:srgbClr val="FFFF99"/>
          </a:solidFill>
          <a:ln>
            <a:solidFill>
              <a:schemeClr val="tx1"/>
            </a:solidFill>
            <a:miter lim="800000"/>
            <a:headEnd/>
            <a:tailEnd/>
          </a:ln>
        </p:spPr>
        <p:txBody>
          <a:bodyPr/>
          <a:lstStyle/>
          <a:p>
            <a:pPr marL="609600" indent="-609600">
              <a:buFontTx/>
              <a:buAutoNum type="arabicPeriod"/>
            </a:pPr>
            <a:r>
              <a:rPr lang="en-US" altLang="en-US"/>
              <a:t>Test of Independence of attributes</a:t>
            </a:r>
          </a:p>
          <a:p>
            <a:pPr marL="609600" indent="-609600">
              <a:buFontTx/>
              <a:buAutoNum type="arabicPeriod"/>
            </a:pPr>
            <a:r>
              <a:rPr lang="en-US" altLang="en-US"/>
              <a:t>Test of goodness-of-fit</a:t>
            </a:r>
          </a:p>
          <a:p>
            <a:pPr marL="609600" indent="-609600">
              <a:buFontTx/>
              <a:buAutoNum type="arabicPeriod"/>
            </a:pPr>
            <a:r>
              <a:rPr lang="en-US" altLang="en-US"/>
              <a:t>Test for homogeneity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a:extLst>
              <a:ext uri="{FF2B5EF4-FFF2-40B4-BE49-F238E27FC236}">
                <a16:creationId xmlns:a16="http://schemas.microsoft.com/office/drawing/2014/main" xmlns="" id="{E4B54EE4-EF88-416D-B2F6-65E6ED782B0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C3BD0B-36DF-4398-9492-4C118DC86B4F}" type="slidenum">
              <a:rPr lang="en-US" altLang="en-US">
                <a:solidFill>
                  <a:srgbClr val="898989"/>
                </a:solidFill>
              </a:rPr>
              <a:pPr/>
              <a:t>50</a:t>
            </a:fld>
            <a:endParaRPr lang="en-US" altLang="en-US">
              <a:solidFill>
                <a:srgbClr val="898989"/>
              </a:solidFill>
            </a:endParaRPr>
          </a:p>
        </p:txBody>
      </p:sp>
      <p:sp>
        <p:nvSpPr>
          <p:cNvPr id="48131" name="Rectangle 2">
            <a:extLst>
              <a:ext uri="{FF2B5EF4-FFF2-40B4-BE49-F238E27FC236}">
                <a16:creationId xmlns:a16="http://schemas.microsoft.com/office/drawing/2014/main" xmlns="" id="{68D9CE75-1336-4C22-AF0E-E443BE56DE85}"/>
              </a:ext>
            </a:extLst>
          </p:cNvPr>
          <p:cNvSpPr>
            <a:spLocks noGrp="1" noChangeArrowheads="1"/>
          </p:cNvSpPr>
          <p:nvPr>
            <p:ph type="title"/>
          </p:nvPr>
        </p:nvSpPr>
        <p:spPr/>
        <p:txBody>
          <a:bodyPr/>
          <a:lstStyle/>
          <a:p>
            <a:r>
              <a:rPr lang="en-US" altLang="en-US"/>
              <a:t>Time Series Components</a:t>
            </a:r>
          </a:p>
        </p:txBody>
      </p:sp>
      <p:grpSp>
        <p:nvGrpSpPr>
          <p:cNvPr id="48132" name="Group 4">
            <a:extLst>
              <a:ext uri="{FF2B5EF4-FFF2-40B4-BE49-F238E27FC236}">
                <a16:creationId xmlns:a16="http://schemas.microsoft.com/office/drawing/2014/main" xmlns="" id="{2F147C40-95F8-4870-91D0-8FD5261B52BB}"/>
              </a:ext>
            </a:extLst>
          </p:cNvPr>
          <p:cNvGrpSpPr>
            <a:grpSpLocks/>
          </p:cNvGrpSpPr>
          <p:nvPr/>
        </p:nvGrpSpPr>
        <p:grpSpPr bwMode="auto">
          <a:xfrm>
            <a:off x="2794001" y="1965326"/>
            <a:ext cx="2041525" cy="1844675"/>
            <a:chOff x="784" y="1001"/>
            <a:chExt cx="1212" cy="1207"/>
          </a:xfrm>
        </p:grpSpPr>
        <p:sp>
          <p:nvSpPr>
            <p:cNvPr id="48158" name="Line 5">
              <a:extLst>
                <a:ext uri="{FF2B5EF4-FFF2-40B4-BE49-F238E27FC236}">
                  <a16:creationId xmlns:a16="http://schemas.microsoft.com/office/drawing/2014/main" xmlns="" id="{39C5A50A-974D-4C3E-A7FB-6D5B2E8674FC}"/>
                </a:ext>
              </a:extLst>
            </p:cNvPr>
            <p:cNvSpPr>
              <a:spLocks noChangeShapeType="1"/>
            </p:cNvSpPr>
            <p:nvPr/>
          </p:nvSpPr>
          <p:spPr bwMode="auto">
            <a:xfrm>
              <a:off x="789" y="1001"/>
              <a:ext cx="0" cy="119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48159" name="Line 6">
              <a:extLst>
                <a:ext uri="{FF2B5EF4-FFF2-40B4-BE49-F238E27FC236}">
                  <a16:creationId xmlns:a16="http://schemas.microsoft.com/office/drawing/2014/main" xmlns="" id="{FB836360-D0A3-42E5-BEB5-20797AFDA6F5}"/>
                </a:ext>
              </a:extLst>
            </p:cNvPr>
            <p:cNvSpPr>
              <a:spLocks noChangeShapeType="1"/>
            </p:cNvSpPr>
            <p:nvPr/>
          </p:nvSpPr>
          <p:spPr bwMode="auto">
            <a:xfrm flipH="1">
              <a:off x="784" y="2208"/>
              <a:ext cx="12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grpSp>
      <p:sp>
        <p:nvSpPr>
          <p:cNvPr id="48133" name="Rectangle 7">
            <a:extLst>
              <a:ext uri="{FF2B5EF4-FFF2-40B4-BE49-F238E27FC236}">
                <a16:creationId xmlns:a16="http://schemas.microsoft.com/office/drawing/2014/main" xmlns="" id="{3661EE26-8A94-41D4-81E7-B4C7AF658929}"/>
              </a:ext>
            </a:extLst>
          </p:cNvPr>
          <p:cNvSpPr>
            <a:spLocks noChangeArrowheads="1"/>
          </p:cNvSpPr>
          <p:nvPr/>
        </p:nvSpPr>
        <p:spPr bwMode="auto">
          <a:xfrm>
            <a:off x="3536950" y="3886201"/>
            <a:ext cx="687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Time</a:t>
            </a:r>
          </a:p>
        </p:txBody>
      </p:sp>
      <p:sp>
        <p:nvSpPr>
          <p:cNvPr id="48134" name="Rectangle 8">
            <a:extLst>
              <a:ext uri="{FF2B5EF4-FFF2-40B4-BE49-F238E27FC236}">
                <a16:creationId xmlns:a16="http://schemas.microsoft.com/office/drawing/2014/main" xmlns="" id="{6601A0B6-EC83-4613-BC1A-F1D40C2DFB86}"/>
              </a:ext>
            </a:extLst>
          </p:cNvPr>
          <p:cNvSpPr>
            <a:spLocks noChangeArrowheads="1"/>
          </p:cNvSpPr>
          <p:nvPr/>
        </p:nvSpPr>
        <p:spPr bwMode="auto">
          <a:xfrm>
            <a:off x="2954339" y="2101851"/>
            <a:ext cx="776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Trend</a:t>
            </a:r>
          </a:p>
        </p:txBody>
      </p:sp>
      <p:sp>
        <p:nvSpPr>
          <p:cNvPr id="48135" name="Freeform 9">
            <a:extLst>
              <a:ext uri="{FF2B5EF4-FFF2-40B4-BE49-F238E27FC236}">
                <a16:creationId xmlns:a16="http://schemas.microsoft.com/office/drawing/2014/main" xmlns="" id="{1ACC2B14-B2D5-4675-AC52-A9954071AC39}"/>
              </a:ext>
            </a:extLst>
          </p:cNvPr>
          <p:cNvSpPr>
            <a:spLocks/>
          </p:cNvSpPr>
          <p:nvPr/>
        </p:nvSpPr>
        <p:spPr bwMode="auto">
          <a:xfrm>
            <a:off x="2959101" y="1924051"/>
            <a:ext cx="2549525" cy="1624013"/>
          </a:xfrm>
          <a:custGeom>
            <a:avLst/>
            <a:gdLst>
              <a:gd name="T0" fmla="*/ 2147483647 w 1513"/>
              <a:gd name="T1" fmla="*/ 2147483647 h 1063"/>
              <a:gd name="T2" fmla="*/ 2147483647 w 1513"/>
              <a:gd name="T3" fmla="*/ 2147483647 h 1063"/>
              <a:gd name="T4" fmla="*/ 2147483647 w 1513"/>
              <a:gd name="T5" fmla="*/ 2147483647 h 1063"/>
              <a:gd name="T6" fmla="*/ 2147483647 w 1513"/>
              <a:gd name="T7" fmla="*/ 2147483647 h 1063"/>
              <a:gd name="T8" fmla="*/ 2147483647 w 1513"/>
              <a:gd name="T9" fmla="*/ 2147483647 h 1063"/>
              <a:gd name="T10" fmla="*/ 2147483647 w 1513"/>
              <a:gd name="T11" fmla="*/ 2147483647 h 1063"/>
              <a:gd name="T12" fmla="*/ 2147483647 w 1513"/>
              <a:gd name="T13" fmla="*/ 2147483647 h 1063"/>
              <a:gd name="T14" fmla="*/ 2147483647 w 1513"/>
              <a:gd name="T15" fmla="*/ 2147483647 h 1063"/>
              <a:gd name="T16" fmla="*/ 2147483647 w 1513"/>
              <a:gd name="T17" fmla="*/ 2147483647 h 1063"/>
              <a:gd name="T18" fmla="*/ 2147483647 w 1513"/>
              <a:gd name="T19" fmla="*/ 2147483647 h 1063"/>
              <a:gd name="T20" fmla="*/ 2147483647 w 1513"/>
              <a:gd name="T21" fmla="*/ 2147483647 h 1063"/>
              <a:gd name="T22" fmla="*/ 2147483647 w 1513"/>
              <a:gd name="T23" fmla="*/ 2147483647 h 1063"/>
              <a:gd name="T24" fmla="*/ 2147483647 w 1513"/>
              <a:gd name="T25" fmla="*/ 2147483647 h 1063"/>
              <a:gd name="T26" fmla="*/ 2147483647 w 1513"/>
              <a:gd name="T27" fmla="*/ 2147483647 h 1063"/>
              <a:gd name="T28" fmla="*/ 2147483647 w 1513"/>
              <a:gd name="T29" fmla="*/ 2147483647 h 1063"/>
              <a:gd name="T30" fmla="*/ 2147483647 w 1513"/>
              <a:gd name="T31" fmla="*/ 2147483647 h 1063"/>
              <a:gd name="T32" fmla="*/ 2147483647 w 1513"/>
              <a:gd name="T33" fmla="*/ 2147483647 h 1063"/>
              <a:gd name="T34" fmla="*/ 2147483647 w 1513"/>
              <a:gd name="T35" fmla="*/ 2147483647 h 1063"/>
              <a:gd name="T36" fmla="*/ 2147483647 w 1513"/>
              <a:gd name="T37" fmla="*/ 2147483647 h 1063"/>
              <a:gd name="T38" fmla="*/ 2147483647 w 1513"/>
              <a:gd name="T39" fmla="*/ 2147483647 h 1063"/>
              <a:gd name="T40" fmla="*/ 2147483647 w 1513"/>
              <a:gd name="T41" fmla="*/ 2147483647 h 1063"/>
              <a:gd name="T42" fmla="*/ 2147483647 w 1513"/>
              <a:gd name="T43" fmla="*/ 2147483647 h 1063"/>
              <a:gd name="T44" fmla="*/ 2147483647 w 1513"/>
              <a:gd name="T45" fmla="*/ 2147483647 h 1063"/>
              <a:gd name="T46" fmla="*/ 2147483647 w 1513"/>
              <a:gd name="T47" fmla="*/ 2147483647 h 1063"/>
              <a:gd name="T48" fmla="*/ 2147483647 w 1513"/>
              <a:gd name="T49" fmla="*/ 2147483647 h 1063"/>
              <a:gd name="T50" fmla="*/ 2147483647 w 1513"/>
              <a:gd name="T51" fmla="*/ 2147483647 h 1063"/>
              <a:gd name="T52" fmla="*/ 2147483647 w 1513"/>
              <a:gd name="T53" fmla="*/ 2147483647 h 1063"/>
              <a:gd name="T54" fmla="*/ 2147483647 w 1513"/>
              <a:gd name="T55" fmla="*/ 2147483647 h 1063"/>
              <a:gd name="T56" fmla="*/ 2147483647 w 1513"/>
              <a:gd name="T57" fmla="*/ 2147483647 h 1063"/>
              <a:gd name="T58" fmla="*/ 2147483647 w 1513"/>
              <a:gd name="T59" fmla="*/ 2147483647 h 1063"/>
              <a:gd name="T60" fmla="*/ 2147483647 w 1513"/>
              <a:gd name="T61" fmla="*/ 2147483647 h 1063"/>
              <a:gd name="T62" fmla="*/ 2147483647 w 1513"/>
              <a:gd name="T63" fmla="*/ 2147483647 h 1063"/>
              <a:gd name="T64" fmla="*/ 2147483647 w 1513"/>
              <a:gd name="T65" fmla="*/ 0 h 10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3"/>
              <a:gd name="T100" fmla="*/ 0 h 1063"/>
              <a:gd name="T101" fmla="*/ 1513 w 1513"/>
              <a:gd name="T102" fmla="*/ 1063 h 10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3" h="1063">
                <a:moveTo>
                  <a:pt x="0" y="1062"/>
                </a:moveTo>
                <a:lnTo>
                  <a:pt x="27" y="1044"/>
                </a:lnTo>
                <a:lnTo>
                  <a:pt x="54" y="1017"/>
                </a:lnTo>
                <a:lnTo>
                  <a:pt x="81" y="990"/>
                </a:lnTo>
                <a:lnTo>
                  <a:pt x="108" y="963"/>
                </a:lnTo>
                <a:lnTo>
                  <a:pt x="135" y="954"/>
                </a:lnTo>
                <a:lnTo>
                  <a:pt x="171" y="945"/>
                </a:lnTo>
                <a:lnTo>
                  <a:pt x="225" y="936"/>
                </a:lnTo>
                <a:lnTo>
                  <a:pt x="252" y="945"/>
                </a:lnTo>
                <a:lnTo>
                  <a:pt x="252" y="981"/>
                </a:lnTo>
                <a:lnTo>
                  <a:pt x="252" y="1017"/>
                </a:lnTo>
                <a:lnTo>
                  <a:pt x="270" y="1044"/>
                </a:lnTo>
                <a:lnTo>
                  <a:pt x="297" y="1044"/>
                </a:lnTo>
                <a:lnTo>
                  <a:pt x="333" y="1008"/>
                </a:lnTo>
                <a:lnTo>
                  <a:pt x="360" y="972"/>
                </a:lnTo>
                <a:lnTo>
                  <a:pt x="378" y="945"/>
                </a:lnTo>
                <a:lnTo>
                  <a:pt x="387" y="918"/>
                </a:lnTo>
                <a:lnTo>
                  <a:pt x="396" y="882"/>
                </a:lnTo>
                <a:lnTo>
                  <a:pt x="432" y="855"/>
                </a:lnTo>
                <a:lnTo>
                  <a:pt x="468" y="846"/>
                </a:lnTo>
                <a:lnTo>
                  <a:pt x="495" y="828"/>
                </a:lnTo>
                <a:lnTo>
                  <a:pt x="513" y="792"/>
                </a:lnTo>
                <a:lnTo>
                  <a:pt x="540" y="765"/>
                </a:lnTo>
                <a:lnTo>
                  <a:pt x="567" y="738"/>
                </a:lnTo>
                <a:lnTo>
                  <a:pt x="594" y="720"/>
                </a:lnTo>
                <a:lnTo>
                  <a:pt x="621" y="702"/>
                </a:lnTo>
                <a:lnTo>
                  <a:pt x="648" y="666"/>
                </a:lnTo>
                <a:lnTo>
                  <a:pt x="666" y="639"/>
                </a:lnTo>
                <a:lnTo>
                  <a:pt x="684" y="612"/>
                </a:lnTo>
                <a:lnTo>
                  <a:pt x="693" y="585"/>
                </a:lnTo>
                <a:lnTo>
                  <a:pt x="711" y="558"/>
                </a:lnTo>
                <a:lnTo>
                  <a:pt x="738" y="522"/>
                </a:lnTo>
                <a:lnTo>
                  <a:pt x="774" y="504"/>
                </a:lnTo>
                <a:lnTo>
                  <a:pt x="810" y="486"/>
                </a:lnTo>
                <a:lnTo>
                  <a:pt x="837" y="468"/>
                </a:lnTo>
                <a:lnTo>
                  <a:pt x="864" y="459"/>
                </a:lnTo>
                <a:lnTo>
                  <a:pt x="891" y="459"/>
                </a:lnTo>
                <a:lnTo>
                  <a:pt x="909" y="432"/>
                </a:lnTo>
                <a:lnTo>
                  <a:pt x="936" y="396"/>
                </a:lnTo>
                <a:lnTo>
                  <a:pt x="963" y="351"/>
                </a:lnTo>
                <a:lnTo>
                  <a:pt x="981" y="315"/>
                </a:lnTo>
                <a:lnTo>
                  <a:pt x="990" y="288"/>
                </a:lnTo>
                <a:lnTo>
                  <a:pt x="999" y="252"/>
                </a:lnTo>
                <a:lnTo>
                  <a:pt x="1017" y="216"/>
                </a:lnTo>
                <a:lnTo>
                  <a:pt x="1053" y="198"/>
                </a:lnTo>
                <a:lnTo>
                  <a:pt x="1080" y="207"/>
                </a:lnTo>
                <a:lnTo>
                  <a:pt x="1089" y="234"/>
                </a:lnTo>
                <a:lnTo>
                  <a:pt x="1089" y="261"/>
                </a:lnTo>
                <a:lnTo>
                  <a:pt x="1107" y="288"/>
                </a:lnTo>
                <a:lnTo>
                  <a:pt x="1143" y="297"/>
                </a:lnTo>
                <a:lnTo>
                  <a:pt x="1188" y="297"/>
                </a:lnTo>
                <a:lnTo>
                  <a:pt x="1224" y="297"/>
                </a:lnTo>
                <a:lnTo>
                  <a:pt x="1251" y="297"/>
                </a:lnTo>
                <a:lnTo>
                  <a:pt x="1278" y="297"/>
                </a:lnTo>
                <a:lnTo>
                  <a:pt x="1296" y="270"/>
                </a:lnTo>
                <a:lnTo>
                  <a:pt x="1305" y="234"/>
                </a:lnTo>
                <a:lnTo>
                  <a:pt x="1305" y="207"/>
                </a:lnTo>
                <a:lnTo>
                  <a:pt x="1305" y="180"/>
                </a:lnTo>
                <a:lnTo>
                  <a:pt x="1323" y="144"/>
                </a:lnTo>
                <a:lnTo>
                  <a:pt x="1359" y="117"/>
                </a:lnTo>
                <a:lnTo>
                  <a:pt x="1386" y="108"/>
                </a:lnTo>
                <a:lnTo>
                  <a:pt x="1413" y="99"/>
                </a:lnTo>
                <a:lnTo>
                  <a:pt x="1449" y="81"/>
                </a:lnTo>
                <a:lnTo>
                  <a:pt x="1467" y="54"/>
                </a:lnTo>
                <a:lnTo>
                  <a:pt x="1494" y="27"/>
                </a:lnTo>
                <a:lnTo>
                  <a:pt x="1512" y="0"/>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8136" name="Rectangle 10">
            <a:extLst>
              <a:ext uri="{FF2B5EF4-FFF2-40B4-BE49-F238E27FC236}">
                <a16:creationId xmlns:a16="http://schemas.microsoft.com/office/drawing/2014/main" xmlns="" id="{25D07AD1-D777-437C-87A6-299EE07D25C4}"/>
              </a:ext>
            </a:extLst>
          </p:cNvPr>
          <p:cNvSpPr>
            <a:spLocks noChangeArrowheads="1"/>
          </p:cNvSpPr>
          <p:nvPr/>
        </p:nvSpPr>
        <p:spPr bwMode="auto">
          <a:xfrm>
            <a:off x="5057775" y="3030539"/>
            <a:ext cx="12588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Random</a:t>
            </a:r>
          </a:p>
          <a:p>
            <a:r>
              <a:rPr lang="en-US" altLang="en-US"/>
              <a:t>movement</a:t>
            </a:r>
          </a:p>
        </p:txBody>
      </p:sp>
      <p:sp>
        <p:nvSpPr>
          <p:cNvPr id="48137" name="Line 11">
            <a:extLst>
              <a:ext uri="{FF2B5EF4-FFF2-40B4-BE49-F238E27FC236}">
                <a16:creationId xmlns:a16="http://schemas.microsoft.com/office/drawing/2014/main" xmlns="" id="{6B88471B-75FC-4304-B736-15C0E6BE2BA6}"/>
              </a:ext>
            </a:extLst>
          </p:cNvPr>
          <p:cNvSpPr>
            <a:spLocks noChangeShapeType="1"/>
          </p:cNvSpPr>
          <p:nvPr/>
        </p:nvSpPr>
        <p:spPr bwMode="auto">
          <a:xfrm flipH="1" flipV="1">
            <a:off x="4695825" y="2330450"/>
            <a:ext cx="465138" cy="6985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IN"/>
          </a:p>
        </p:txBody>
      </p:sp>
      <p:sp>
        <p:nvSpPr>
          <p:cNvPr id="48138" name="Line 12">
            <a:extLst>
              <a:ext uri="{FF2B5EF4-FFF2-40B4-BE49-F238E27FC236}">
                <a16:creationId xmlns:a16="http://schemas.microsoft.com/office/drawing/2014/main" xmlns="" id="{F141A006-F307-40EA-BA60-C9ACB7B6F395}"/>
              </a:ext>
            </a:extLst>
          </p:cNvPr>
          <p:cNvSpPr>
            <a:spLocks noChangeShapeType="1"/>
          </p:cNvSpPr>
          <p:nvPr/>
        </p:nvSpPr>
        <p:spPr bwMode="auto">
          <a:xfrm flipH="1">
            <a:off x="3603625" y="3017838"/>
            <a:ext cx="1555750" cy="41275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IN"/>
          </a:p>
        </p:txBody>
      </p:sp>
      <p:grpSp>
        <p:nvGrpSpPr>
          <p:cNvPr id="48139" name="Group 13">
            <a:extLst>
              <a:ext uri="{FF2B5EF4-FFF2-40B4-BE49-F238E27FC236}">
                <a16:creationId xmlns:a16="http://schemas.microsoft.com/office/drawing/2014/main" xmlns="" id="{03133760-530F-489E-9F4B-9EDCE21014B3}"/>
              </a:ext>
            </a:extLst>
          </p:cNvPr>
          <p:cNvGrpSpPr>
            <a:grpSpLocks/>
          </p:cNvGrpSpPr>
          <p:nvPr/>
        </p:nvGrpSpPr>
        <p:grpSpPr bwMode="auto">
          <a:xfrm>
            <a:off x="6921500" y="1998664"/>
            <a:ext cx="2044700" cy="1844675"/>
            <a:chOff x="3453" y="986"/>
            <a:chExt cx="1214" cy="1207"/>
          </a:xfrm>
        </p:grpSpPr>
        <p:sp>
          <p:nvSpPr>
            <p:cNvPr id="48156" name="Line 14">
              <a:extLst>
                <a:ext uri="{FF2B5EF4-FFF2-40B4-BE49-F238E27FC236}">
                  <a16:creationId xmlns:a16="http://schemas.microsoft.com/office/drawing/2014/main" xmlns="" id="{F0F190E4-9D32-4E82-A80C-C34A20A12AA0}"/>
                </a:ext>
              </a:extLst>
            </p:cNvPr>
            <p:cNvSpPr>
              <a:spLocks noChangeShapeType="1"/>
            </p:cNvSpPr>
            <p:nvPr/>
          </p:nvSpPr>
          <p:spPr bwMode="auto">
            <a:xfrm>
              <a:off x="3459" y="986"/>
              <a:ext cx="0" cy="119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48157" name="Line 15">
              <a:extLst>
                <a:ext uri="{FF2B5EF4-FFF2-40B4-BE49-F238E27FC236}">
                  <a16:creationId xmlns:a16="http://schemas.microsoft.com/office/drawing/2014/main" xmlns="" id="{0C0057D7-5E9F-460B-AC82-DD4716C02B8F}"/>
                </a:ext>
              </a:extLst>
            </p:cNvPr>
            <p:cNvSpPr>
              <a:spLocks noChangeShapeType="1"/>
            </p:cNvSpPr>
            <p:nvPr/>
          </p:nvSpPr>
          <p:spPr bwMode="auto">
            <a:xfrm flipH="1">
              <a:off x="3453" y="2193"/>
              <a:ext cx="121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grpSp>
      <p:sp>
        <p:nvSpPr>
          <p:cNvPr id="48140" name="Rectangle 16">
            <a:extLst>
              <a:ext uri="{FF2B5EF4-FFF2-40B4-BE49-F238E27FC236}">
                <a16:creationId xmlns:a16="http://schemas.microsoft.com/office/drawing/2014/main" xmlns="" id="{3857DF17-B786-4452-B60A-921A9D0486E2}"/>
              </a:ext>
            </a:extLst>
          </p:cNvPr>
          <p:cNvSpPr>
            <a:spLocks noChangeArrowheads="1"/>
          </p:cNvSpPr>
          <p:nvPr/>
        </p:nvSpPr>
        <p:spPr bwMode="auto">
          <a:xfrm>
            <a:off x="7747000" y="3827463"/>
            <a:ext cx="6873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Time</a:t>
            </a:r>
          </a:p>
        </p:txBody>
      </p:sp>
      <p:sp>
        <p:nvSpPr>
          <p:cNvPr id="48141" name="Rectangle 17">
            <a:extLst>
              <a:ext uri="{FF2B5EF4-FFF2-40B4-BE49-F238E27FC236}">
                <a16:creationId xmlns:a16="http://schemas.microsoft.com/office/drawing/2014/main" xmlns="" id="{6F811EF3-3B21-454B-9FA9-F6CD73B988A6}"/>
              </a:ext>
            </a:extLst>
          </p:cNvPr>
          <p:cNvSpPr>
            <a:spLocks noChangeArrowheads="1"/>
          </p:cNvSpPr>
          <p:nvPr/>
        </p:nvSpPr>
        <p:spPr bwMode="auto">
          <a:xfrm>
            <a:off x="7004051" y="1922463"/>
            <a:ext cx="7604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Cycle</a:t>
            </a:r>
          </a:p>
        </p:txBody>
      </p:sp>
      <p:grpSp>
        <p:nvGrpSpPr>
          <p:cNvPr id="48142" name="Group 19">
            <a:extLst>
              <a:ext uri="{FF2B5EF4-FFF2-40B4-BE49-F238E27FC236}">
                <a16:creationId xmlns:a16="http://schemas.microsoft.com/office/drawing/2014/main" xmlns="" id="{4863CA52-BA48-4B74-88BA-6DC25681526B}"/>
              </a:ext>
            </a:extLst>
          </p:cNvPr>
          <p:cNvGrpSpPr>
            <a:grpSpLocks/>
          </p:cNvGrpSpPr>
          <p:nvPr/>
        </p:nvGrpSpPr>
        <p:grpSpPr bwMode="auto">
          <a:xfrm>
            <a:off x="2794001" y="4360863"/>
            <a:ext cx="2049463" cy="1909762"/>
            <a:chOff x="784" y="2528"/>
            <a:chExt cx="1212" cy="1207"/>
          </a:xfrm>
        </p:grpSpPr>
        <p:sp>
          <p:nvSpPr>
            <p:cNvPr id="48154" name="Line 20">
              <a:extLst>
                <a:ext uri="{FF2B5EF4-FFF2-40B4-BE49-F238E27FC236}">
                  <a16:creationId xmlns:a16="http://schemas.microsoft.com/office/drawing/2014/main" xmlns="" id="{24B0C485-F1B3-407E-95AD-573C2D347764}"/>
                </a:ext>
              </a:extLst>
            </p:cNvPr>
            <p:cNvSpPr>
              <a:spLocks noChangeShapeType="1"/>
            </p:cNvSpPr>
            <p:nvPr/>
          </p:nvSpPr>
          <p:spPr bwMode="auto">
            <a:xfrm>
              <a:off x="789" y="2528"/>
              <a:ext cx="0" cy="119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48155" name="Line 21">
              <a:extLst>
                <a:ext uri="{FF2B5EF4-FFF2-40B4-BE49-F238E27FC236}">
                  <a16:creationId xmlns:a16="http://schemas.microsoft.com/office/drawing/2014/main" xmlns="" id="{7B6DCC79-3072-44CE-95B8-E4EAE9EBD7E4}"/>
                </a:ext>
              </a:extLst>
            </p:cNvPr>
            <p:cNvSpPr>
              <a:spLocks noChangeShapeType="1"/>
            </p:cNvSpPr>
            <p:nvPr/>
          </p:nvSpPr>
          <p:spPr bwMode="auto">
            <a:xfrm flipH="1">
              <a:off x="784" y="3735"/>
              <a:ext cx="12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grpSp>
      <p:sp>
        <p:nvSpPr>
          <p:cNvPr id="48143" name="Rectangle 22">
            <a:extLst>
              <a:ext uri="{FF2B5EF4-FFF2-40B4-BE49-F238E27FC236}">
                <a16:creationId xmlns:a16="http://schemas.microsoft.com/office/drawing/2014/main" xmlns="" id="{4DACD762-6E70-44EA-8550-5294CDEA99CD}"/>
              </a:ext>
            </a:extLst>
          </p:cNvPr>
          <p:cNvSpPr>
            <a:spLocks noChangeArrowheads="1"/>
          </p:cNvSpPr>
          <p:nvPr/>
        </p:nvSpPr>
        <p:spPr bwMode="auto">
          <a:xfrm>
            <a:off x="3536950" y="6342063"/>
            <a:ext cx="6873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Time</a:t>
            </a:r>
          </a:p>
        </p:txBody>
      </p:sp>
      <p:sp>
        <p:nvSpPr>
          <p:cNvPr id="48144" name="Rectangle 23">
            <a:extLst>
              <a:ext uri="{FF2B5EF4-FFF2-40B4-BE49-F238E27FC236}">
                <a16:creationId xmlns:a16="http://schemas.microsoft.com/office/drawing/2014/main" xmlns="" id="{5A7EA291-0E95-47B7-8811-194E980788A9}"/>
              </a:ext>
            </a:extLst>
          </p:cNvPr>
          <p:cNvSpPr>
            <a:spLocks noChangeArrowheads="1"/>
          </p:cNvSpPr>
          <p:nvPr/>
        </p:nvSpPr>
        <p:spPr bwMode="auto">
          <a:xfrm>
            <a:off x="2959100" y="4360864"/>
            <a:ext cx="11445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Seasonal</a:t>
            </a:r>
          </a:p>
          <a:p>
            <a:r>
              <a:rPr lang="en-US" altLang="en-US"/>
              <a:t>pattern</a:t>
            </a:r>
          </a:p>
        </p:txBody>
      </p:sp>
      <p:grpSp>
        <p:nvGrpSpPr>
          <p:cNvPr id="48145" name="Group 25">
            <a:extLst>
              <a:ext uri="{FF2B5EF4-FFF2-40B4-BE49-F238E27FC236}">
                <a16:creationId xmlns:a16="http://schemas.microsoft.com/office/drawing/2014/main" xmlns="" id="{C29F80D3-3A78-48DA-9EDD-91EE2DF5F7AB}"/>
              </a:ext>
            </a:extLst>
          </p:cNvPr>
          <p:cNvGrpSpPr>
            <a:grpSpLocks/>
          </p:cNvGrpSpPr>
          <p:nvPr/>
        </p:nvGrpSpPr>
        <p:grpSpPr bwMode="auto">
          <a:xfrm>
            <a:off x="7086601" y="4513263"/>
            <a:ext cx="2087563" cy="1795462"/>
            <a:chOff x="3453" y="2513"/>
            <a:chExt cx="1214" cy="1207"/>
          </a:xfrm>
        </p:grpSpPr>
        <p:sp>
          <p:nvSpPr>
            <p:cNvPr id="48152" name="Line 26">
              <a:extLst>
                <a:ext uri="{FF2B5EF4-FFF2-40B4-BE49-F238E27FC236}">
                  <a16:creationId xmlns:a16="http://schemas.microsoft.com/office/drawing/2014/main" xmlns="" id="{50DC5B54-EB8D-46C4-A6F5-E546FBCC8ACF}"/>
                </a:ext>
              </a:extLst>
            </p:cNvPr>
            <p:cNvSpPr>
              <a:spLocks noChangeShapeType="1"/>
            </p:cNvSpPr>
            <p:nvPr/>
          </p:nvSpPr>
          <p:spPr bwMode="auto">
            <a:xfrm>
              <a:off x="3459" y="2513"/>
              <a:ext cx="0" cy="119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48153" name="Line 27">
              <a:extLst>
                <a:ext uri="{FF2B5EF4-FFF2-40B4-BE49-F238E27FC236}">
                  <a16:creationId xmlns:a16="http://schemas.microsoft.com/office/drawing/2014/main" xmlns="" id="{0039CDE6-7805-4B56-A417-21DF22E32695}"/>
                </a:ext>
              </a:extLst>
            </p:cNvPr>
            <p:cNvSpPr>
              <a:spLocks noChangeShapeType="1"/>
            </p:cNvSpPr>
            <p:nvPr/>
          </p:nvSpPr>
          <p:spPr bwMode="auto">
            <a:xfrm flipH="1">
              <a:off x="3453" y="3720"/>
              <a:ext cx="121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grpSp>
      <p:sp>
        <p:nvSpPr>
          <p:cNvPr id="48146" name="Rectangle 28">
            <a:extLst>
              <a:ext uri="{FF2B5EF4-FFF2-40B4-BE49-F238E27FC236}">
                <a16:creationId xmlns:a16="http://schemas.microsoft.com/office/drawing/2014/main" xmlns="" id="{0C333619-8D02-4326-9B1D-8FF622AE6CB8}"/>
              </a:ext>
            </a:extLst>
          </p:cNvPr>
          <p:cNvSpPr>
            <a:spLocks noChangeArrowheads="1"/>
          </p:cNvSpPr>
          <p:nvPr/>
        </p:nvSpPr>
        <p:spPr bwMode="auto">
          <a:xfrm rot="-5400000">
            <a:off x="6344444" y="4804569"/>
            <a:ext cx="1054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Demand</a:t>
            </a:r>
          </a:p>
        </p:txBody>
      </p:sp>
      <p:sp>
        <p:nvSpPr>
          <p:cNvPr id="48147" name="Rectangle 29">
            <a:extLst>
              <a:ext uri="{FF2B5EF4-FFF2-40B4-BE49-F238E27FC236}">
                <a16:creationId xmlns:a16="http://schemas.microsoft.com/office/drawing/2014/main" xmlns="" id="{2933EC46-0F5A-4037-9827-92C8748411D4}"/>
              </a:ext>
            </a:extLst>
          </p:cNvPr>
          <p:cNvSpPr>
            <a:spLocks noChangeArrowheads="1"/>
          </p:cNvSpPr>
          <p:nvPr/>
        </p:nvSpPr>
        <p:spPr bwMode="auto">
          <a:xfrm>
            <a:off x="7853364" y="6324601"/>
            <a:ext cx="6873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Time</a:t>
            </a:r>
          </a:p>
        </p:txBody>
      </p:sp>
      <p:sp>
        <p:nvSpPr>
          <p:cNvPr id="48148" name="Rectangle 30">
            <a:extLst>
              <a:ext uri="{FF2B5EF4-FFF2-40B4-BE49-F238E27FC236}">
                <a16:creationId xmlns:a16="http://schemas.microsoft.com/office/drawing/2014/main" xmlns="" id="{5F64E244-9F8B-4079-B6B3-4A11D0CBB23A}"/>
              </a:ext>
            </a:extLst>
          </p:cNvPr>
          <p:cNvSpPr>
            <a:spLocks noChangeArrowheads="1"/>
          </p:cNvSpPr>
          <p:nvPr/>
        </p:nvSpPr>
        <p:spPr bwMode="auto">
          <a:xfrm>
            <a:off x="7169150" y="4360864"/>
            <a:ext cx="239553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Trend  with </a:t>
            </a:r>
          </a:p>
          <a:p>
            <a:r>
              <a:rPr lang="en-US" altLang="en-US"/>
              <a:t>seasonal pattern</a:t>
            </a:r>
          </a:p>
        </p:txBody>
      </p:sp>
      <p:sp>
        <p:nvSpPr>
          <p:cNvPr id="48149" name="Freeform 36">
            <a:extLst>
              <a:ext uri="{FF2B5EF4-FFF2-40B4-BE49-F238E27FC236}">
                <a16:creationId xmlns:a16="http://schemas.microsoft.com/office/drawing/2014/main" xmlns="" id="{302978F1-C3CC-4826-9468-C6E7B3CB7983}"/>
              </a:ext>
            </a:extLst>
          </p:cNvPr>
          <p:cNvSpPr>
            <a:spLocks/>
          </p:cNvSpPr>
          <p:nvPr/>
        </p:nvSpPr>
        <p:spPr bwMode="auto">
          <a:xfrm>
            <a:off x="2876550" y="5105400"/>
            <a:ext cx="1981200" cy="685800"/>
          </a:xfrm>
          <a:custGeom>
            <a:avLst/>
            <a:gdLst>
              <a:gd name="T0" fmla="*/ 0 w 1152"/>
              <a:gd name="T1" fmla="*/ 2147483647 h 432"/>
              <a:gd name="T2" fmla="*/ 2147483647 w 1152"/>
              <a:gd name="T3" fmla="*/ 0 h 432"/>
              <a:gd name="T4" fmla="*/ 2147483647 w 1152"/>
              <a:gd name="T5" fmla="*/ 2147483647 h 432"/>
              <a:gd name="T6" fmla="*/ 2147483647 w 1152"/>
              <a:gd name="T7" fmla="*/ 0 h 432"/>
              <a:gd name="T8" fmla="*/ 2147483647 w 1152"/>
              <a:gd name="T9" fmla="*/ 2147483647 h 432"/>
              <a:gd name="T10" fmla="*/ 2147483647 w 1152"/>
              <a:gd name="T11" fmla="*/ 0 h 432"/>
              <a:gd name="T12" fmla="*/ 2147483647 w 1152"/>
              <a:gd name="T13" fmla="*/ 2147483647 h 432"/>
              <a:gd name="T14" fmla="*/ 2147483647 w 1152"/>
              <a:gd name="T15" fmla="*/ 0 h 432"/>
              <a:gd name="T16" fmla="*/ 2147483647 w 1152"/>
              <a:gd name="T17" fmla="*/ 2147483647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2"/>
              <a:gd name="T28" fmla="*/ 0 h 432"/>
              <a:gd name="T29" fmla="*/ 1152 w 1152"/>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2" h="432">
                <a:moveTo>
                  <a:pt x="0" y="432"/>
                </a:moveTo>
                <a:cubicBezTo>
                  <a:pt x="68" y="216"/>
                  <a:pt x="136" y="0"/>
                  <a:pt x="192" y="0"/>
                </a:cubicBezTo>
                <a:cubicBezTo>
                  <a:pt x="248" y="0"/>
                  <a:pt x="288" y="432"/>
                  <a:pt x="336" y="432"/>
                </a:cubicBezTo>
                <a:cubicBezTo>
                  <a:pt x="384" y="432"/>
                  <a:pt x="432" y="0"/>
                  <a:pt x="480" y="0"/>
                </a:cubicBezTo>
                <a:cubicBezTo>
                  <a:pt x="528" y="0"/>
                  <a:pt x="576" y="432"/>
                  <a:pt x="624" y="432"/>
                </a:cubicBezTo>
                <a:cubicBezTo>
                  <a:pt x="672" y="432"/>
                  <a:pt x="720" y="0"/>
                  <a:pt x="768" y="0"/>
                </a:cubicBezTo>
                <a:cubicBezTo>
                  <a:pt x="816" y="0"/>
                  <a:pt x="872" y="432"/>
                  <a:pt x="912" y="432"/>
                </a:cubicBezTo>
                <a:cubicBezTo>
                  <a:pt x="952" y="432"/>
                  <a:pt x="968" y="0"/>
                  <a:pt x="1008" y="0"/>
                </a:cubicBezTo>
                <a:cubicBezTo>
                  <a:pt x="1048" y="0"/>
                  <a:pt x="1100" y="216"/>
                  <a:pt x="1152" y="432"/>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IN"/>
          </a:p>
        </p:txBody>
      </p:sp>
      <p:sp>
        <p:nvSpPr>
          <p:cNvPr id="48150" name="Freeform 37">
            <a:extLst>
              <a:ext uri="{FF2B5EF4-FFF2-40B4-BE49-F238E27FC236}">
                <a16:creationId xmlns:a16="http://schemas.microsoft.com/office/drawing/2014/main" xmlns="" id="{51A010D1-9B3F-41FB-B487-00C33596FFFC}"/>
              </a:ext>
            </a:extLst>
          </p:cNvPr>
          <p:cNvSpPr>
            <a:spLocks/>
          </p:cNvSpPr>
          <p:nvPr/>
        </p:nvSpPr>
        <p:spPr bwMode="auto">
          <a:xfrm>
            <a:off x="7251700" y="4953000"/>
            <a:ext cx="1485900" cy="1219200"/>
          </a:xfrm>
          <a:custGeom>
            <a:avLst/>
            <a:gdLst>
              <a:gd name="T0" fmla="*/ 0 w 864"/>
              <a:gd name="T1" fmla="*/ 2147483647 h 768"/>
              <a:gd name="T2" fmla="*/ 2147483647 w 864"/>
              <a:gd name="T3" fmla="*/ 2147483647 h 768"/>
              <a:gd name="T4" fmla="*/ 2147483647 w 864"/>
              <a:gd name="T5" fmla="*/ 2147483647 h 768"/>
              <a:gd name="T6" fmla="*/ 2147483647 w 864"/>
              <a:gd name="T7" fmla="*/ 2147483647 h 768"/>
              <a:gd name="T8" fmla="*/ 2147483647 w 864"/>
              <a:gd name="T9" fmla="*/ 2147483647 h 768"/>
              <a:gd name="T10" fmla="*/ 2147483647 w 864"/>
              <a:gd name="T11" fmla="*/ 2147483647 h 768"/>
              <a:gd name="T12" fmla="*/ 2147483647 w 864"/>
              <a:gd name="T13" fmla="*/ 2147483647 h 768"/>
              <a:gd name="T14" fmla="*/ 2147483647 w 864"/>
              <a:gd name="T15" fmla="*/ 2147483647 h 768"/>
              <a:gd name="T16" fmla="*/ 2147483647 w 864"/>
              <a:gd name="T17" fmla="*/ 2147483647 h 768"/>
              <a:gd name="T18" fmla="*/ 2147483647 w 864"/>
              <a:gd name="T19" fmla="*/ 0 h 7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4"/>
              <a:gd name="T31" fmla="*/ 0 h 768"/>
              <a:gd name="T32" fmla="*/ 864 w 864"/>
              <a:gd name="T33" fmla="*/ 768 h 7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4" h="768">
                <a:moveTo>
                  <a:pt x="0" y="768"/>
                </a:moveTo>
                <a:cubicBezTo>
                  <a:pt x="32" y="604"/>
                  <a:pt x="64" y="440"/>
                  <a:pt x="96" y="432"/>
                </a:cubicBezTo>
                <a:cubicBezTo>
                  <a:pt x="128" y="424"/>
                  <a:pt x="160" y="744"/>
                  <a:pt x="192" y="720"/>
                </a:cubicBezTo>
                <a:cubicBezTo>
                  <a:pt x="224" y="696"/>
                  <a:pt x="256" y="296"/>
                  <a:pt x="288" y="288"/>
                </a:cubicBezTo>
                <a:cubicBezTo>
                  <a:pt x="320" y="280"/>
                  <a:pt x="352" y="696"/>
                  <a:pt x="384" y="672"/>
                </a:cubicBezTo>
                <a:cubicBezTo>
                  <a:pt x="416" y="648"/>
                  <a:pt x="448" y="168"/>
                  <a:pt x="480" y="144"/>
                </a:cubicBezTo>
                <a:cubicBezTo>
                  <a:pt x="512" y="120"/>
                  <a:pt x="544" y="544"/>
                  <a:pt x="576" y="528"/>
                </a:cubicBezTo>
                <a:cubicBezTo>
                  <a:pt x="608" y="512"/>
                  <a:pt x="632" y="64"/>
                  <a:pt x="672" y="48"/>
                </a:cubicBezTo>
                <a:cubicBezTo>
                  <a:pt x="712" y="32"/>
                  <a:pt x="784" y="440"/>
                  <a:pt x="816" y="432"/>
                </a:cubicBezTo>
                <a:cubicBezTo>
                  <a:pt x="848" y="424"/>
                  <a:pt x="856" y="80"/>
                  <a:pt x="864" y="0"/>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IN"/>
          </a:p>
        </p:txBody>
      </p:sp>
      <p:sp>
        <p:nvSpPr>
          <p:cNvPr id="48151" name="Freeform 38">
            <a:extLst>
              <a:ext uri="{FF2B5EF4-FFF2-40B4-BE49-F238E27FC236}">
                <a16:creationId xmlns:a16="http://schemas.microsoft.com/office/drawing/2014/main" xmlns="" id="{D4C30DAB-2E7E-4614-BB0A-54F2972BA0A7}"/>
              </a:ext>
            </a:extLst>
          </p:cNvPr>
          <p:cNvSpPr>
            <a:spLocks/>
          </p:cNvSpPr>
          <p:nvPr/>
        </p:nvSpPr>
        <p:spPr bwMode="auto">
          <a:xfrm>
            <a:off x="7004050" y="2324100"/>
            <a:ext cx="2363788" cy="876300"/>
          </a:xfrm>
          <a:custGeom>
            <a:avLst/>
            <a:gdLst>
              <a:gd name="T0" fmla="*/ 0 w 341"/>
              <a:gd name="T1" fmla="*/ 2147483647 h 120"/>
              <a:gd name="T2" fmla="*/ 2147483647 w 341"/>
              <a:gd name="T3" fmla="*/ 2147483647 h 120"/>
              <a:gd name="T4" fmla="*/ 2147483647 w 341"/>
              <a:gd name="T5" fmla="*/ 2147483647 h 120"/>
              <a:gd name="T6" fmla="*/ 2147483647 w 341"/>
              <a:gd name="T7" fmla="*/ 2147483647 h 120"/>
              <a:gd name="T8" fmla="*/ 2147483647 w 341"/>
              <a:gd name="T9" fmla="*/ 2147483647 h 120"/>
              <a:gd name="T10" fmla="*/ 2147483647 w 341"/>
              <a:gd name="T11" fmla="*/ 2147483647 h 120"/>
              <a:gd name="T12" fmla="*/ 2147483647 w 341"/>
              <a:gd name="T13" fmla="*/ 2147483647 h 120"/>
              <a:gd name="T14" fmla="*/ 2147483647 w 341"/>
              <a:gd name="T15" fmla="*/ 2147483647 h 120"/>
              <a:gd name="T16" fmla="*/ 2147483647 w 341"/>
              <a:gd name="T17" fmla="*/ 2147483647 h 120"/>
              <a:gd name="T18" fmla="*/ 2147483647 w 341"/>
              <a:gd name="T19" fmla="*/ 2147483647 h 120"/>
              <a:gd name="T20" fmla="*/ 2147483647 w 341"/>
              <a:gd name="T21" fmla="*/ 2147483647 h 120"/>
              <a:gd name="T22" fmla="*/ 2147483647 w 341"/>
              <a:gd name="T23" fmla="*/ 2147483647 h 120"/>
              <a:gd name="T24" fmla="*/ 2147483647 w 341"/>
              <a:gd name="T25" fmla="*/ 2147483647 h 120"/>
              <a:gd name="T26" fmla="*/ 2147483647 w 341"/>
              <a:gd name="T27" fmla="*/ 0 h 120"/>
              <a:gd name="T28" fmla="*/ 2147483647 w 341"/>
              <a:gd name="T29" fmla="*/ 2147483647 h 120"/>
              <a:gd name="T30" fmla="*/ 2147483647 w 341"/>
              <a:gd name="T31" fmla="*/ 2147483647 h 120"/>
              <a:gd name="T32" fmla="*/ 2147483647 w 341"/>
              <a:gd name="T33" fmla="*/ 2147483647 h 120"/>
              <a:gd name="T34" fmla="*/ 2147483647 w 341"/>
              <a:gd name="T35" fmla="*/ 2147483647 h 120"/>
              <a:gd name="T36" fmla="*/ 2147483647 w 341"/>
              <a:gd name="T37" fmla="*/ 2147483647 h 120"/>
              <a:gd name="T38" fmla="*/ 2147483647 w 341"/>
              <a:gd name="T39" fmla="*/ 2147483647 h 1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1"/>
              <a:gd name="T61" fmla="*/ 0 h 120"/>
              <a:gd name="T62" fmla="*/ 341 w 341"/>
              <a:gd name="T63" fmla="*/ 120 h 1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1" h="120">
                <a:moveTo>
                  <a:pt x="0" y="110"/>
                </a:moveTo>
                <a:cubicBezTo>
                  <a:pt x="7" y="89"/>
                  <a:pt x="21" y="79"/>
                  <a:pt x="33" y="61"/>
                </a:cubicBezTo>
                <a:cubicBezTo>
                  <a:pt x="42" y="47"/>
                  <a:pt x="55" y="32"/>
                  <a:pt x="72" y="26"/>
                </a:cubicBezTo>
                <a:cubicBezTo>
                  <a:pt x="78" y="26"/>
                  <a:pt x="84" y="25"/>
                  <a:pt x="89" y="27"/>
                </a:cubicBezTo>
                <a:cubicBezTo>
                  <a:pt x="92" y="28"/>
                  <a:pt x="94" y="32"/>
                  <a:pt x="96" y="34"/>
                </a:cubicBezTo>
                <a:cubicBezTo>
                  <a:pt x="101" y="39"/>
                  <a:pt x="108" y="44"/>
                  <a:pt x="111" y="51"/>
                </a:cubicBezTo>
                <a:cubicBezTo>
                  <a:pt x="115" y="61"/>
                  <a:pt x="114" y="73"/>
                  <a:pt x="120" y="81"/>
                </a:cubicBezTo>
                <a:cubicBezTo>
                  <a:pt x="121" y="87"/>
                  <a:pt x="125" y="91"/>
                  <a:pt x="128" y="96"/>
                </a:cubicBezTo>
                <a:cubicBezTo>
                  <a:pt x="137" y="113"/>
                  <a:pt x="144" y="117"/>
                  <a:pt x="164" y="120"/>
                </a:cubicBezTo>
                <a:cubicBezTo>
                  <a:pt x="186" y="118"/>
                  <a:pt x="192" y="104"/>
                  <a:pt x="207" y="89"/>
                </a:cubicBezTo>
                <a:cubicBezTo>
                  <a:pt x="212" y="74"/>
                  <a:pt x="223" y="63"/>
                  <a:pt x="231" y="49"/>
                </a:cubicBezTo>
                <a:cubicBezTo>
                  <a:pt x="234" y="44"/>
                  <a:pt x="235" y="39"/>
                  <a:pt x="237" y="34"/>
                </a:cubicBezTo>
                <a:cubicBezTo>
                  <a:pt x="239" y="28"/>
                  <a:pt x="246" y="26"/>
                  <a:pt x="250" y="22"/>
                </a:cubicBezTo>
                <a:cubicBezTo>
                  <a:pt x="260" y="13"/>
                  <a:pt x="267" y="5"/>
                  <a:pt x="281" y="0"/>
                </a:cubicBezTo>
                <a:cubicBezTo>
                  <a:pt x="289" y="13"/>
                  <a:pt x="286" y="20"/>
                  <a:pt x="287" y="38"/>
                </a:cubicBezTo>
                <a:cubicBezTo>
                  <a:pt x="288" y="81"/>
                  <a:pt x="274" y="106"/>
                  <a:pt x="312" y="115"/>
                </a:cubicBezTo>
                <a:cubicBezTo>
                  <a:pt x="318" y="107"/>
                  <a:pt x="319" y="98"/>
                  <a:pt x="321" y="88"/>
                </a:cubicBezTo>
                <a:cubicBezTo>
                  <a:pt x="322" y="83"/>
                  <a:pt x="325" y="72"/>
                  <a:pt x="325" y="72"/>
                </a:cubicBezTo>
                <a:cubicBezTo>
                  <a:pt x="326" y="65"/>
                  <a:pt x="325" y="57"/>
                  <a:pt x="330" y="51"/>
                </a:cubicBezTo>
                <a:cubicBezTo>
                  <a:pt x="334" y="46"/>
                  <a:pt x="341" y="36"/>
                  <a:pt x="341" y="3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xmlns="" id="{E3D16A10-F17D-421D-8745-8B5C28F31A01}"/>
              </a:ext>
            </a:extLst>
          </p:cNvPr>
          <p:cNvSpPr>
            <a:spLocks noGrp="1" noChangeArrowheads="1"/>
          </p:cNvSpPr>
          <p:nvPr>
            <p:ph type="title"/>
          </p:nvPr>
        </p:nvSpPr>
        <p:spPr>
          <a:xfrm>
            <a:off x="1803400" y="274638"/>
            <a:ext cx="8750300" cy="792162"/>
          </a:xfrm>
          <a:ln>
            <a:solidFill>
              <a:schemeClr val="tx1"/>
            </a:solidFill>
            <a:miter lim="800000"/>
            <a:headEnd/>
            <a:tailEnd/>
          </a:ln>
        </p:spPr>
        <p:txBody>
          <a:bodyPr/>
          <a:lstStyle/>
          <a:p>
            <a:pPr eaLnBrk="1" hangingPunct="1"/>
            <a:r>
              <a:rPr lang="en-US" altLang="en-US"/>
              <a:t>1.Measurement of Trend</a:t>
            </a:r>
          </a:p>
        </p:txBody>
      </p:sp>
      <p:sp>
        <p:nvSpPr>
          <p:cNvPr id="49155" name="Rectangle 3">
            <a:extLst>
              <a:ext uri="{FF2B5EF4-FFF2-40B4-BE49-F238E27FC236}">
                <a16:creationId xmlns:a16="http://schemas.microsoft.com/office/drawing/2014/main" xmlns="" id="{F4FBFCEA-0250-46E8-8882-FBCB1A0FF219}"/>
              </a:ext>
            </a:extLst>
          </p:cNvPr>
          <p:cNvSpPr>
            <a:spLocks noGrp="1" noChangeArrowheads="1"/>
          </p:cNvSpPr>
          <p:nvPr>
            <p:ph idx="1"/>
          </p:nvPr>
        </p:nvSpPr>
        <p:spPr>
          <a:xfrm>
            <a:off x="1803400" y="1447800"/>
            <a:ext cx="8750300" cy="4572000"/>
          </a:xfrm>
          <a:ln>
            <a:solidFill>
              <a:schemeClr val="tx1"/>
            </a:solidFill>
            <a:miter lim="800000"/>
            <a:headEnd/>
            <a:tailEnd/>
          </a:ln>
        </p:spPr>
        <p:txBody>
          <a:bodyPr/>
          <a:lstStyle/>
          <a:p>
            <a:pPr marL="533400" indent="-533400">
              <a:buClr>
                <a:schemeClr val="tx1"/>
              </a:buClr>
              <a:buFont typeface="Wingdings" panose="05000000000000000000" pitchFamily="2" charset="2"/>
              <a:buAutoNum type="arabicPeriod"/>
            </a:pPr>
            <a:r>
              <a:rPr lang="en-US" altLang="en-US"/>
              <a:t>Freehand or Graphical Method</a:t>
            </a:r>
          </a:p>
          <a:p>
            <a:pPr marL="533400" indent="-533400">
              <a:buClr>
                <a:schemeClr val="tx1"/>
              </a:buClr>
              <a:buFont typeface="Wingdings" panose="05000000000000000000" pitchFamily="2" charset="2"/>
              <a:buAutoNum type="arabicPeriod"/>
            </a:pPr>
            <a:r>
              <a:rPr lang="en-US" altLang="en-US"/>
              <a:t>Method of Semi-Averages</a:t>
            </a:r>
          </a:p>
          <a:p>
            <a:pPr marL="533400" indent="-533400">
              <a:buClr>
                <a:schemeClr val="tx1"/>
              </a:buClr>
              <a:buFont typeface="Wingdings" panose="05000000000000000000" pitchFamily="2" charset="2"/>
              <a:buAutoNum type="arabicPeriod"/>
            </a:pPr>
            <a:r>
              <a:rPr lang="en-US" altLang="en-US"/>
              <a:t>Method of Moving averages</a:t>
            </a:r>
          </a:p>
          <a:p>
            <a:pPr marL="533400" indent="-533400">
              <a:buClr>
                <a:schemeClr val="tx1"/>
              </a:buClr>
              <a:buFont typeface="Wingdings" panose="05000000000000000000" pitchFamily="2" charset="2"/>
              <a:buAutoNum type="arabicPeriod"/>
            </a:pPr>
            <a:r>
              <a:rPr lang="en-US" altLang="en-US"/>
              <a:t>Method of Least Squares</a:t>
            </a:r>
          </a:p>
          <a:p>
            <a:pPr marL="533400" indent="-533400">
              <a:buNone/>
            </a:pPr>
            <a:endParaRPr lang="en-US" altLang="en-US"/>
          </a:p>
          <a:p>
            <a:pPr marL="533400" indent="-533400">
              <a:buFont typeface="Wingdings" panose="05000000000000000000" pitchFamily="2" charset="2"/>
              <a:buAutoNum type="arabicPeriod"/>
            </a:pPr>
            <a:endParaRPr lang="en-US" altLang="en-US"/>
          </a:p>
          <a:p>
            <a:pPr marL="533400" indent="-533400">
              <a:buFont typeface="Wingdings" panose="05000000000000000000" pitchFamily="2" charset="2"/>
              <a:buAutoNum type="arabicPeriod"/>
            </a:pPr>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D5B81E04-C5EA-4C4D-8721-833592AE7319}"/>
              </a:ext>
            </a:extLst>
          </p:cNvPr>
          <p:cNvSpPr>
            <a:spLocks noGrp="1" noChangeArrowheads="1"/>
          </p:cNvSpPr>
          <p:nvPr>
            <p:ph type="title"/>
          </p:nvPr>
        </p:nvSpPr>
        <p:spPr>
          <a:xfrm>
            <a:off x="1720850" y="457200"/>
            <a:ext cx="8832850" cy="762000"/>
          </a:xfrm>
          <a:ln>
            <a:solidFill>
              <a:schemeClr val="tx1"/>
            </a:solidFill>
          </a:ln>
        </p:spPr>
        <p:txBody>
          <a:bodyPr rtlCol="0">
            <a:normAutofit/>
          </a:bodyPr>
          <a:lstStyle/>
          <a:p>
            <a:pPr>
              <a:defRPr/>
            </a:pPr>
            <a:r>
              <a:rPr lang="en-US" dirty="0"/>
              <a:t>2.Measurement of Seasonal Variations</a:t>
            </a:r>
          </a:p>
        </p:txBody>
      </p:sp>
      <p:sp>
        <p:nvSpPr>
          <p:cNvPr id="50179" name="Rectangle 3">
            <a:extLst>
              <a:ext uri="{FF2B5EF4-FFF2-40B4-BE49-F238E27FC236}">
                <a16:creationId xmlns:a16="http://schemas.microsoft.com/office/drawing/2014/main" xmlns="" id="{7179951C-FA97-498B-B1F1-73A796F5E227}"/>
              </a:ext>
            </a:extLst>
          </p:cNvPr>
          <p:cNvSpPr>
            <a:spLocks noGrp="1" noChangeArrowheads="1"/>
          </p:cNvSpPr>
          <p:nvPr>
            <p:ph idx="1"/>
          </p:nvPr>
        </p:nvSpPr>
        <p:spPr>
          <a:xfrm>
            <a:off x="1638300" y="1524000"/>
            <a:ext cx="8915400" cy="4114800"/>
          </a:xfrm>
          <a:ln>
            <a:solidFill>
              <a:schemeClr val="tx1"/>
            </a:solidFill>
            <a:miter lim="800000"/>
            <a:headEnd/>
            <a:tailEnd/>
          </a:ln>
        </p:spPr>
        <p:txBody>
          <a:bodyPr/>
          <a:lstStyle/>
          <a:p>
            <a:pPr marL="533400" indent="-533400">
              <a:buClr>
                <a:schemeClr val="tx1"/>
              </a:buClr>
              <a:buFont typeface="Wingdings" panose="05000000000000000000" pitchFamily="2" charset="2"/>
              <a:buAutoNum type="arabicPeriod"/>
            </a:pPr>
            <a:r>
              <a:rPr lang="en-US" altLang="en-US"/>
              <a:t>Method of Simple averages(Seasonal Index)</a:t>
            </a:r>
          </a:p>
          <a:p>
            <a:pPr marL="533400" indent="-533400">
              <a:buClr>
                <a:schemeClr val="tx1"/>
              </a:buClr>
              <a:buFont typeface="Wingdings" panose="05000000000000000000" pitchFamily="2" charset="2"/>
              <a:buAutoNum type="arabicPeriod"/>
            </a:pPr>
            <a:r>
              <a:rPr lang="en-US" altLang="en-US"/>
              <a:t>Ratio-to-trend Method</a:t>
            </a:r>
          </a:p>
          <a:p>
            <a:pPr marL="533400" indent="-533400">
              <a:buClr>
                <a:schemeClr val="tx1"/>
              </a:buClr>
              <a:buFont typeface="Wingdings" panose="05000000000000000000" pitchFamily="2" charset="2"/>
              <a:buAutoNum type="arabicPeriod"/>
            </a:pPr>
            <a:r>
              <a:rPr lang="en-US" altLang="en-US"/>
              <a:t>Ratio-to-Moving Average Method</a:t>
            </a:r>
          </a:p>
          <a:p>
            <a:pPr marL="533400" indent="-533400">
              <a:buClr>
                <a:schemeClr val="tx1"/>
              </a:buClr>
              <a:buFont typeface="Wingdings" panose="05000000000000000000" pitchFamily="2" charset="2"/>
              <a:buAutoNum type="arabicPeriod"/>
            </a:pPr>
            <a:r>
              <a:rPr lang="en-US" altLang="en-US"/>
              <a:t>Link Relative Method</a:t>
            </a:r>
          </a:p>
          <a:p>
            <a:pPr marL="533400" indent="-533400">
              <a:buClr>
                <a:schemeClr val="tx1"/>
              </a:buClr>
              <a:buNone/>
            </a:pPr>
            <a:endParaRPr lang="en-US" altLang="en-US"/>
          </a:p>
          <a:p>
            <a:pPr marL="533400" indent="-533400"/>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a:extLst>
              <a:ext uri="{FF2B5EF4-FFF2-40B4-BE49-F238E27FC236}">
                <a16:creationId xmlns:a16="http://schemas.microsoft.com/office/drawing/2014/main" xmlns="" id="{2AFA1F8A-8446-459A-9B30-7C88B01EA6AE}"/>
              </a:ext>
            </a:extLst>
          </p:cNvPr>
          <p:cNvSpPr>
            <a:spLocks noGrp="1" noChangeArrowheads="1"/>
          </p:cNvSpPr>
          <p:nvPr>
            <p:ph type="title"/>
          </p:nvPr>
        </p:nvSpPr>
        <p:spPr>
          <a:xfrm>
            <a:off x="1638300" y="274638"/>
            <a:ext cx="8915400" cy="868362"/>
          </a:xfrm>
          <a:ln>
            <a:solidFill>
              <a:schemeClr val="tx1"/>
            </a:solidFill>
            <a:miter lim="800000"/>
            <a:headEnd/>
            <a:tailEnd/>
          </a:ln>
        </p:spPr>
        <p:txBody>
          <a:bodyPr/>
          <a:lstStyle/>
          <a:p>
            <a:pPr eaLnBrk="1" hangingPunct="1"/>
            <a:r>
              <a:rPr lang="en-US" altLang="en-US"/>
              <a:t>3.Measurement of Cyclical Variations</a:t>
            </a:r>
          </a:p>
        </p:txBody>
      </p:sp>
      <p:sp>
        <p:nvSpPr>
          <p:cNvPr id="7173" name="Rectangle 3">
            <a:extLst>
              <a:ext uri="{FF2B5EF4-FFF2-40B4-BE49-F238E27FC236}">
                <a16:creationId xmlns:a16="http://schemas.microsoft.com/office/drawing/2014/main" xmlns="" id="{E05BA611-5AB8-4F15-A5A4-EAFA9E10F611}"/>
              </a:ext>
            </a:extLst>
          </p:cNvPr>
          <p:cNvSpPr>
            <a:spLocks noGrp="1" noChangeArrowheads="1"/>
          </p:cNvSpPr>
          <p:nvPr>
            <p:ph idx="1"/>
          </p:nvPr>
        </p:nvSpPr>
        <p:spPr>
          <a:xfrm>
            <a:off x="1638300" y="1447800"/>
            <a:ext cx="8915400" cy="4876800"/>
          </a:xfrm>
          <a:ln>
            <a:solidFill>
              <a:schemeClr val="tx1"/>
            </a:solidFill>
            <a:miter lim="800000"/>
            <a:headEnd/>
            <a:tailEnd/>
          </a:ln>
        </p:spPr>
        <p:txBody>
          <a:bodyPr/>
          <a:lstStyle/>
          <a:p>
            <a:pPr marL="533400" indent="-533400">
              <a:buClr>
                <a:schemeClr val="tx1"/>
              </a:buClr>
            </a:pPr>
            <a:r>
              <a:rPr lang="en-US" altLang="en-US" u="sng"/>
              <a:t>Residual Method</a:t>
            </a:r>
          </a:p>
          <a:p>
            <a:pPr marL="933450" lvl="1" indent="-533400">
              <a:buClr>
                <a:schemeClr val="tx1"/>
              </a:buClr>
              <a:buFont typeface="Arial" panose="020B0604020202020204" pitchFamily="34" charset="0"/>
              <a:buAutoNum type="arabicPeriod"/>
            </a:pPr>
            <a:r>
              <a:rPr lang="en-US" altLang="en-US"/>
              <a:t>Percent of Trend:         </a:t>
            </a:r>
          </a:p>
          <a:p>
            <a:pPr marL="933450" lvl="1" indent="-533400">
              <a:buClr>
                <a:schemeClr val="tx1"/>
              </a:buClr>
              <a:buNone/>
            </a:pPr>
            <a:endParaRPr lang="en-US" altLang="en-US"/>
          </a:p>
          <a:p>
            <a:pPr marL="933450" lvl="1" indent="-533400">
              <a:buClr>
                <a:schemeClr val="tx1"/>
              </a:buClr>
              <a:buFont typeface="Calibri" panose="020F0502020204030204" pitchFamily="34" charset="0"/>
              <a:buAutoNum type="arabicPeriod" startAt="2"/>
            </a:pPr>
            <a:r>
              <a:rPr lang="en-US" altLang="en-US"/>
              <a:t>Relative Cyclical Residual :                          X 100</a:t>
            </a:r>
          </a:p>
          <a:p>
            <a:pPr marL="533400" indent="-533400">
              <a:buNone/>
            </a:pPr>
            <a:endParaRPr lang="en-US" altLang="en-US"/>
          </a:p>
        </p:txBody>
      </p:sp>
      <p:graphicFrame>
        <p:nvGraphicFramePr>
          <p:cNvPr id="7170" name="Object 6">
            <a:extLst>
              <a:ext uri="{FF2B5EF4-FFF2-40B4-BE49-F238E27FC236}">
                <a16:creationId xmlns:a16="http://schemas.microsoft.com/office/drawing/2014/main" xmlns="" id="{0B4A8936-A675-4ECD-884D-21B25038450B}"/>
              </a:ext>
            </a:extLst>
          </p:cNvPr>
          <p:cNvGraphicFramePr>
            <a:graphicFrameLocks noChangeAspect="1"/>
          </p:cNvGraphicFramePr>
          <p:nvPr>
            <p:extLst>
              <p:ext uri="{D42A27DB-BD31-4B8C-83A1-F6EECF244321}">
                <p14:modId xmlns:p14="http://schemas.microsoft.com/office/powerpoint/2010/main" val="1535633379"/>
              </p:ext>
            </p:extLst>
          </p:nvPr>
        </p:nvGraphicFramePr>
        <p:xfrm>
          <a:off x="6303963" y="2514600"/>
          <a:ext cx="1238250" cy="1371600"/>
        </p:xfrm>
        <a:graphic>
          <a:graphicData uri="http://schemas.openxmlformats.org/presentationml/2006/ole">
            <mc:AlternateContent xmlns:mc="http://schemas.openxmlformats.org/markup-compatibility/2006">
              <mc:Choice xmlns:v="urn:schemas-microsoft-com:vml" Requires="v">
                <p:oleObj spid="_x0000_s3076" name="Equation" r:id="rId3" imgW="482400" imgH="419040" progId="Equation.3">
                  <p:embed/>
                </p:oleObj>
              </mc:Choice>
              <mc:Fallback>
                <p:oleObj name="Equation" r:id="rId3" imgW="482400" imgH="419040" progId="Equation.3">
                  <p:embed/>
                  <p:pic>
                    <p:nvPicPr>
                      <p:cNvPr id="7170" name="Object 6">
                        <a:extLst>
                          <a:ext uri="{FF2B5EF4-FFF2-40B4-BE49-F238E27FC236}">
                            <a16:creationId xmlns:a16="http://schemas.microsoft.com/office/drawing/2014/main" xmlns="" id="{0B4A8936-A675-4ECD-884D-21B2503845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963" y="2514600"/>
                        <a:ext cx="1238250" cy="1371600"/>
                      </a:xfrm>
                      <a:prstGeom prst="rect">
                        <a:avLst/>
                      </a:prstGeom>
                      <a:noFill/>
                      <a:ln>
                        <a:noFill/>
                      </a:ln>
                      <a:effectLst/>
                    </p:spPr>
                  </p:pic>
                </p:oleObj>
              </mc:Fallback>
            </mc:AlternateContent>
          </a:graphicData>
        </a:graphic>
      </p:graphicFrame>
      <p:graphicFrame>
        <p:nvGraphicFramePr>
          <p:cNvPr id="7171" name="Object 3">
            <a:extLst>
              <a:ext uri="{FF2B5EF4-FFF2-40B4-BE49-F238E27FC236}">
                <a16:creationId xmlns:a16="http://schemas.microsoft.com/office/drawing/2014/main" xmlns="" id="{42D2D32B-1893-49A4-9A60-7651EF9197C1}"/>
              </a:ext>
            </a:extLst>
          </p:cNvPr>
          <p:cNvGraphicFramePr>
            <a:graphicFrameLocks noChangeAspect="1"/>
          </p:cNvGraphicFramePr>
          <p:nvPr/>
        </p:nvGraphicFramePr>
        <p:xfrm>
          <a:off x="5943601" y="1752600"/>
          <a:ext cx="1958975" cy="990600"/>
        </p:xfrm>
        <a:graphic>
          <a:graphicData uri="http://schemas.openxmlformats.org/presentationml/2006/ole">
            <mc:AlternateContent xmlns:mc="http://schemas.openxmlformats.org/markup-compatibility/2006">
              <mc:Choice xmlns:v="urn:schemas-microsoft-com:vml" Requires="v">
                <p:oleObj spid="_x0000_s3077" name="Equation" r:id="rId5" imgW="520560" imgH="419040" progId="Equation.3">
                  <p:embed/>
                </p:oleObj>
              </mc:Choice>
              <mc:Fallback>
                <p:oleObj name="Equation" r:id="rId5" imgW="520560" imgH="419040" progId="Equation.3">
                  <p:embed/>
                  <p:pic>
                    <p:nvPicPr>
                      <p:cNvPr id="7171" name="Object 3">
                        <a:extLst>
                          <a:ext uri="{FF2B5EF4-FFF2-40B4-BE49-F238E27FC236}">
                            <a16:creationId xmlns:a16="http://schemas.microsoft.com/office/drawing/2014/main" xmlns="" id="{42D2D32B-1893-49A4-9A60-7651EF9197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1" y="1752600"/>
                        <a:ext cx="19589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2CCCABB7-12E2-4A51-8476-F5D3DBB4BC44}"/>
              </a:ext>
            </a:extLst>
          </p:cNvPr>
          <p:cNvSpPr>
            <a:spLocks noGrp="1" noChangeArrowheads="1"/>
          </p:cNvSpPr>
          <p:nvPr>
            <p:ph type="title"/>
          </p:nvPr>
        </p:nvSpPr>
        <p:spPr>
          <a:xfrm>
            <a:off x="1638300" y="304800"/>
            <a:ext cx="8915400" cy="762000"/>
          </a:xfrm>
          <a:ln>
            <a:solidFill>
              <a:schemeClr val="tx1"/>
            </a:solidFill>
            <a:miter lim="800000"/>
            <a:headEnd/>
            <a:tailEnd/>
          </a:ln>
        </p:spPr>
        <p:txBody>
          <a:bodyPr/>
          <a:lstStyle/>
          <a:p>
            <a:pPr eaLnBrk="1" hangingPunct="1"/>
            <a:r>
              <a:rPr lang="en-US" altLang="en-US"/>
              <a:t>4.Measurement of Irregular Variations</a:t>
            </a:r>
          </a:p>
        </p:txBody>
      </p:sp>
      <p:sp>
        <p:nvSpPr>
          <p:cNvPr id="51203" name="Rectangle 3">
            <a:extLst>
              <a:ext uri="{FF2B5EF4-FFF2-40B4-BE49-F238E27FC236}">
                <a16:creationId xmlns:a16="http://schemas.microsoft.com/office/drawing/2014/main" xmlns="" id="{812FC612-0863-4A34-A3E2-404F7B463DF6}"/>
              </a:ext>
            </a:extLst>
          </p:cNvPr>
          <p:cNvSpPr>
            <a:spLocks noGrp="1" noChangeArrowheads="1"/>
          </p:cNvSpPr>
          <p:nvPr>
            <p:ph idx="1"/>
          </p:nvPr>
        </p:nvSpPr>
        <p:spPr>
          <a:xfrm>
            <a:off x="1638300" y="1371600"/>
            <a:ext cx="8915400" cy="4343400"/>
          </a:xfrm>
          <a:ln>
            <a:solidFill>
              <a:schemeClr val="tx1"/>
            </a:solidFill>
            <a:miter lim="800000"/>
            <a:headEnd/>
            <a:tailEnd/>
          </a:ln>
        </p:spPr>
        <p:txBody>
          <a:bodyPr/>
          <a:lstStyle/>
          <a:p>
            <a:pPr eaLnBrk="1" hangingPunct="1">
              <a:buClr>
                <a:schemeClr val="tx1"/>
              </a:buClr>
            </a:pPr>
            <a:r>
              <a:rPr lang="en-US" altLang="en-US"/>
              <a:t>The irregular component, in a time series represents the residue of fluctuations after trend, cyclical, and seasonal movements have been accounted for. Thus if the original data is divided by T, C, and S we get I. i.e., TCSI/TCS= 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xmlns="" id="{5F167E02-4DCE-47F0-825F-753E31897AD1}"/>
              </a:ext>
            </a:extLst>
          </p:cNvPr>
          <p:cNvSpPr>
            <a:spLocks noGrp="1"/>
          </p:cNvSpPr>
          <p:nvPr>
            <p:ph type="title"/>
          </p:nvPr>
        </p:nvSpPr>
        <p:spPr>
          <a:xfrm>
            <a:off x="1638300" y="457200"/>
            <a:ext cx="8915400" cy="762000"/>
          </a:xfrm>
          <a:ln>
            <a:solidFill>
              <a:schemeClr val="tx1"/>
            </a:solidFill>
            <a:miter lim="800000"/>
            <a:headEnd/>
            <a:tailEnd/>
          </a:ln>
        </p:spPr>
        <p:txBody>
          <a:bodyPr/>
          <a:lstStyle/>
          <a:p>
            <a:pPr eaLnBrk="1" hangingPunct="1"/>
            <a:r>
              <a:rPr lang="en-US" altLang="en-US"/>
              <a:t>Example 1</a:t>
            </a:r>
          </a:p>
        </p:txBody>
      </p:sp>
      <p:sp>
        <p:nvSpPr>
          <p:cNvPr id="52227" name="Content Placeholder 2">
            <a:extLst>
              <a:ext uri="{FF2B5EF4-FFF2-40B4-BE49-F238E27FC236}">
                <a16:creationId xmlns:a16="http://schemas.microsoft.com/office/drawing/2014/main" xmlns="" id="{15AB13F4-54AD-4160-B546-92BEA2C1A2D8}"/>
              </a:ext>
            </a:extLst>
          </p:cNvPr>
          <p:cNvSpPr>
            <a:spLocks noGrp="1"/>
          </p:cNvSpPr>
          <p:nvPr>
            <p:ph idx="1"/>
          </p:nvPr>
        </p:nvSpPr>
        <p:spPr>
          <a:xfrm>
            <a:off x="1638300" y="1600200"/>
            <a:ext cx="8915400" cy="4495800"/>
          </a:xfrm>
          <a:ln>
            <a:solidFill>
              <a:schemeClr val="tx1"/>
            </a:solidFill>
            <a:miter lim="800000"/>
            <a:headEnd/>
            <a:tailEnd/>
          </a:ln>
        </p:spPr>
        <p:txBody>
          <a:bodyPr/>
          <a:lstStyle/>
          <a:p>
            <a:pPr eaLnBrk="1" hangingPunct="1">
              <a:buFont typeface="Wingdings" panose="05000000000000000000" pitchFamily="2" charset="2"/>
              <a:buNone/>
            </a:pPr>
            <a:r>
              <a:rPr lang="en-US" altLang="en-US" dirty="0"/>
              <a:t>	Following are the figures of sales for the past six years. Determine the trend line by the free-hand method.</a:t>
            </a:r>
          </a:p>
          <a:p>
            <a:pPr eaLnBrk="1" hangingPunct="1">
              <a:buFont typeface="Wingdings" panose="05000000000000000000" pitchFamily="2" charset="2"/>
              <a:buNone/>
            </a:pPr>
            <a:r>
              <a:rPr lang="en-US" altLang="en-US" dirty="0"/>
              <a:t>Year		1990	1991	1992	1993	1994	1995</a:t>
            </a:r>
          </a:p>
          <a:p>
            <a:pPr eaLnBrk="1" hangingPunct="1">
              <a:buFont typeface="Wingdings" panose="05000000000000000000" pitchFamily="2" charset="2"/>
              <a:buNone/>
            </a:pPr>
            <a:r>
              <a:rPr lang="en-US" altLang="en-US" dirty="0"/>
              <a:t>Sales 		80	115	105	135	125	150</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xmlns="" id="{B51B8D56-3B34-428B-A4A7-18F3B2B0F335}"/>
              </a:ext>
            </a:extLst>
          </p:cNvPr>
          <p:cNvSpPr>
            <a:spLocks noGrp="1"/>
          </p:cNvSpPr>
          <p:nvPr>
            <p:ph type="title"/>
          </p:nvPr>
        </p:nvSpPr>
        <p:spPr>
          <a:xfrm>
            <a:off x="1638300" y="274638"/>
            <a:ext cx="8915400" cy="715962"/>
          </a:xfrm>
          <a:ln>
            <a:solidFill>
              <a:schemeClr val="tx1"/>
            </a:solidFill>
            <a:miter lim="800000"/>
            <a:headEnd/>
            <a:tailEnd/>
          </a:ln>
        </p:spPr>
        <p:txBody>
          <a:bodyPr/>
          <a:lstStyle/>
          <a:p>
            <a:pPr eaLnBrk="1" hangingPunct="1"/>
            <a:r>
              <a:rPr lang="en-US" altLang="en-US"/>
              <a:t>Free-Hand Curve Method</a:t>
            </a:r>
          </a:p>
        </p:txBody>
      </p:sp>
      <p:graphicFrame>
        <p:nvGraphicFramePr>
          <p:cNvPr id="4" name="Content Placeholder 3">
            <a:extLst>
              <a:ext uri="{FF2B5EF4-FFF2-40B4-BE49-F238E27FC236}">
                <a16:creationId xmlns:a16="http://schemas.microsoft.com/office/drawing/2014/main" xmlns="" id="{31F2F37D-9736-4ADC-8EE8-CD2CC872EB50}"/>
              </a:ext>
            </a:extLst>
          </p:cNvPr>
          <p:cNvGraphicFramePr>
            <a:graphicFrameLocks noGrp="1"/>
          </p:cNvGraphicFramePr>
          <p:nvPr>
            <p:ph idx="1"/>
          </p:nvPr>
        </p:nvGraphicFramePr>
        <p:xfrm>
          <a:off x="1638300" y="1600203"/>
          <a:ext cx="89154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xmlns="" id="{8702FD6E-2D6C-4D7D-8C37-ACAD47694731}"/>
              </a:ext>
            </a:extLst>
          </p:cNvPr>
          <p:cNvSpPr>
            <a:spLocks noGrp="1"/>
          </p:cNvSpPr>
          <p:nvPr>
            <p:ph type="title"/>
          </p:nvPr>
        </p:nvSpPr>
        <p:spPr>
          <a:xfrm>
            <a:off x="1720850" y="457200"/>
            <a:ext cx="8832850" cy="685800"/>
          </a:xfrm>
          <a:ln>
            <a:solidFill>
              <a:schemeClr val="tx1"/>
            </a:solidFill>
          </a:ln>
        </p:spPr>
        <p:txBody>
          <a:bodyPr rtlCol="0">
            <a:normAutofit fontScale="90000"/>
          </a:bodyPr>
          <a:lstStyle/>
          <a:p>
            <a:pPr>
              <a:defRPr/>
            </a:pPr>
            <a:r>
              <a:rPr lang="en-US" dirty="0"/>
              <a:t>Example 2</a:t>
            </a:r>
          </a:p>
        </p:txBody>
      </p:sp>
      <p:sp>
        <p:nvSpPr>
          <p:cNvPr id="44035" name="Content Placeholder 2">
            <a:extLst>
              <a:ext uri="{FF2B5EF4-FFF2-40B4-BE49-F238E27FC236}">
                <a16:creationId xmlns:a16="http://schemas.microsoft.com/office/drawing/2014/main" xmlns="" id="{CFDAE643-AD3A-46C5-A57B-43A0B40AE27C}"/>
              </a:ext>
            </a:extLst>
          </p:cNvPr>
          <p:cNvSpPr>
            <a:spLocks noGrp="1"/>
          </p:cNvSpPr>
          <p:nvPr>
            <p:ph idx="1"/>
          </p:nvPr>
        </p:nvSpPr>
        <p:spPr>
          <a:xfrm>
            <a:off x="1638300" y="1676400"/>
            <a:ext cx="8915400" cy="4419600"/>
          </a:xfrm>
          <a:ln>
            <a:solidFill>
              <a:schemeClr val="tx1"/>
            </a:solidFill>
          </a:ln>
        </p:spPr>
        <p:txBody>
          <a:bodyPr rtlCol="0">
            <a:normAutofit/>
          </a:bodyPr>
          <a:lstStyle/>
          <a:p>
            <a:pPr>
              <a:buNone/>
              <a:defRPr/>
            </a:pPr>
            <a:r>
              <a:rPr lang="en-US" dirty="0"/>
              <a:t>	Apply the method of semi-average of measuring trend, plot a straight line trend for the following data.</a:t>
            </a:r>
          </a:p>
          <a:p>
            <a:pPr>
              <a:buNone/>
              <a:defRPr/>
            </a:pPr>
            <a:r>
              <a:rPr lang="en-US" dirty="0"/>
              <a:t>1.</a:t>
            </a:r>
          </a:p>
          <a:p>
            <a:pPr>
              <a:buNone/>
              <a:defRPr/>
            </a:pPr>
            <a:r>
              <a:rPr lang="en-US" dirty="0"/>
              <a:t>Year		1990	1991	1992	1993	1994	1995</a:t>
            </a:r>
          </a:p>
          <a:p>
            <a:pPr>
              <a:buNone/>
              <a:defRPr/>
            </a:pPr>
            <a:r>
              <a:rPr lang="en-US" sz="2400" dirty="0"/>
              <a:t>Sales (‘000)</a:t>
            </a:r>
            <a:r>
              <a:rPr lang="en-US" dirty="0"/>
              <a:t>	20	24	22	30	28	32</a:t>
            </a:r>
          </a:p>
          <a:p>
            <a:pPr>
              <a:buNone/>
              <a:defRPr/>
            </a:pPr>
            <a:r>
              <a:rPr lang="en-US" sz="2400" dirty="0"/>
              <a:t>2.</a:t>
            </a:r>
          </a:p>
          <a:p>
            <a:pPr>
              <a:buNone/>
              <a:defRPr/>
            </a:pPr>
            <a:r>
              <a:rPr lang="en-US" sz="2400" dirty="0"/>
              <a:t>Year 	1987	1988	1989	</a:t>
            </a:r>
            <a:r>
              <a:rPr lang="en-US" sz="2400" dirty="0">
                <a:solidFill>
                  <a:srgbClr val="FF0000"/>
                </a:solidFill>
              </a:rPr>
              <a:t>1990</a:t>
            </a:r>
            <a:r>
              <a:rPr lang="en-US" sz="2400" dirty="0"/>
              <a:t>	1991	1992	1993</a:t>
            </a:r>
          </a:p>
          <a:p>
            <a:pPr>
              <a:buNone/>
              <a:defRPr/>
            </a:pPr>
            <a:r>
              <a:rPr lang="en-US" sz="2400" dirty="0"/>
              <a:t>Sales	100	105	109	</a:t>
            </a:r>
            <a:r>
              <a:rPr lang="en-US" sz="2400" dirty="0">
                <a:solidFill>
                  <a:srgbClr val="FF0000"/>
                </a:solidFill>
              </a:rPr>
              <a:t>96</a:t>
            </a:r>
            <a:r>
              <a:rPr lang="en-US" sz="2400" dirty="0"/>
              <a:t>	102	108	112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xmlns="" id="{C7D54FFC-B49D-4089-920A-BB6425575E99}"/>
              </a:ext>
            </a:extLst>
          </p:cNvPr>
          <p:cNvSpPr>
            <a:spLocks noGrp="1"/>
          </p:cNvSpPr>
          <p:nvPr>
            <p:ph type="title"/>
          </p:nvPr>
        </p:nvSpPr>
        <p:spPr>
          <a:xfrm>
            <a:off x="1638300" y="274638"/>
            <a:ext cx="8915400" cy="639762"/>
          </a:xfrm>
          <a:ln>
            <a:solidFill>
              <a:schemeClr val="tx1"/>
            </a:solidFill>
            <a:miter lim="800000"/>
            <a:headEnd/>
            <a:tailEnd/>
          </a:ln>
        </p:spPr>
        <p:txBody>
          <a:bodyPr>
            <a:normAutofit fontScale="90000"/>
          </a:bodyPr>
          <a:lstStyle/>
          <a:p>
            <a:pPr eaLnBrk="1" hangingPunct="1"/>
            <a:r>
              <a:rPr lang="en-US" altLang="en-US"/>
              <a:t>Method of semi-average</a:t>
            </a:r>
          </a:p>
        </p:txBody>
      </p:sp>
      <p:graphicFrame>
        <p:nvGraphicFramePr>
          <p:cNvPr id="4" name="Content Placeholder 3">
            <a:extLst>
              <a:ext uri="{FF2B5EF4-FFF2-40B4-BE49-F238E27FC236}">
                <a16:creationId xmlns:a16="http://schemas.microsoft.com/office/drawing/2014/main" xmlns="" id="{2066BDD0-51E9-4818-94A0-5CFB8B42D1E0}"/>
              </a:ext>
            </a:extLst>
          </p:cNvPr>
          <p:cNvGraphicFramePr>
            <a:graphicFrameLocks noGrp="1"/>
          </p:cNvGraphicFramePr>
          <p:nvPr>
            <p:ph idx="1"/>
          </p:nvPr>
        </p:nvGraphicFramePr>
        <p:xfrm>
          <a:off x="1638300" y="1219203"/>
          <a:ext cx="8915400" cy="4906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xmlns="" id="{D5EE786C-3902-4DD3-B3E8-FC8CBBD74EF3}"/>
              </a:ext>
            </a:extLst>
          </p:cNvPr>
          <p:cNvSpPr>
            <a:spLocks noGrp="1"/>
          </p:cNvSpPr>
          <p:nvPr>
            <p:ph type="title"/>
          </p:nvPr>
        </p:nvSpPr>
        <p:spPr>
          <a:xfrm>
            <a:off x="1638300" y="274638"/>
            <a:ext cx="8915400" cy="639762"/>
          </a:xfrm>
          <a:ln>
            <a:solidFill>
              <a:schemeClr val="tx1"/>
            </a:solidFill>
            <a:miter lim="800000"/>
            <a:headEnd/>
            <a:tailEnd/>
          </a:ln>
        </p:spPr>
        <p:txBody>
          <a:bodyPr>
            <a:normAutofit fontScale="90000"/>
          </a:bodyPr>
          <a:lstStyle/>
          <a:p>
            <a:pPr eaLnBrk="1" hangingPunct="1"/>
            <a:r>
              <a:rPr lang="en-US" altLang="en-US"/>
              <a:t>Method of semi-averages</a:t>
            </a:r>
          </a:p>
        </p:txBody>
      </p:sp>
      <p:graphicFrame>
        <p:nvGraphicFramePr>
          <p:cNvPr id="7" name="Content Placeholder 6">
            <a:extLst>
              <a:ext uri="{FF2B5EF4-FFF2-40B4-BE49-F238E27FC236}">
                <a16:creationId xmlns:a16="http://schemas.microsoft.com/office/drawing/2014/main" xmlns="" id="{948710CC-C92D-4A68-8C2F-0D9708A8B7B0}"/>
              </a:ext>
            </a:extLst>
          </p:cNvPr>
          <p:cNvGraphicFramePr>
            <a:graphicFrameLocks noGrp="1"/>
          </p:cNvGraphicFramePr>
          <p:nvPr>
            <p:ph idx="1"/>
          </p:nvPr>
        </p:nvGraphicFramePr>
        <p:xfrm>
          <a:off x="1638300" y="1600201"/>
          <a:ext cx="88773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3D57B065-793C-4828-BFE6-B8DB26236F53}"/>
              </a:ext>
            </a:extLst>
          </p:cNvPr>
          <p:cNvSpPr>
            <a:spLocks noGrp="1" noChangeArrowheads="1"/>
          </p:cNvSpPr>
          <p:nvPr>
            <p:ph type="title"/>
          </p:nvPr>
        </p:nvSpPr>
        <p:spPr>
          <a:xfrm>
            <a:off x="1981200" y="274638"/>
            <a:ext cx="8229600" cy="715962"/>
          </a:xfrm>
          <a:ln>
            <a:solidFill>
              <a:schemeClr val="tx1"/>
            </a:solidFill>
            <a:miter lim="800000"/>
            <a:headEnd/>
            <a:tailEnd/>
          </a:ln>
        </p:spPr>
        <p:txBody>
          <a:bodyPr/>
          <a:lstStyle/>
          <a:p>
            <a:pPr eaLnBrk="1" hangingPunct="1"/>
            <a:r>
              <a:rPr lang="en-US" altLang="en-US" sz="3600"/>
              <a:t>Illustration-1</a:t>
            </a:r>
          </a:p>
        </p:txBody>
      </p:sp>
      <p:sp>
        <p:nvSpPr>
          <p:cNvPr id="31747" name="Rectangle 3">
            <a:extLst>
              <a:ext uri="{FF2B5EF4-FFF2-40B4-BE49-F238E27FC236}">
                <a16:creationId xmlns:a16="http://schemas.microsoft.com/office/drawing/2014/main" xmlns="" id="{041B210E-7A8D-4734-9002-1D4EDA33645C}"/>
              </a:ext>
            </a:extLst>
          </p:cNvPr>
          <p:cNvSpPr>
            <a:spLocks noGrp="1" noChangeArrowheads="1"/>
          </p:cNvSpPr>
          <p:nvPr>
            <p:ph type="body" idx="1"/>
          </p:nvPr>
        </p:nvSpPr>
        <p:spPr>
          <a:xfrm>
            <a:off x="1981200" y="1295401"/>
            <a:ext cx="8229600" cy="4830763"/>
          </a:xfrm>
          <a:ln>
            <a:solidFill>
              <a:schemeClr val="tx1"/>
            </a:solidFill>
            <a:miter lim="800000"/>
            <a:headEnd/>
            <a:tailEnd/>
          </a:ln>
        </p:spPr>
        <p:txBody>
          <a:bodyPr/>
          <a:lstStyle/>
          <a:p>
            <a:pPr eaLnBrk="1" hangingPunct="1">
              <a:buFontTx/>
              <a:buNone/>
            </a:pPr>
            <a:endParaRPr lang="en-US" altLang="en-US"/>
          </a:p>
        </p:txBody>
      </p:sp>
      <p:graphicFrame>
        <p:nvGraphicFramePr>
          <p:cNvPr id="151556" name="Group 4">
            <a:extLst>
              <a:ext uri="{FF2B5EF4-FFF2-40B4-BE49-F238E27FC236}">
                <a16:creationId xmlns:a16="http://schemas.microsoft.com/office/drawing/2014/main" xmlns="" id="{B9A99472-4E3C-4C06-87E0-7EFA1DF4BFF9}"/>
              </a:ext>
            </a:extLst>
          </p:cNvPr>
          <p:cNvGraphicFramePr>
            <a:graphicFrameLocks noGrp="1"/>
          </p:cNvGraphicFramePr>
          <p:nvPr/>
        </p:nvGraphicFramePr>
        <p:xfrm>
          <a:off x="1981200" y="1397000"/>
          <a:ext cx="8229600" cy="4699000"/>
        </p:xfrm>
        <a:graphic>
          <a:graphicData uri="http://schemas.openxmlformats.org/drawingml/2006/table">
            <a:tbl>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1174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Fail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74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Boys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74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Girls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74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31775" name="Line 31">
            <a:extLst>
              <a:ext uri="{FF2B5EF4-FFF2-40B4-BE49-F238E27FC236}">
                <a16:creationId xmlns:a16="http://schemas.microsoft.com/office/drawing/2014/main" xmlns="" id="{163D17C8-AB09-46D5-8CF5-99CD9DC4F72E}"/>
              </a:ext>
            </a:extLst>
          </p:cNvPr>
          <p:cNvSpPr>
            <a:spLocks noChangeShapeType="1"/>
          </p:cNvSpPr>
          <p:nvPr/>
        </p:nvSpPr>
        <p:spPr bwMode="auto">
          <a:xfrm>
            <a:off x="2057400" y="1447800"/>
            <a:ext cx="19050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xmlns="" id="{950B7559-6310-4256-BA86-7BD09CA0D4C3}"/>
              </a:ext>
            </a:extLst>
          </p:cNvPr>
          <p:cNvSpPr>
            <a:spLocks noGrp="1"/>
          </p:cNvSpPr>
          <p:nvPr>
            <p:ph type="title"/>
          </p:nvPr>
        </p:nvSpPr>
        <p:spPr>
          <a:xfrm>
            <a:off x="1555750" y="457200"/>
            <a:ext cx="8997950" cy="914400"/>
          </a:xfrm>
          <a:ln>
            <a:solidFill>
              <a:schemeClr val="tx1"/>
            </a:solidFill>
            <a:miter lim="800000"/>
            <a:headEnd/>
            <a:tailEnd/>
          </a:ln>
        </p:spPr>
        <p:txBody>
          <a:bodyPr/>
          <a:lstStyle/>
          <a:p>
            <a:pPr eaLnBrk="1" hangingPunct="1"/>
            <a:r>
              <a:rPr lang="en-US" altLang="en-US"/>
              <a:t>Example 3</a:t>
            </a:r>
          </a:p>
        </p:txBody>
      </p:sp>
      <p:sp>
        <p:nvSpPr>
          <p:cNvPr id="57347" name="Content Placeholder 2">
            <a:extLst>
              <a:ext uri="{FF2B5EF4-FFF2-40B4-BE49-F238E27FC236}">
                <a16:creationId xmlns:a16="http://schemas.microsoft.com/office/drawing/2014/main" xmlns="" id="{8ABB86B2-FAE5-4E0C-8A66-C319260C8396}"/>
              </a:ext>
            </a:extLst>
          </p:cNvPr>
          <p:cNvSpPr>
            <a:spLocks noGrp="1"/>
          </p:cNvSpPr>
          <p:nvPr>
            <p:ph idx="1"/>
          </p:nvPr>
        </p:nvSpPr>
        <p:spPr>
          <a:xfrm>
            <a:off x="1473200" y="1676400"/>
            <a:ext cx="9410700" cy="4419600"/>
          </a:xfrm>
          <a:ln>
            <a:solidFill>
              <a:schemeClr val="tx1"/>
            </a:solidFill>
            <a:miter lim="800000"/>
            <a:headEnd/>
            <a:tailEnd/>
          </a:ln>
        </p:spPr>
        <p:txBody>
          <a:bodyPr/>
          <a:lstStyle/>
          <a:p>
            <a:pPr eaLnBrk="1" hangingPunct="1">
              <a:buFont typeface="Wingdings" panose="05000000000000000000" pitchFamily="2" charset="2"/>
              <a:buNone/>
            </a:pPr>
            <a:r>
              <a:rPr lang="en-US" altLang="en-US"/>
              <a:t>	Calculate the long term trend  with three year moving average from the following data:</a:t>
            </a:r>
          </a:p>
          <a:p>
            <a:pPr eaLnBrk="1" hangingPunct="1">
              <a:buFont typeface="Wingdings" panose="05000000000000000000" pitchFamily="2" charset="2"/>
              <a:buNone/>
            </a:pPr>
            <a:r>
              <a:rPr lang="en-US" altLang="en-US" sz="2400"/>
              <a:t>Year 	1989	1990	1991	1992	1993	1994	1995	1996</a:t>
            </a:r>
          </a:p>
          <a:p>
            <a:pPr eaLnBrk="1" hangingPunct="1">
              <a:buFont typeface="Wingdings" panose="05000000000000000000" pitchFamily="2" charset="2"/>
              <a:buNone/>
            </a:pPr>
            <a:r>
              <a:rPr lang="en-US" altLang="en-US" sz="2400"/>
              <a:t>Units	1632	1557	1652	2100	2620	3120	3236	3562</a:t>
            </a:r>
          </a:p>
          <a:p>
            <a:pPr eaLnBrk="1" hangingPunct="1">
              <a:buFont typeface="Wingdings" panose="05000000000000000000" pitchFamily="2" charset="2"/>
              <a:buNone/>
            </a:pPr>
            <a:endParaRPr lang="en-US" altLang="en-US" sz="2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xmlns="" id="{0DE7F677-87EB-4793-8C93-3B92FFF0B9B4}"/>
              </a:ext>
            </a:extLst>
          </p:cNvPr>
          <p:cNvSpPr>
            <a:spLocks noGrp="1"/>
          </p:cNvSpPr>
          <p:nvPr>
            <p:ph type="title"/>
          </p:nvPr>
        </p:nvSpPr>
        <p:spPr>
          <a:xfrm>
            <a:off x="1555750" y="304800"/>
            <a:ext cx="9163050" cy="685800"/>
          </a:xfrm>
          <a:ln>
            <a:solidFill>
              <a:schemeClr val="tx1"/>
            </a:solidFill>
          </a:ln>
        </p:spPr>
        <p:txBody>
          <a:bodyPr rtlCol="0">
            <a:normAutofit fontScale="90000"/>
          </a:bodyPr>
          <a:lstStyle/>
          <a:p>
            <a:pPr>
              <a:defRPr/>
            </a:pPr>
            <a:r>
              <a:rPr lang="en-US" dirty="0"/>
              <a:t>Solution</a:t>
            </a:r>
          </a:p>
        </p:txBody>
      </p:sp>
      <p:sp>
        <p:nvSpPr>
          <p:cNvPr id="58371" name="Content Placeholder 2">
            <a:extLst>
              <a:ext uri="{FF2B5EF4-FFF2-40B4-BE49-F238E27FC236}">
                <a16:creationId xmlns:a16="http://schemas.microsoft.com/office/drawing/2014/main" xmlns="" id="{527038ED-2C59-41CD-B632-E0963FFC3626}"/>
              </a:ext>
            </a:extLst>
          </p:cNvPr>
          <p:cNvSpPr>
            <a:spLocks noGrp="1"/>
          </p:cNvSpPr>
          <p:nvPr>
            <p:ph idx="1"/>
          </p:nvPr>
        </p:nvSpPr>
        <p:spPr>
          <a:xfrm>
            <a:off x="1473200" y="1676400"/>
            <a:ext cx="9410700" cy="4953000"/>
          </a:xfrm>
          <a:ln>
            <a:solidFill>
              <a:schemeClr val="tx1"/>
            </a:solidFill>
            <a:miter lim="800000"/>
            <a:headEnd/>
            <a:tailEnd/>
          </a:ln>
        </p:spPr>
        <p:txBody>
          <a:bodyPr/>
          <a:lstStyle/>
          <a:p>
            <a:pPr eaLnBrk="1" hangingPunct="1">
              <a:buFont typeface="Wingdings" panose="05000000000000000000" pitchFamily="2" charset="2"/>
              <a:buNone/>
            </a:pPr>
            <a:r>
              <a:rPr lang="en-US" altLang="en-US"/>
              <a:t>	</a:t>
            </a:r>
            <a:endParaRPr lang="en-US" altLang="en-US" sz="2400"/>
          </a:p>
        </p:txBody>
      </p:sp>
      <p:graphicFrame>
        <p:nvGraphicFramePr>
          <p:cNvPr id="4" name="Table 3">
            <a:extLst>
              <a:ext uri="{FF2B5EF4-FFF2-40B4-BE49-F238E27FC236}">
                <a16:creationId xmlns:a16="http://schemas.microsoft.com/office/drawing/2014/main" xmlns="" id="{8C567768-EC8D-4C41-A9C8-57F2247B803C}"/>
              </a:ext>
            </a:extLst>
          </p:cNvPr>
          <p:cNvGraphicFramePr>
            <a:graphicFrameLocks noGrp="1"/>
          </p:cNvGraphicFramePr>
          <p:nvPr/>
        </p:nvGraphicFramePr>
        <p:xfrm>
          <a:off x="1473200" y="1219201"/>
          <a:ext cx="9410700" cy="5605462"/>
        </p:xfrm>
        <a:graphic>
          <a:graphicData uri="http://schemas.openxmlformats.org/drawingml/2006/table">
            <a:tbl>
              <a:tblPr firstRow="1" bandRow="1">
                <a:tableStyleId>{5C22544A-7EE6-4342-B048-85BDC9FD1C3A}</a:tableStyleId>
              </a:tblPr>
              <a:tblGrid>
                <a:gridCol w="2352675">
                  <a:extLst>
                    <a:ext uri="{9D8B030D-6E8A-4147-A177-3AD203B41FA5}">
                      <a16:colId xmlns:a16="http://schemas.microsoft.com/office/drawing/2014/main" xmlns="" val="20000"/>
                    </a:ext>
                  </a:extLst>
                </a:gridCol>
                <a:gridCol w="2352675">
                  <a:extLst>
                    <a:ext uri="{9D8B030D-6E8A-4147-A177-3AD203B41FA5}">
                      <a16:colId xmlns:a16="http://schemas.microsoft.com/office/drawing/2014/main" xmlns="" val="20001"/>
                    </a:ext>
                  </a:extLst>
                </a:gridCol>
                <a:gridCol w="2352675">
                  <a:extLst>
                    <a:ext uri="{9D8B030D-6E8A-4147-A177-3AD203B41FA5}">
                      <a16:colId xmlns:a16="http://schemas.microsoft.com/office/drawing/2014/main" xmlns="" val="20002"/>
                    </a:ext>
                  </a:extLst>
                </a:gridCol>
                <a:gridCol w="2352675">
                  <a:extLst>
                    <a:ext uri="{9D8B030D-6E8A-4147-A177-3AD203B41FA5}">
                      <a16:colId xmlns:a16="http://schemas.microsoft.com/office/drawing/2014/main" xmlns="" val="20003"/>
                    </a:ext>
                  </a:extLst>
                </a:gridCol>
              </a:tblGrid>
              <a:tr h="1188774">
                <a:tc>
                  <a:txBody>
                    <a:bodyPr/>
                    <a:lstStyle/>
                    <a:p>
                      <a:pPr algn="ctr"/>
                      <a:r>
                        <a:rPr lang="en-US" sz="2400" dirty="0">
                          <a:solidFill>
                            <a:schemeClr val="tx1"/>
                          </a:solidFill>
                        </a:rPr>
                        <a:t>Year</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Output</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3 Year Moving Total</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3 Year Moving Average</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52086">
                <a:tc>
                  <a:txBody>
                    <a:bodyPr/>
                    <a:lstStyle/>
                    <a:p>
                      <a:pPr algn="ctr"/>
                      <a:r>
                        <a:rPr lang="en-US" sz="2400" dirty="0">
                          <a:solidFill>
                            <a:schemeClr val="tx1"/>
                          </a:solidFill>
                        </a:rPr>
                        <a:t>1989</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1632</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52086">
                <a:tc>
                  <a:txBody>
                    <a:bodyPr/>
                    <a:lstStyle/>
                    <a:p>
                      <a:pPr algn="ctr"/>
                      <a:r>
                        <a:rPr lang="en-US" sz="2400" dirty="0">
                          <a:solidFill>
                            <a:schemeClr val="tx1"/>
                          </a:solidFill>
                        </a:rPr>
                        <a:t>1990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1557</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4841</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1613.67</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52086">
                <a:tc>
                  <a:txBody>
                    <a:bodyPr/>
                    <a:lstStyle/>
                    <a:p>
                      <a:pPr algn="ctr"/>
                      <a:r>
                        <a:rPr lang="en-US" sz="2400" dirty="0">
                          <a:solidFill>
                            <a:schemeClr val="tx1"/>
                          </a:solidFill>
                        </a:rPr>
                        <a:t>1991</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1652</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5309</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1769.67</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52086">
                <a:tc>
                  <a:txBody>
                    <a:bodyPr/>
                    <a:lstStyle/>
                    <a:p>
                      <a:pPr algn="ctr"/>
                      <a:r>
                        <a:rPr lang="en-US" sz="2400" dirty="0">
                          <a:solidFill>
                            <a:schemeClr val="tx1"/>
                          </a:solidFill>
                        </a:rPr>
                        <a:t>1992</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2100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6372</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2124.00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52086">
                <a:tc>
                  <a:txBody>
                    <a:bodyPr/>
                    <a:lstStyle/>
                    <a:p>
                      <a:pPr algn="ctr"/>
                      <a:r>
                        <a:rPr lang="en-US" sz="2400" dirty="0">
                          <a:solidFill>
                            <a:schemeClr val="tx1"/>
                          </a:solidFill>
                        </a:rPr>
                        <a:t>1993</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2620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7840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2613.33</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52086">
                <a:tc>
                  <a:txBody>
                    <a:bodyPr/>
                    <a:lstStyle/>
                    <a:p>
                      <a:pPr algn="ctr"/>
                      <a:r>
                        <a:rPr lang="en-US" sz="2400" dirty="0">
                          <a:solidFill>
                            <a:schemeClr val="tx1"/>
                          </a:solidFill>
                        </a:rPr>
                        <a:t>1994</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3120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8976</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2992.00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552086">
                <a:tc>
                  <a:txBody>
                    <a:bodyPr/>
                    <a:lstStyle/>
                    <a:p>
                      <a:pPr algn="ctr"/>
                      <a:r>
                        <a:rPr lang="en-US" sz="2400" dirty="0">
                          <a:solidFill>
                            <a:schemeClr val="tx1"/>
                          </a:solidFill>
                        </a:rPr>
                        <a:t>1995</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3236</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9918</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3306.00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552086">
                <a:tc>
                  <a:txBody>
                    <a:bodyPr/>
                    <a:lstStyle/>
                    <a:p>
                      <a:pPr algn="ctr"/>
                      <a:r>
                        <a:rPr lang="en-US" sz="2400" dirty="0">
                          <a:solidFill>
                            <a:schemeClr val="tx1"/>
                          </a:solidFill>
                        </a:rPr>
                        <a:t>1996</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3562</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xmlns="" id="{F43C8B2A-274C-4918-8E55-E71677088AD7}"/>
              </a:ext>
            </a:extLst>
          </p:cNvPr>
          <p:cNvSpPr>
            <a:spLocks noGrp="1"/>
          </p:cNvSpPr>
          <p:nvPr>
            <p:ph type="title"/>
          </p:nvPr>
        </p:nvSpPr>
        <p:spPr>
          <a:xfrm>
            <a:off x="1638300" y="457200"/>
            <a:ext cx="8915400" cy="762000"/>
          </a:xfrm>
          <a:ln>
            <a:solidFill>
              <a:schemeClr val="tx1"/>
            </a:solidFill>
          </a:ln>
        </p:spPr>
        <p:txBody>
          <a:bodyPr rtlCol="0">
            <a:normAutofit fontScale="90000"/>
          </a:bodyPr>
          <a:lstStyle/>
          <a:p>
            <a:pPr>
              <a:defRPr/>
            </a:pPr>
            <a:r>
              <a:rPr lang="en-US" dirty="0"/>
              <a:t/>
            </a:r>
            <a:br>
              <a:rPr lang="en-US" dirty="0"/>
            </a:br>
            <a:r>
              <a:rPr lang="en-US" dirty="0"/>
              <a:t>Example 4</a:t>
            </a:r>
            <a:br>
              <a:rPr lang="en-US" dirty="0"/>
            </a:br>
            <a:endParaRPr lang="en-US" dirty="0"/>
          </a:p>
        </p:txBody>
      </p:sp>
      <p:sp>
        <p:nvSpPr>
          <p:cNvPr id="59395" name="Content Placeholder 2">
            <a:extLst>
              <a:ext uri="{FF2B5EF4-FFF2-40B4-BE49-F238E27FC236}">
                <a16:creationId xmlns:a16="http://schemas.microsoft.com/office/drawing/2014/main" xmlns="" id="{D161F8B3-95B1-4B5A-A7B1-2DCF0E5E23DB}"/>
              </a:ext>
            </a:extLst>
          </p:cNvPr>
          <p:cNvSpPr>
            <a:spLocks noGrp="1"/>
          </p:cNvSpPr>
          <p:nvPr>
            <p:ph idx="1"/>
          </p:nvPr>
        </p:nvSpPr>
        <p:spPr>
          <a:xfrm>
            <a:off x="1638300" y="1447800"/>
            <a:ext cx="8915400" cy="4648200"/>
          </a:xfrm>
          <a:ln>
            <a:solidFill>
              <a:schemeClr val="tx1"/>
            </a:solidFill>
            <a:miter lim="800000"/>
            <a:headEnd/>
            <a:tailEnd/>
          </a:ln>
        </p:spPr>
        <p:txBody>
          <a:bodyPr/>
          <a:lstStyle/>
          <a:p>
            <a:pPr eaLnBrk="1" hangingPunct="1">
              <a:buFont typeface="Wingdings" panose="05000000000000000000" pitchFamily="2" charset="2"/>
              <a:buNone/>
            </a:pPr>
            <a:r>
              <a:rPr lang="en-US" altLang="en-US"/>
              <a:t>	Fit a straight line trend by method of least squares to the following data :</a:t>
            </a:r>
          </a:p>
          <a:p>
            <a:pPr eaLnBrk="1" hangingPunct="1">
              <a:buFont typeface="Wingdings" panose="05000000000000000000" pitchFamily="2" charset="2"/>
              <a:buNone/>
            </a:pPr>
            <a:r>
              <a:rPr lang="en-US" altLang="en-US"/>
              <a:t>Year:		1992 1993	1994	1995	1996</a:t>
            </a:r>
          </a:p>
          <a:p>
            <a:pPr eaLnBrk="1" hangingPunct="1">
              <a:buFont typeface="Wingdings" panose="05000000000000000000" pitchFamily="2" charset="2"/>
              <a:buNone/>
            </a:pPr>
            <a:r>
              <a:rPr lang="en-US" altLang="en-US"/>
              <a:t>Profit:	32	45	55	63	75</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a:extLst>
              <a:ext uri="{FF2B5EF4-FFF2-40B4-BE49-F238E27FC236}">
                <a16:creationId xmlns:a16="http://schemas.microsoft.com/office/drawing/2014/main" xmlns="" id="{991563CF-A88E-433A-BA39-AE364638F0EF}"/>
              </a:ext>
            </a:extLst>
          </p:cNvPr>
          <p:cNvSpPr>
            <a:spLocks noGrp="1"/>
          </p:cNvSpPr>
          <p:nvPr>
            <p:ph type="title"/>
          </p:nvPr>
        </p:nvSpPr>
        <p:spPr>
          <a:xfrm>
            <a:off x="1720850" y="457200"/>
            <a:ext cx="8750300" cy="609600"/>
          </a:xfrm>
          <a:ln>
            <a:solidFill>
              <a:schemeClr val="tx1"/>
            </a:solidFill>
          </a:ln>
        </p:spPr>
        <p:txBody>
          <a:bodyPr rtlCol="0">
            <a:normAutofit fontScale="90000"/>
          </a:bodyPr>
          <a:lstStyle/>
          <a:p>
            <a:pPr>
              <a:defRPr/>
            </a:pPr>
            <a:r>
              <a:rPr lang="en-US"/>
              <a:t>Solution</a:t>
            </a:r>
          </a:p>
        </p:txBody>
      </p:sp>
      <p:graphicFrame>
        <p:nvGraphicFramePr>
          <p:cNvPr id="6" name="Content Placeholder 5">
            <a:extLst>
              <a:ext uri="{FF2B5EF4-FFF2-40B4-BE49-F238E27FC236}">
                <a16:creationId xmlns:a16="http://schemas.microsoft.com/office/drawing/2014/main" xmlns="" id="{EB846C01-7B35-4B61-9242-654E2162AB88}"/>
              </a:ext>
            </a:extLst>
          </p:cNvPr>
          <p:cNvGraphicFramePr>
            <a:graphicFrameLocks noGrp="1"/>
          </p:cNvGraphicFramePr>
          <p:nvPr>
            <p:ph idx="1"/>
          </p:nvPr>
        </p:nvGraphicFramePr>
        <p:xfrm>
          <a:off x="1555750" y="1524000"/>
          <a:ext cx="8997950" cy="4922837"/>
        </p:xfrm>
        <a:graphic>
          <a:graphicData uri="http://schemas.openxmlformats.org/drawingml/2006/table">
            <a:tbl>
              <a:tblPr firstRow="1" bandRow="1">
                <a:tableStyleId>{5C22544A-7EE6-4342-B048-85BDC9FD1C3A}</a:tableStyleId>
              </a:tblPr>
              <a:tblGrid>
                <a:gridCol w="1799590">
                  <a:extLst>
                    <a:ext uri="{9D8B030D-6E8A-4147-A177-3AD203B41FA5}">
                      <a16:colId xmlns:a16="http://schemas.microsoft.com/office/drawing/2014/main" xmlns="" val="20000"/>
                    </a:ext>
                  </a:extLst>
                </a:gridCol>
                <a:gridCol w="1799590">
                  <a:extLst>
                    <a:ext uri="{9D8B030D-6E8A-4147-A177-3AD203B41FA5}">
                      <a16:colId xmlns:a16="http://schemas.microsoft.com/office/drawing/2014/main" xmlns="" val="20001"/>
                    </a:ext>
                  </a:extLst>
                </a:gridCol>
                <a:gridCol w="1799590">
                  <a:extLst>
                    <a:ext uri="{9D8B030D-6E8A-4147-A177-3AD203B41FA5}">
                      <a16:colId xmlns:a16="http://schemas.microsoft.com/office/drawing/2014/main" xmlns="" val="20002"/>
                    </a:ext>
                  </a:extLst>
                </a:gridCol>
                <a:gridCol w="1799590">
                  <a:extLst>
                    <a:ext uri="{9D8B030D-6E8A-4147-A177-3AD203B41FA5}">
                      <a16:colId xmlns:a16="http://schemas.microsoft.com/office/drawing/2014/main" xmlns="" val="20003"/>
                    </a:ext>
                  </a:extLst>
                </a:gridCol>
                <a:gridCol w="1799590">
                  <a:extLst>
                    <a:ext uri="{9D8B030D-6E8A-4147-A177-3AD203B41FA5}">
                      <a16:colId xmlns:a16="http://schemas.microsoft.com/office/drawing/2014/main" xmlns="" val="20004"/>
                    </a:ext>
                  </a:extLst>
                </a:gridCol>
              </a:tblGrid>
              <a:tr h="937321">
                <a:tc>
                  <a:txBody>
                    <a:bodyPr/>
                    <a:lstStyle/>
                    <a:p>
                      <a:pPr algn="ctr"/>
                      <a:r>
                        <a:rPr lang="en-US" sz="2800" dirty="0">
                          <a:solidFill>
                            <a:schemeClr val="tx1"/>
                          </a:solidFill>
                        </a:rPr>
                        <a:t>Year</a:t>
                      </a:r>
                    </a:p>
                  </a:txBody>
                  <a:tcPr marL="99060" marR="99060" marT="45723" marB="45723"/>
                </a:tc>
                <a:tc>
                  <a:txBody>
                    <a:bodyPr/>
                    <a:lstStyle/>
                    <a:p>
                      <a:pPr algn="ctr"/>
                      <a:r>
                        <a:rPr lang="en-US" sz="2800" dirty="0">
                          <a:solidFill>
                            <a:schemeClr val="tx1"/>
                          </a:solidFill>
                        </a:rPr>
                        <a:t>Profit(Y)</a:t>
                      </a:r>
                    </a:p>
                  </a:txBody>
                  <a:tcPr marL="99060" marR="99060" marT="45723" marB="45723"/>
                </a:tc>
                <a:tc>
                  <a:txBody>
                    <a:bodyPr/>
                    <a:lstStyle/>
                    <a:p>
                      <a:pPr algn="ctr"/>
                      <a:r>
                        <a:rPr lang="en-US" sz="2800" dirty="0">
                          <a:solidFill>
                            <a:schemeClr val="tx1"/>
                          </a:solidFill>
                        </a:rPr>
                        <a:t>X</a:t>
                      </a:r>
                    </a:p>
                  </a:txBody>
                  <a:tcPr marL="99060" marR="99060" marT="45723" marB="45723"/>
                </a:tc>
                <a:tc>
                  <a:txBody>
                    <a:bodyPr/>
                    <a:lstStyle/>
                    <a:p>
                      <a:pPr algn="ctr"/>
                      <a:r>
                        <a:rPr lang="en-US" sz="2800" dirty="0">
                          <a:solidFill>
                            <a:schemeClr val="tx1"/>
                          </a:solidFill>
                        </a:rPr>
                        <a:t>XY</a:t>
                      </a:r>
                    </a:p>
                  </a:txBody>
                  <a:tcPr marL="99060" marR="99060" marT="45723" marB="45723"/>
                </a:tc>
                <a:tc>
                  <a:txBody>
                    <a:bodyPr/>
                    <a:lstStyle/>
                    <a:p>
                      <a:pPr algn="ctr"/>
                      <a:r>
                        <a:rPr lang="en-US" sz="2800" dirty="0">
                          <a:solidFill>
                            <a:schemeClr val="tx1"/>
                          </a:solidFill>
                        </a:rPr>
                        <a:t>X</a:t>
                      </a:r>
                      <a:r>
                        <a:rPr lang="en-US" sz="2800" baseline="30000" dirty="0">
                          <a:solidFill>
                            <a:schemeClr val="tx1"/>
                          </a:solidFill>
                        </a:rPr>
                        <a:t>2</a:t>
                      </a:r>
                    </a:p>
                  </a:txBody>
                  <a:tcPr marL="99060" marR="99060" marT="45723" marB="45723"/>
                </a:tc>
                <a:extLst>
                  <a:ext uri="{0D108BD9-81ED-4DB2-BD59-A6C34878D82A}">
                    <a16:rowId xmlns:a16="http://schemas.microsoft.com/office/drawing/2014/main" xmlns="" val="10000"/>
                  </a:ext>
                </a:extLst>
              </a:tr>
              <a:tr h="609639">
                <a:tc>
                  <a:txBody>
                    <a:bodyPr/>
                    <a:lstStyle/>
                    <a:p>
                      <a:pPr algn="ctr"/>
                      <a:r>
                        <a:rPr lang="en-US" sz="2800" dirty="0">
                          <a:solidFill>
                            <a:schemeClr val="tx1"/>
                          </a:solidFill>
                        </a:rPr>
                        <a:t>1992</a:t>
                      </a:r>
                    </a:p>
                  </a:txBody>
                  <a:tcPr marL="99060" marR="99060" marT="45723" marB="45723"/>
                </a:tc>
                <a:tc>
                  <a:txBody>
                    <a:bodyPr/>
                    <a:lstStyle/>
                    <a:p>
                      <a:pPr algn="ctr"/>
                      <a:r>
                        <a:rPr lang="en-US" sz="2800" dirty="0">
                          <a:solidFill>
                            <a:schemeClr val="tx1"/>
                          </a:solidFill>
                        </a:rPr>
                        <a:t>32</a:t>
                      </a:r>
                    </a:p>
                  </a:txBody>
                  <a:tcPr marL="99060" marR="99060" marT="45723" marB="45723"/>
                </a:tc>
                <a:tc>
                  <a:txBody>
                    <a:bodyPr/>
                    <a:lstStyle/>
                    <a:p>
                      <a:pPr algn="ctr"/>
                      <a:r>
                        <a:rPr lang="en-US" sz="2800" dirty="0">
                          <a:solidFill>
                            <a:schemeClr val="tx1"/>
                          </a:solidFill>
                        </a:rPr>
                        <a:t>-2</a:t>
                      </a:r>
                    </a:p>
                  </a:txBody>
                  <a:tcPr marL="99060" marR="99060" marT="45723" marB="45723"/>
                </a:tc>
                <a:tc>
                  <a:txBody>
                    <a:bodyPr/>
                    <a:lstStyle/>
                    <a:p>
                      <a:pPr algn="ctr"/>
                      <a:r>
                        <a:rPr lang="en-US" sz="2800" dirty="0">
                          <a:solidFill>
                            <a:schemeClr val="tx1"/>
                          </a:solidFill>
                        </a:rPr>
                        <a:t>-64</a:t>
                      </a:r>
                    </a:p>
                  </a:txBody>
                  <a:tcPr marL="99060" marR="99060" marT="45723" marB="45723"/>
                </a:tc>
                <a:tc>
                  <a:txBody>
                    <a:bodyPr/>
                    <a:lstStyle/>
                    <a:p>
                      <a:pPr algn="ctr"/>
                      <a:r>
                        <a:rPr lang="en-US" sz="2800" dirty="0">
                          <a:solidFill>
                            <a:schemeClr val="tx1"/>
                          </a:solidFill>
                        </a:rPr>
                        <a:t>4</a:t>
                      </a:r>
                    </a:p>
                  </a:txBody>
                  <a:tcPr marL="99060" marR="99060" marT="45723" marB="45723"/>
                </a:tc>
                <a:extLst>
                  <a:ext uri="{0D108BD9-81ED-4DB2-BD59-A6C34878D82A}">
                    <a16:rowId xmlns:a16="http://schemas.microsoft.com/office/drawing/2014/main" xmlns="" val="10001"/>
                  </a:ext>
                </a:extLst>
              </a:tr>
              <a:tr h="609639">
                <a:tc>
                  <a:txBody>
                    <a:bodyPr/>
                    <a:lstStyle/>
                    <a:p>
                      <a:pPr algn="ctr"/>
                      <a:r>
                        <a:rPr lang="en-US" sz="2800" dirty="0">
                          <a:solidFill>
                            <a:schemeClr val="tx1"/>
                          </a:solidFill>
                        </a:rPr>
                        <a:t>1993</a:t>
                      </a:r>
                    </a:p>
                  </a:txBody>
                  <a:tcPr marL="99060" marR="99060" marT="45723" marB="45723">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45</a:t>
                      </a:r>
                    </a:p>
                  </a:txBody>
                  <a:tcPr marL="99060" marR="99060" marT="45723" marB="45723"/>
                </a:tc>
                <a:tc>
                  <a:txBody>
                    <a:bodyPr/>
                    <a:lstStyle/>
                    <a:p>
                      <a:pPr algn="ctr"/>
                      <a:r>
                        <a:rPr lang="en-US" sz="2800" dirty="0">
                          <a:solidFill>
                            <a:schemeClr val="tx1"/>
                          </a:solidFill>
                        </a:rPr>
                        <a:t>-1</a:t>
                      </a:r>
                    </a:p>
                  </a:txBody>
                  <a:tcPr marL="99060" marR="99060" marT="45723" marB="45723"/>
                </a:tc>
                <a:tc>
                  <a:txBody>
                    <a:bodyPr/>
                    <a:lstStyle/>
                    <a:p>
                      <a:pPr algn="ctr"/>
                      <a:r>
                        <a:rPr lang="en-US" sz="2800" dirty="0">
                          <a:solidFill>
                            <a:schemeClr val="tx1"/>
                          </a:solidFill>
                        </a:rPr>
                        <a:t>-45</a:t>
                      </a:r>
                    </a:p>
                  </a:txBody>
                  <a:tcPr marL="99060" marR="99060" marT="45723" marB="45723"/>
                </a:tc>
                <a:tc>
                  <a:txBody>
                    <a:bodyPr/>
                    <a:lstStyle/>
                    <a:p>
                      <a:pPr algn="ctr"/>
                      <a:r>
                        <a:rPr lang="en-US" sz="2800" dirty="0">
                          <a:solidFill>
                            <a:schemeClr val="tx1"/>
                          </a:solidFill>
                        </a:rPr>
                        <a:t>1</a:t>
                      </a:r>
                    </a:p>
                  </a:txBody>
                  <a:tcPr marL="99060" marR="99060" marT="45723" marB="45723"/>
                </a:tc>
                <a:extLst>
                  <a:ext uri="{0D108BD9-81ED-4DB2-BD59-A6C34878D82A}">
                    <a16:rowId xmlns:a16="http://schemas.microsoft.com/office/drawing/2014/main" xmlns="" val="10002"/>
                  </a:ext>
                </a:extLst>
              </a:tr>
              <a:tr h="609639">
                <a:tc>
                  <a:txBody>
                    <a:bodyPr/>
                    <a:lstStyle/>
                    <a:p>
                      <a:pPr algn="ctr"/>
                      <a:r>
                        <a:rPr lang="en-US" sz="2800" dirty="0">
                          <a:solidFill>
                            <a:schemeClr val="tx1"/>
                          </a:solidFill>
                        </a:rPr>
                        <a:t>1994</a:t>
                      </a:r>
                    </a:p>
                  </a:txBody>
                  <a:tcPr marL="99060" marR="9906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55</a:t>
                      </a:r>
                    </a:p>
                  </a:txBody>
                  <a:tcPr marL="99060" marR="99060" marT="45723" marB="45723">
                    <a:lnL w="12700" cap="flat" cmpd="sng" algn="ctr">
                      <a:solidFill>
                        <a:schemeClr val="tx1"/>
                      </a:solidFill>
                      <a:prstDash val="solid"/>
                      <a:round/>
                      <a:headEnd type="none" w="med" len="med"/>
                      <a:tailEnd type="none" w="med" len="med"/>
                    </a:lnL>
                  </a:tcPr>
                </a:tc>
                <a:tc>
                  <a:txBody>
                    <a:bodyPr/>
                    <a:lstStyle/>
                    <a:p>
                      <a:pPr algn="ctr"/>
                      <a:r>
                        <a:rPr lang="en-US" sz="2800" dirty="0">
                          <a:solidFill>
                            <a:schemeClr val="tx1"/>
                          </a:solidFill>
                        </a:rPr>
                        <a:t>0</a:t>
                      </a:r>
                    </a:p>
                  </a:txBody>
                  <a:tcPr marL="99060" marR="99060" marT="45723" marB="45723"/>
                </a:tc>
                <a:tc>
                  <a:txBody>
                    <a:bodyPr/>
                    <a:lstStyle/>
                    <a:p>
                      <a:pPr algn="ctr"/>
                      <a:r>
                        <a:rPr lang="en-US" sz="2800" dirty="0">
                          <a:solidFill>
                            <a:schemeClr val="tx1"/>
                          </a:solidFill>
                        </a:rPr>
                        <a:t>0</a:t>
                      </a:r>
                    </a:p>
                  </a:txBody>
                  <a:tcPr marL="99060" marR="99060" marT="45723" marB="45723"/>
                </a:tc>
                <a:tc>
                  <a:txBody>
                    <a:bodyPr/>
                    <a:lstStyle/>
                    <a:p>
                      <a:pPr algn="ctr"/>
                      <a:r>
                        <a:rPr lang="en-US" sz="2800" dirty="0">
                          <a:solidFill>
                            <a:schemeClr val="tx1"/>
                          </a:solidFill>
                        </a:rPr>
                        <a:t>0</a:t>
                      </a:r>
                    </a:p>
                  </a:txBody>
                  <a:tcPr marL="99060" marR="99060" marT="45723" marB="45723"/>
                </a:tc>
                <a:extLst>
                  <a:ext uri="{0D108BD9-81ED-4DB2-BD59-A6C34878D82A}">
                    <a16:rowId xmlns:a16="http://schemas.microsoft.com/office/drawing/2014/main" xmlns="" val="10003"/>
                  </a:ext>
                </a:extLst>
              </a:tr>
              <a:tr h="609639">
                <a:tc>
                  <a:txBody>
                    <a:bodyPr/>
                    <a:lstStyle/>
                    <a:p>
                      <a:pPr algn="ctr"/>
                      <a:r>
                        <a:rPr lang="en-US" sz="2800" dirty="0">
                          <a:solidFill>
                            <a:schemeClr val="tx1"/>
                          </a:solidFill>
                        </a:rPr>
                        <a:t>1995</a:t>
                      </a:r>
                    </a:p>
                  </a:txBody>
                  <a:tcPr marL="99060" marR="99060" marT="45723" marB="45723">
                    <a:lnT w="12700" cap="flat" cmpd="sng" algn="ctr">
                      <a:solidFill>
                        <a:schemeClr val="tx1"/>
                      </a:solidFill>
                      <a:prstDash val="solid"/>
                      <a:round/>
                      <a:headEnd type="none" w="med" len="med"/>
                      <a:tailEnd type="none" w="med" len="med"/>
                    </a:lnT>
                  </a:tcPr>
                </a:tc>
                <a:tc>
                  <a:txBody>
                    <a:bodyPr/>
                    <a:lstStyle/>
                    <a:p>
                      <a:pPr algn="ctr"/>
                      <a:r>
                        <a:rPr lang="en-US" sz="2800" dirty="0">
                          <a:solidFill>
                            <a:schemeClr val="tx1"/>
                          </a:solidFill>
                        </a:rPr>
                        <a:t>63</a:t>
                      </a:r>
                    </a:p>
                  </a:txBody>
                  <a:tcPr marL="99060" marR="99060" marT="45723" marB="45723"/>
                </a:tc>
                <a:tc>
                  <a:txBody>
                    <a:bodyPr/>
                    <a:lstStyle/>
                    <a:p>
                      <a:pPr algn="ctr"/>
                      <a:r>
                        <a:rPr lang="en-US" sz="2800" dirty="0">
                          <a:solidFill>
                            <a:schemeClr val="tx1"/>
                          </a:solidFill>
                        </a:rPr>
                        <a:t>1</a:t>
                      </a:r>
                    </a:p>
                  </a:txBody>
                  <a:tcPr marL="99060" marR="99060" marT="45723" marB="45723"/>
                </a:tc>
                <a:tc>
                  <a:txBody>
                    <a:bodyPr/>
                    <a:lstStyle/>
                    <a:p>
                      <a:pPr algn="ctr"/>
                      <a:r>
                        <a:rPr lang="en-US" sz="2800" dirty="0">
                          <a:solidFill>
                            <a:schemeClr val="tx1"/>
                          </a:solidFill>
                        </a:rPr>
                        <a:t>63</a:t>
                      </a:r>
                    </a:p>
                  </a:txBody>
                  <a:tcPr marL="99060" marR="99060" marT="45723" marB="45723"/>
                </a:tc>
                <a:tc>
                  <a:txBody>
                    <a:bodyPr/>
                    <a:lstStyle/>
                    <a:p>
                      <a:pPr algn="ctr"/>
                      <a:r>
                        <a:rPr lang="en-US" sz="2800" dirty="0">
                          <a:solidFill>
                            <a:schemeClr val="tx1"/>
                          </a:solidFill>
                        </a:rPr>
                        <a:t>1</a:t>
                      </a:r>
                    </a:p>
                  </a:txBody>
                  <a:tcPr marL="99060" marR="99060" marT="45723" marB="45723"/>
                </a:tc>
                <a:extLst>
                  <a:ext uri="{0D108BD9-81ED-4DB2-BD59-A6C34878D82A}">
                    <a16:rowId xmlns:a16="http://schemas.microsoft.com/office/drawing/2014/main" xmlns="" val="10004"/>
                  </a:ext>
                </a:extLst>
              </a:tr>
              <a:tr h="609639">
                <a:tc>
                  <a:txBody>
                    <a:bodyPr/>
                    <a:lstStyle/>
                    <a:p>
                      <a:pPr algn="ctr"/>
                      <a:r>
                        <a:rPr lang="en-US" sz="2800" dirty="0">
                          <a:solidFill>
                            <a:schemeClr val="tx1"/>
                          </a:solidFill>
                        </a:rPr>
                        <a:t>1996</a:t>
                      </a:r>
                    </a:p>
                  </a:txBody>
                  <a:tcPr marL="99060" marR="99060" marT="45723" marB="45723"/>
                </a:tc>
                <a:tc>
                  <a:txBody>
                    <a:bodyPr/>
                    <a:lstStyle/>
                    <a:p>
                      <a:pPr algn="ctr"/>
                      <a:r>
                        <a:rPr lang="en-US" sz="2800" dirty="0">
                          <a:solidFill>
                            <a:schemeClr val="tx1"/>
                          </a:solidFill>
                        </a:rPr>
                        <a:t>75</a:t>
                      </a:r>
                    </a:p>
                  </a:txBody>
                  <a:tcPr marL="99060" marR="99060" marT="45723" marB="45723"/>
                </a:tc>
                <a:tc>
                  <a:txBody>
                    <a:bodyPr/>
                    <a:lstStyle/>
                    <a:p>
                      <a:pPr algn="ctr"/>
                      <a:r>
                        <a:rPr lang="en-US" sz="2800" dirty="0">
                          <a:solidFill>
                            <a:schemeClr val="tx1"/>
                          </a:solidFill>
                        </a:rPr>
                        <a:t>2</a:t>
                      </a:r>
                    </a:p>
                  </a:txBody>
                  <a:tcPr marL="99060" marR="99060" marT="45723" marB="45723"/>
                </a:tc>
                <a:tc>
                  <a:txBody>
                    <a:bodyPr/>
                    <a:lstStyle/>
                    <a:p>
                      <a:pPr algn="ctr"/>
                      <a:r>
                        <a:rPr lang="en-US" sz="2800" dirty="0">
                          <a:solidFill>
                            <a:schemeClr val="tx1"/>
                          </a:solidFill>
                        </a:rPr>
                        <a:t>150</a:t>
                      </a:r>
                    </a:p>
                  </a:txBody>
                  <a:tcPr marL="99060" marR="99060" marT="45723" marB="45723"/>
                </a:tc>
                <a:tc>
                  <a:txBody>
                    <a:bodyPr/>
                    <a:lstStyle/>
                    <a:p>
                      <a:pPr algn="ctr"/>
                      <a:r>
                        <a:rPr lang="en-US" sz="2800" dirty="0">
                          <a:solidFill>
                            <a:schemeClr val="tx1"/>
                          </a:solidFill>
                        </a:rPr>
                        <a:t>4</a:t>
                      </a:r>
                    </a:p>
                  </a:txBody>
                  <a:tcPr marL="99060" marR="99060" marT="45723" marB="45723"/>
                </a:tc>
                <a:extLst>
                  <a:ext uri="{0D108BD9-81ED-4DB2-BD59-A6C34878D82A}">
                    <a16:rowId xmlns:a16="http://schemas.microsoft.com/office/drawing/2014/main" xmlns="" val="10005"/>
                  </a:ext>
                </a:extLst>
              </a:tr>
              <a:tr h="937321">
                <a:tc>
                  <a:txBody>
                    <a:bodyPr/>
                    <a:lstStyle/>
                    <a:p>
                      <a:pPr algn="ctr"/>
                      <a:r>
                        <a:rPr lang="en-US" sz="2800" dirty="0">
                          <a:solidFill>
                            <a:schemeClr val="tx1"/>
                          </a:solidFill>
                        </a:rPr>
                        <a:t>N=5</a:t>
                      </a:r>
                    </a:p>
                  </a:txBody>
                  <a:tcPr marL="99060" marR="99060" marT="45723" marB="45723"/>
                </a:tc>
                <a:tc>
                  <a:txBody>
                    <a:bodyPr/>
                    <a:lstStyle/>
                    <a:p>
                      <a:pPr algn="ctr"/>
                      <a:r>
                        <a:rPr lang="en-US" sz="2800" dirty="0">
                          <a:solidFill>
                            <a:schemeClr val="tx1"/>
                          </a:solidFill>
                        </a:rPr>
                        <a:t>∑Y=270</a:t>
                      </a:r>
                    </a:p>
                  </a:txBody>
                  <a:tcPr marL="99060" marR="99060" marT="45723" marB="45723"/>
                </a:tc>
                <a:tc>
                  <a:txBody>
                    <a:bodyPr/>
                    <a:lstStyle/>
                    <a:p>
                      <a:pPr algn="ctr"/>
                      <a:r>
                        <a:rPr lang="en-US" sz="2800" dirty="0">
                          <a:solidFill>
                            <a:schemeClr val="tx1"/>
                          </a:solidFill>
                        </a:rPr>
                        <a:t>0</a:t>
                      </a:r>
                    </a:p>
                  </a:txBody>
                  <a:tcPr marL="99060" marR="99060" marT="45723" marB="45723"/>
                </a:tc>
                <a:tc>
                  <a:txBody>
                    <a:bodyPr/>
                    <a:lstStyle/>
                    <a:p>
                      <a:pPr algn="ctr"/>
                      <a:r>
                        <a:rPr lang="en-US" sz="2800" dirty="0">
                          <a:solidFill>
                            <a:schemeClr val="tx1"/>
                          </a:solidFill>
                        </a:rPr>
                        <a:t>∑XY=104</a:t>
                      </a:r>
                    </a:p>
                  </a:txBody>
                  <a:tcPr marL="99060" marR="99060" marT="45723" marB="45723"/>
                </a:tc>
                <a:tc>
                  <a:txBody>
                    <a:bodyPr/>
                    <a:lstStyle/>
                    <a:p>
                      <a:pPr algn="ctr"/>
                      <a:r>
                        <a:rPr lang="en-US" sz="2800" dirty="0">
                          <a:solidFill>
                            <a:schemeClr val="tx1"/>
                          </a:solidFill>
                        </a:rPr>
                        <a:t>∑X</a:t>
                      </a:r>
                      <a:r>
                        <a:rPr lang="en-US" sz="2800" baseline="30000" dirty="0">
                          <a:solidFill>
                            <a:schemeClr val="tx1"/>
                          </a:solidFill>
                        </a:rPr>
                        <a:t>2</a:t>
                      </a:r>
                      <a:r>
                        <a:rPr lang="en-US" sz="2800" baseline="0" dirty="0">
                          <a:solidFill>
                            <a:schemeClr val="tx1"/>
                          </a:solidFill>
                        </a:rPr>
                        <a:t>=</a:t>
                      </a:r>
                      <a:r>
                        <a:rPr lang="en-US" sz="2800" dirty="0">
                          <a:solidFill>
                            <a:schemeClr val="tx1"/>
                          </a:solidFill>
                        </a:rPr>
                        <a:t>10</a:t>
                      </a:r>
                    </a:p>
                  </a:txBody>
                  <a:tcPr marL="99060" marR="99060" marT="45723" marB="45723"/>
                </a:tc>
                <a:extLst>
                  <a:ext uri="{0D108BD9-81ED-4DB2-BD59-A6C34878D82A}">
                    <a16:rowId xmlns:a16="http://schemas.microsoft.com/office/drawing/2014/main" xmlns="" val="10006"/>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xmlns="" id="{2701B1B0-A89C-41F7-B400-E26F136AAE0B}"/>
              </a:ext>
            </a:extLst>
          </p:cNvPr>
          <p:cNvSpPr>
            <a:spLocks noGrp="1"/>
          </p:cNvSpPr>
          <p:nvPr>
            <p:ph type="title"/>
          </p:nvPr>
        </p:nvSpPr>
        <p:spPr>
          <a:xfrm>
            <a:off x="1390650" y="304800"/>
            <a:ext cx="9245600" cy="685800"/>
          </a:xfrm>
          <a:ln>
            <a:solidFill>
              <a:schemeClr val="tx1"/>
            </a:solidFill>
            <a:miter lim="800000"/>
            <a:headEnd/>
            <a:tailEnd/>
          </a:ln>
        </p:spPr>
        <p:txBody>
          <a:bodyPr>
            <a:normAutofit fontScale="90000"/>
          </a:bodyPr>
          <a:lstStyle/>
          <a:p>
            <a:pPr eaLnBrk="1" hangingPunct="1"/>
            <a:r>
              <a:rPr lang="en-US" altLang="en-US"/>
              <a:t>Example 5</a:t>
            </a:r>
          </a:p>
        </p:txBody>
      </p:sp>
      <p:sp>
        <p:nvSpPr>
          <p:cNvPr id="61443" name="Content Placeholder 2">
            <a:extLst>
              <a:ext uri="{FF2B5EF4-FFF2-40B4-BE49-F238E27FC236}">
                <a16:creationId xmlns:a16="http://schemas.microsoft.com/office/drawing/2014/main" xmlns="" id="{6EC81417-E60A-42F8-9A61-0223029B52B7}"/>
              </a:ext>
            </a:extLst>
          </p:cNvPr>
          <p:cNvSpPr>
            <a:spLocks noGrp="1"/>
          </p:cNvSpPr>
          <p:nvPr>
            <p:ph idx="1"/>
          </p:nvPr>
        </p:nvSpPr>
        <p:spPr>
          <a:xfrm>
            <a:off x="1390650" y="1219200"/>
            <a:ext cx="9163050" cy="4876800"/>
          </a:xfrm>
          <a:ln>
            <a:solidFill>
              <a:schemeClr val="tx1"/>
            </a:solidFill>
            <a:miter lim="800000"/>
            <a:headEnd/>
            <a:tailEnd/>
          </a:ln>
        </p:spPr>
        <p:txBody>
          <a:bodyPr/>
          <a:lstStyle/>
          <a:p>
            <a:pPr eaLnBrk="1" hangingPunct="1">
              <a:buFont typeface="Wingdings" panose="05000000000000000000" pitchFamily="2" charset="2"/>
              <a:buNone/>
            </a:pPr>
            <a:r>
              <a:rPr lang="en-US" altLang="en-US"/>
              <a:t>	Fit a straight line trend by method of least squares to the following data :</a:t>
            </a:r>
          </a:p>
          <a:p>
            <a:pPr eaLnBrk="1" hangingPunct="1">
              <a:buFont typeface="Wingdings" panose="05000000000000000000" pitchFamily="2" charset="2"/>
              <a:buNone/>
            </a:pPr>
            <a:r>
              <a:rPr lang="en-US" altLang="en-US"/>
              <a:t>Year	91	92	93	94	95	96	97	98</a:t>
            </a:r>
          </a:p>
          <a:p>
            <a:pPr eaLnBrk="1" hangingPunct="1">
              <a:buFont typeface="Wingdings" panose="05000000000000000000" pitchFamily="2" charset="2"/>
              <a:buNone/>
            </a:pPr>
            <a:r>
              <a:rPr lang="en-US" altLang="en-US"/>
              <a:t>Sales	80	90	92	83	94	99	92	104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a:extLst>
              <a:ext uri="{FF2B5EF4-FFF2-40B4-BE49-F238E27FC236}">
                <a16:creationId xmlns:a16="http://schemas.microsoft.com/office/drawing/2014/main" xmlns="" id="{96D5D981-2789-4424-BA8E-30CF06F71B95}"/>
              </a:ext>
            </a:extLst>
          </p:cNvPr>
          <p:cNvSpPr>
            <a:spLocks noGrp="1"/>
          </p:cNvSpPr>
          <p:nvPr>
            <p:ph type="title"/>
          </p:nvPr>
        </p:nvSpPr>
        <p:spPr>
          <a:xfrm>
            <a:off x="1638300" y="304800"/>
            <a:ext cx="8915400" cy="533400"/>
          </a:xfrm>
          <a:ln>
            <a:solidFill>
              <a:schemeClr val="tx1"/>
            </a:solidFill>
          </a:ln>
        </p:spPr>
        <p:txBody>
          <a:bodyPr rtlCol="0">
            <a:normAutofit fontScale="90000"/>
          </a:bodyPr>
          <a:lstStyle/>
          <a:p>
            <a:pPr>
              <a:defRPr/>
            </a:pPr>
            <a:r>
              <a:rPr lang="en-US" dirty="0"/>
              <a:t>Solution</a:t>
            </a:r>
          </a:p>
        </p:txBody>
      </p:sp>
      <p:graphicFrame>
        <p:nvGraphicFramePr>
          <p:cNvPr id="6" name="Content Placeholder 5">
            <a:extLst>
              <a:ext uri="{FF2B5EF4-FFF2-40B4-BE49-F238E27FC236}">
                <a16:creationId xmlns:a16="http://schemas.microsoft.com/office/drawing/2014/main" xmlns="" id="{1DA32198-D4A7-4F33-A410-6B2B98909CAC}"/>
              </a:ext>
            </a:extLst>
          </p:cNvPr>
          <p:cNvGraphicFramePr>
            <a:graphicFrameLocks noGrp="1"/>
          </p:cNvGraphicFramePr>
          <p:nvPr>
            <p:ph idx="1"/>
          </p:nvPr>
        </p:nvGraphicFramePr>
        <p:xfrm>
          <a:off x="1555750" y="1066801"/>
          <a:ext cx="8997950" cy="5440365"/>
        </p:xfrm>
        <a:graphic>
          <a:graphicData uri="http://schemas.openxmlformats.org/drawingml/2006/table">
            <a:tbl>
              <a:tblPr firstRow="1" bandRow="1">
                <a:tableStyleId>{5C22544A-7EE6-4342-B048-85BDC9FD1C3A}</a:tableStyleId>
              </a:tblPr>
              <a:tblGrid>
                <a:gridCol w="1799590">
                  <a:extLst>
                    <a:ext uri="{9D8B030D-6E8A-4147-A177-3AD203B41FA5}">
                      <a16:colId xmlns:a16="http://schemas.microsoft.com/office/drawing/2014/main" xmlns="" val="20000"/>
                    </a:ext>
                  </a:extLst>
                </a:gridCol>
                <a:gridCol w="1799590">
                  <a:extLst>
                    <a:ext uri="{9D8B030D-6E8A-4147-A177-3AD203B41FA5}">
                      <a16:colId xmlns:a16="http://schemas.microsoft.com/office/drawing/2014/main" xmlns="" val="20001"/>
                    </a:ext>
                  </a:extLst>
                </a:gridCol>
                <a:gridCol w="1799590">
                  <a:extLst>
                    <a:ext uri="{9D8B030D-6E8A-4147-A177-3AD203B41FA5}">
                      <a16:colId xmlns:a16="http://schemas.microsoft.com/office/drawing/2014/main" xmlns="" val="20002"/>
                    </a:ext>
                  </a:extLst>
                </a:gridCol>
                <a:gridCol w="1799590">
                  <a:extLst>
                    <a:ext uri="{9D8B030D-6E8A-4147-A177-3AD203B41FA5}">
                      <a16:colId xmlns:a16="http://schemas.microsoft.com/office/drawing/2014/main" xmlns="" val="20003"/>
                    </a:ext>
                  </a:extLst>
                </a:gridCol>
                <a:gridCol w="1799590">
                  <a:extLst>
                    <a:ext uri="{9D8B030D-6E8A-4147-A177-3AD203B41FA5}">
                      <a16:colId xmlns:a16="http://schemas.microsoft.com/office/drawing/2014/main" xmlns="" val="20004"/>
                    </a:ext>
                  </a:extLst>
                </a:gridCol>
              </a:tblGrid>
              <a:tr h="569905">
                <a:tc>
                  <a:txBody>
                    <a:bodyPr/>
                    <a:lstStyle/>
                    <a:p>
                      <a:pPr algn="ctr"/>
                      <a:r>
                        <a:rPr lang="en-US" sz="2800" dirty="0">
                          <a:solidFill>
                            <a:schemeClr val="tx1"/>
                          </a:solidFill>
                        </a:rPr>
                        <a:t>Year</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Sales(Y)</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X</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XY</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X</a:t>
                      </a:r>
                      <a:r>
                        <a:rPr lang="en-US" sz="2800" baseline="30000" dirty="0">
                          <a:solidFill>
                            <a:schemeClr val="tx1"/>
                          </a:solidFill>
                        </a:rPr>
                        <a:t>2</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69905">
                <a:tc>
                  <a:txBody>
                    <a:bodyPr/>
                    <a:lstStyle/>
                    <a:p>
                      <a:pPr algn="ctr"/>
                      <a:r>
                        <a:rPr lang="en-US" sz="2800" dirty="0">
                          <a:solidFill>
                            <a:schemeClr val="tx1"/>
                          </a:solidFill>
                        </a:rPr>
                        <a:t>1991</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80</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-3.5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-280.0</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12.25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69905">
                <a:tc>
                  <a:txBody>
                    <a:bodyPr/>
                    <a:lstStyle/>
                    <a:p>
                      <a:pPr algn="ctr"/>
                      <a:r>
                        <a:rPr lang="en-US" sz="2800" dirty="0">
                          <a:solidFill>
                            <a:schemeClr val="tx1"/>
                          </a:solidFill>
                        </a:rPr>
                        <a:t>1992</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90</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-2.5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-225.0</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6.25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69905">
                <a:tc>
                  <a:txBody>
                    <a:bodyPr/>
                    <a:lstStyle/>
                    <a:p>
                      <a:pPr algn="ctr"/>
                      <a:r>
                        <a:rPr lang="en-US" sz="2800" dirty="0">
                          <a:solidFill>
                            <a:schemeClr val="tx1"/>
                          </a:solidFill>
                        </a:rPr>
                        <a:t>1993</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92</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-1.5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-138.0</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2.25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18168">
                <a:tc>
                  <a:txBody>
                    <a:bodyPr/>
                    <a:lstStyle/>
                    <a:p>
                      <a:pPr algn="ctr"/>
                      <a:r>
                        <a:rPr lang="en-US" sz="2800" dirty="0">
                          <a:solidFill>
                            <a:schemeClr val="tx1"/>
                          </a:solidFill>
                        </a:rPr>
                        <a:t>1994</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800" dirty="0">
                          <a:solidFill>
                            <a:schemeClr val="tx1"/>
                          </a:solidFill>
                        </a:rPr>
                        <a:t>83</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-0.5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-41.5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0.25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18168">
                <a:tc>
                  <a:txBody>
                    <a:bodyPr/>
                    <a:lstStyle/>
                    <a:p>
                      <a:pPr algn="ctr"/>
                      <a:r>
                        <a:rPr lang="en-US" sz="2800" dirty="0">
                          <a:solidFill>
                            <a:schemeClr val="tx1"/>
                          </a:solidFill>
                        </a:rPr>
                        <a:t>1995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800" dirty="0">
                          <a:solidFill>
                            <a:schemeClr val="tx1"/>
                          </a:solidFill>
                        </a:rPr>
                        <a:t>94</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+0.5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47.0</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0.25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18168">
                <a:tc>
                  <a:txBody>
                    <a:bodyPr/>
                    <a:lstStyle/>
                    <a:p>
                      <a:pPr algn="ctr"/>
                      <a:r>
                        <a:rPr lang="en-US" sz="2800" dirty="0">
                          <a:solidFill>
                            <a:schemeClr val="tx1"/>
                          </a:solidFill>
                        </a:rPr>
                        <a:t>1996</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99</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+1.5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148.5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2.25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518168">
                <a:tc>
                  <a:txBody>
                    <a:bodyPr/>
                    <a:lstStyle/>
                    <a:p>
                      <a:pPr algn="ctr"/>
                      <a:r>
                        <a:rPr lang="en-US" sz="2800" dirty="0">
                          <a:solidFill>
                            <a:schemeClr val="tx1"/>
                          </a:solidFill>
                        </a:rPr>
                        <a:t>1997</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92</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+2.5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230.0</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6.25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518168">
                <a:tc>
                  <a:txBody>
                    <a:bodyPr/>
                    <a:lstStyle/>
                    <a:p>
                      <a:pPr algn="ctr"/>
                      <a:r>
                        <a:rPr lang="en-US" sz="2800" dirty="0">
                          <a:solidFill>
                            <a:schemeClr val="tx1"/>
                          </a:solidFill>
                        </a:rPr>
                        <a:t>1998</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104</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+3.5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364.0</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12.25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569905">
                <a:tc>
                  <a:txBody>
                    <a:bodyPr/>
                    <a:lstStyle/>
                    <a:p>
                      <a:pPr algn="ctr"/>
                      <a:r>
                        <a:rPr lang="en-US" sz="2800" dirty="0">
                          <a:solidFill>
                            <a:schemeClr val="tx1"/>
                          </a:solidFill>
                        </a:rPr>
                        <a:t>N=8</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∑Y=734</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solidFill>
                          <a:schemeClr val="tx1"/>
                        </a:solidFill>
                      </a:endParaRP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∑XY=105</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∑X</a:t>
                      </a:r>
                      <a:r>
                        <a:rPr lang="en-US" sz="2800" baseline="30000" dirty="0">
                          <a:solidFill>
                            <a:schemeClr val="tx1"/>
                          </a:solidFill>
                        </a:rPr>
                        <a:t>2</a:t>
                      </a:r>
                      <a:r>
                        <a:rPr lang="en-US" sz="2800" dirty="0">
                          <a:solidFill>
                            <a:schemeClr val="tx1"/>
                          </a:solidFill>
                        </a:rPr>
                        <a:t>=42</a:t>
                      </a:r>
                    </a:p>
                  </a:txBody>
                  <a:tcPr marL="99060" marR="99060"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xmlns="" id="{16963E44-709B-46B6-9B5B-BE1ADE95C0D8}"/>
              </a:ext>
            </a:extLst>
          </p:cNvPr>
          <p:cNvSpPr>
            <a:spLocks noGrp="1"/>
          </p:cNvSpPr>
          <p:nvPr>
            <p:ph type="title"/>
          </p:nvPr>
        </p:nvSpPr>
        <p:spPr>
          <a:xfrm>
            <a:off x="1473200" y="457200"/>
            <a:ext cx="9163050" cy="685800"/>
          </a:xfrm>
          <a:ln>
            <a:solidFill>
              <a:schemeClr val="tx1"/>
            </a:solidFill>
          </a:ln>
        </p:spPr>
        <p:txBody>
          <a:bodyPr rtlCol="0">
            <a:normAutofit fontScale="90000"/>
          </a:bodyPr>
          <a:lstStyle/>
          <a:p>
            <a:pPr>
              <a:defRPr/>
            </a:pPr>
            <a:r>
              <a:rPr lang="en-US" dirty="0"/>
              <a:t>Example 6</a:t>
            </a:r>
          </a:p>
        </p:txBody>
      </p:sp>
      <p:sp>
        <p:nvSpPr>
          <p:cNvPr id="63491" name="Content Placeholder 2">
            <a:extLst>
              <a:ext uri="{FF2B5EF4-FFF2-40B4-BE49-F238E27FC236}">
                <a16:creationId xmlns:a16="http://schemas.microsoft.com/office/drawing/2014/main" xmlns="" id="{F8CD2448-B770-42D3-90B2-3F7E087EB7B7}"/>
              </a:ext>
            </a:extLst>
          </p:cNvPr>
          <p:cNvSpPr>
            <a:spLocks noGrp="1"/>
          </p:cNvSpPr>
          <p:nvPr>
            <p:ph idx="1"/>
          </p:nvPr>
        </p:nvSpPr>
        <p:spPr>
          <a:xfrm>
            <a:off x="1390650" y="1371600"/>
            <a:ext cx="9245600" cy="4876800"/>
          </a:xfrm>
          <a:ln>
            <a:solidFill>
              <a:schemeClr val="tx1"/>
            </a:solidFill>
            <a:miter lim="800000"/>
            <a:headEnd/>
            <a:tailEnd/>
          </a:ln>
        </p:spPr>
        <p:txBody>
          <a:bodyPr/>
          <a:lstStyle/>
          <a:p>
            <a:pPr eaLnBrk="1" hangingPunct="1">
              <a:buFont typeface="Wingdings" panose="05000000000000000000" pitchFamily="2" charset="2"/>
              <a:buNone/>
            </a:pPr>
            <a:r>
              <a:rPr lang="en-US" altLang="en-US"/>
              <a:t>	Calculate the seasonal index from the following data.</a:t>
            </a:r>
          </a:p>
          <a:p>
            <a:pPr eaLnBrk="1" hangingPunct="1">
              <a:buFont typeface="Wingdings" panose="05000000000000000000" pitchFamily="2" charset="2"/>
              <a:buNone/>
            </a:pPr>
            <a:r>
              <a:rPr lang="en-US" altLang="en-US"/>
              <a:t>Year		Q1		Q2		Q3		Q4</a:t>
            </a:r>
          </a:p>
          <a:p>
            <a:pPr eaLnBrk="1" hangingPunct="1">
              <a:buFont typeface="Wingdings" panose="05000000000000000000" pitchFamily="2" charset="2"/>
              <a:buNone/>
            </a:pPr>
            <a:r>
              <a:rPr lang="en-US" altLang="en-US"/>
              <a:t>1987		48		40		90		80</a:t>
            </a:r>
          </a:p>
          <a:p>
            <a:pPr eaLnBrk="1" hangingPunct="1">
              <a:buFont typeface="Wingdings" panose="05000000000000000000" pitchFamily="2" charset="2"/>
              <a:buNone/>
            </a:pPr>
            <a:r>
              <a:rPr lang="en-US" altLang="en-US"/>
              <a:t>1988		77		35		100		90</a:t>
            </a:r>
          </a:p>
          <a:p>
            <a:pPr eaLnBrk="1" hangingPunct="1">
              <a:buFont typeface="Wingdings" panose="05000000000000000000" pitchFamily="2" charset="2"/>
              <a:buNone/>
            </a:pPr>
            <a:r>
              <a:rPr lang="en-US" altLang="en-US"/>
              <a:t>1989		80		50		115		115</a:t>
            </a:r>
          </a:p>
          <a:p>
            <a:pPr eaLnBrk="1" hangingPunct="1">
              <a:buFont typeface="Wingdings" panose="05000000000000000000" pitchFamily="2" charset="2"/>
              <a:buNone/>
            </a:pPr>
            <a:r>
              <a:rPr lang="en-US" altLang="en-US"/>
              <a:t>1990		100		60		125		118</a:t>
            </a:r>
          </a:p>
          <a:p>
            <a:pPr eaLnBrk="1" hangingPunct="1">
              <a:buFont typeface="Wingdings" panose="05000000000000000000" pitchFamily="2" charset="2"/>
              <a:buNone/>
            </a:pPr>
            <a:r>
              <a:rPr lang="en-US" altLang="en-US"/>
              <a:t>1991		120		70		130		122</a:t>
            </a:r>
          </a:p>
          <a:p>
            <a:pPr eaLnBrk="1" hangingPunct="1">
              <a:buFont typeface="Wingdings" panose="05000000000000000000" pitchFamily="2" charset="2"/>
              <a:buNone/>
            </a:pPr>
            <a:endParaRPr lang="en-US"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xmlns="" id="{4AB69C00-8DE5-4882-80E3-5E0A15B780B4}"/>
              </a:ext>
            </a:extLst>
          </p:cNvPr>
          <p:cNvSpPr>
            <a:spLocks noGrp="1"/>
          </p:cNvSpPr>
          <p:nvPr>
            <p:ph type="title"/>
          </p:nvPr>
        </p:nvSpPr>
        <p:spPr>
          <a:xfrm>
            <a:off x="1390650" y="304800"/>
            <a:ext cx="9328150" cy="609600"/>
          </a:xfrm>
          <a:ln>
            <a:solidFill>
              <a:schemeClr val="tx1"/>
            </a:solidFill>
          </a:ln>
        </p:spPr>
        <p:txBody>
          <a:bodyPr rtlCol="0">
            <a:normAutofit fontScale="90000"/>
          </a:bodyPr>
          <a:lstStyle/>
          <a:p>
            <a:pPr>
              <a:defRPr/>
            </a:pPr>
            <a:r>
              <a:rPr lang="en-US" dirty="0"/>
              <a:t>Solution</a:t>
            </a:r>
          </a:p>
        </p:txBody>
      </p:sp>
      <p:sp>
        <p:nvSpPr>
          <p:cNvPr id="52227" name="Content Placeholder 2">
            <a:extLst>
              <a:ext uri="{FF2B5EF4-FFF2-40B4-BE49-F238E27FC236}">
                <a16:creationId xmlns:a16="http://schemas.microsoft.com/office/drawing/2014/main" xmlns="" id="{7931DEDE-ADA5-4748-8443-CE4903E0607B}"/>
              </a:ext>
            </a:extLst>
          </p:cNvPr>
          <p:cNvSpPr>
            <a:spLocks noGrp="1"/>
          </p:cNvSpPr>
          <p:nvPr>
            <p:ph idx="1"/>
          </p:nvPr>
        </p:nvSpPr>
        <p:spPr>
          <a:xfrm>
            <a:off x="1390650" y="1143000"/>
            <a:ext cx="9410700" cy="5410200"/>
          </a:xfrm>
          <a:ln>
            <a:solidFill>
              <a:schemeClr val="tx1"/>
            </a:solidFill>
          </a:ln>
        </p:spPr>
        <p:txBody>
          <a:bodyPr rtlCol="0">
            <a:normAutofit/>
          </a:bodyPr>
          <a:lstStyle/>
          <a:p>
            <a:pPr>
              <a:buNone/>
              <a:defRPr/>
            </a:pPr>
            <a:r>
              <a:rPr lang="en-US" dirty="0"/>
              <a:t>Year		Q1		Q2		Q3		Q4</a:t>
            </a:r>
          </a:p>
          <a:p>
            <a:pPr>
              <a:buNone/>
              <a:defRPr/>
            </a:pPr>
            <a:r>
              <a:rPr lang="en-US" dirty="0"/>
              <a:t>1987		48		40		90		80</a:t>
            </a:r>
          </a:p>
          <a:p>
            <a:pPr>
              <a:buNone/>
              <a:defRPr/>
            </a:pPr>
            <a:r>
              <a:rPr lang="en-US" dirty="0"/>
              <a:t>1988		77		35		100		90</a:t>
            </a:r>
          </a:p>
          <a:p>
            <a:pPr>
              <a:buNone/>
              <a:defRPr/>
            </a:pPr>
            <a:r>
              <a:rPr lang="en-US" dirty="0"/>
              <a:t>1989		80		50		115		115</a:t>
            </a:r>
          </a:p>
          <a:p>
            <a:pPr>
              <a:buNone/>
              <a:defRPr/>
            </a:pPr>
            <a:r>
              <a:rPr lang="en-US" dirty="0"/>
              <a:t>1990		100		60		125		118</a:t>
            </a:r>
          </a:p>
          <a:p>
            <a:pPr>
              <a:buNone/>
              <a:defRPr/>
            </a:pPr>
            <a:r>
              <a:rPr lang="en-US" dirty="0"/>
              <a:t>1991		120		70		130		122</a:t>
            </a:r>
          </a:p>
          <a:p>
            <a:pPr>
              <a:buNone/>
              <a:defRPr/>
            </a:pPr>
            <a:r>
              <a:rPr lang="en-US" dirty="0"/>
              <a:t>Total		425		255		560		525	</a:t>
            </a:r>
          </a:p>
          <a:p>
            <a:pPr>
              <a:buNone/>
              <a:defRPr/>
            </a:pPr>
            <a:r>
              <a:rPr lang="en-US" dirty="0"/>
              <a:t>Average	85		51		112		105</a:t>
            </a:r>
          </a:p>
          <a:p>
            <a:pPr>
              <a:buNone/>
              <a:defRPr/>
            </a:pPr>
            <a:r>
              <a:rPr lang="en-US" sz="2400" dirty="0"/>
              <a:t>Average of Averages = (85+51+112+105)/4=88.25</a:t>
            </a:r>
          </a:p>
          <a:p>
            <a:pPr>
              <a:buNone/>
              <a:defRPr/>
            </a:pPr>
            <a:r>
              <a:rPr lang="en-US" sz="1800" dirty="0"/>
              <a:t>Seasonal Index	</a:t>
            </a:r>
            <a:r>
              <a:rPr lang="en-US" sz="2400" dirty="0"/>
              <a:t>96.3		57.8		126.9		119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xmlns="" id="{4C3A3818-D704-47E3-8D91-49E001077D6E}"/>
              </a:ext>
            </a:extLst>
          </p:cNvPr>
          <p:cNvSpPr>
            <a:spLocks noGrp="1"/>
          </p:cNvSpPr>
          <p:nvPr>
            <p:ph type="title"/>
          </p:nvPr>
        </p:nvSpPr>
        <p:spPr>
          <a:xfrm>
            <a:off x="1473200" y="457200"/>
            <a:ext cx="9080500" cy="685800"/>
          </a:xfrm>
          <a:ln>
            <a:solidFill>
              <a:schemeClr val="tx1"/>
            </a:solidFill>
          </a:ln>
        </p:spPr>
        <p:txBody>
          <a:bodyPr rtlCol="0">
            <a:normAutofit fontScale="90000"/>
          </a:bodyPr>
          <a:lstStyle/>
          <a:p>
            <a:pPr>
              <a:defRPr/>
            </a:pPr>
            <a:r>
              <a:rPr lang="en-US" dirty="0"/>
              <a:t>Example 7</a:t>
            </a:r>
          </a:p>
        </p:txBody>
      </p:sp>
      <p:sp>
        <p:nvSpPr>
          <p:cNvPr id="65539" name="Content Placeholder 2">
            <a:extLst>
              <a:ext uri="{FF2B5EF4-FFF2-40B4-BE49-F238E27FC236}">
                <a16:creationId xmlns:a16="http://schemas.microsoft.com/office/drawing/2014/main" xmlns="" id="{C643A412-F994-4FAF-AF04-C30D9B33B47B}"/>
              </a:ext>
            </a:extLst>
          </p:cNvPr>
          <p:cNvSpPr>
            <a:spLocks noGrp="1"/>
          </p:cNvSpPr>
          <p:nvPr>
            <p:ph idx="1"/>
          </p:nvPr>
        </p:nvSpPr>
        <p:spPr>
          <a:xfrm>
            <a:off x="1390650" y="1371600"/>
            <a:ext cx="9410700" cy="5181600"/>
          </a:xfrm>
          <a:ln>
            <a:solidFill>
              <a:schemeClr val="tx1"/>
            </a:solidFill>
            <a:miter lim="800000"/>
            <a:headEnd/>
            <a:tailEnd/>
          </a:ln>
        </p:spPr>
        <p:txBody>
          <a:bodyPr/>
          <a:lstStyle/>
          <a:p>
            <a:pPr eaLnBrk="1" hangingPunct="1">
              <a:buFont typeface="Wingdings" panose="05000000000000000000" pitchFamily="2" charset="2"/>
              <a:buNone/>
            </a:pPr>
            <a:r>
              <a:rPr lang="en-US" altLang="en-US" sz="2400"/>
              <a:t>	</a:t>
            </a:r>
            <a:r>
              <a:rPr lang="en-US" altLang="en-US"/>
              <a:t>Calculate the seasonal index from the following data using the ratio to trend method</a:t>
            </a:r>
          </a:p>
          <a:p>
            <a:pPr eaLnBrk="1" hangingPunct="1">
              <a:buFont typeface="Wingdings" panose="05000000000000000000" pitchFamily="2" charset="2"/>
              <a:buNone/>
            </a:pPr>
            <a:r>
              <a:rPr lang="en-US" altLang="en-US"/>
              <a:t>Year			Q1	Q2	Q3	Q4	</a:t>
            </a:r>
          </a:p>
          <a:p>
            <a:pPr eaLnBrk="1" hangingPunct="1">
              <a:buFont typeface="Wingdings" panose="05000000000000000000" pitchFamily="2" charset="2"/>
              <a:buNone/>
            </a:pPr>
            <a:r>
              <a:rPr lang="en-US" altLang="en-US"/>
              <a:t>1990			70	68	80	70</a:t>
            </a:r>
          </a:p>
          <a:p>
            <a:pPr eaLnBrk="1" hangingPunct="1">
              <a:buFont typeface="Wingdings" panose="05000000000000000000" pitchFamily="2" charset="2"/>
              <a:buNone/>
            </a:pPr>
            <a:r>
              <a:rPr lang="en-US" altLang="en-US"/>
              <a:t>1991			75	71	83	75	</a:t>
            </a:r>
          </a:p>
          <a:p>
            <a:pPr eaLnBrk="1" hangingPunct="1">
              <a:buFont typeface="Wingdings" panose="05000000000000000000" pitchFamily="2" charset="2"/>
              <a:buNone/>
            </a:pPr>
            <a:r>
              <a:rPr lang="en-US" altLang="en-US"/>
              <a:t>1992			73	65	83	79	</a:t>
            </a:r>
          </a:p>
          <a:p>
            <a:pPr eaLnBrk="1" hangingPunct="1">
              <a:buFont typeface="Wingdings" panose="05000000000000000000" pitchFamily="2" charset="2"/>
              <a:buNone/>
            </a:pPr>
            <a:r>
              <a:rPr lang="en-US" altLang="en-US"/>
              <a:t>1993			76	74	84	78	</a:t>
            </a:r>
          </a:p>
          <a:p>
            <a:pPr eaLnBrk="1" hangingPunct="1">
              <a:buFont typeface="Wingdings" panose="05000000000000000000" pitchFamily="2" charset="2"/>
              <a:buNone/>
            </a:pPr>
            <a:r>
              <a:rPr lang="en-US" altLang="en-US"/>
              <a:t>1994			74	74	86	82</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xmlns="" id="{2D375335-D297-4D7C-9576-0D6A09981B95}"/>
              </a:ext>
            </a:extLst>
          </p:cNvPr>
          <p:cNvSpPr>
            <a:spLocks noGrp="1"/>
          </p:cNvSpPr>
          <p:nvPr>
            <p:ph type="title"/>
          </p:nvPr>
        </p:nvSpPr>
        <p:spPr>
          <a:xfrm>
            <a:off x="1473200" y="228600"/>
            <a:ext cx="9328150" cy="914400"/>
          </a:xfrm>
          <a:ln>
            <a:solidFill>
              <a:schemeClr val="tx1"/>
            </a:solidFill>
            <a:miter lim="800000"/>
            <a:headEnd/>
            <a:tailEnd/>
          </a:ln>
        </p:spPr>
        <p:txBody>
          <a:bodyPr/>
          <a:lstStyle/>
          <a:p>
            <a:pPr eaLnBrk="1" hangingPunct="1"/>
            <a:r>
              <a:rPr lang="en-US" altLang="en-US"/>
              <a:t>Calculation of Seasonal Index</a:t>
            </a:r>
          </a:p>
        </p:txBody>
      </p:sp>
      <p:sp>
        <p:nvSpPr>
          <p:cNvPr id="66563" name="Content Placeholder 2">
            <a:extLst>
              <a:ext uri="{FF2B5EF4-FFF2-40B4-BE49-F238E27FC236}">
                <a16:creationId xmlns:a16="http://schemas.microsoft.com/office/drawing/2014/main" xmlns="" id="{4D0E0A5C-523A-4AA5-A6B8-BB816C18100C}"/>
              </a:ext>
            </a:extLst>
          </p:cNvPr>
          <p:cNvSpPr>
            <a:spLocks noGrp="1"/>
          </p:cNvSpPr>
          <p:nvPr>
            <p:ph idx="1"/>
          </p:nvPr>
        </p:nvSpPr>
        <p:spPr>
          <a:xfrm>
            <a:off x="1390650" y="1371600"/>
            <a:ext cx="9410700" cy="5181600"/>
          </a:xfrm>
          <a:ln>
            <a:solidFill>
              <a:schemeClr val="tx1"/>
            </a:solidFill>
            <a:miter lim="800000"/>
            <a:headEnd/>
            <a:tailEnd/>
          </a:ln>
        </p:spPr>
        <p:txBody>
          <a:bodyPr/>
          <a:lstStyle/>
          <a:p>
            <a:pPr eaLnBrk="1" hangingPunct="1">
              <a:buFont typeface="Wingdings" panose="05000000000000000000" pitchFamily="2" charset="2"/>
              <a:buNone/>
            </a:pPr>
            <a:r>
              <a:rPr lang="en-US" altLang="en-US" sz="2400"/>
              <a:t>	</a:t>
            </a:r>
          </a:p>
        </p:txBody>
      </p:sp>
      <p:graphicFrame>
        <p:nvGraphicFramePr>
          <p:cNvPr id="4" name="Table 3">
            <a:extLst>
              <a:ext uri="{FF2B5EF4-FFF2-40B4-BE49-F238E27FC236}">
                <a16:creationId xmlns:a16="http://schemas.microsoft.com/office/drawing/2014/main" xmlns="" id="{FFAE4B9D-57AC-4C43-8AB1-B4A41570E620}"/>
              </a:ext>
            </a:extLst>
          </p:cNvPr>
          <p:cNvGraphicFramePr>
            <a:graphicFrameLocks noGrp="1"/>
          </p:cNvGraphicFramePr>
          <p:nvPr/>
        </p:nvGraphicFramePr>
        <p:xfrm>
          <a:off x="1524000" y="1447800"/>
          <a:ext cx="9194801" cy="4865688"/>
        </p:xfrm>
        <a:graphic>
          <a:graphicData uri="http://schemas.openxmlformats.org/drawingml/2006/table">
            <a:tbl>
              <a:tblPr firstRow="1" bandRow="1">
                <a:tableStyleId>{5C22544A-7EE6-4342-B048-85BDC9FD1C3A}</a:tableStyleId>
              </a:tblPr>
              <a:tblGrid>
                <a:gridCol w="1313543">
                  <a:extLst>
                    <a:ext uri="{9D8B030D-6E8A-4147-A177-3AD203B41FA5}">
                      <a16:colId xmlns:a16="http://schemas.microsoft.com/office/drawing/2014/main" xmlns="" val="20000"/>
                    </a:ext>
                  </a:extLst>
                </a:gridCol>
                <a:gridCol w="1313543">
                  <a:extLst>
                    <a:ext uri="{9D8B030D-6E8A-4147-A177-3AD203B41FA5}">
                      <a16:colId xmlns:a16="http://schemas.microsoft.com/office/drawing/2014/main" xmlns="" val="20001"/>
                    </a:ext>
                  </a:extLst>
                </a:gridCol>
                <a:gridCol w="1313543">
                  <a:extLst>
                    <a:ext uri="{9D8B030D-6E8A-4147-A177-3AD203B41FA5}">
                      <a16:colId xmlns:a16="http://schemas.microsoft.com/office/drawing/2014/main" xmlns="" val="20002"/>
                    </a:ext>
                  </a:extLst>
                </a:gridCol>
                <a:gridCol w="1313543">
                  <a:extLst>
                    <a:ext uri="{9D8B030D-6E8A-4147-A177-3AD203B41FA5}">
                      <a16:colId xmlns:a16="http://schemas.microsoft.com/office/drawing/2014/main" xmlns="" val="20003"/>
                    </a:ext>
                  </a:extLst>
                </a:gridCol>
                <a:gridCol w="1313543">
                  <a:extLst>
                    <a:ext uri="{9D8B030D-6E8A-4147-A177-3AD203B41FA5}">
                      <a16:colId xmlns:a16="http://schemas.microsoft.com/office/drawing/2014/main" xmlns="" val="20004"/>
                    </a:ext>
                  </a:extLst>
                </a:gridCol>
                <a:gridCol w="1313543">
                  <a:extLst>
                    <a:ext uri="{9D8B030D-6E8A-4147-A177-3AD203B41FA5}">
                      <a16:colId xmlns:a16="http://schemas.microsoft.com/office/drawing/2014/main" xmlns="" val="20005"/>
                    </a:ext>
                  </a:extLst>
                </a:gridCol>
                <a:gridCol w="1313543">
                  <a:extLst>
                    <a:ext uri="{9D8B030D-6E8A-4147-A177-3AD203B41FA5}">
                      <a16:colId xmlns:a16="http://schemas.microsoft.com/office/drawing/2014/main" xmlns="" val="20006"/>
                    </a:ext>
                  </a:extLst>
                </a:gridCol>
              </a:tblGrid>
              <a:tr h="1306053">
                <a:tc>
                  <a:txBody>
                    <a:bodyPr/>
                    <a:lstStyle/>
                    <a:p>
                      <a:pPr algn="ctr"/>
                      <a:r>
                        <a:rPr lang="en-US" sz="2400" dirty="0">
                          <a:solidFill>
                            <a:schemeClr val="tx1"/>
                          </a:solidFill>
                        </a:rPr>
                        <a:t>Year</a:t>
                      </a:r>
                    </a:p>
                  </a:txBody>
                  <a:tcPr marL="99060" marR="99060" marT="45715" marB="45715">
                    <a:solidFill>
                      <a:schemeClr val="bg2"/>
                    </a:solidFill>
                  </a:tcPr>
                </a:tc>
                <a:tc>
                  <a:txBody>
                    <a:bodyPr/>
                    <a:lstStyle/>
                    <a:p>
                      <a:pPr algn="ctr"/>
                      <a:r>
                        <a:rPr lang="en-US" sz="2400" dirty="0">
                          <a:solidFill>
                            <a:schemeClr val="tx1"/>
                          </a:solidFill>
                        </a:rPr>
                        <a:t>I</a:t>
                      </a:r>
                    </a:p>
                  </a:txBody>
                  <a:tcPr marL="99060" marR="99060" marT="45715" marB="45715">
                    <a:solidFill>
                      <a:schemeClr val="bg2"/>
                    </a:solidFill>
                  </a:tcPr>
                </a:tc>
                <a:tc>
                  <a:txBody>
                    <a:bodyPr/>
                    <a:lstStyle/>
                    <a:p>
                      <a:pPr algn="ctr"/>
                      <a:r>
                        <a:rPr lang="en-US" sz="2400" dirty="0">
                          <a:solidFill>
                            <a:schemeClr val="tx1"/>
                          </a:solidFill>
                        </a:rPr>
                        <a:t>II</a:t>
                      </a:r>
                    </a:p>
                  </a:txBody>
                  <a:tcPr marL="99060" marR="99060" marT="45715" marB="45715">
                    <a:solidFill>
                      <a:schemeClr val="bg2"/>
                    </a:solidFill>
                  </a:tcPr>
                </a:tc>
                <a:tc>
                  <a:txBody>
                    <a:bodyPr/>
                    <a:lstStyle/>
                    <a:p>
                      <a:pPr algn="ctr"/>
                      <a:r>
                        <a:rPr lang="en-US" sz="2400" dirty="0">
                          <a:solidFill>
                            <a:schemeClr val="tx1"/>
                          </a:solidFill>
                        </a:rPr>
                        <a:t>III</a:t>
                      </a:r>
                    </a:p>
                  </a:txBody>
                  <a:tcPr marL="99060" marR="99060" marT="45715" marB="45715">
                    <a:solidFill>
                      <a:schemeClr val="bg2"/>
                    </a:solidFill>
                  </a:tcPr>
                </a:tc>
                <a:tc>
                  <a:txBody>
                    <a:bodyPr/>
                    <a:lstStyle/>
                    <a:p>
                      <a:pPr algn="ctr"/>
                      <a:r>
                        <a:rPr lang="en-US" sz="2400" dirty="0">
                          <a:solidFill>
                            <a:schemeClr val="tx1"/>
                          </a:solidFill>
                        </a:rPr>
                        <a:t>IV</a:t>
                      </a:r>
                    </a:p>
                  </a:txBody>
                  <a:tcPr marL="99060" marR="99060" marT="45715" marB="45715">
                    <a:solidFill>
                      <a:schemeClr val="bg2"/>
                    </a:solidFill>
                  </a:tcPr>
                </a:tc>
                <a:tc>
                  <a:txBody>
                    <a:bodyPr/>
                    <a:lstStyle/>
                    <a:p>
                      <a:pPr algn="ctr"/>
                      <a:r>
                        <a:rPr lang="en-US" sz="2400" dirty="0">
                          <a:solidFill>
                            <a:schemeClr val="tx1"/>
                          </a:solidFill>
                        </a:rPr>
                        <a:t>Yearly Totals Y</a:t>
                      </a:r>
                    </a:p>
                  </a:txBody>
                  <a:tcPr marL="99060" marR="99060" marT="45715" marB="45715">
                    <a:solidFill>
                      <a:schemeClr val="bg2"/>
                    </a:solidFill>
                  </a:tcPr>
                </a:tc>
                <a:tc>
                  <a:txBody>
                    <a:bodyPr/>
                    <a:lstStyle/>
                    <a:p>
                      <a:pPr algn="ctr"/>
                      <a:r>
                        <a:rPr lang="en-US" sz="2400" dirty="0">
                          <a:solidFill>
                            <a:schemeClr val="tx1"/>
                          </a:solidFill>
                        </a:rPr>
                        <a:t>Yearly</a:t>
                      </a:r>
                    </a:p>
                    <a:p>
                      <a:pPr algn="ctr"/>
                      <a:r>
                        <a:rPr lang="en-US" sz="2400" dirty="0">
                          <a:solidFill>
                            <a:schemeClr val="tx1"/>
                          </a:solidFill>
                        </a:rPr>
                        <a:t>Avg</a:t>
                      </a:r>
                    </a:p>
                  </a:txBody>
                  <a:tcPr marL="99060" marR="99060" marT="45715" marB="45715">
                    <a:solidFill>
                      <a:schemeClr val="bg2"/>
                    </a:solidFill>
                  </a:tcPr>
                </a:tc>
                <a:extLst>
                  <a:ext uri="{0D108BD9-81ED-4DB2-BD59-A6C34878D82A}">
                    <a16:rowId xmlns:a16="http://schemas.microsoft.com/office/drawing/2014/main" xmlns="" val="10000"/>
                  </a:ext>
                </a:extLst>
              </a:tr>
              <a:tr h="691440">
                <a:tc>
                  <a:txBody>
                    <a:bodyPr/>
                    <a:lstStyle/>
                    <a:p>
                      <a:pPr algn="ctr"/>
                      <a:r>
                        <a:rPr lang="en-US" sz="2400" dirty="0">
                          <a:solidFill>
                            <a:schemeClr val="tx1"/>
                          </a:solidFill>
                        </a:rPr>
                        <a:t>1990</a:t>
                      </a:r>
                    </a:p>
                  </a:txBody>
                  <a:tcPr marL="99060" marR="99060" marT="45715" marB="45715"/>
                </a:tc>
                <a:tc>
                  <a:txBody>
                    <a:bodyPr/>
                    <a:lstStyle/>
                    <a:p>
                      <a:pPr algn="ctr"/>
                      <a:r>
                        <a:rPr lang="en-US" sz="2400" dirty="0">
                          <a:solidFill>
                            <a:schemeClr val="tx1"/>
                          </a:solidFill>
                        </a:rPr>
                        <a:t>70</a:t>
                      </a:r>
                    </a:p>
                  </a:txBody>
                  <a:tcPr marL="99060" marR="99060" marT="45715" marB="45715"/>
                </a:tc>
                <a:tc>
                  <a:txBody>
                    <a:bodyPr/>
                    <a:lstStyle/>
                    <a:p>
                      <a:pPr algn="ctr"/>
                      <a:r>
                        <a:rPr lang="en-US" sz="2400" dirty="0">
                          <a:solidFill>
                            <a:schemeClr val="tx1"/>
                          </a:solidFill>
                        </a:rPr>
                        <a:t>68</a:t>
                      </a:r>
                    </a:p>
                  </a:txBody>
                  <a:tcPr marL="99060" marR="99060" marT="45715" marB="45715"/>
                </a:tc>
                <a:tc>
                  <a:txBody>
                    <a:bodyPr/>
                    <a:lstStyle/>
                    <a:p>
                      <a:pPr algn="ctr"/>
                      <a:r>
                        <a:rPr lang="en-US" sz="2400" dirty="0">
                          <a:solidFill>
                            <a:schemeClr val="tx1"/>
                          </a:solidFill>
                        </a:rPr>
                        <a:t>80</a:t>
                      </a:r>
                    </a:p>
                  </a:txBody>
                  <a:tcPr marL="99060" marR="99060" marT="45715" marB="45715"/>
                </a:tc>
                <a:tc>
                  <a:txBody>
                    <a:bodyPr/>
                    <a:lstStyle/>
                    <a:p>
                      <a:pPr algn="ctr"/>
                      <a:r>
                        <a:rPr lang="en-US" sz="2400" dirty="0">
                          <a:solidFill>
                            <a:schemeClr val="tx1"/>
                          </a:solidFill>
                        </a:rPr>
                        <a:t>70</a:t>
                      </a:r>
                    </a:p>
                  </a:txBody>
                  <a:tcPr marL="99060" marR="99060" marT="45715" marB="45715"/>
                </a:tc>
                <a:tc>
                  <a:txBody>
                    <a:bodyPr/>
                    <a:lstStyle/>
                    <a:p>
                      <a:pPr algn="ctr"/>
                      <a:r>
                        <a:rPr lang="en-US" sz="2400" dirty="0">
                          <a:solidFill>
                            <a:schemeClr val="tx1"/>
                          </a:solidFill>
                        </a:rPr>
                        <a:t>288</a:t>
                      </a:r>
                    </a:p>
                  </a:txBody>
                  <a:tcPr marL="99060" marR="99060" marT="45715" marB="45715"/>
                </a:tc>
                <a:tc>
                  <a:txBody>
                    <a:bodyPr/>
                    <a:lstStyle/>
                    <a:p>
                      <a:pPr algn="ctr"/>
                      <a:r>
                        <a:rPr lang="en-US" sz="2400" dirty="0">
                          <a:solidFill>
                            <a:schemeClr val="tx1"/>
                          </a:solidFill>
                        </a:rPr>
                        <a:t>72</a:t>
                      </a:r>
                    </a:p>
                  </a:txBody>
                  <a:tcPr marL="99060" marR="99060" marT="45715" marB="45715"/>
                </a:tc>
                <a:extLst>
                  <a:ext uri="{0D108BD9-81ED-4DB2-BD59-A6C34878D82A}">
                    <a16:rowId xmlns:a16="http://schemas.microsoft.com/office/drawing/2014/main" xmlns="" val="10001"/>
                  </a:ext>
                </a:extLst>
              </a:tr>
              <a:tr h="691440">
                <a:tc>
                  <a:txBody>
                    <a:bodyPr/>
                    <a:lstStyle/>
                    <a:p>
                      <a:pPr algn="ctr"/>
                      <a:r>
                        <a:rPr lang="en-US" sz="2400" dirty="0">
                          <a:solidFill>
                            <a:schemeClr val="tx1"/>
                          </a:solidFill>
                        </a:rPr>
                        <a:t>1991</a:t>
                      </a:r>
                    </a:p>
                  </a:txBody>
                  <a:tcPr marL="99060" marR="99060" marT="45715" marB="45715"/>
                </a:tc>
                <a:tc>
                  <a:txBody>
                    <a:bodyPr/>
                    <a:lstStyle/>
                    <a:p>
                      <a:pPr algn="ctr"/>
                      <a:r>
                        <a:rPr lang="en-US" sz="2400" dirty="0">
                          <a:solidFill>
                            <a:schemeClr val="tx1"/>
                          </a:solidFill>
                        </a:rPr>
                        <a:t>75</a:t>
                      </a:r>
                    </a:p>
                  </a:txBody>
                  <a:tcPr marL="99060" marR="99060" marT="45715" marB="45715"/>
                </a:tc>
                <a:tc>
                  <a:txBody>
                    <a:bodyPr/>
                    <a:lstStyle/>
                    <a:p>
                      <a:pPr algn="ctr"/>
                      <a:r>
                        <a:rPr lang="en-US" sz="2400" dirty="0">
                          <a:solidFill>
                            <a:schemeClr val="tx1"/>
                          </a:solidFill>
                        </a:rPr>
                        <a:t>71</a:t>
                      </a:r>
                    </a:p>
                  </a:txBody>
                  <a:tcPr marL="99060" marR="99060" marT="45715" marB="45715"/>
                </a:tc>
                <a:tc>
                  <a:txBody>
                    <a:bodyPr/>
                    <a:lstStyle/>
                    <a:p>
                      <a:pPr algn="ctr"/>
                      <a:r>
                        <a:rPr lang="en-US" sz="2400" dirty="0">
                          <a:solidFill>
                            <a:schemeClr val="tx1"/>
                          </a:solidFill>
                        </a:rPr>
                        <a:t>83</a:t>
                      </a:r>
                    </a:p>
                  </a:txBody>
                  <a:tcPr marL="99060" marR="99060" marT="45715" marB="45715"/>
                </a:tc>
                <a:tc>
                  <a:txBody>
                    <a:bodyPr/>
                    <a:lstStyle/>
                    <a:p>
                      <a:pPr algn="ctr"/>
                      <a:r>
                        <a:rPr lang="en-US" sz="2400" dirty="0">
                          <a:solidFill>
                            <a:schemeClr val="tx1"/>
                          </a:solidFill>
                        </a:rPr>
                        <a:t>75</a:t>
                      </a:r>
                    </a:p>
                  </a:txBody>
                  <a:tcPr marL="99060" marR="99060" marT="45715" marB="45715"/>
                </a:tc>
                <a:tc>
                  <a:txBody>
                    <a:bodyPr/>
                    <a:lstStyle/>
                    <a:p>
                      <a:pPr algn="ctr"/>
                      <a:r>
                        <a:rPr lang="en-US" sz="2400" dirty="0">
                          <a:solidFill>
                            <a:schemeClr val="tx1"/>
                          </a:solidFill>
                        </a:rPr>
                        <a:t>304</a:t>
                      </a:r>
                    </a:p>
                  </a:txBody>
                  <a:tcPr marL="99060" marR="99060" marT="45715" marB="45715"/>
                </a:tc>
                <a:tc>
                  <a:txBody>
                    <a:bodyPr/>
                    <a:lstStyle/>
                    <a:p>
                      <a:pPr algn="ctr"/>
                      <a:r>
                        <a:rPr lang="en-US" sz="2400" dirty="0">
                          <a:solidFill>
                            <a:schemeClr val="tx1"/>
                          </a:solidFill>
                        </a:rPr>
                        <a:t>76</a:t>
                      </a:r>
                    </a:p>
                  </a:txBody>
                  <a:tcPr marL="99060" marR="99060" marT="45715" marB="45715"/>
                </a:tc>
                <a:extLst>
                  <a:ext uri="{0D108BD9-81ED-4DB2-BD59-A6C34878D82A}">
                    <a16:rowId xmlns:a16="http://schemas.microsoft.com/office/drawing/2014/main" xmlns="" val="10002"/>
                  </a:ext>
                </a:extLst>
              </a:tr>
              <a:tr h="691440">
                <a:tc>
                  <a:txBody>
                    <a:bodyPr/>
                    <a:lstStyle/>
                    <a:p>
                      <a:pPr algn="ctr"/>
                      <a:r>
                        <a:rPr lang="en-US" sz="2400" dirty="0">
                          <a:solidFill>
                            <a:schemeClr val="tx1"/>
                          </a:solidFill>
                        </a:rPr>
                        <a:t>1992</a:t>
                      </a:r>
                    </a:p>
                  </a:txBody>
                  <a:tcPr marL="99060" marR="99060" marT="45715" marB="45715"/>
                </a:tc>
                <a:tc>
                  <a:txBody>
                    <a:bodyPr/>
                    <a:lstStyle/>
                    <a:p>
                      <a:pPr algn="ctr"/>
                      <a:r>
                        <a:rPr lang="en-US" sz="2400" dirty="0">
                          <a:solidFill>
                            <a:schemeClr val="tx1"/>
                          </a:solidFill>
                        </a:rPr>
                        <a:t>73</a:t>
                      </a:r>
                    </a:p>
                  </a:txBody>
                  <a:tcPr marL="99060" marR="99060" marT="45715" marB="45715"/>
                </a:tc>
                <a:tc>
                  <a:txBody>
                    <a:bodyPr/>
                    <a:lstStyle/>
                    <a:p>
                      <a:pPr algn="ctr"/>
                      <a:r>
                        <a:rPr lang="en-US" sz="2400" dirty="0">
                          <a:solidFill>
                            <a:schemeClr val="tx1"/>
                          </a:solidFill>
                        </a:rPr>
                        <a:t>65</a:t>
                      </a:r>
                    </a:p>
                  </a:txBody>
                  <a:tcPr marL="99060" marR="99060" marT="45715" marB="45715"/>
                </a:tc>
                <a:tc>
                  <a:txBody>
                    <a:bodyPr/>
                    <a:lstStyle/>
                    <a:p>
                      <a:pPr algn="ctr"/>
                      <a:r>
                        <a:rPr lang="en-US" sz="2400" dirty="0">
                          <a:solidFill>
                            <a:schemeClr val="tx1"/>
                          </a:solidFill>
                        </a:rPr>
                        <a:t>83</a:t>
                      </a:r>
                    </a:p>
                  </a:txBody>
                  <a:tcPr marL="99060" marR="99060" marT="45715" marB="45715"/>
                </a:tc>
                <a:tc>
                  <a:txBody>
                    <a:bodyPr/>
                    <a:lstStyle/>
                    <a:p>
                      <a:pPr algn="ctr"/>
                      <a:r>
                        <a:rPr lang="en-US" sz="2400" dirty="0">
                          <a:solidFill>
                            <a:schemeClr val="tx1"/>
                          </a:solidFill>
                        </a:rPr>
                        <a:t>79</a:t>
                      </a:r>
                    </a:p>
                  </a:txBody>
                  <a:tcPr marL="99060" marR="99060" marT="45715" marB="45715"/>
                </a:tc>
                <a:tc>
                  <a:txBody>
                    <a:bodyPr/>
                    <a:lstStyle/>
                    <a:p>
                      <a:pPr algn="ctr"/>
                      <a:r>
                        <a:rPr lang="en-US" sz="2400" dirty="0">
                          <a:solidFill>
                            <a:schemeClr val="tx1"/>
                          </a:solidFill>
                        </a:rPr>
                        <a:t>300</a:t>
                      </a:r>
                    </a:p>
                  </a:txBody>
                  <a:tcPr marL="99060" marR="99060" marT="45715" marB="45715"/>
                </a:tc>
                <a:tc>
                  <a:txBody>
                    <a:bodyPr/>
                    <a:lstStyle/>
                    <a:p>
                      <a:pPr algn="ctr"/>
                      <a:r>
                        <a:rPr lang="en-US" sz="2400" dirty="0">
                          <a:solidFill>
                            <a:schemeClr val="tx1"/>
                          </a:solidFill>
                        </a:rPr>
                        <a:t>75</a:t>
                      </a:r>
                    </a:p>
                  </a:txBody>
                  <a:tcPr marL="99060" marR="99060" marT="45715" marB="45715"/>
                </a:tc>
                <a:extLst>
                  <a:ext uri="{0D108BD9-81ED-4DB2-BD59-A6C34878D82A}">
                    <a16:rowId xmlns:a16="http://schemas.microsoft.com/office/drawing/2014/main" xmlns="" val="10003"/>
                  </a:ext>
                </a:extLst>
              </a:tr>
              <a:tr h="691440">
                <a:tc>
                  <a:txBody>
                    <a:bodyPr/>
                    <a:lstStyle/>
                    <a:p>
                      <a:pPr algn="ctr"/>
                      <a:r>
                        <a:rPr lang="en-US" sz="2400" dirty="0">
                          <a:solidFill>
                            <a:schemeClr val="tx1"/>
                          </a:solidFill>
                        </a:rPr>
                        <a:t>1993</a:t>
                      </a:r>
                    </a:p>
                  </a:txBody>
                  <a:tcPr marL="99060" marR="99060" marT="45715" marB="45715"/>
                </a:tc>
                <a:tc>
                  <a:txBody>
                    <a:bodyPr/>
                    <a:lstStyle/>
                    <a:p>
                      <a:pPr algn="ctr"/>
                      <a:r>
                        <a:rPr lang="en-US" sz="2400" dirty="0">
                          <a:solidFill>
                            <a:schemeClr val="tx1"/>
                          </a:solidFill>
                        </a:rPr>
                        <a:t>76</a:t>
                      </a:r>
                    </a:p>
                  </a:txBody>
                  <a:tcPr marL="99060" marR="99060" marT="45715" marB="45715"/>
                </a:tc>
                <a:tc>
                  <a:txBody>
                    <a:bodyPr/>
                    <a:lstStyle/>
                    <a:p>
                      <a:pPr algn="ctr"/>
                      <a:r>
                        <a:rPr lang="en-US" sz="2400" dirty="0">
                          <a:solidFill>
                            <a:schemeClr val="tx1"/>
                          </a:solidFill>
                        </a:rPr>
                        <a:t>74</a:t>
                      </a:r>
                    </a:p>
                  </a:txBody>
                  <a:tcPr marL="99060" marR="99060" marT="45715" marB="45715"/>
                </a:tc>
                <a:tc>
                  <a:txBody>
                    <a:bodyPr/>
                    <a:lstStyle/>
                    <a:p>
                      <a:pPr algn="ctr"/>
                      <a:r>
                        <a:rPr lang="en-US" sz="2400" dirty="0">
                          <a:solidFill>
                            <a:schemeClr val="tx1"/>
                          </a:solidFill>
                        </a:rPr>
                        <a:t>84</a:t>
                      </a:r>
                    </a:p>
                  </a:txBody>
                  <a:tcPr marL="99060" marR="99060" marT="45715" marB="45715"/>
                </a:tc>
                <a:tc>
                  <a:txBody>
                    <a:bodyPr/>
                    <a:lstStyle/>
                    <a:p>
                      <a:pPr algn="ctr"/>
                      <a:r>
                        <a:rPr lang="en-US" sz="2400" dirty="0">
                          <a:solidFill>
                            <a:schemeClr val="tx1"/>
                          </a:solidFill>
                        </a:rPr>
                        <a:t>78</a:t>
                      </a:r>
                    </a:p>
                  </a:txBody>
                  <a:tcPr marL="99060" marR="99060" marT="45715" marB="45715"/>
                </a:tc>
                <a:tc>
                  <a:txBody>
                    <a:bodyPr/>
                    <a:lstStyle/>
                    <a:p>
                      <a:pPr algn="ctr"/>
                      <a:r>
                        <a:rPr lang="en-US" sz="2400" dirty="0">
                          <a:solidFill>
                            <a:schemeClr val="tx1"/>
                          </a:solidFill>
                        </a:rPr>
                        <a:t>312</a:t>
                      </a:r>
                    </a:p>
                  </a:txBody>
                  <a:tcPr marL="99060" marR="99060" marT="45715" marB="45715"/>
                </a:tc>
                <a:tc>
                  <a:txBody>
                    <a:bodyPr/>
                    <a:lstStyle/>
                    <a:p>
                      <a:pPr algn="ctr"/>
                      <a:r>
                        <a:rPr lang="en-US" sz="2400" dirty="0">
                          <a:solidFill>
                            <a:schemeClr val="tx1"/>
                          </a:solidFill>
                        </a:rPr>
                        <a:t>78</a:t>
                      </a:r>
                    </a:p>
                  </a:txBody>
                  <a:tcPr marL="99060" marR="99060" marT="45715" marB="45715"/>
                </a:tc>
                <a:extLst>
                  <a:ext uri="{0D108BD9-81ED-4DB2-BD59-A6C34878D82A}">
                    <a16:rowId xmlns:a16="http://schemas.microsoft.com/office/drawing/2014/main" xmlns="" val="10004"/>
                  </a:ext>
                </a:extLst>
              </a:tr>
              <a:tr h="793875">
                <a:tc>
                  <a:txBody>
                    <a:bodyPr/>
                    <a:lstStyle/>
                    <a:p>
                      <a:pPr algn="ctr"/>
                      <a:r>
                        <a:rPr lang="en-US" sz="2400" dirty="0">
                          <a:solidFill>
                            <a:schemeClr val="tx1"/>
                          </a:solidFill>
                        </a:rPr>
                        <a:t>1994</a:t>
                      </a:r>
                    </a:p>
                  </a:txBody>
                  <a:tcPr marL="99060" marR="99060" marT="45715" marB="45715"/>
                </a:tc>
                <a:tc>
                  <a:txBody>
                    <a:bodyPr/>
                    <a:lstStyle/>
                    <a:p>
                      <a:pPr algn="ctr"/>
                      <a:r>
                        <a:rPr lang="en-US" sz="2400" dirty="0">
                          <a:solidFill>
                            <a:schemeClr val="tx1"/>
                          </a:solidFill>
                        </a:rPr>
                        <a:t>74</a:t>
                      </a:r>
                    </a:p>
                  </a:txBody>
                  <a:tcPr marL="99060" marR="99060" marT="45715" marB="45715"/>
                </a:tc>
                <a:tc>
                  <a:txBody>
                    <a:bodyPr/>
                    <a:lstStyle/>
                    <a:p>
                      <a:pPr algn="ctr"/>
                      <a:r>
                        <a:rPr lang="en-US" sz="2400" dirty="0">
                          <a:solidFill>
                            <a:schemeClr val="tx1"/>
                          </a:solidFill>
                        </a:rPr>
                        <a:t>74</a:t>
                      </a:r>
                    </a:p>
                  </a:txBody>
                  <a:tcPr marL="99060" marR="99060" marT="45715" marB="45715"/>
                </a:tc>
                <a:tc>
                  <a:txBody>
                    <a:bodyPr/>
                    <a:lstStyle/>
                    <a:p>
                      <a:pPr algn="ctr"/>
                      <a:r>
                        <a:rPr lang="en-US" sz="2400" dirty="0">
                          <a:solidFill>
                            <a:schemeClr val="tx1"/>
                          </a:solidFill>
                        </a:rPr>
                        <a:t>86</a:t>
                      </a:r>
                    </a:p>
                  </a:txBody>
                  <a:tcPr marL="99060" marR="99060" marT="45715" marB="45715"/>
                </a:tc>
                <a:tc>
                  <a:txBody>
                    <a:bodyPr/>
                    <a:lstStyle/>
                    <a:p>
                      <a:pPr algn="ctr"/>
                      <a:r>
                        <a:rPr lang="en-US" sz="2400" dirty="0">
                          <a:solidFill>
                            <a:schemeClr val="tx1"/>
                          </a:solidFill>
                        </a:rPr>
                        <a:t>82</a:t>
                      </a:r>
                    </a:p>
                  </a:txBody>
                  <a:tcPr marL="99060" marR="99060" marT="45715" marB="45715"/>
                </a:tc>
                <a:tc>
                  <a:txBody>
                    <a:bodyPr/>
                    <a:lstStyle/>
                    <a:p>
                      <a:pPr algn="ctr"/>
                      <a:r>
                        <a:rPr lang="en-US" sz="2400" dirty="0">
                          <a:solidFill>
                            <a:schemeClr val="tx1"/>
                          </a:solidFill>
                        </a:rPr>
                        <a:t>316</a:t>
                      </a:r>
                    </a:p>
                  </a:txBody>
                  <a:tcPr marL="99060" marR="99060" marT="45715" marB="45715"/>
                </a:tc>
                <a:tc>
                  <a:txBody>
                    <a:bodyPr/>
                    <a:lstStyle/>
                    <a:p>
                      <a:pPr algn="ctr"/>
                      <a:r>
                        <a:rPr lang="en-US" sz="2400" dirty="0">
                          <a:solidFill>
                            <a:schemeClr val="tx1"/>
                          </a:solidFill>
                        </a:rPr>
                        <a:t>79</a:t>
                      </a:r>
                    </a:p>
                  </a:txBody>
                  <a:tcPr marL="99060" marR="99060" marT="45715" marB="45715"/>
                </a:tc>
                <a:extLst>
                  <a:ext uri="{0D108BD9-81ED-4DB2-BD59-A6C34878D82A}">
                    <a16:rowId xmlns:a16="http://schemas.microsoft.com/office/drawing/2014/main" xmlns=""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89DBCA2B-9BD5-4296-9974-688324A8126C}"/>
              </a:ext>
            </a:extLst>
          </p:cNvPr>
          <p:cNvSpPr>
            <a:spLocks noGrp="1" noChangeArrowheads="1"/>
          </p:cNvSpPr>
          <p:nvPr>
            <p:ph type="title"/>
          </p:nvPr>
        </p:nvSpPr>
        <p:spPr>
          <a:xfrm>
            <a:off x="1981200" y="274638"/>
            <a:ext cx="8229600" cy="792162"/>
          </a:xfrm>
          <a:ln>
            <a:solidFill>
              <a:schemeClr val="tx1"/>
            </a:solidFill>
            <a:miter lim="800000"/>
            <a:headEnd/>
            <a:tailEnd/>
          </a:ln>
        </p:spPr>
        <p:txBody>
          <a:bodyPr/>
          <a:lstStyle/>
          <a:p>
            <a:pPr eaLnBrk="1" hangingPunct="1"/>
            <a:r>
              <a:rPr lang="en-US" altLang="en-US" sz="3600"/>
              <a:t>Illustration 2</a:t>
            </a:r>
          </a:p>
        </p:txBody>
      </p:sp>
      <p:graphicFrame>
        <p:nvGraphicFramePr>
          <p:cNvPr id="152579" name="Group 3">
            <a:extLst>
              <a:ext uri="{FF2B5EF4-FFF2-40B4-BE49-F238E27FC236}">
                <a16:creationId xmlns:a16="http://schemas.microsoft.com/office/drawing/2014/main" xmlns="" id="{772CDE88-EA95-45DC-AA51-5A298859CB77}"/>
              </a:ext>
            </a:extLst>
          </p:cNvPr>
          <p:cNvGraphicFramePr>
            <a:graphicFrameLocks noGrp="1"/>
          </p:cNvGraphicFramePr>
          <p:nvPr/>
        </p:nvGraphicFramePr>
        <p:xfrm>
          <a:off x="2057400" y="1371600"/>
          <a:ext cx="8077200" cy="4800600"/>
        </p:xfrm>
        <a:graphic>
          <a:graphicData uri="http://schemas.openxmlformats.org/drawingml/2006/table">
            <a:tbl>
              <a:tblPr/>
              <a:tblGrid>
                <a:gridCol w="2019300">
                  <a:extLst>
                    <a:ext uri="{9D8B030D-6E8A-4147-A177-3AD203B41FA5}">
                      <a16:colId xmlns:a16="http://schemas.microsoft.com/office/drawing/2014/main" xmlns="" val="20000"/>
                    </a:ext>
                  </a:extLst>
                </a:gridCol>
                <a:gridCol w="2019300">
                  <a:extLst>
                    <a:ext uri="{9D8B030D-6E8A-4147-A177-3AD203B41FA5}">
                      <a16:colId xmlns:a16="http://schemas.microsoft.com/office/drawing/2014/main" xmlns="" val="20001"/>
                    </a:ext>
                  </a:extLst>
                </a:gridCol>
                <a:gridCol w="2019300">
                  <a:extLst>
                    <a:ext uri="{9D8B030D-6E8A-4147-A177-3AD203B41FA5}">
                      <a16:colId xmlns:a16="http://schemas.microsoft.com/office/drawing/2014/main" xmlns="" val="20002"/>
                    </a:ext>
                  </a:extLst>
                </a:gridCol>
                <a:gridCol w="2019300">
                  <a:extLst>
                    <a:ext uri="{9D8B030D-6E8A-4147-A177-3AD203B41FA5}">
                      <a16:colId xmlns:a16="http://schemas.microsoft.com/office/drawing/2014/main" xmlns="" val="20003"/>
                    </a:ext>
                  </a:extLst>
                </a:gridCol>
              </a:tblGrid>
              <a:tr h="1200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Pass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Fail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0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Boys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0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Girls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0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32798" name="Line 30">
            <a:extLst>
              <a:ext uri="{FF2B5EF4-FFF2-40B4-BE49-F238E27FC236}">
                <a16:creationId xmlns:a16="http://schemas.microsoft.com/office/drawing/2014/main" xmlns="" id="{D02C47A4-2B6B-45FC-A7FD-B3867E73DDFB}"/>
              </a:ext>
            </a:extLst>
          </p:cNvPr>
          <p:cNvSpPr>
            <a:spLocks noChangeShapeType="1"/>
          </p:cNvSpPr>
          <p:nvPr/>
        </p:nvSpPr>
        <p:spPr bwMode="auto">
          <a:xfrm>
            <a:off x="2133600" y="1371600"/>
            <a:ext cx="19050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xmlns="" id="{7EC4C38A-9749-45FA-8BA3-7592782F92E8}"/>
              </a:ext>
            </a:extLst>
          </p:cNvPr>
          <p:cNvSpPr>
            <a:spLocks noGrp="1"/>
          </p:cNvSpPr>
          <p:nvPr>
            <p:ph type="title"/>
          </p:nvPr>
        </p:nvSpPr>
        <p:spPr>
          <a:xfrm>
            <a:off x="1390650" y="228600"/>
            <a:ext cx="9410700" cy="838200"/>
          </a:xfrm>
          <a:ln>
            <a:solidFill>
              <a:schemeClr val="tx1"/>
            </a:solidFill>
            <a:miter lim="800000"/>
            <a:headEnd/>
            <a:tailEnd/>
          </a:ln>
        </p:spPr>
        <p:txBody>
          <a:bodyPr/>
          <a:lstStyle/>
          <a:p>
            <a:pPr eaLnBrk="1" hangingPunct="1"/>
            <a:r>
              <a:rPr lang="en-US" altLang="en-US"/>
              <a:t>Calculation of Seasonal Index</a:t>
            </a:r>
          </a:p>
        </p:txBody>
      </p:sp>
      <p:sp>
        <p:nvSpPr>
          <p:cNvPr id="67587" name="Content Placeholder 2">
            <a:extLst>
              <a:ext uri="{FF2B5EF4-FFF2-40B4-BE49-F238E27FC236}">
                <a16:creationId xmlns:a16="http://schemas.microsoft.com/office/drawing/2014/main" xmlns="" id="{ACCB5C98-98CC-4BD2-9B65-6C1E71201E9E}"/>
              </a:ext>
            </a:extLst>
          </p:cNvPr>
          <p:cNvSpPr>
            <a:spLocks noGrp="1"/>
          </p:cNvSpPr>
          <p:nvPr>
            <p:ph idx="1"/>
          </p:nvPr>
        </p:nvSpPr>
        <p:spPr>
          <a:xfrm>
            <a:off x="1390650" y="1371600"/>
            <a:ext cx="9410700" cy="5181600"/>
          </a:xfrm>
          <a:ln>
            <a:solidFill>
              <a:schemeClr val="tx1"/>
            </a:solidFill>
            <a:miter lim="800000"/>
            <a:headEnd/>
            <a:tailEnd/>
          </a:ln>
        </p:spPr>
        <p:txBody>
          <a:bodyPr/>
          <a:lstStyle/>
          <a:p>
            <a:pPr eaLnBrk="1" hangingPunct="1">
              <a:buFont typeface="Wingdings" panose="05000000000000000000" pitchFamily="2" charset="2"/>
              <a:buNone/>
            </a:pPr>
            <a:r>
              <a:rPr lang="en-US" altLang="en-US" sz="2400"/>
              <a:t>	</a:t>
            </a:r>
          </a:p>
        </p:txBody>
      </p:sp>
      <p:graphicFrame>
        <p:nvGraphicFramePr>
          <p:cNvPr id="4" name="Table 3">
            <a:extLst>
              <a:ext uri="{FF2B5EF4-FFF2-40B4-BE49-F238E27FC236}">
                <a16:creationId xmlns:a16="http://schemas.microsoft.com/office/drawing/2014/main" xmlns="" id="{66D0A197-F9A2-4936-B5B0-0E04C45BFE62}"/>
              </a:ext>
            </a:extLst>
          </p:cNvPr>
          <p:cNvGraphicFramePr>
            <a:graphicFrameLocks noGrp="1"/>
          </p:cNvGraphicFramePr>
          <p:nvPr/>
        </p:nvGraphicFramePr>
        <p:xfrm>
          <a:off x="1473200" y="1219200"/>
          <a:ext cx="9328150" cy="4967286"/>
        </p:xfrm>
        <a:graphic>
          <a:graphicData uri="http://schemas.openxmlformats.org/drawingml/2006/table">
            <a:tbl>
              <a:tblPr firstRow="1" bandRow="1">
                <a:tableStyleId>{5C22544A-7EE6-4342-B048-85BDC9FD1C3A}</a:tableStyleId>
              </a:tblPr>
              <a:tblGrid>
                <a:gridCol w="1865630">
                  <a:extLst>
                    <a:ext uri="{9D8B030D-6E8A-4147-A177-3AD203B41FA5}">
                      <a16:colId xmlns:a16="http://schemas.microsoft.com/office/drawing/2014/main" xmlns="" val="20000"/>
                    </a:ext>
                  </a:extLst>
                </a:gridCol>
                <a:gridCol w="1865630">
                  <a:extLst>
                    <a:ext uri="{9D8B030D-6E8A-4147-A177-3AD203B41FA5}">
                      <a16:colId xmlns:a16="http://schemas.microsoft.com/office/drawing/2014/main" xmlns="" val="20001"/>
                    </a:ext>
                  </a:extLst>
                </a:gridCol>
                <a:gridCol w="1865630">
                  <a:extLst>
                    <a:ext uri="{9D8B030D-6E8A-4147-A177-3AD203B41FA5}">
                      <a16:colId xmlns:a16="http://schemas.microsoft.com/office/drawing/2014/main" xmlns="" val="20002"/>
                    </a:ext>
                  </a:extLst>
                </a:gridCol>
                <a:gridCol w="1865630">
                  <a:extLst>
                    <a:ext uri="{9D8B030D-6E8A-4147-A177-3AD203B41FA5}">
                      <a16:colId xmlns:a16="http://schemas.microsoft.com/office/drawing/2014/main" xmlns="" val="20003"/>
                    </a:ext>
                  </a:extLst>
                </a:gridCol>
                <a:gridCol w="1865630">
                  <a:extLst>
                    <a:ext uri="{9D8B030D-6E8A-4147-A177-3AD203B41FA5}">
                      <a16:colId xmlns:a16="http://schemas.microsoft.com/office/drawing/2014/main" xmlns="" val="20004"/>
                    </a:ext>
                  </a:extLst>
                </a:gridCol>
              </a:tblGrid>
              <a:tr h="1782964">
                <a:tc>
                  <a:txBody>
                    <a:bodyPr/>
                    <a:lstStyle/>
                    <a:p>
                      <a:pPr algn="ctr"/>
                      <a:r>
                        <a:rPr lang="en-US" sz="2800" dirty="0">
                          <a:solidFill>
                            <a:schemeClr val="tx1"/>
                          </a:solidFill>
                        </a:rPr>
                        <a:t>Qtrly</a:t>
                      </a:r>
                    </a:p>
                    <a:p>
                      <a:pPr algn="ctr"/>
                      <a:r>
                        <a:rPr lang="en-US" sz="2800" dirty="0">
                          <a:solidFill>
                            <a:schemeClr val="tx1"/>
                          </a:solidFill>
                        </a:rPr>
                        <a:t>Avg(Y)</a:t>
                      </a:r>
                    </a:p>
                  </a:txBody>
                  <a:tcPr marL="99060" marR="99060" marT="45717" marB="45717"/>
                </a:tc>
                <a:tc>
                  <a:txBody>
                    <a:bodyPr/>
                    <a:lstStyle/>
                    <a:p>
                      <a:pPr algn="ctr"/>
                      <a:r>
                        <a:rPr lang="en-US" sz="2800" dirty="0">
                          <a:solidFill>
                            <a:schemeClr val="tx1"/>
                          </a:solidFill>
                        </a:rPr>
                        <a:t>Origin </a:t>
                      </a:r>
                    </a:p>
                    <a:p>
                      <a:pPr algn="ctr"/>
                      <a:r>
                        <a:rPr lang="en-US" sz="2800" dirty="0">
                          <a:solidFill>
                            <a:schemeClr val="tx1"/>
                          </a:solidFill>
                        </a:rPr>
                        <a:t>1992(X)</a:t>
                      </a:r>
                    </a:p>
                  </a:txBody>
                  <a:tcPr marL="99060" marR="99060" marT="45717" marB="45717"/>
                </a:tc>
                <a:tc>
                  <a:txBody>
                    <a:bodyPr/>
                    <a:lstStyle/>
                    <a:p>
                      <a:pPr algn="ctr"/>
                      <a:r>
                        <a:rPr lang="en-US" sz="2800" dirty="0">
                          <a:solidFill>
                            <a:schemeClr val="tx1"/>
                          </a:solidFill>
                        </a:rPr>
                        <a:t>X</a:t>
                      </a:r>
                      <a:r>
                        <a:rPr lang="en-US" sz="2800" baseline="30000" dirty="0">
                          <a:solidFill>
                            <a:schemeClr val="tx1"/>
                          </a:solidFill>
                        </a:rPr>
                        <a:t>2</a:t>
                      </a:r>
                    </a:p>
                  </a:txBody>
                  <a:tcPr marL="99060" marR="99060" marT="45717" marB="45717"/>
                </a:tc>
                <a:tc>
                  <a:txBody>
                    <a:bodyPr/>
                    <a:lstStyle/>
                    <a:p>
                      <a:pPr algn="ctr"/>
                      <a:r>
                        <a:rPr lang="en-US" sz="2800" dirty="0">
                          <a:solidFill>
                            <a:schemeClr val="tx1"/>
                          </a:solidFill>
                        </a:rPr>
                        <a:t>XY</a:t>
                      </a:r>
                    </a:p>
                  </a:txBody>
                  <a:tcPr marL="99060" marR="99060" marT="45717" marB="45717"/>
                </a:tc>
                <a:tc>
                  <a:txBody>
                    <a:bodyPr/>
                    <a:lstStyle/>
                    <a:p>
                      <a:pPr algn="ctr"/>
                      <a:r>
                        <a:rPr lang="en-US" sz="2800" dirty="0">
                          <a:solidFill>
                            <a:schemeClr val="tx1"/>
                          </a:solidFill>
                        </a:rPr>
                        <a:t>Trend </a:t>
                      </a:r>
                    </a:p>
                    <a:p>
                      <a:pPr algn="ctr"/>
                      <a:r>
                        <a:rPr lang="en-US" sz="2800" dirty="0">
                          <a:solidFill>
                            <a:schemeClr val="tx1"/>
                          </a:solidFill>
                        </a:rPr>
                        <a:t>Values</a:t>
                      </a:r>
                    </a:p>
                  </a:txBody>
                  <a:tcPr marL="99060" marR="99060" marT="45717" marB="45717">
                    <a:solidFill>
                      <a:srgbClr val="FFFF00"/>
                    </a:solidFill>
                  </a:tcPr>
                </a:tc>
                <a:extLst>
                  <a:ext uri="{0D108BD9-81ED-4DB2-BD59-A6C34878D82A}">
                    <a16:rowId xmlns:a16="http://schemas.microsoft.com/office/drawing/2014/main" xmlns="" val="10000"/>
                  </a:ext>
                </a:extLst>
              </a:tr>
              <a:tr h="472283">
                <a:tc>
                  <a:txBody>
                    <a:bodyPr/>
                    <a:lstStyle/>
                    <a:p>
                      <a:pPr algn="ctr"/>
                      <a:r>
                        <a:rPr lang="en-US" sz="2400" dirty="0">
                          <a:solidFill>
                            <a:schemeClr val="tx1"/>
                          </a:solidFill>
                        </a:rPr>
                        <a:t>72</a:t>
                      </a:r>
                    </a:p>
                  </a:txBody>
                  <a:tcPr marL="99060" marR="99060" marT="45717" marB="45717"/>
                </a:tc>
                <a:tc>
                  <a:txBody>
                    <a:bodyPr/>
                    <a:lstStyle/>
                    <a:p>
                      <a:pPr algn="ctr"/>
                      <a:r>
                        <a:rPr lang="en-US" sz="2400" dirty="0">
                          <a:solidFill>
                            <a:schemeClr val="tx1"/>
                          </a:solidFill>
                        </a:rPr>
                        <a:t>-2</a:t>
                      </a:r>
                    </a:p>
                  </a:txBody>
                  <a:tcPr marL="99060" marR="99060" marT="45717" marB="45717"/>
                </a:tc>
                <a:tc>
                  <a:txBody>
                    <a:bodyPr/>
                    <a:lstStyle/>
                    <a:p>
                      <a:pPr algn="ctr"/>
                      <a:r>
                        <a:rPr lang="en-US" sz="2400" dirty="0">
                          <a:solidFill>
                            <a:schemeClr val="tx1"/>
                          </a:solidFill>
                        </a:rPr>
                        <a:t>4</a:t>
                      </a:r>
                    </a:p>
                  </a:txBody>
                  <a:tcPr marL="99060" marR="99060" marT="45717" marB="45717"/>
                </a:tc>
                <a:tc>
                  <a:txBody>
                    <a:bodyPr/>
                    <a:lstStyle/>
                    <a:p>
                      <a:pPr algn="ctr"/>
                      <a:r>
                        <a:rPr lang="en-US" sz="2400" dirty="0">
                          <a:solidFill>
                            <a:schemeClr val="tx1"/>
                          </a:solidFill>
                        </a:rPr>
                        <a:t>-144</a:t>
                      </a:r>
                    </a:p>
                  </a:txBody>
                  <a:tcPr marL="99060" marR="99060" marT="45717" marB="45717"/>
                </a:tc>
                <a:tc>
                  <a:txBody>
                    <a:bodyPr/>
                    <a:lstStyle/>
                    <a:p>
                      <a:pPr algn="ctr"/>
                      <a:r>
                        <a:rPr lang="en-US" sz="2400" dirty="0">
                          <a:solidFill>
                            <a:schemeClr val="tx1"/>
                          </a:solidFill>
                        </a:rPr>
                        <a:t>72.8</a:t>
                      </a:r>
                    </a:p>
                  </a:txBody>
                  <a:tcPr marL="99060" marR="99060" marT="45717" marB="45717">
                    <a:solidFill>
                      <a:srgbClr val="FFFF00"/>
                    </a:solidFill>
                  </a:tcPr>
                </a:tc>
                <a:extLst>
                  <a:ext uri="{0D108BD9-81ED-4DB2-BD59-A6C34878D82A}">
                    <a16:rowId xmlns:a16="http://schemas.microsoft.com/office/drawing/2014/main" xmlns="" val="10001"/>
                  </a:ext>
                </a:extLst>
              </a:tr>
              <a:tr h="472283">
                <a:tc>
                  <a:txBody>
                    <a:bodyPr/>
                    <a:lstStyle/>
                    <a:p>
                      <a:pPr algn="ctr"/>
                      <a:r>
                        <a:rPr lang="en-US" sz="2400" dirty="0">
                          <a:solidFill>
                            <a:schemeClr val="tx1"/>
                          </a:solidFill>
                        </a:rPr>
                        <a:t>76</a:t>
                      </a:r>
                    </a:p>
                  </a:txBody>
                  <a:tcPr marL="99060" marR="99060" marT="45717" marB="45717"/>
                </a:tc>
                <a:tc>
                  <a:txBody>
                    <a:bodyPr/>
                    <a:lstStyle/>
                    <a:p>
                      <a:pPr algn="ctr"/>
                      <a:r>
                        <a:rPr lang="en-US" sz="2400" dirty="0">
                          <a:solidFill>
                            <a:schemeClr val="tx1"/>
                          </a:solidFill>
                        </a:rPr>
                        <a:t>-1</a:t>
                      </a:r>
                    </a:p>
                  </a:txBody>
                  <a:tcPr marL="99060" marR="99060" marT="45717" marB="45717"/>
                </a:tc>
                <a:tc>
                  <a:txBody>
                    <a:bodyPr/>
                    <a:lstStyle/>
                    <a:p>
                      <a:pPr algn="ctr"/>
                      <a:r>
                        <a:rPr lang="en-US" sz="2400" dirty="0">
                          <a:solidFill>
                            <a:schemeClr val="tx1"/>
                          </a:solidFill>
                        </a:rPr>
                        <a:t>1</a:t>
                      </a:r>
                    </a:p>
                  </a:txBody>
                  <a:tcPr marL="99060" marR="99060" marT="45717" marB="45717"/>
                </a:tc>
                <a:tc>
                  <a:txBody>
                    <a:bodyPr/>
                    <a:lstStyle/>
                    <a:p>
                      <a:pPr algn="ctr"/>
                      <a:r>
                        <a:rPr lang="en-US" sz="2400" dirty="0">
                          <a:solidFill>
                            <a:schemeClr val="tx1"/>
                          </a:solidFill>
                        </a:rPr>
                        <a:t>-76</a:t>
                      </a:r>
                    </a:p>
                  </a:txBody>
                  <a:tcPr marL="99060" marR="99060" marT="45717" marB="45717"/>
                </a:tc>
                <a:tc>
                  <a:txBody>
                    <a:bodyPr/>
                    <a:lstStyle/>
                    <a:p>
                      <a:pPr algn="ctr"/>
                      <a:r>
                        <a:rPr lang="en-US" sz="2400" dirty="0">
                          <a:solidFill>
                            <a:schemeClr val="tx1"/>
                          </a:solidFill>
                        </a:rPr>
                        <a:t>74.4</a:t>
                      </a:r>
                    </a:p>
                  </a:txBody>
                  <a:tcPr marL="99060" marR="99060" marT="45717" marB="45717">
                    <a:solidFill>
                      <a:srgbClr val="FFFF00"/>
                    </a:solidFill>
                  </a:tcPr>
                </a:tc>
                <a:extLst>
                  <a:ext uri="{0D108BD9-81ED-4DB2-BD59-A6C34878D82A}">
                    <a16:rowId xmlns:a16="http://schemas.microsoft.com/office/drawing/2014/main" xmlns="" val="10002"/>
                  </a:ext>
                </a:extLst>
              </a:tr>
              <a:tr h="472283">
                <a:tc>
                  <a:txBody>
                    <a:bodyPr/>
                    <a:lstStyle/>
                    <a:p>
                      <a:pPr algn="ctr"/>
                      <a:r>
                        <a:rPr lang="en-US" sz="2400" dirty="0">
                          <a:solidFill>
                            <a:schemeClr val="tx1"/>
                          </a:solidFill>
                        </a:rPr>
                        <a:t>75</a:t>
                      </a:r>
                    </a:p>
                  </a:txBody>
                  <a:tcPr marL="99060" marR="99060" marT="45717" marB="45717"/>
                </a:tc>
                <a:tc>
                  <a:txBody>
                    <a:bodyPr/>
                    <a:lstStyle/>
                    <a:p>
                      <a:pPr algn="ctr"/>
                      <a:r>
                        <a:rPr lang="en-US" sz="2400" dirty="0">
                          <a:solidFill>
                            <a:schemeClr val="tx1"/>
                          </a:solidFill>
                        </a:rPr>
                        <a:t>0</a:t>
                      </a:r>
                    </a:p>
                  </a:txBody>
                  <a:tcPr marL="99060" marR="99060" marT="45717" marB="45717"/>
                </a:tc>
                <a:tc>
                  <a:txBody>
                    <a:bodyPr/>
                    <a:lstStyle/>
                    <a:p>
                      <a:pPr algn="ctr"/>
                      <a:r>
                        <a:rPr lang="en-US" sz="2400" dirty="0">
                          <a:solidFill>
                            <a:schemeClr val="tx1"/>
                          </a:solidFill>
                        </a:rPr>
                        <a:t>0</a:t>
                      </a:r>
                    </a:p>
                  </a:txBody>
                  <a:tcPr marL="99060" marR="99060" marT="45717" marB="45717"/>
                </a:tc>
                <a:tc>
                  <a:txBody>
                    <a:bodyPr/>
                    <a:lstStyle/>
                    <a:p>
                      <a:pPr algn="ctr"/>
                      <a:r>
                        <a:rPr lang="en-US" sz="2400" dirty="0">
                          <a:solidFill>
                            <a:schemeClr val="tx1"/>
                          </a:solidFill>
                        </a:rPr>
                        <a:t>0</a:t>
                      </a:r>
                    </a:p>
                  </a:txBody>
                  <a:tcPr marL="99060" marR="99060" marT="45717" marB="45717"/>
                </a:tc>
                <a:tc>
                  <a:txBody>
                    <a:bodyPr/>
                    <a:lstStyle/>
                    <a:p>
                      <a:pPr algn="ctr"/>
                      <a:r>
                        <a:rPr lang="en-US" sz="2400" dirty="0">
                          <a:solidFill>
                            <a:schemeClr val="tx1"/>
                          </a:solidFill>
                        </a:rPr>
                        <a:t>76.0</a:t>
                      </a:r>
                    </a:p>
                  </a:txBody>
                  <a:tcPr marL="99060" marR="99060" marT="45717" marB="45717">
                    <a:solidFill>
                      <a:srgbClr val="FFFF00"/>
                    </a:solidFill>
                  </a:tcPr>
                </a:tc>
                <a:extLst>
                  <a:ext uri="{0D108BD9-81ED-4DB2-BD59-A6C34878D82A}">
                    <a16:rowId xmlns:a16="http://schemas.microsoft.com/office/drawing/2014/main" xmlns="" val="10003"/>
                  </a:ext>
                </a:extLst>
              </a:tr>
              <a:tr h="472283">
                <a:tc>
                  <a:txBody>
                    <a:bodyPr/>
                    <a:lstStyle/>
                    <a:p>
                      <a:pPr algn="ctr"/>
                      <a:r>
                        <a:rPr lang="en-US" sz="2400" dirty="0">
                          <a:solidFill>
                            <a:schemeClr val="tx1"/>
                          </a:solidFill>
                        </a:rPr>
                        <a:t>78</a:t>
                      </a:r>
                    </a:p>
                  </a:txBody>
                  <a:tcPr marL="99060" marR="99060" marT="45717" marB="45717"/>
                </a:tc>
                <a:tc>
                  <a:txBody>
                    <a:bodyPr/>
                    <a:lstStyle/>
                    <a:p>
                      <a:pPr algn="ctr"/>
                      <a:r>
                        <a:rPr lang="en-US" sz="2400" dirty="0">
                          <a:solidFill>
                            <a:schemeClr val="tx1"/>
                          </a:solidFill>
                        </a:rPr>
                        <a:t>1</a:t>
                      </a:r>
                    </a:p>
                  </a:txBody>
                  <a:tcPr marL="99060" marR="99060" marT="45717" marB="45717"/>
                </a:tc>
                <a:tc>
                  <a:txBody>
                    <a:bodyPr/>
                    <a:lstStyle/>
                    <a:p>
                      <a:pPr algn="ctr"/>
                      <a:r>
                        <a:rPr lang="en-US" sz="2400" dirty="0">
                          <a:solidFill>
                            <a:schemeClr val="tx1"/>
                          </a:solidFill>
                        </a:rPr>
                        <a:t>1</a:t>
                      </a:r>
                    </a:p>
                  </a:txBody>
                  <a:tcPr marL="99060" marR="99060" marT="45717" marB="45717"/>
                </a:tc>
                <a:tc>
                  <a:txBody>
                    <a:bodyPr/>
                    <a:lstStyle/>
                    <a:p>
                      <a:pPr algn="ctr"/>
                      <a:r>
                        <a:rPr lang="en-US" sz="2400" dirty="0">
                          <a:solidFill>
                            <a:schemeClr val="tx1"/>
                          </a:solidFill>
                        </a:rPr>
                        <a:t>78</a:t>
                      </a:r>
                    </a:p>
                  </a:txBody>
                  <a:tcPr marL="99060" marR="99060" marT="45717" marB="45717"/>
                </a:tc>
                <a:tc>
                  <a:txBody>
                    <a:bodyPr/>
                    <a:lstStyle/>
                    <a:p>
                      <a:pPr algn="ctr"/>
                      <a:r>
                        <a:rPr lang="en-US" sz="2400" dirty="0">
                          <a:solidFill>
                            <a:schemeClr val="tx1"/>
                          </a:solidFill>
                        </a:rPr>
                        <a:t>77.6</a:t>
                      </a:r>
                    </a:p>
                  </a:txBody>
                  <a:tcPr marL="99060" marR="99060" marT="45717" marB="45717">
                    <a:solidFill>
                      <a:srgbClr val="FFFF00"/>
                    </a:solidFill>
                  </a:tcPr>
                </a:tc>
                <a:extLst>
                  <a:ext uri="{0D108BD9-81ED-4DB2-BD59-A6C34878D82A}">
                    <a16:rowId xmlns:a16="http://schemas.microsoft.com/office/drawing/2014/main" xmlns="" val="10004"/>
                  </a:ext>
                </a:extLst>
              </a:tr>
              <a:tr h="472283">
                <a:tc>
                  <a:txBody>
                    <a:bodyPr/>
                    <a:lstStyle/>
                    <a:p>
                      <a:pPr algn="ctr"/>
                      <a:r>
                        <a:rPr lang="en-US" sz="2400" dirty="0">
                          <a:solidFill>
                            <a:schemeClr val="tx1"/>
                          </a:solidFill>
                        </a:rPr>
                        <a:t>79</a:t>
                      </a:r>
                    </a:p>
                  </a:txBody>
                  <a:tcPr marL="99060" marR="99060" marT="45717" marB="45717"/>
                </a:tc>
                <a:tc>
                  <a:txBody>
                    <a:bodyPr/>
                    <a:lstStyle/>
                    <a:p>
                      <a:pPr algn="ctr"/>
                      <a:r>
                        <a:rPr lang="en-US" sz="2400" dirty="0">
                          <a:solidFill>
                            <a:schemeClr val="tx1"/>
                          </a:solidFill>
                        </a:rPr>
                        <a:t>2</a:t>
                      </a:r>
                    </a:p>
                  </a:txBody>
                  <a:tcPr marL="99060" marR="99060" marT="45717" marB="45717"/>
                </a:tc>
                <a:tc>
                  <a:txBody>
                    <a:bodyPr/>
                    <a:lstStyle/>
                    <a:p>
                      <a:pPr algn="ctr"/>
                      <a:r>
                        <a:rPr lang="en-US" sz="2400" dirty="0">
                          <a:solidFill>
                            <a:schemeClr val="tx1"/>
                          </a:solidFill>
                        </a:rPr>
                        <a:t>4</a:t>
                      </a:r>
                    </a:p>
                  </a:txBody>
                  <a:tcPr marL="99060" marR="99060" marT="45717" marB="45717"/>
                </a:tc>
                <a:tc>
                  <a:txBody>
                    <a:bodyPr/>
                    <a:lstStyle/>
                    <a:p>
                      <a:pPr algn="ctr"/>
                      <a:r>
                        <a:rPr lang="en-US" sz="2400" dirty="0">
                          <a:solidFill>
                            <a:schemeClr val="tx1"/>
                          </a:solidFill>
                        </a:rPr>
                        <a:t>158</a:t>
                      </a:r>
                    </a:p>
                  </a:txBody>
                  <a:tcPr marL="99060" marR="99060" marT="45717" marB="45717"/>
                </a:tc>
                <a:tc>
                  <a:txBody>
                    <a:bodyPr/>
                    <a:lstStyle/>
                    <a:p>
                      <a:pPr algn="ctr"/>
                      <a:r>
                        <a:rPr lang="en-US" sz="2400" dirty="0">
                          <a:solidFill>
                            <a:schemeClr val="tx1"/>
                          </a:solidFill>
                        </a:rPr>
                        <a:t>79.2</a:t>
                      </a:r>
                    </a:p>
                  </a:txBody>
                  <a:tcPr marL="99060" marR="99060" marT="45717" marB="45717">
                    <a:solidFill>
                      <a:srgbClr val="FFFF00"/>
                    </a:solidFill>
                  </a:tcPr>
                </a:tc>
                <a:extLst>
                  <a:ext uri="{0D108BD9-81ED-4DB2-BD59-A6C34878D82A}">
                    <a16:rowId xmlns:a16="http://schemas.microsoft.com/office/drawing/2014/main" xmlns="" val="10005"/>
                  </a:ext>
                </a:extLst>
              </a:tr>
              <a:tr h="822907">
                <a:tc>
                  <a:txBody>
                    <a:bodyPr/>
                    <a:lstStyle/>
                    <a:p>
                      <a:pPr algn="ctr"/>
                      <a:r>
                        <a:rPr lang="en-US" sz="2400" dirty="0">
                          <a:solidFill>
                            <a:schemeClr val="tx1"/>
                          </a:solidFill>
                        </a:rPr>
                        <a:t>∑Y=380</a:t>
                      </a:r>
                    </a:p>
                  </a:txBody>
                  <a:tcPr marL="99060" marR="99060" marT="45717" marB="45717"/>
                </a:tc>
                <a:tc>
                  <a:txBody>
                    <a:bodyPr/>
                    <a:lstStyle/>
                    <a:p>
                      <a:pPr algn="ctr"/>
                      <a:endParaRPr lang="en-US" sz="2400" dirty="0">
                        <a:solidFill>
                          <a:schemeClr val="tx1"/>
                        </a:solidFill>
                      </a:endParaRPr>
                    </a:p>
                  </a:txBody>
                  <a:tcPr marL="99060" marR="99060" marT="45717" marB="45717"/>
                </a:tc>
                <a:tc>
                  <a:txBody>
                    <a:bodyPr/>
                    <a:lstStyle/>
                    <a:p>
                      <a:pPr algn="ctr"/>
                      <a:r>
                        <a:rPr lang="en-US" sz="2400" dirty="0">
                          <a:solidFill>
                            <a:schemeClr val="tx1"/>
                          </a:solidFill>
                        </a:rPr>
                        <a:t>∑x</a:t>
                      </a:r>
                      <a:r>
                        <a:rPr lang="en-US" sz="2400" baseline="30000" dirty="0">
                          <a:solidFill>
                            <a:schemeClr val="tx1"/>
                          </a:solidFill>
                        </a:rPr>
                        <a:t>2</a:t>
                      </a:r>
                      <a:r>
                        <a:rPr lang="en-US" sz="2400" dirty="0">
                          <a:solidFill>
                            <a:schemeClr val="tx1"/>
                          </a:solidFill>
                        </a:rPr>
                        <a:t>=10</a:t>
                      </a:r>
                    </a:p>
                  </a:txBody>
                  <a:tcPr marL="99060" marR="99060" marT="45717" marB="45717"/>
                </a:tc>
                <a:tc>
                  <a:txBody>
                    <a:bodyPr/>
                    <a:lstStyle/>
                    <a:p>
                      <a:pPr algn="ctr"/>
                      <a:r>
                        <a:rPr lang="en-US" sz="2400" dirty="0">
                          <a:solidFill>
                            <a:schemeClr val="tx1"/>
                          </a:solidFill>
                        </a:rPr>
                        <a:t>∑xy=16</a:t>
                      </a:r>
                    </a:p>
                  </a:txBody>
                  <a:tcPr marL="99060" marR="99060" marT="45717" marB="45717"/>
                </a:tc>
                <a:tc>
                  <a:txBody>
                    <a:bodyPr/>
                    <a:lstStyle/>
                    <a:p>
                      <a:pPr algn="ctr"/>
                      <a:endParaRPr lang="en-US" sz="2400" dirty="0">
                        <a:solidFill>
                          <a:schemeClr val="tx1"/>
                        </a:solidFill>
                      </a:endParaRPr>
                    </a:p>
                  </a:txBody>
                  <a:tcPr marL="99060" marR="99060" marT="45717" marB="45717">
                    <a:solidFill>
                      <a:srgbClr val="FFFF00"/>
                    </a:solidFill>
                  </a:tcPr>
                </a:tc>
                <a:extLst>
                  <a:ext uri="{0D108BD9-81ED-4DB2-BD59-A6C34878D82A}">
                    <a16:rowId xmlns:a16="http://schemas.microsoft.com/office/drawing/2014/main" xmlns="" val="10006"/>
                  </a:ext>
                </a:extLst>
              </a:tr>
            </a:tbl>
          </a:graphicData>
        </a:graphic>
      </p:graphicFrame>
      <p:sp>
        <p:nvSpPr>
          <p:cNvPr id="67638" name="TextBox 4">
            <a:extLst>
              <a:ext uri="{FF2B5EF4-FFF2-40B4-BE49-F238E27FC236}">
                <a16:creationId xmlns:a16="http://schemas.microsoft.com/office/drawing/2014/main" xmlns="" id="{56CC0EF5-F94A-4DB3-BAD9-B0499D176ABD}"/>
              </a:ext>
            </a:extLst>
          </p:cNvPr>
          <p:cNvSpPr txBox="1">
            <a:spLocks noChangeArrowheads="1"/>
          </p:cNvSpPr>
          <p:nvPr/>
        </p:nvSpPr>
        <p:spPr bwMode="auto">
          <a:xfrm>
            <a:off x="1524000" y="4826000"/>
            <a:ext cx="86677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t> </a:t>
            </a:r>
          </a:p>
          <a:p>
            <a:endParaRPr lang="en-US" altLang="en-US" sz="2800"/>
          </a:p>
          <a:p>
            <a:r>
              <a:rPr lang="en-US" altLang="en-US" sz="2800"/>
              <a:t> a= 380/5=76 and b=16/10=1.6</a:t>
            </a:r>
          </a:p>
          <a:p>
            <a:r>
              <a:rPr lang="en-US" altLang="en-US" sz="2400"/>
              <a:t>Y</a:t>
            </a:r>
            <a:r>
              <a:rPr lang="en-US" altLang="en-US" sz="2400" baseline="-25000"/>
              <a:t>c</a:t>
            </a:r>
            <a:r>
              <a:rPr lang="en-US" altLang="en-US" sz="2400"/>
              <a:t>= 76+1.6 x</a:t>
            </a:r>
          </a:p>
          <a:p>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xmlns="" id="{32418129-D079-49CD-B94C-07BA0FB3BA1B}"/>
              </a:ext>
            </a:extLst>
          </p:cNvPr>
          <p:cNvSpPr>
            <a:spLocks noGrp="1"/>
          </p:cNvSpPr>
          <p:nvPr>
            <p:ph type="title"/>
          </p:nvPr>
        </p:nvSpPr>
        <p:spPr>
          <a:xfrm>
            <a:off x="1473200" y="457200"/>
            <a:ext cx="9080500" cy="685800"/>
          </a:xfrm>
          <a:ln>
            <a:solidFill>
              <a:schemeClr val="tx1"/>
            </a:solidFill>
          </a:ln>
        </p:spPr>
        <p:txBody>
          <a:bodyPr rtlCol="0">
            <a:normAutofit fontScale="90000"/>
          </a:bodyPr>
          <a:lstStyle/>
          <a:p>
            <a:pPr>
              <a:defRPr/>
            </a:pPr>
            <a:r>
              <a:rPr lang="en-US" dirty="0"/>
              <a:t> Seasonal Index : Trend Values</a:t>
            </a:r>
          </a:p>
        </p:txBody>
      </p:sp>
      <p:sp>
        <p:nvSpPr>
          <p:cNvPr id="68611" name="Content Placeholder 2">
            <a:extLst>
              <a:ext uri="{FF2B5EF4-FFF2-40B4-BE49-F238E27FC236}">
                <a16:creationId xmlns:a16="http://schemas.microsoft.com/office/drawing/2014/main" xmlns="" id="{11FACA52-66CD-4DF8-BA8C-0651D35798E8}"/>
              </a:ext>
            </a:extLst>
          </p:cNvPr>
          <p:cNvSpPr>
            <a:spLocks noGrp="1"/>
          </p:cNvSpPr>
          <p:nvPr>
            <p:ph idx="1"/>
          </p:nvPr>
        </p:nvSpPr>
        <p:spPr>
          <a:xfrm>
            <a:off x="1390650" y="1371600"/>
            <a:ext cx="9410700" cy="5181600"/>
          </a:xfrm>
          <a:ln>
            <a:solidFill>
              <a:schemeClr val="tx1"/>
            </a:solidFill>
            <a:miter lim="800000"/>
            <a:headEnd/>
            <a:tailEnd/>
          </a:ln>
        </p:spPr>
        <p:txBody>
          <a:bodyPr/>
          <a:lstStyle/>
          <a:p>
            <a:pPr eaLnBrk="1" hangingPunct="1">
              <a:buFont typeface="Wingdings" panose="05000000000000000000" pitchFamily="2" charset="2"/>
              <a:buNone/>
            </a:pPr>
            <a:r>
              <a:rPr lang="en-US" altLang="en-US" sz="2400"/>
              <a:t>	</a:t>
            </a:r>
          </a:p>
        </p:txBody>
      </p:sp>
      <p:graphicFrame>
        <p:nvGraphicFramePr>
          <p:cNvPr id="4" name="Table 3">
            <a:extLst>
              <a:ext uri="{FF2B5EF4-FFF2-40B4-BE49-F238E27FC236}">
                <a16:creationId xmlns:a16="http://schemas.microsoft.com/office/drawing/2014/main" xmlns="" id="{FAD09C85-4A51-4101-887B-75431E6FFC07}"/>
              </a:ext>
            </a:extLst>
          </p:cNvPr>
          <p:cNvGraphicFramePr>
            <a:graphicFrameLocks noGrp="1"/>
          </p:cNvGraphicFramePr>
          <p:nvPr/>
        </p:nvGraphicFramePr>
        <p:xfrm>
          <a:off x="1905000" y="1733551"/>
          <a:ext cx="8813802" cy="4576763"/>
        </p:xfrm>
        <a:graphic>
          <a:graphicData uri="http://schemas.openxmlformats.org/drawingml/2006/table">
            <a:tbl>
              <a:tblPr firstRow="1" bandRow="1">
                <a:tableStyleId>{5C22544A-7EE6-4342-B048-85BDC9FD1C3A}</a:tableStyleId>
              </a:tblPr>
              <a:tblGrid>
                <a:gridCol w="1468967">
                  <a:extLst>
                    <a:ext uri="{9D8B030D-6E8A-4147-A177-3AD203B41FA5}">
                      <a16:colId xmlns:a16="http://schemas.microsoft.com/office/drawing/2014/main" xmlns="" val="20000"/>
                    </a:ext>
                  </a:extLst>
                </a:gridCol>
                <a:gridCol w="1468967">
                  <a:extLst>
                    <a:ext uri="{9D8B030D-6E8A-4147-A177-3AD203B41FA5}">
                      <a16:colId xmlns:a16="http://schemas.microsoft.com/office/drawing/2014/main" xmlns="" val="20001"/>
                    </a:ext>
                  </a:extLst>
                </a:gridCol>
                <a:gridCol w="1468967">
                  <a:extLst>
                    <a:ext uri="{9D8B030D-6E8A-4147-A177-3AD203B41FA5}">
                      <a16:colId xmlns:a16="http://schemas.microsoft.com/office/drawing/2014/main" xmlns="" val="20002"/>
                    </a:ext>
                  </a:extLst>
                </a:gridCol>
                <a:gridCol w="1468967">
                  <a:extLst>
                    <a:ext uri="{9D8B030D-6E8A-4147-A177-3AD203B41FA5}">
                      <a16:colId xmlns:a16="http://schemas.microsoft.com/office/drawing/2014/main" xmlns="" val="20003"/>
                    </a:ext>
                  </a:extLst>
                </a:gridCol>
                <a:gridCol w="1468967">
                  <a:extLst>
                    <a:ext uri="{9D8B030D-6E8A-4147-A177-3AD203B41FA5}">
                      <a16:colId xmlns:a16="http://schemas.microsoft.com/office/drawing/2014/main" xmlns="" val="20004"/>
                    </a:ext>
                  </a:extLst>
                </a:gridCol>
                <a:gridCol w="1468967">
                  <a:extLst>
                    <a:ext uri="{9D8B030D-6E8A-4147-A177-3AD203B41FA5}">
                      <a16:colId xmlns:a16="http://schemas.microsoft.com/office/drawing/2014/main" xmlns="" val="20005"/>
                    </a:ext>
                  </a:extLst>
                </a:gridCol>
              </a:tblGrid>
              <a:tr h="676425">
                <a:tc>
                  <a:txBody>
                    <a:bodyPr/>
                    <a:lstStyle/>
                    <a:p>
                      <a:pPr algn="ctr"/>
                      <a:r>
                        <a:rPr lang="en-US" sz="2800" dirty="0">
                          <a:solidFill>
                            <a:schemeClr val="accent5">
                              <a:lumMod val="25000"/>
                            </a:schemeClr>
                          </a:solidFill>
                        </a:rPr>
                        <a:t>Years</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accent5">
                              <a:lumMod val="25000"/>
                            </a:schemeClr>
                          </a:solidFill>
                        </a:rPr>
                        <a:t>I</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accent5">
                              <a:lumMod val="25000"/>
                            </a:schemeClr>
                          </a:solidFill>
                        </a:rPr>
                        <a:t>II</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accent5">
                              <a:lumMod val="25000"/>
                            </a:schemeClr>
                          </a:solidFill>
                        </a:rPr>
                        <a:t>III</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accent5">
                              <a:lumMod val="25000"/>
                            </a:schemeClr>
                          </a:solidFill>
                        </a:rPr>
                        <a:t>IV</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accent5">
                              <a:lumMod val="25000"/>
                            </a:schemeClr>
                          </a:solidFill>
                        </a:rPr>
                        <a:t>T.V</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676425">
                <a:tc>
                  <a:txBody>
                    <a:bodyPr/>
                    <a:lstStyle/>
                    <a:p>
                      <a:pPr algn="ctr"/>
                      <a:r>
                        <a:rPr lang="en-US" sz="2800" dirty="0">
                          <a:solidFill>
                            <a:schemeClr val="accent5">
                              <a:lumMod val="25000"/>
                            </a:schemeClr>
                          </a:solidFill>
                        </a:rPr>
                        <a:t>1990</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lnSpc>
                          <a:spcPct val="150000"/>
                        </a:lnSpc>
                      </a:pPr>
                      <a:r>
                        <a:rPr lang="en-US" sz="2800" b="0" i="0" u="none" strike="noStrike" baseline="0" dirty="0">
                          <a:solidFill>
                            <a:srgbClr val="000000"/>
                          </a:solidFill>
                          <a:latin typeface="Calibri"/>
                        </a:rPr>
                        <a:t>72.4</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2800" b="0" i="0" u="none" strike="noStrike" baseline="0" dirty="0">
                          <a:solidFill>
                            <a:srgbClr val="000000"/>
                          </a:solidFill>
                          <a:latin typeface="Calibri"/>
                        </a:rPr>
                        <a:t>72.6</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2800" b="0" i="0" u="none" strike="noStrike" baseline="0" dirty="0">
                          <a:solidFill>
                            <a:srgbClr val="000000"/>
                          </a:solidFill>
                          <a:latin typeface="Calibri"/>
                        </a:rPr>
                        <a:t>73.0</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2800" b="0" i="0" u="none" strike="noStrike" baseline="0" dirty="0">
                          <a:solidFill>
                            <a:srgbClr val="000000"/>
                          </a:solidFill>
                          <a:latin typeface="Calibri"/>
                        </a:rPr>
                        <a:t>73.2</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accent5">
                              <a:lumMod val="25000"/>
                            </a:schemeClr>
                          </a:solidFill>
                        </a:rPr>
                        <a:t>72.8</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676425">
                <a:tc>
                  <a:txBody>
                    <a:bodyPr/>
                    <a:lstStyle/>
                    <a:p>
                      <a:pPr algn="ctr"/>
                      <a:r>
                        <a:rPr lang="en-US" sz="2800" dirty="0">
                          <a:solidFill>
                            <a:schemeClr val="accent5">
                              <a:lumMod val="25000"/>
                            </a:schemeClr>
                          </a:solidFill>
                        </a:rPr>
                        <a:t>1991</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lnSpc>
                          <a:spcPct val="150000"/>
                        </a:lnSpc>
                      </a:pPr>
                      <a:r>
                        <a:rPr lang="en-US" sz="2800" b="0" i="0" u="none" strike="noStrike" baseline="0" dirty="0">
                          <a:solidFill>
                            <a:srgbClr val="000000"/>
                          </a:solidFill>
                          <a:latin typeface="Calibri"/>
                        </a:rPr>
                        <a:t>74.0</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2800" b="0" i="0" u="none" strike="noStrike" baseline="0" dirty="0">
                          <a:solidFill>
                            <a:srgbClr val="000000"/>
                          </a:solidFill>
                          <a:latin typeface="Calibri"/>
                        </a:rPr>
                        <a:t>74.2</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2800" b="0" i="0" u="none" strike="noStrike" baseline="0" dirty="0">
                          <a:solidFill>
                            <a:srgbClr val="000000"/>
                          </a:solidFill>
                          <a:latin typeface="Calibri"/>
                        </a:rPr>
                        <a:t>74.6</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2800" b="0" i="0" u="none" strike="noStrike" baseline="0" dirty="0">
                          <a:solidFill>
                            <a:srgbClr val="000000"/>
                          </a:solidFill>
                          <a:latin typeface="Calibri"/>
                        </a:rPr>
                        <a:t>74.8</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accent5">
                              <a:lumMod val="25000"/>
                            </a:schemeClr>
                          </a:solidFill>
                        </a:rPr>
                        <a:t>74.4</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676425">
                <a:tc>
                  <a:txBody>
                    <a:bodyPr/>
                    <a:lstStyle/>
                    <a:p>
                      <a:pPr algn="ctr"/>
                      <a:r>
                        <a:rPr lang="en-US" sz="2800" dirty="0">
                          <a:solidFill>
                            <a:schemeClr val="accent5">
                              <a:lumMod val="25000"/>
                            </a:schemeClr>
                          </a:solidFill>
                        </a:rPr>
                        <a:t>1992</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lnSpc>
                          <a:spcPct val="150000"/>
                        </a:lnSpc>
                      </a:pPr>
                      <a:r>
                        <a:rPr lang="en-US" sz="2800" b="0" i="0" u="none" strike="noStrike" baseline="0" dirty="0">
                          <a:solidFill>
                            <a:srgbClr val="000000"/>
                          </a:solidFill>
                          <a:latin typeface="Calibri"/>
                        </a:rPr>
                        <a:t>75.6</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2800" b="0" i="0" u="none" strike="noStrike" baseline="0" dirty="0">
                          <a:solidFill>
                            <a:srgbClr val="000000"/>
                          </a:solidFill>
                          <a:latin typeface="Calibri"/>
                        </a:rPr>
                        <a:t>75.8</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2800" b="0" i="0" u="none" strike="noStrike" baseline="0" dirty="0">
                          <a:solidFill>
                            <a:srgbClr val="000000"/>
                          </a:solidFill>
                          <a:latin typeface="Calibri"/>
                        </a:rPr>
                        <a:t>76.2</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2800" b="0" i="0" u="none" strike="noStrike" baseline="0" dirty="0">
                          <a:solidFill>
                            <a:srgbClr val="000000"/>
                          </a:solidFill>
                          <a:latin typeface="Calibri"/>
                        </a:rPr>
                        <a:t>76.4</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accent5">
                              <a:lumMod val="25000"/>
                            </a:schemeClr>
                          </a:solidFill>
                        </a:rPr>
                        <a:t>76.0</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676425">
                <a:tc>
                  <a:txBody>
                    <a:bodyPr/>
                    <a:lstStyle/>
                    <a:p>
                      <a:pPr algn="ctr"/>
                      <a:r>
                        <a:rPr lang="en-US" sz="2800" dirty="0">
                          <a:solidFill>
                            <a:schemeClr val="accent5">
                              <a:lumMod val="25000"/>
                            </a:schemeClr>
                          </a:solidFill>
                        </a:rPr>
                        <a:t>1993</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lnSpc>
                          <a:spcPct val="150000"/>
                        </a:lnSpc>
                      </a:pPr>
                      <a:r>
                        <a:rPr lang="en-US" sz="2800" b="0" i="0" u="none" strike="noStrike" baseline="0" dirty="0">
                          <a:solidFill>
                            <a:srgbClr val="000000"/>
                          </a:solidFill>
                          <a:latin typeface="Calibri"/>
                        </a:rPr>
                        <a:t>77.2</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2800" b="0" i="0" u="none" strike="noStrike" baseline="0" dirty="0">
                          <a:solidFill>
                            <a:srgbClr val="000000"/>
                          </a:solidFill>
                          <a:latin typeface="Calibri"/>
                        </a:rPr>
                        <a:t>77.4</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2800" b="0" i="0" u="none" strike="noStrike" baseline="0" dirty="0">
                          <a:solidFill>
                            <a:srgbClr val="000000"/>
                          </a:solidFill>
                          <a:latin typeface="Calibri"/>
                        </a:rPr>
                        <a:t>77.8</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2800" b="0" i="0" u="none" strike="noStrike" baseline="0" dirty="0">
                          <a:solidFill>
                            <a:srgbClr val="000000"/>
                          </a:solidFill>
                          <a:latin typeface="Calibri"/>
                        </a:rPr>
                        <a:t>78.0</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accent5">
                              <a:lumMod val="25000"/>
                            </a:schemeClr>
                          </a:solidFill>
                        </a:rPr>
                        <a:t>77.6</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676425">
                <a:tc>
                  <a:txBody>
                    <a:bodyPr/>
                    <a:lstStyle/>
                    <a:p>
                      <a:pPr algn="ctr"/>
                      <a:r>
                        <a:rPr lang="en-US" sz="2800" dirty="0">
                          <a:solidFill>
                            <a:schemeClr val="accent5">
                              <a:lumMod val="25000"/>
                            </a:schemeClr>
                          </a:solidFill>
                        </a:rPr>
                        <a:t>1994</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lnSpc>
                          <a:spcPct val="150000"/>
                        </a:lnSpc>
                      </a:pPr>
                      <a:r>
                        <a:rPr lang="en-US" sz="2800" b="0" i="0" u="none" strike="noStrike" baseline="0" dirty="0">
                          <a:solidFill>
                            <a:srgbClr val="000000"/>
                          </a:solidFill>
                          <a:latin typeface="Calibri"/>
                        </a:rPr>
                        <a:t>78.8</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2800" b="0" i="0" u="none" strike="noStrike" baseline="0" dirty="0">
                          <a:solidFill>
                            <a:srgbClr val="000000"/>
                          </a:solidFill>
                          <a:latin typeface="Calibri"/>
                        </a:rPr>
                        <a:t>79.0</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2800" b="0" i="0" u="none" strike="noStrike" baseline="0" dirty="0">
                          <a:solidFill>
                            <a:srgbClr val="000000"/>
                          </a:solidFill>
                          <a:latin typeface="Calibri"/>
                        </a:rPr>
                        <a:t>79.4</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2800" b="0" i="0" u="none" strike="noStrike" baseline="0" dirty="0">
                          <a:solidFill>
                            <a:srgbClr val="000000"/>
                          </a:solidFill>
                          <a:latin typeface="Calibri"/>
                        </a:rPr>
                        <a:t>79.6</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accent5">
                              <a:lumMod val="25000"/>
                            </a:schemeClr>
                          </a:solidFill>
                        </a:rPr>
                        <a:t>79.2</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518213">
                <a:tc>
                  <a:txBody>
                    <a:bodyPr/>
                    <a:lstStyle/>
                    <a:p>
                      <a:pPr algn="ctr"/>
                      <a:endParaRPr lang="en-US" sz="2800" dirty="0">
                        <a:solidFill>
                          <a:schemeClr val="accent5">
                            <a:lumMod val="25000"/>
                          </a:schemeClr>
                        </a:solidFill>
                      </a:endParaRP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solidFill>
                          <a:schemeClr val="accent5">
                            <a:lumMod val="25000"/>
                          </a:schemeClr>
                        </a:solidFill>
                      </a:endParaRP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solidFill>
                          <a:schemeClr val="accent5">
                            <a:lumMod val="25000"/>
                          </a:schemeClr>
                        </a:solidFill>
                      </a:endParaRP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solidFill>
                          <a:schemeClr val="accent5">
                            <a:lumMod val="25000"/>
                          </a:schemeClr>
                        </a:solidFill>
                      </a:endParaRP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solidFill>
                          <a:schemeClr val="accent5">
                            <a:lumMod val="25000"/>
                          </a:schemeClr>
                        </a:solidFill>
                      </a:endParaRP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solidFill>
                          <a:schemeClr val="accent5">
                            <a:lumMod val="25000"/>
                          </a:schemeClr>
                        </a:solidFill>
                      </a:endParaRP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xmlns="" id="{528866BE-670D-4844-B6E3-5FE4E549AC8D}"/>
              </a:ext>
            </a:extLst>
          </p:cNvPr>
          <p:cNvSpPr>
            <a:spLocks noGrp="1"/>
          </p:cNvSpPr>
          <p:nvPr>
            <p:ph type="title"/>
          </p:nvPr>
        </p:nvSpPr>
        <p:spPr>
          <a:xfrm>
            <a:off x="1390650" y="152400"/>
            <a:ext cx="9410700" cy="685800"/>
          </a:xfrm>
          <a:ln>
            <a:solidFill>
              <a:schemeClr val="tx1"/>
            </a:solidFill>
          </a:ln>
        </p:spPr>
        <p:txBody>
          <a:bodyPr rtlCol="0">
            <a:normAutofit fontScale="90000"/>
          </a:bodyPr>
          <a:lstStyle/>
          <a:p>
            <a:pPr>
              <a:defRPr/>
            </a:pPr>
            <a:r>
              <a:rPr lang="en-US" dirty="0"/>
              <a:t>  Trend Eliminated</a:t>
            </a:r>
          </a:p>
        </p:txBody>
      </p:sp>
      <p:sp>
        <p:nvSpPr>
          <p:cNvPr id="69635" name="Content Placeholder 2">
            <a:extLst>
              <a:ext uri="{FF2B5EF4-FFF2-40B4-BE49-F238E27FC236}">
                <a16:creationId xmlns:a16="http://schemas.microsoft.com/office/drawing/2014/main" xmlns="" id="{F692677F-2A8F-46DA-A148-DEC3750F2E91}"/>
              </a:ext>
            </a:extLst>
          </p:cNvPr>
          <p:cNvSpPr>
            <a:spLocks noGrp="1"/>
          </p:cNvSpPr>
          <p:nvPr>
            <p:ph idx="1"/>
          </p:nvPr>
        </p:nvSpPr>
        <p:spPr>
          <a:xfrm>
            <a:off x="1390650" y="1371600"/>
            <a:ext cx="9410700" cy="5181600"/>
          </a:xfrm>
          <a:ln>
            <a:solidFill>
              <a:schemeClr val="tx1"/>
            </a:solidFill>
            <a:miter lim="800000"/>
            <a:headEnd/>
            <a:tailEnd/>
          </a:ln>
        </p:spPr>
        <p:txBody>
          <a:bodyPr/>
          <a:lstStyle/>
          <a:p>
            <a:pPr eaLnBrk="1" hangingPunct="1">
              <a:buFont typeface="Wingdings" panose="05000000000000000000" pitchFamily="2" charset="2"/>
              <a:buNone/>
            </a:pPr>
            <a:r>
              <a:rPr lang="en-US" altLang="en-US" sz="2400"/>
              <a:t>	</a:t>
            </a:r>
          </a:p>
        </p:txBody>
      </p:sp>
      <p:graphicFrame>
        <p:nvGraphicFramePr>
          <p:cNvPr id="4" name="Table 3">
            <a:extLst>
              <a:ext uri="{FF2B5EF4-FFF2-40B4-BE49-F238E27FC236}">
                <a16:creationId xmlns:a16="http://schemas.microsoft.com/office/drawing/2014/main" xmlns="" id="{5D03ED14-87FB-4B70-BC80-CE131270EC4E}"/>
              </a:ext>
            </a:extLst>
          </p:cNvPr>
          <p:cNvGraphicFramePr>
            <a:graphicFrameLocks noGrp="1"/>
          </p:cNvGraphicFramePr>
          <p:nvPr/>
        </p:nvGraphicFramePr>
        <p:xfrm>
          <a:off x="1308100" y="1066801"/>
          <a:ext cx="9493250" cy="5749924"/>
        </p:xfrm>
        <a:graphic>
          <a:graphicData uri="http://schemas.openxmlformats.org/drawingml/2006/table">
            <a:tbl>
              <a:tblPr firstRow="1" bandRow="1">
                <a:tableStyleId>{5C22544A-7EE6-4342-B048-85BDC9FD1C3A}</a:tableStyleId>
              </a:tblPr>
              <a:tblGrid>
                <a:gridCol w="1898650">
                  <a:extLst>
                    <a:ext uri="{9D8B030D-6E8A-4147-A177-3AD203B41FA5}">
                      <a16:colId xmlns:a16="http://schemas.microsoft.com/office/drawing/2014/main" xmlns="" val="20000"/>
                    </a:ext>
                  </a:extLst>
                </a:gridCol>
                <a:gridCol w="1898650">
                  <a:extLst>
                    <a:ext uri="{9D8B030D-6E8A-4147-A177-3AD203B41FA5}">
                      <a16:colId xmlns:a16="http://schemas.microsoft.com/office/drawing/2014/main" xmlns="" val="20001"/>
                    </a:ext>
                  </a:extLst>
                </a:gridCol>
                <a:gridCol w="1898650">
                  <a:extLst>
                    <a:ext uri="{9D8B030D-6E8A-4147-A177-3AD203B41FA5}">
                      <a16:colId xmlns:a16="http://schemas.microsoft.com/office/drawing/2014/main" xmlns="" val="20002"/>
                    </a:ext>
                  </a:extLst>
                </a:gridCol>
                <a:gridCol w="1898650">
                  <a:extLst>
                    <a:ext uri="{9D8B030D-6E8A-4147-A177-3AD203B41FA5}">
                      <a16:colId xmlns:a16="http://schemas.microsoft.com/office/drawing/2014/main" xmlns="" val="20003"/>
                    </a:ext>
                  </a:extLst>
                </a:gridCol>
                <a:gridCol w="1898650">
                  <a:extLst>
                    <a:ext uri="{9D8B030D-6E8A-4147-A177-3AD203B41FA5}">
                      <a16:colId xmlns:a16="http://schemas.microsoft.com/office/drawing/2014/main" xmlns="" val="20004"/>
                    </a:ext>
                  </a:extLst>
                </a:gridCol>
              </a:tblGrid>
              <a:tr h="521823">
                <a:tc>
                  <a:txBody>
                    <a:bodyPr/>
                    <a:lstStyle/>
                    <a:p>
                      <a:pPr algn="ctr"/>
                      <a:r>
                        <a:rPr lang="en-US" sz="2000" dirty="0">
                          <a:solidFill>
                            <a:schemeClr val="accent5">
                              <a:lumMod val="25000"/>
                            </a:schemeClr>
                          </a:solidFill>
                        </a:rPr>
                        <a:t>Years</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I</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II</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III</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IV</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21823">
                <a:tc>
                  <a:txBody>
                    <a:bodyPr/>
                    <a:lstStyle/>
                    <a:p>
                      <a:pPr algn="ctr"/>
                      <a:r>
                        <a:rPr lang="en-US" sz="2000" dirty="0">
                          <a:solidFill>
                            <a:schemeClr val="accent5">
                              <a:lumMod val="25000"/>
                            </a:schemeClr>
                          </a:solidFill>
                        </a:rPr>
                        <a:t>1990</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dirty="0">
                          <a:solidFill>
                            <a:srgbClr val="000000"/>
                          </a:solidFill>
                          <a:latin typeface="Calibri"/>
                        </a:rPr>
                        <a:t>96.69</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93.66</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109.59</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95.63</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21823">
                <a:tc>
                  <a:txBody>
                    <a:bodyPr/>
                    <a:lstStyle/>
                    <a:p>
                      <a:pPr algn="ctr"/>
                      <a:r>
                        <a:rPr lang="en-US" sz="2000" dirty="0">
                          <a:solidFill>
                            <a:schemeClr val="accent5">
                              <a:lumMod val="25000"/>
                            </a:schemeClr>
                          </a:solidFill>
                        </a:rPr>
                        <a:t>1991</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101.35</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95.69</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111.26</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100.27</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21823">
                <a:tc>
                  <a:txBody>
                    <a:bodyPr/>
                    <a:lstStyle/>
                    <a:p>
                      <a:pPr algn="ctr"/>
                      <a:r>
                        <a:rPr lang="en-US" sz="2000" dirty="0">
                          <a:solidFill>
                            <a:schemeClr val="accent5">
                              <a:lumMod val="25000"/>
                            </a:schemeClr>
                          </a:solidFill>
                        </a:rPr>
                        <a:t>1992</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96.56</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85.75</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108.92</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103.40</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21823">
                <a:tc>
                  <a:txBody>
                    <a:bodyPr/>
                    <a:lstStyle/>
                    <a:p>
                      <a:pPr algn="ctr"/>
                      <a:r>
                        <a:rPr lang="en-US" sz="2000" dirty="0">
                          <a:solidFill>
                            <a:schemeClr val="accent5">
                              <a:lumMod val="25000"/>
                            </a:schemeClr>
                          </a:solidFill>
                        </a:rPr>
                        <a:t>1993</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98.45</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95.61</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107.97</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100.00</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21823">
                <a:tc>
                  <a:txBody>
                    <a:bodyPr/>
                    <a:lstStyle/>
                    <a:p>
                      <a:pPr algn="ctr"/>
                      <a:r>
                        <a:rPr lang="en-US" sz="2000" dirty="0">
                          <a:solidFill>
                            <a:schemeClr val="accent5">
                              <a:lumMod val="25000"/>
                            </a:schemeClr>
                          </a:solidFill>
                        </a:rPr>
                        <a:t>1994</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dirty="0">
                          <a:solidFill>
                            <a:srgbClr val="000000"/>
                          </a:solidFill>
                          <a:latin typeface="Calibri"/>
                        </a:rPr>
                        <a:t>93.91</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93.67</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108.31</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dirty="0">
                          <a:solidFill>
                            <a:srgbClr val="000000"/>
                          </a:solidFill>
                          <a:latin typeface="Calibri"/>
                        </a:rPr>
                        <a:t>103.02</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21823">
                <a:tc>
                  <a:txBody>
                    <a:bodyPr/>
                    <a:lstStyle/>
                    <a:p>
                      <a:pPr algn="ctr"/>
                      <a:r>
                        <a:rPr lang="en-US" sz="2000" dirty="0">
                          <a:solidFill>
                            <a:schemeClr val="accent5">
                              <a:lumMod val="25000"/>
                            </a:schemeClr>
                          </a:solidFill>
                        </a:rPr>
                        <a:t>Total</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486.95</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464.38</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546.05</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502.31</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521823">
                <a:tc>
                  <a:txBody>
                    <a:bodyPr/>
                    <a:lstStyle/>
                    <a:p>
                      <a:pPr algn="ctr"/>
                      <a:r>
                        <a:rPr lang="en-US" sz="2000" dirty="0">
                          <a:solidFill>
                            <a:schemeClr val="accent5">
                              <a:lumMod val="25000"/>
                            </a:schemeClr>
                          </a:solidFill>
                        </a:rPr>
                        <a:t>Average</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dirty="0">
                          <a:solidFill>
                            <a:srgbClr val="000000"/>
                          </a:solidFill>
                          <a:latin typeface="Calibri"/>
                        </a:rPr>
                        <a:t>97.39</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92.88</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109.21</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0" i="0" u="none" strike="noStrike" dirty="0">
                          <a:solidFill>
                            <a:srgbClr val="000000"/>
                          </a:solidFill>
                          <a:latin typeface="Calibri"/>
                        </a:rPr>
                        <a:t>100.46</a:t>
                      </a:r>
                    </a:p>
                  </a:txBody>
                  <a:tcPr marL="10319" marR="10319"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708716">
                <a:tc gridSpan="2">
                  <a:txBody>
                    <a:bodyPr/>
                    <a:lstStyle/>
                    <a:p>
                      <a:pPr algn="ctr"/>
                      <a:r>
                        <a:rPr lang="en-US" sz="2000" b="1" dirty="0">
                          <a:solidFill>
                            <a:schemeClr val="accent5">
                              <a:lumMod val="25000"/>
                            </a:schemeClr>
                          </a:solidFill>
                        </a:rPr>
                        <a:t>Average of  averages</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solidFill>
                          <a:schemeClr val="accent5">
                            <a:lumMod val="25000"/>
                          </a:schemeClr>
                        </a:solidFill>
                      </a:endParaRPr>
                    </a:p>
                  </a:txBody>
                  <a:tcPr/>
                </a:tc>
                <a:tc gridSpan="2">
                  <a:txBody>
                    <a:bodyPr/>
                    <a:lstStyle/>
                    <a:p>
                      <a:pPr algn="ctr"/>
                      <a:r>
                        <a:rPr lang="en-US" sz="1800" b="1" dirty="0">
                          <a:solidFill>
                            <a:schemeClr val="accent5">
                              <a:lumMod val="25000"/>
                            </a:schemeClr>
                          </a:solidFill>
                        </a:rPr>
                        <a:t>(97.39+92.88+109.21+100.460)/4</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solidFill>
                          <a:schemeClr val="accent5">
                            <a:lumMod val="25000"/>
                          </a:schemeClr>
                        </a:solidFill>
                      </a:endParaRPr>
                    </a:p>
                  </a:txBody>
                  <a:tcPr/>
                </a:tc>
                <a:tc>
                  <a:txBody>
                    <a:bodyPr/>
                    <a:lstStyle/>
                    <a:p>
                      <a:pPr algn="ctr"/>
                      <a:r>
                        <a:rPr lang="en-US" sz="2000" b="1" dirty="0">
                          <a:solidFill>
                            <a:schemeClr val="accent5">
                              <a:lumMod val="25000"/>
                            </a:schemeClr>
                          </a:solidFill>
                        </a:rPr>
                        <a:t>=99.99</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866624">
                <a:tc>
                  <a:txBody>
                    <a:bodyPr/>
                    <a:lstStyle/>
                    <a:p>
                      <a:pPr algn="ctr"/>
                      <a:r>
                        <a:rPr lang="en-US" sz="2000" b="1" dirty="0">
                          <a:solidFill>
                            <a:schemeClr val="accent5">
                              <a:lumMod val="25000"/>
                            </a:schemeClr>
                          </a:solidFill>
                        </a:rPr>
                        <a:t>Seasonal Index</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97.40</a:t>
                      </a:r>
                    </a:p>
                  </a:txBody>
                  <a:tcPr marL="10319" marR="10319"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92.89</a:t>
                      </a:r>
                    </a:p>
                  </a:txBody>
                  <a:tcPr marL="10319" marR="10319"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109.23</a:t>
                      </a:r>
                    </a:p>
                  </a:txBody>
                  <a:tcPr marL="10319" marR="10319"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100.48</a:t>
                      </a:r>
                    </a:p>
                  </a:txBody>
                  <a:tcPr marL="10319" marR="10319"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xmlns="" id="{27B4944E-E819-4777-82A6-4913CE1057CA}"/>
              </a:ext>
            </a:extLst>
          </p:cNvPr>
          <p:cNvSpPr>
            <a:spLocks noGrp="1"/>
          </p:cNvSpPr>
          <p:nvPr>
            <p:ph type="title"/>
          </p:nvPr>
        </p:nvSpPr>
        <p:spPr>
          <a:xfrm>
            <a:off x="1473200" y="457200"/>
            <a:ext cx="9080500" cy="685800"/>
          </a:xfrm>
          <a:ln>
            <a:solidFill>
              <a:schemeClr val="tx1"/>
            </a:solidFill>
          </a:ln>
        </p:spPr>
        <p:txBody>
          <a:bodyPr rtlCol="0">
            <a:normAutofit fontScale="90000"/>
          </a:bodyPr>
          <a:lstStyle/>
          <a:p>
            <a:pPr>
              <a:defRPr/>
            </a:pPr>
            <a:r>
              <a:rPr lang="en-US" dirty="0"/>
              <a:t>  Example 8</a:t>
            </a:r>
          </a:p>
        </p:txBody>
      </p:sp>
      <p:sp>
        <p:nvSpPr>
          <p:cNvPr id="70659" name="Content Placeholder 2">
            <a:extLst>
              <a:ext uri="{FF2B5EF4-FFF2-40B4-BE49-F238E27FC236}">
                <a16:creationId xmlns:a16="http://schemas.microsoft.com/office/drawing/2014/main" xmlns="" id="{621BC070-681F-4B2D-956B-95071B195123}"/>
              </a:ext>
            </a:extLst>
          </p:cNvPr>
          <p:cNvSpPr>
            <a:spLocks noGrp="1"/>
          </p:cNvSpPr>
          <p:nvPr>
            <p:ph idx="1"/>
          </p:nvPr>
        </p:nvSpPr>
        <p:spPr>
          <a:xfrm>
            <a:off x="1390650" y="1371600"/>
            <a:ext cx="9410700" cy="5181600"/>
          </a:xfrm>
          <a:ln>
            <a:solidFill>
              <a:schemeClr val="tx1"/>
            </a:solidFill>
            <a:miter lim="800000"/>
            <a:headEnd/>
            <a:tailEnd/>
          </a:ln>
        </p:spPr>
        <p:txBody>
          <a:bodyPr/>
          <a:lstStyle/>
          <a:p>
            <a:pPr eaLnBrk="1" hangingPunct="1">
              <a:buFont typeface="Wingdings" panose="05000000000000000000" pitchFamily="2" charset="2"/>
              <a:buNone/>
            </a:pPr>
            <a:r>
              <a:rPr lang="en-US" altLang="en-US" sz="2400" dirty="0"/>
              <a:t>	</a:t>
            </a:r>
            <a:r>
              <a:rPr lang="en-US" altLang="en-US" dirty="0"/>
              <a:t>Compute the seasonal indices by the ratio to moving average method from the following data:</a:t>
            </a:r>
          </a:p>
          <a:p>
            <a:pPr eaLnBrk="1" hangingPunct="1">
              <a:buFont typeface="Wingdings" panose="05000000000000000000" pitchFamily="2" charset="2"/>
              <a:buNone/>
            </a:pPr>
            <a:r>
              <a:rPr lang="en-US" altLang="en-US" dirty="0"/>
              <a:t>Year		Q1	Q2	Q3	Q4</a:t>
            </a:r>
          </a:p>
          <a:p>
            <a:pPr eaLnBrk="1" hangingPunct="1">
              <a:buFont typeface="Wingdings" panose="05000000000000000000" pitchFamily="2" charset="2"/>
              <a:buNone/>
            </a:pPr>
            <a:r>
              <a:rPr lang="en-US" altLang="en-US" dirty="0"/>
              <a:t>1994		75	60	54	59</a:t>
            </a:r>
          </a:p>
          <a:p>
            <a:pPr marL="457200" indent="-457200" eaLnBrk="1" hangingPunct="1">
              <a:buFont typeface="Wingdings" panose="05000000000000000000" pitchFamily="2" charset="2"/>
              <a:buAutoNum type="arabicPlain" startAt="1995"/>
            </a:pPr>
            <a:r>
              <a:rPr lang="en-US" altLang="en-US" dirty="0"/>
              <a:t>              86	65	63	80</a:t>
            </a:r>
          </a:p>
          <a:p>
            <a:pPr marL="457200" indent="-457200" eaLnBrk="1" hangingPunct="1">
              <a:buFont typeface="Wingdings" panose="05000000000000000000" pitchFamily="2" charset="2"/>
              <a:buAutoNum type="arabicPlain" startAt="1995"/>
            </a:pPr>
            <a:r>
              <a:rPr lang="en-US" altLang="en-US" dirty="0"/>
              <a:t> 		90	72	66	85</a:t>
            </a:r>
          </a:p>
          <a:p>
            <a:pPr marL="457200" indent="-457200" eaLnBrk="1" hangingPunct="1">
              <a:buFont typeface="Wingdings" panose="05000000000000000000" pitchFamily="2" charset="2"/>
              <a:buAutoNum type="arabicPlain" startAt="1995"/>
            </a:pPr>
            <a:r>
              <a:rPr lang="en-US" altLang="en-US" dirty="0"/>
              <a:t>              100	78	72	93</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xmlns="" id="{8734281F-7D94-4A16-81E8-C64537ADC5D0}"/>
              </a:ext>
            </a:extLst>
          </p:cNvPr>
          <p:cNvSpPr>
            <a:spLocks noGrp="1"/>
          </p:cNvSpPr>
          <p:nvPr>
            <p:ph type="title"/>
          </p:nvPr>
        </p:nvSpPr>
        <p:spPr>
          <a:xfrm>
            <a:off x="2381250" y="457200"/>
            <a:ext cx="8172450" cy="685800"/>
          </a:xfrm>
          <a:ln>
            <a:solidFill>
              <a:schemeClr val="tx1"/>
            </a:solidFill>
          </a:ln>
        </p:spPr>
        <p:txBody>
          <a:bodyPr rtlCol="0">
            <a:normAutofit fontScale="90000"/>
          </a:bodyPr>
          <a:lstStyle/>
          <a:p>
            <a:pPr>
              <a:defRPr/>
            </a:pPr>
            <a:r>
              <a:rPr lang="en-US"/>
              <a:t>  Example 8</a:t>
            </a:r>
          </a:p>
        </p:txBody>
      </p:sp>
      <p:sp>
        <p:nvSpPr>
          <p:cNvPr id="71683" name="Content Placeholder 2">
            <a:extLst>
              <a:ext uri="{FF2B5EF4-FFF2-40B4-BE49-F238E27FC236}">
                <a16:creationId xmlns:a16="http://schemas.microsoft.com/office/drawing/2014/main" xmlns="" id="{C182B71E-0C22-4144-958E-7AEB4E6FE505}"/>
              </a:ext>
            </a:extLst>
          </p:cNvPr>
          <p:cNvSpPr>
            <a:spLocks noGrp="1"/>
          </p:cNvSpPr>
          <p:nvPr>
            <p:ph idx="1"/>
          </p:nvPr>
        </p:nvSpPr>
        <p:spPr>
          <a:xfrm>
            <a:off x="1390650" y="1371600"/>
            <a:ext cx="9410700" cy="5181600"/>
          </a:xfrm>
          <a:ln>
            <a:solidFill>
              <a:schemeClr val="tx1"/>
            </a:solidFill>
            <a:miter lim="800000"/>
            <a:headEnd/>
            <a:tailEnd/>
          </a:ln>
        </p:spPr>
        <p:txBody>
          <a:bodyPr/>
          <a:lstStyle/>
          <a:p>
            <a:pPr eaLnBrk="1" hangingPunct="1">
              <a:buFont typeface="Wingdings" panose="05000000000000000000" pitchFamily="2" charset="2"/>
              <a:buNone/>
            </a:pPr>
            <a:r>
              <a:rPr lang="en-US" altLang="en-US" sz="2400"/>
              <a:t>	</a:t>
            </a:r>
          </a:p>
        </p:txBody>
      </p:sp>
      <p:graphicFrame>
        <p:nvGraphicFramePr>
          <p:cNvPr id="4" name="Table 3">
            <a:extLst>
              <a:ext uri="{FF2B5EF4-FFF2-40B4-BE49-F238E27FC236}">
                <a16:creationId xmlns:a16="http://schemas.microsoft.com/office/drawing/2014/main" xmlns="" id="{FA8539AF-0BC3-40AC-B699-39F258D063F0}"/>
              </a:ext>
            </a:extLst>
          </p:cNvPr>
          <p:cNvGraphicFramePr>
            <a:graphicFrameLocks noGrp="1"/>
          </p:cNvGraphicFramePr>
          <p:nvPr/>
        </p:nvGraphicFramePr>
        <p:xfrm>
          <a:off x="1390650" y="228601"/>
          <a:ext cx="9410702" cy="10728736"/>
        </p:xfrm>
        <a:graphic>
          <a:graphicData uri="http://schemas.openxmlformats.org/drawingml/2006/table">
            <a:tbl>
              <a:tblPr firstRow="1" bandRow="1">
                <a:tableStyleId>{5C22544A-7EE6-4342-B048-85BDC9FD1C3A}</a:tableStyleId>
              </a:tblPr>
              <a:tblGrid>
                <a:gridCol w="1344386">
                  <a:extLst>
                    <a:ext uri="{9D8B030D-6E8A-4147-A177-3AD203B41FA5}">
                      <a16:colId xmlns:a16="http://schemas.microsoft.com/office/drawing/2014/main" xmlns="" val="20000"/>
                    </a:ext>
                  </a:extLst>
                </a:gridCol>
                <a:gridCol w="1344386">
                  <a:extLst>
                    <a:ext uri="{9D8B030D-6E8A-4147-A177-3AD203B41FA5}">
                      <a16:colId xmlns:a16="http://schemas.microsoft.com/office/drawing/2014/main" xmlns="" val="20001"/>
                    </a:ext>
                  </a:extLst>
                </a:gridCol>
                <a:gridCol w="1344386">
                  <a:extLst>
                    <a:ext uri="{9D8B030D-6E8A-4147-A177-3AD203B41FA5}">
                      <a16:colId xmlns:a16="http://schemas.microsoft.com/office/drawing/2014/main" xmlns="" val="20002"/>
                    </a:ext>
                  </a:extLst>
                </a:gridCol>
                <a:gridCol w="1344386">
                  <a:extLst>
                    <a:ext uri="{9D8B030D-6E8A-4147-A177-3AD203B41FA5}">
                      <a16:colId xmlns:a16="http://schemas.microsoft.com/office/drawing/2014/main" xmlns="" val="20003"/>
                    </a:ext>
                  </a:extLst>
                </a:gridCol>
                <a:gridCol w="1344386">
                  <a:extLst>
                    <a:ext uri="{9D8B030D-6E8A-4147-A177-3AD203B41FA5}">
                      <a16:colId xmlns:a16="http://schemas.microsoft.com/office/drawing/2014/main" xmlns="" val="20004"/>
                    </a:ext>
                  </a:extLst>
                </a:gridCol>
                <a:gridCol w="1344386">
                  <a:extLst>
                    <a:ext uri="{9D8B030D-6E8A-4147-A177-3AD203B41FA5}">
                      <a16:colId xmlns:a16="http://schemas.microsoft.com/office/drawing/2014/main" xmlns="" val="20005"/>
                    </a:ext>
                  </a:extLst>
                </a:gridCol>
                <a:gridCol w="1344386">
                  <a:extLst>
                    <a:ext uri="{9D8B030D-6E8A-4147-A177-3AD203B41FA5}">
                      <a16:colId xmlns:a16="http://schemas.microsoft.com/office/drawing/2014/main" xmlns="" val="20006"/>
                    </a:ext>
                  </a:extLst>
                </a:gridCol>
              </a:tblGrid>
              <a:tr h="558132">
                <a:tc>
                  <a:txBody>
                    <a:bodyPr/>
                    <a:lstStyle/>
                    <a:p>
                      <a:pPr algn="ctr" rtl="0" fontAlgn="t"/>
                      <a:r>
                        <a:rPr lang="en-US" sz="1800" b="1" i="0" u="none" strike="noStrike" dirty="0">
                          <a:solidFill>
                            <a:srgbClr val="000000"/>
                          </a:solidFill>
                          <a:latin typeface="Calibri"/>
                        </a:rPr>
                        <a:t>Year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Qtr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Price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4 QMT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4QMA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4QCMA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RMA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283828">
                <a:tc>
                  <a:txBody>
                    <a:bodyPr/>
                    <a:lstStyle/>
                    <a:p>
                      <a:pPr algn="ctr" rtl="0" fontAlgn="t"/>
                      <a:r>
                        <a:rPr lang="en-US" sz="1800" b="0" i="0" u="none" strike="noStrike" dirty="0">
                          <a:solidFill>
                            <a:srgbClr val="000000"/>
                          </a:solidFill>
                          <a:latin typeface="Calibri"/>
                        </a:rPr>
                        <a:t>1994</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75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1"/>
                  </a:ext>
                </a:extLst>
              </a:tr>
              <a:tr h="283828">
                <a:tc>
                  <a:txBody>
                    <a:bodyPr/>
                    <a:lstStyle/>
                    <a:p>
                      <a:pPr algn="ctr" rtl="0"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248</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62.00</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2"/>
                  </a:ext>
                </a:extLst>
              </a:tr>
              <a:tr h="283828">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60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63.375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94.675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3"/>
                  </a:ext>
                </a:extLst>
              </a:tr>
              <a:tr h="283828">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259</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64.75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4"/>
                  </a:ext>
                </a:extLst>
              </a:tr>
              <a:tr h="283828">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54</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65.375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82.600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5"/>
                  </a:ext>
                </a:extLst>
              </a:tr>
              <a:tr h="283828">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264</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66.00</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6"/>
                  </a:ext>
                </a:extLst>
              </a:tr>
              <a:tr h="283828">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IV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59</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67.125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87.896</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7"/>
                  </a:ext>
                </a:extLst>
              </a:tr>
              <a:tr h="283828">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273</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68.25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8"/>
                  </a:ext>
                </a:extLst>
              </a:tr>
              <a:tr h="558132">
                <a:tc>
                  <a:txBody>
                    <a:bodyPr/>
                    <a:lstStyle/>
                    <a:p>
                      <a:pPr algn="ctr" rtl="0" fontAlgn="t"/>
                      <a:r>
                        <a:rPr lang="en-US" sz="1800" b="0" i="0" u="none" strike="noStrike" dirty="0">
                          <a:solidFill>
                            <a:srgbClr val="000000"/>
                          </a:solidFill>
                          <a:latin typeface="Calibri"/>
                        </a:rPr>
                        <a:t>1995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86</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70.875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121.340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9"/>
                  </a:ext>
                </a:extLst>
              </a:tr>
              <a:tr h="283828">
                <a:tc>
                  <a:txBody>
                    <a:bodyPr/>
                    <a:lstStyle/>
                    <a:p>
                      <a:pPr algn="ctr" rtl="0"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294</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73.50</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0"/>
                  </a:ext>
                </a:extLst>
              </a:tr>
              <a:tr h="283828">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65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74.000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87.838</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1"/>
                  </a:ext>
                </a:extLst>
              </a:tr>
              <a:tr h="283828">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298</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74.50</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2"/>
                  </a:ext>
                </a:extLst>
              </a:tr>
              <a:tr h="283828">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63</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75.375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83.582</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3"/>
                  </a:ext>
                </a:extLst>
              </a:tr>
              <a:tr h="283828">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305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76.25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4"/>
                  </a:ext>
                </a:extLst>
              </a:tr>
              <a:tr h="558132">
                <a:tc>
                  <a:txBody>
                    <a:bodyPr/>
                    <a:lstStyle/>
                    <a:p>
                      <a:pPr algn="ctr" fontAlgn="t"/>
                      <a:r>
                        <a:rPr lang="en-US" sz="1800" b="0"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IV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80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76.625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104.405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5"/>
                  </a:ext>
                </a:extLst>
              </a:tr>
              <a:tr h="283828">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308</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77.00</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6"/>
                  </a:ext>
                </a:extLst>
              </a:tr>
              <a:tr h="558132">
                <a:tc>
                  <a:txBody>
                    <a:bodyPr/>
                    <a:lstStyle/>
                    <a:p>
                      <a:pPr algn="ctr" rtl="0" fontAlgn="t"/>
                      <a:r>
                        <a:rPr lang="en-US" sz="1800" b="0" i="0" u="none" strike="noStrike">
                          <a:solidFill>
                            <a:srgbClr val="000000"/>
                          </a:solidFill>
                          <a:latin typeface="Calibri"/>
                        </a:rPr>
                        <a:t>1996</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90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77.625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115.942</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7"/>
                  </a:ext>
                </a:extLst>
              </a:tr>
              <a:tr h="283828">
                <a:tc>
                  <a:txBody>
                    <a:bodyPr/>
                    <a:lstStyle/>
                    <a:p>
                      <a:pPr algn="ctr" rtl="0"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313</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78.25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8"/>
                  </a:ext>
                </a:extLst>
              </a:tr>
              <a:tr h="283828">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72</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dirty="0">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79.500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90.566</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9"/>
                  </a:ext>
                </a:extLst>
              </a:tr>
              <a:tr h="283828">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323</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80.75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0"/>
                  </a:ext>
                </a:extLst>
              </a:tr>
              <a:tr h="283828">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66</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81.500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80.982</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1"/>
                  </a:ext>
                </a:extLst>
              </a:tr>
              <a:tr h="283828">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329</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82.25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2"/>
                  </a:ext>
                </a:extLst>
              </a:tr>
              <a:tr h="558132">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IV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85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83.000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102.410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3"/>
                  </a:ext>
                </a:extLst>
              </a:tr>
              <a:tr h="283828">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335</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83.75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4"/>
                  </a:ext>
                </a:extLst>
              </a:tr>
              <a:tr h="558132">
                <a:tc>
                  <a:txBody>
                    <a:bodyPr/>
                    <a:lstStyle/>
                    <a:p>
                      <a:pPr algn="ctr" rtl="0" fontAlgn="t"/>
                      <a:r>
                        <a:rPr lang="en-US" sz="1800" b="0" i="0" u="none" strike="noStrike">
                          <a:solidFill>
                            <a:srgbClr val="000000"/>
                          </a:solidFill>
                          <a:latin typeface="Calibri"/>
                        </a:rPr>
                        <a:t>1997</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100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84.750</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117.994</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5"/>
                  </a:ext>
                </a:extLst>
              </a:tr>
              <a:tr h="283828">
                <a:tc>
                  <a:txBody>
                    <a:bodyPr/>
                    <a:lstStyle/>
                    <a:p>
                      <a:pPr algn="ctr" rtl="0"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343</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85.75</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6"/>
                  </a:ext>
                </a:extLst>
              </a:tr>
              <a:tr h="283828">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78</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7"/>
                  </a:ext>
                </a:extLst>
              </a:tr>
              <a:tr h="283828">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8"/>
                  </a:ext>
                </a:extLst>
              </a:tr>
              <a:tr h="283828">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III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72</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29"/>
                  </a:ext>
                </a:extLst>
              </a:tr>
              <a:tr h="283828">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30"/>
                  </a:ext>
                </a:extLst>
              </a:tr>
              <a:tr h="283828">
                <a:tc>
                  <a:txBody>
                    <a:bodyPr/>
                    <a:lstStyle/>
                    <a:p>
                      <a:pPr algn="ctr" fontAlgn="t"/>
                      <a:r>
                        <a:rPr lang="en-US" sz="1800" b="0" i="0" u="none" strike="noStrike">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a:solidFill>
                            <a:srgbClr val="000000"/>
                          </a:solidFill>
                          <a:latin typeface="Calibri"/>
                        </a:rPr>
                        <a:t>IV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93</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800" b="1"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800" b="0" i="0" u="none" strike="noStrike">
                          <a:solidFill>
                            <a:srgbClr val="000000"/>
                          </a:solidFill>
                          <a:latin typeface="Calibri"/>
                        </a:rPr>
                        <a:t> </a:t>
                      </a:r>
                    </a:p>
                  </a:txBody>
                  <a:tcPr marL="10319" marR="10319"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t"/>
                      <a:r>
                        <a:rPr lang="en-US" sz="1800" b="1" i="0" u="none" strike="noStrike" dirty="0">
                          <a:solidFill>
                            <a:srgbClr val="000000"/>
                          </a:solidFill>
                          <a:latin typeface="Calibri"/>
                        </a:rPr>
                        <a:t> </a:t>
                      </a:r>
                    </a:p>
                  </a:txBody>
                  <a:tcPr marL="10319" marR="10319"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31"/>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4">
            <a:extLst>
              <a:ext uri="{FF2B5EF4-FFF2-40B4-BE49-F238E27FC236}">
                <a16:creationId xmlns:a16="http://schemas.microsoft.com/office/drawing/2014/main" xmlns="" id="{A6007D6F-7828-4AA0-82A6-594AC381A502}"/>
              </a:ext>
            </a:extLst>
          </p:cNvPr>
          <p:cNvSpPr>
            <a:spLocks noGrp="1"/>
          </p:cNvSpPr>
          <p:nvPr>
            <p:ph type="title"/>
          </p:nvPr>
        </p:nvSpPr>
        <p:spPr>
          <a:xfrm>
            <a:off x="1473200" y="152400"/>
            <a:ext cx="9328150" cy="609600"/>
          </a:xfrm>
          <a:ln>
            <a:solidFill>
              <a:schemeClr val="tx1"/>
            </a:solidFill>
          </a:ln>
        </p:spPr>
        <p:txBody>
          <a:bodyPr rtlCol="0">
            <a:normAutofit fontScale="90000"/>
          </a:bodyPr>
          <a:lstStyle/>
          <a:p>
            <a:pPr>
              <a:defRPr/>
            </a:pPr>
            <a:r>
              <a:rPr lang="en-US" dirty="0"/>
              <a:t>Ratio to Moving Average</a:t>
            </a:r>
          </a:p>
        </p:txBody>
      </p:sp>
      <p:sp>
        <p:nvSpPr>
          <p:cNvPr id="72707" name="Content Placeholder 2">
            <a:extLst>
              <a:ext uri="{FF2B5EF4-FFF2-40B4-BE49-F238E27FC236}">
                <a16:creationId xmlns:a16="http://schemas.microsoft.com/office/drawing/2014/main" xmlns="" id="{D5F9309F-578B-4F18-B1D9-C5267D9BFC6B}"/>
              </a:ext>
            </a:extLst>
          </p:cNvPr>
          <p:cNvSpPr>
            <a:spLocks noGrp="1"/>
          </p:cNvSpPr>
          <p:nvPr>
            <p:ph idx="1"/>
          </p:nvPr>
        </p:nvSpPr>
        <p:spPr>
          <a:xfrm>
            <a:off x="1390650" y="1371600"/>
            <a:ext cx="9410700" cy="5181600"/>
          </a:xfrm>
          <a:ln>
            <a:solidFill>
              <a:schemeClr val="tx1"/>
            </a:solidFill>
            <a:miter lim="800000"/>
            <a:headEnd/>
            <a:tailEnd/>
          </a:ln>
        </p:spPr>
        <p:txBody>
          <a:bodyPr/>
          <a:lstStyle/>
          <a:p>
            <a:pPr eaLnBrk="1" hangingPunct="1">
              <a:buFont typeface="Wingdings" panose="05000000000000000000" pitchFamily="2" charset="2"/>
              <a:buNone/>
            </a:pPr>
            <a:r>
              <a:rPr lang="en-US" altLang="en-US" sz="2400"/>
              <a:t>	</a:t>
            </a:r>
          </a:p>
        </p:txBody>
      </p:sp>
      <p:graphicFrame>
        <p:nvGraphicFramePr>
          <p:cNvPr id="6" name="Table 5">
            <a:extLst>
              <a:ext uri="{FF2B5EF4-FFF2-40B4-BE49-F238E27FC236}">
                <a16:creationId xmlns:a16="http://schemas.microsoft.com/office/drawing/2014/main" xmlns="" id="{736B2293-C232-4B73-8C40-D903EFADD8CF}"/>
              </a:ext>
            </a:extLst>
          </p:cNvPr>
          <p:cNvGraphicFramePr>
            <a:graphicFrameLocks noGrp="1"/>
          </p:cNvGraphicFramePr>
          <p:nvPr/>
        </p:nvGraphicFramePr>
        <p:xfrm>
          <a:off x="1473200" y="914400"/>
          <a:ext cx="9245600" cy="5532441"/>
        </p:xfrm>
        <a:graphic>
          <a:graphicData uri="http://schemas.openxmlformats.org/drawingml/2006/table">
            <a:tbl>
              <a:tblPr firstRow="1" bandRow="1">
                <a:tableStyleId>{5C22544A-7EE6-4342-B048-85BDC9FD1C3A}</a:tableStyleId>
              </a:tblPr>
              <a:tblGrid>
                <a:gridCol w="1849120">
                  <a:extLst>
                    <a:ext uri="{9D8B030D-6E8A-4147-A177-3AD203B41FA5}">
                      <a16:colId xmlns:a16="http://schemas.microsoft.com/office/drawing/2014/main" xmlns="" val="20000"/>
                    </a:ext>
                  </a:extLst>
                </a:gridCol>
                <a:gridCol w="1849120">
                  <a:extLst>
                    <a:ext uri="{9D8B030D-6E8A-4147-A177-3AD203B41FA5}">
                      <a16:colId xmlns:a16="http://schemas.microsoft.com/office/drawing/2014/main" xmlns="" val="20001"/>
                    </a:ext>
                  </a:extLst>
                </a:gridCol>
                <a:gridCol w="1849120">
                  <a:extLst>
                    <a:ext uri="{9D8B030D-6E8A-4147-A177-3AD203B41FA5}">
                      <a16:colId xmlns:a16="http://schemas.microsoft.com/office/drawing/2014/main" xmlns="" val="20002"/>
                    </a:ext>
                  </a:extLst>
                </a:gridCol>
                <a:gridCol w="1849120">
                  <a:extLst>
                    <a:ext uri="{9D8B030D-6E8A-4147-A177-3AD203B41FA5}">
                      <a16:colId xmlns:a16="http://schemas.microsoft.com/office/drawing/2014/main" xmlns="" val="20003"/>
                    </a:ext>
                  </a:extLst>
                </a:gridCol>
                <a:gridCol w="1849120">
                  <a:extLst>
                    <a:ext uri="{9D8B030D-6E8A-4147-A177-3AD203B41FA5}">
                      <a16:colId xmlns:a16="http://schemas.microsoft.com/office/drawing/2014/main" xmlns="" val="20004"/>
                    </a:ext>
                  </a:extLst>
                </a:gridCol>
              </a:tblGrid>
              <a:tr h="484301">
                <a:tc>
                  <a:txBody>
                    <a:bodyPr/>
                    <a:lstStyle/>
                    <a:p>
                      <a:pPr algn="ctr"/>
                      <a:r>
                        <a:rPr lang="en-US" sz="2000" dirty="0">
                          <a:solidFill>
                            <a:schemeClr val="tx1"/>
                          </a:solidFill>
                        </a:rPr>
                        <a:t>Year</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I</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II</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III</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IV</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84301">
                <a:tc>
                  <a:txBody>
                    <a:bodyPr/>
                    <a:lstStyle/>
                    <a:p>
                      <a:pPr algn="ctr"/>
                      <a:r>
                        <a:rPr lang="en-US" sz="2000" dirty="0">
                          <a:solidFill>
                            <a:schemeClr val="tx1"/>
                          </a:solidFill>
                        </a:rPr>
                        <a:t>1994</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____</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94.67</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82.60</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87.90</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84301">
                <a:tc>
                  <a:txBody>
                    <a:bodyPr/>
                    <a:lstStyle/>
                    <a:p>
                      <a:pPr algn="ctr"/>
                      <a:r>
                        <a:rPr lang="en-US" sz="2000" dirty="0">
                          <a:solidFill>
                            <a:schemeClr val="tx1"/>
                          </a:solidFill>
                        </a:rPr>
                        <a:t>1995</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121.34</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87.84</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83.58</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104.41</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84301">
                <a:tc>
                  <a:txBody>
                    <a:bodyPr/>
                    <a:lstStyle/>
                    <a:p>
                      <a:pPr algn="ctr"/>
                      <a:r>
                        <a:rPr lang="en-US" sz="2000" dirty="0">
                          <a:solidFill>
                            <a:schemeClr val="tx1"/>
                          </a:solidFill>
                        </a:rPr>
                        <a:t>1996</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115.94</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90.57</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80.98</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102.41</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84301">
                <a:tc>
                  <a:txBody>
                    <a:bodyPr/>
                    <a:lstStyle/>
                    <a:p>
                      <a:pPr algn="ctr"/>
                      <a:r>
                        <a:rPr lang="en-US" sz="2000" dirty="0">
                          <a:solidFill>
                            <a:schemeClr val="tx1"/>
                          </a:solidFill>
                        </a:rPr>
                        <a:t>1997</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117.99</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______</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___</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____</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84301">
                <a:tc>
                  <a:txBody>
                    <a:bodyPr/>
                    <a:lstStyle/>
                    <a:p>
                      <a:pPr algn="ctr"/>
                      <a:r>
                        <a:rPr lang="en-US" sz="2000" dirty="0">
                          <a:solidFill>
                            <a:schemeClr val="tx1"/>
                          </a:solidFill>
                        </a:rPr>
                        <a:t>Total</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355.27</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273.08</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247.16</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294.72</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84301">
                <a:tc>
                  <a:txBody>
                    <a:bodyPr/>
                    <a:lstStyle/>
                    <a:p>
                      <a:pPr algn="ctr"/>
                      <a:r>
                        <a:rPr lang="en-US" sz="2000" dirty="0">
                          <a:solidFill>
                            <a:schemeClr val="tx1"/>
                          </a:solidFill>
                        </a:rPr>
                        <a:t>Average</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118.42</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91.03</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82.39</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98.24</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1325704">
                <a:tc gridSpan="2">
                  <a:txBody>
                    <a:bodyPr/>
                    <a:lstStyle/>
                    <a:p>
                      <a:pPr algn="ctr"/>
                      <a:r>
                        <a:rPr lang="en-US" sz="2000" dirty="0">
                          <a:solidFill>
                            <a:schemeClr val="tx1"/>
                          </a:solidFill>
                        </a:rPr>
                        <a:t>Average of  averages</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solidFill>
                          <a:schemeClr val="bg1"/>
                        </a:solidFill>
                      </a:endParaRPr>
                    </a:p>
                  </a:txBody>
                  <a:tcPr/>
                </a:tc>
                <a:tc>
                  <a:txBody>
                    <a:bodyPr/>
                    <a:lstStyle/>
                    <a:p>
                      <a:pPr algn="ctr"/>
                      <a:r>
                        <a:rPr lang="en-US" sz="2000" dirty="0">
                          <a:solidFill>
                            <a:schemeClr val="tx1"/>
                          </a:solidFill>
                        </a:rPr>
                        <a:t>(390.08)/4</a:t>
                      </a:r>
                    </a:p>
                    <a:p>
                      <a:pPr algn="ctr"/>
                      <a:r>
                        <a:rPr lang="en-US" sz="2000" b="1" dirty="0">
                          <a:solidFill>
                            <a:schemeClr val="tx1"/>
                          </a:solidFill>
                        </a:rPr>
                        <a:t>=97.52</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Seasonal Index</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(Avg/</a:t>
                      </a:r>
                      <a:r>
                        <a:rPr lang="en-US" sz="2000" baseline="0" dirty="0">
                          <a:solidFill>
                            <a:schemeClr val="tx1"/>
                          </a:solidFill>
                        </a:rPr>
                        <a:t> Grand Average)*100</a:t>
                      </a:r>
                      <a:endParaRPr lang="en-US" sz="2000" dirty="0">
                        <a:solidFill>
                          <a:schemeClr val="tx1"/>
                        </a:solidFill>
                      </a:endParaRP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816630">
                <a:tc>
                  <a:txBody>
                    <a:bodyPr/>
                    <a:lstStyle/>
                    <a:p>
                      <a:pPr algn="ctr"/>
                      <a:r>
                        <a:rPr lang="en-US" sz="2000" dirty="0">
                          <a:solidFill>
                            <a:schemeClr val="tx1"/>
                          </a:solidFill>
                        </a:rPr>
                        <a:t>Seasonal Index</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121.43</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93.34</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84.48</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100.74</a:t>
                      </a:r>
                    </a:p>
                  </a:txBody>
                  <a:tcPr marL="99060" marR="99060"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xmlns="" id="{98AC393C-3CBA-4B0C-A82A-D3300AEE63C3}"/>
              </a:ext>
            </a:extLst>
          </p:cNvPr>
          <p:cNvSpPr>
            <a:spLocks noGrp="1"/>
          </p:cNvSpPr>
          <p:nvPr>
            <p:ph type="title"/>
          </p:nvPr>
        </p:nvSpPr>
        <p:spPr>
          <a:xfrm>
            <a:off x="1473200" y="457200"/>
            <a:ext cx="9080500" cy="685800"/>
          </a:xfrm>
          <a:ln>
            <a:solidFill>
              <a:schemeClr val="tx1"/>
            </a:solidFill>
          </a:ln>
        </p:spPr>
        <p:txBody>
          <a:bodyPr rtlCol="0">
            <a:normAutofit fontScale="90000"/>
          </a:bodyPr>
          <a:lstStyle/>
          <a:p>
            <a:pPr>
              <a:defRPr/>
            </a:pPr>
            <a:r>
              <a:rPr lang="en-US" dirty="0"/>
              <a:t>  Example 9</a:t>
            </a:r>
          </a:p>
        </p:txBody>
      </p:sp>
      <p:sp>
        <p:nvSpPr>
          <p:cNvPr id="73731" name="Content Placeholder 2">
            <a:extLst>
              <a:ext uri="{FF2B5EF4-FFF2-40B4-BE49-F238E27FC236}">
                <a16:creationId xmlns:a16="http://schemas.microsoft.com/office/drawing/2014/main" xmlns="" id="{F29737C8-2FC8-49CD-8BC7-33EABE4B0700}"/>
              </a:ext>
            </a:extLst>
          </p:cNvPr>
          <p:cNvSpPr>
            <a:spLocks noGrp="1"/>
          </p:cNvSpPr>
          <p:nvPr>
            <p:ph idx="1"/>
          </p:nvPr>
        </p:nvSpPr>
        <p:spPr>
          <a:xfrm>
            <a:off x="1390650" y="1371600"/>
            <a:ext cx="9410700" cy="5181600"/>
          </a:xfrm>
          <a:ln>
            <a:solidFill>
              <a:schemeClr val="tx1"/>
            </a:solidFill>
            <a:miter lim="800000"/>
            <a:headEnd/>
            <a:tailEnd/>
          </a:ln>
        </p:spPr>
        <p:txBody>
          <a:bodyPr/>
          <a:lstStyle/>
          <a:p>
            <a:pPr eaLnBrk="1" hangingPunct="1">
              <a:buFont typeface="Wingdings" panose="05000000000000000000" pitchFamily="2" charset="2"/>
              <a:buNone/>
            </a:pPr>
            <a:r>
              <a:rPr lang="en-US" altLang="en-US" sz="2400"/>
              <a:t>	Compute the seasonal indices by the link relatives method from the following data:</a:t>
            </a:r>
          </a:p>
          <a:p>
            <a:pPr eaLnBrk="1" hangingPunct="1">
              <a:buFont typeface="Wingdings" panose="05000000000000000000" pitchFamily="2" charset="2"/>
              <a:buNone/>
            </a:pPr>
            <a:r>
              <a:rPr lang="en-US" altLang="en-US" sz="2400"/>
              <a:t>Year			1991	1992	1993	1994	1995</a:t>
            </a:r>
          </a:p>
          <a:p>
            <a:pPr eaLnBrk="1" hangingPunct="1">
              <a:buFont typeface="Wingdings" panose="05000000000000000000" pitchFamily="2" charset="2"/>
              <a:buNone/>
            </a:pPr>
            <a:r>
              <a:rPr lang="en-US" altLang="en-US" sz="2400"/>
              <a:t>Quarters</a:t>
            </a:r>
          </a:p>
          <a:p>
            <a:pPr eaLnBrk="1" hangingPunct="1">
              <a:buFont typeface="Wingdings" panose="05000000000000000000" pitchFamily="2" charset="2"/>
              <a:buNone/>
            </a:pPr>
            <a:r>
              <a:rPr lang="en-US" altLang="en-US" sz="2400"/>
              <a:t>	I			60	54	68	72	66</a:t>
            </a:r>
          </a:p>
          <a:p>
            <a:pPr eaLnBrk="1" hangingPunct="1">
              <a:buFont typeface="Wingdings" panose="05000000000000000000" pitchFamily="2" charset="2"/>
              <a:buNone/>
            </a:pPr>
            <a:r>
              <a:rPr lang="en-US" altLang="en-US" sz="2400"/>
              <a:t>	II			65	79	65	58	73</a:t>
            </a:r>
          </a:p>
          <a:p>
            <a:pPr eaLnBrk="1" hangingPunct="1">
              <a:buFont typeface="Wingdings" panose="05000000000000000000" pitchFamily="2" charset="2"/>
              <a:buNone/>
            </a:pPr>
            <a:r>
              <a:rPr lang="en-US" altLang="en-US" sz="2400"/>
              <a:t>	III			78	84	93	75	80</a:t>
            </a:r>
          </a:p>
          <a:p>
            <a:pPr eaLnBrk="1" hangingPunct="1">
              <a:buFont typeface="Wingdings" panose="05000000000000000000" pitchFamily="2" charset="2"/>
              <a:buNone/>
            </a:pPr>
            <a:r>
              <a:rPr lang="en-US" altLang="en-US" sz="2400"/>
              <a:t>	IV			87	73	64	85	71</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xmlns="" id="{61562F86-6E5C-47E9-BDCB-A856A1056CB2}"/>
              </a:ext>
            </a:extLst>
          </p:cNvPr>
          <p:cNvSpPr>
            <a:spLocks noGrp="1"/>
          </p:cNvSpPr>
          <p:nvPr>
            <p:ph type="title"/>
          </p:nvPr>
        </p:nvSpPr>
        <p:spPr>
          <a:xfrm>
            <a:off x="1473200" y="304800"/>
            <a:ext cx="9245600" cy="609600"/>
          </a:xfrm>
          <a:ln>
            <a:solidFill>
              <a:schemeClr val="tx1"/>
            </a:solidFill>
          </a:ln>
        </p:spPr>
        <p:txBody>
          <a:bodyPr rtlCol="0">
            <a:normAutofit fontScale="90000"/>
          </a:bodyPr>
          <a:lstStyle/>
          <a:p>
            <a:pPr>
              <a:defRPr/>
            </a:pPr>
            <a:r>
              <a:rPr lang="en-US" dirty="0"/>
              <a:t>  Link Relative Method</a:t>
            </a:r>
          </a:p>
        </p:txBody>
      </p:sp>
      <p:sp>
        <p:nvSpPr>
          <p:cNvPr id="74755" name="Content Placeholder 2">
            <a:extLst>
              <a:ext uri="{FF2B5EF4-FFF2-40B4-BE49-F238E27FC236}">
                <a16:creationId xmlns:a16="http://schemas.microsoft.com/office/drawing/2014/main" xmlns="" id="{BB6FE014-4D72-4BB1-8E2B-B6FCCB06DE07}"/>
              </a:ext>
            </a:extLst>
          </p:cNvPr>
          <p:cNvSpPr>
            <a:spLocks noGrp="1"/>
          </p:cNvSpPr>
          <p:nvPr>
            <p:ph idx="1"/>
          </p:nvPr>
        </p:nvSpPr>
        <p:spPr>
          <a:xfrm>
            <a:off x="1390650" y="1371600"/>
            <a:ext cx="9410700" cy="5181600"/>
          </a:xfrm>
          <a:ln>
            <a:solidFill>
              <a:schemeClr val="tx1"/>
            </a:solidFill>
            <a:miter lim="800000"/>
            <a:headEnd/>
            <a:tailEnd/>
          </a:ln>
        </p:spPr>
        <p:txBody>
          <a:bodyPr/>
          <a:lstStyle/>
          <a:p>
            <a:pPr eaLnBrk="1" hangingPunct="1">
              <a:buFont typeface="Wingdings" panose="05000000000000000000" pitchFamily="2" charset="2"/>
              <a:buNone/>
            </a:pPr>
            <a:r>
              <a:rPr lang="en-US" altLang="en-US" sz="2400"/>
              <a:t>	</a:t>
            </a:r>
          </a:p>
        </p:txBody>
      </p:sp>
      <p:graphicFrame>
        <p:nvGraphicFramePr>
          <p:cNvPr id="4" name="Table 3">
            <a:extLst>
              <a:ext uri="{FF2B5EF4-FFF2-40B4-BE49-F238E27FC236}">
                <a16:creationId xmlns:a16="http://schemas.microsoft.com/office/drawing/2014/main" xmlns="" id="{D03BB411-7B81-4743-B177-8E77BF5B1A41}"/>
              </a:ext>
            </a:extLst>
          </p:cNvPr>
          <p:cNvGraphicFramePr>
            <a:graphicFrameLocks noGrp="1"/>
          </p:cNvGraphicFramePr>
          <p:nvPr/>
        </p:nvGraphicFramePr>
        <p:xfrm>
          <a:off x="1390650" y="1143000"/>
          <a:ext cx="9410700" cy="5486402"/>
        </p:xfrm>
        <a:graphic>
          <a:graphicData uri="http://schemas.openxmlformats.org/drawingml/2006/table">
            <a:tbl>
              <a:tblPr firstRow="1" bandRow="1">
                <a:tableStyleId>{5C22544A-7EE6-4342-B048-85BDC9FD1C3A}</a:tableStyleId>
              </a:tblPr>
              <a:tblGrid>
                <a:gridCol w="1882140">
                  <a:extLst>
                    <a:ext uri="{9D8B030D-6E8A-4147-A177-3AD203B41FA5}">
                      <a16:colId xmlns:a16="http://schemas.microsoft.com/office/drawing/2014/main" xmlns="" val="20000"/>
                    </a:ext>
                  </a:extLst>
                </a:gridCol>
                <a:gridCol w="1882140">
                  <a:extLst>
                    <a:ext uri="{9D8B030D-6E8A-4147-A177-3AD203B41FA5}">
                      <a16:colId xmlns:a16="http://schemas.microsoft.com/office/drawing/2014/main" xmlns="" val="20001"/>
                    </a:ext>
                  </a:extLst>
                </a:gridCol>
                <a:gridCol w="1882140">
                  <a:extLst>
                    <a:ext uri="{9D8B030D-6E8A-4147-A177-3AD203B41FA5}">
                      <a16:colId xmlns:a16="http://schemas.microsoft.com/office/drawing/2014/main" xmlns="" val="20002"/>
                    </a:ext>
                  </a:extLst>
                </a:gridCol>
                <a:gridCol w="1882140">
                  <a:extLst>
                    <a:ext uri="{9D8B030D-6E8A-4147-A177-3AD203B41FA5}">
                      <a16:colId xmlns:a16="http://schemas.microsoft.com/office/drawing/2014/main" xmlns="" val="20003"/>
                    </a:ext>
                  </a:extLst>
                </a:gridCol>
                <a:gridCol w="1882140">
                  <a:extLst>
                    <a:ext uri="{9D8B030D-6E8A-4147-A177-3AD203B41FA5}">
                      <a16:colId xmlns:a16="http://schemas.microsoft.com/office/drawing/2014/main" xmlns="" val="20004"/>
                    </a:ext>
                  </a:extLst>
                </a:gridCol>
              </a:tblGrid>
              <a:tr h="412273">
                <a:tc>
                  <a:txBody>
                    <a:bodyPr/>
                    <a:lstStyle/>
                    <a:p>
                      <a:pPr algn="ctr"/>
                      <a:r>
                        <a:rPr lang="en-US" sz="2000" dirty="0">
                          <a:solidFill>
                            <a:schemeClr val="accent5">
                              <a:lumMod val="25000"/>
                            </a:schemeClr>
                          </a:solidFill>
                        </a:rPr>
                        <a:t>Years</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I</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II</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III</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IV</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12273">
                <a:tc>
                  <a:txBody>
                    <a:bodyPr/>
                    <a:lstStyle/>
                    <a:p>
                      <a:pPr algn="ctr"/>
                      <a:r>
                        <a:rPr lang="en-US" sz="2000" dirty="0">
                          <a:solidFill>
                            <a:schemeClr val="accent5">
                              <a:lumMod val="25000"/>
                            </a:schemeClr>
                          </a:solidFill>
                        </a:rPr>
                        <a:t>1991</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108.33</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120.00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111.54</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12273">
                <a:tc>
                  <a:txBody>
                    <a:bodyPr/>
                    <a:lstStyle/>
                    <a:p>
                      <a:pPr algn="ctr"/>
                      <a:r>
                        <a:rPr lang="en-US" sz="2000" dirty="0">
                          <a:solidFill>
                            <a:schemeClr val="accent5">
                              <a:lumMod val="25000"/>
                            </a:schemeClr>
                          </a:solidFill>
                        </a:rPr>
                        <a:t>1992</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62.07</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146.30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106.33</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86.90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12273">
                <a:tc>
                  <a:txBody>
                    <a:bodyPr/>
                    <a:lstStyle/>
                    <a:p>
                      <a:pPr algn="ctr"/>
                      <a:r>
                        <a:rPr lang="en-US" sz="2000" dirty="0">
                          <a:solidFill>
                            <a:schemeClr val="accent5">
                              <a:lumMod val="25000"/>
                            </a:schemeClr>
                          </a:solidFill>
                        </a:rPr>
                        <a:t>1993</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93.15</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95.59</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143.08</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68.82</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12273">
                <a:tc>
                  <a:txBody>
                    <a:bodyPr/>
                    <a:lstStyle/>
                    <a:p>
                      <a:pPr algn="ctr"/>
                      <a:r>
                        <a:rPr lang="en-US" sz="2000" dirty="0">
                          <a:solidFill>
                            <a:schemeClr val="accent5">
                              <a:lumMod val="25000"/>
                            </a:schemeClr>
                          </a:solidFill>
                        </a:rPr>
                        <a:t>1994</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112.50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80.56</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129.31</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113.33</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12273">
                <a:tc>
                  <a:txBody>
                    <a:bodyPr/>
                    <a:lstStyle/>
                    <a:p>
                      <a:pPr algn="ctr"/>
                      <a:r>
                        <a:rPr lang="en-US" sz="2000" dirty="0">
                          <a:solidFill>
                            <a:schemeClr val="accent5">
                              <a:lumMod val="25000"/>
                            </a:schemeClr>
                          </a:solidFill>
                        </a:rPr>
                        <a:t>1995</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77.65</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110.61</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109.59</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88.75</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12273">
                <a:tc>
                  <a:txBody>
                    <a:bodyPr/>
                    <a:lstStyle/>
                    <a:p>
                      <a:pPr algn="ctr"/>
                      <a:r>
                        <a:rPr lang="en-US" sz="2000" dirty="0">
                          <a:solidFill>
                            <a:schemeClr val="accent5">
                              <a:lumMod val="25000"/>
                            </a:schemeClr>
                          </a:solidFill>
                        </a:rPr>
                        <a:t>Total</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345.34</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541.39</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608.31</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469.34</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12273">
                <a:tc>
                  <a:txBody>
                    <a:bodyPr/>
                    <a:lstStyle/>
                    <a:p>
                      <a:pPr algn="ctr"/>
                      <a:r>
                        <a:rPr lang="en-US" sz="2000" dirty="0">
                          <a:solidFill>
                            <a:schemeClr val="accent5">
                              <a:lumMod val="25000"/>
                            </a:schemeClr>
                          </a:solidFill>
                        </a:rPr>
                        <a:t>Average</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86.34</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108.28</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121.66</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25000"/>
                            </a:schemeClr>
                          </a:solidFill>
                        </a:rPr>
                        <a:t>93.87</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729406">
                <a:tc>
                  <a:txBody>
                    <a:bodyPr/>
                    <a:lstStyle/>
                    <a:p>
                      <a:pPr algn="ctr"/>
                      <a:r>
                        <a:rPr lang="en-US" sz="2000" b="1" dirty="0">
                          <a:solidFill>
                            <a:schemeClr val="accent5">
                              <a:lumMod val="25000"/>
                            </a:schemeClr>
                          </a:solidFill>
                        </a:rPr>
                        <a:t>Chain Relative</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accent5">
                              <a:lumMod val="25000"/>
                            </a:schemeClr>
                          </a:solidFill>
                        </a:rPr>
                        <a:t>100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accent5">
                              <a:lumMod val="25000"/>
                            </a:schemeClr>
                          </a:solidFill>
                        </a:rPr>
                        <a:t>108.28</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accent5">
                              <a:lumMod val="25000"/>
                            </a:schemeClr>
                          </a:solidFill>
                        </a:rPr>
                        <a:t>131.73</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accent5">
                              <a:lumMod val="25000"/>
                            </a:schemeClr>
                          </a:solidFill>
                        </a:rPr>
                        <a:t>123.65</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729406">
                <a:tc gridSpan="2">
                  <a:txBody>
                    <a:bodyPr/>
                    <a:lstStyle/>
                    <a:p>
                      <a:pPr algn="ctr"/>
                      <a:r>
                        <a:rPr lang="en-US" sz="2000" b="1" dirty="0">
                          <a:solidFill>
                            <a:schemeClr val="accent5">
                              <a:lumMod val="25000"/>
                            </a:schemeClr>
                          </a:solidFill>
                        </a:rPr>
                        <a:t>Average  of Chain Relatives</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b="1" dirty="0">
                        <a:solidFill>
                          <a:schemeClr val="accent5">
                            <a:lumMod val="25000"/>
                          </a:schemeClr>
                        </a:solidFill>
                      </a:endParaRPr>
                    </a:p>
                  </a:txBody>
                  <a:tcPr/>
                </a:tc>
                <a:tc gridSpan="2">
                  <a:txBody>
                    <a:bodyPr/>
                    <a:lstStyle/>
                    <a:p>
                      <a:pPr algn="ctr"/>
                      <a:r>
                        <a:rPr lang="en-US" sz="2000" b="1" dirty="0">
                          <a:solidFill>
                            <a:schemeClr val="accent5">
                              <a:lumMod val="25000"/>
                            </a:schemeClr>
                          </a:solidFill>
                        </a:rPr>
                        <a:t>(100+108.28+131.73+123.65)/4</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b="1" dirty="0">
                        <a:solidFill>
                          <a:schemeClr val="accent5">
                            <a:lumMod val="25000"/>
                          </a:schemeClr>
                        </a:solidFill>
                      </a:endParaRPr>
                    </a:p>
                  </a:txBody>
                  <a:tcPr/>
                </a:tc>
                <a:tc>
                  <a:txBody>
                    <a:bodyPr/>
                    <a:lstStyle/>
                    <a:p>
                      <a:pPr algn="ctr"/>
                      <a:r>
                        <a:rPr lang="en-US" sz="2000" b="1" dirty="0">
                          <a:solidFill>
                            <a:schemeClr val="accent5">
                              <a:lumMod val="25000"/>
                            </a:schemeClr>
                          </a:solidFill>
                        </a:rPr>
                        <a:t>=115.92</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729406">
                <a:tc>
                  <a:txBody>
                    <a:bodyPr/>
                    <a:lstStyle/>
                    <a:p>
                      <a:pPr algn="ctr"/>
                      <a:r>
                        <a:rPr lang="en-US" sz="2000" b="1" dirty="0">
                          <a:solidFill>
                            <a:schemeClr val="accent5">
                              <a:lumMod val="25000"/>
                            </a:schemeClr>
                          </a:solidFill>
                        </a:rPr>
                        <a:t>Seasonal Index</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accent5">
                              <a:lumMod val="25000"/>
                            </a:schemeClr>
                          </a:solidFill>
                        </a:rPr>
                        <a:t>86.27</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accent5">
                              <a:lumMod val="25000"/>
                            </a:schemeClr>
                          </a:solidFill>
                        </a:rPr>
                        <a:t>93.40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accent5">
                              <a:lumMod val="25000"/>
                            </a:schemeClr>
                          </a:solidFill>
                        </a:rPr>
                        <a:t>113.63</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accent5">
                              <a:lumMod val="25000"/>
                            </a:schemeClr>
                          </a:solidFill>
                        </a:rPr>
                        <a:t>106.67</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xmlns="" id="{8BAE67E5-89C4-4924-98FE-E787603B81CE}"/>
              </a:ext>
            </a:extLst>
          </p:cNvPr>
          <p:cNvSpPr>
            <a:spLocks noGrp="1"/>
          </p:cNvSpPr>
          <p:nvPr>
            <p:ph type="title"/>
          </p:nvPr>
        </p:nvSpPr>
        <p:spPr>
          <a:xfrm>
            <a:off x="1638300" y="152400"/>
            <a:ext cx="8915400" cy="533400"/>
          </a:xfrm>
          <a:ln>
            <a:solidFill>
              <a:schemeClr val="tx1"/>
            </a:solidFill>
            <a:miter lim="800000"/>
            <a:headEnd/>
            <a:tailEnd/>
          </a:ln>
        </p:spPr>
        <p:txBody>
          <a:bodyPr>
            <a:normAutofit fontScale="90000"/>
          </a:bodyPr>
          <a:lstStyle/>
          <a:p>
            <a:r>
              <a:rPr lang="en-US" altLang="en-US"/>
              <a:t>Adjustments</a:t>
            </a:r>
          </a:p>
        </p:txBody>
      </p:sp>
      <p:sp>
        <p:nvSpPr>
          <p:cNvPr id="75779" name="Content Placeholder 2">
            <a:extLst>
              <a:ext uri="{FF2B5EF4-FFF2-40B4-BE49-F238E27FC236}">
                <a16:creationId xmlns:a16="http://schemas.microsoft.com/office/drawing/2014/main" xmlns="" id="{81641B6D-AB06-4D48-AA56-F2262B043E32}"/>
              </a:ext>
            </a:extLst>
          </p:cNvPr>
          <p:cNvSpPr>
            <a:spLocks noGrp="1"/>
          </p:cNvSpPr>
          <p:nvPr>
            <p:ph idx="1"/>
          </p:nvPr>
        </p:nvSpPr>
        <p:spPr>
          <a:xfrm>
            <a:off x="1638300" y="838200"/>
            <a:ext cx="8915400" cy="5638800"/>
          </a:xfrm>
          <a:ln>
            <a:solidFill>
              <a:schemeClr val="tx1"/>
            </a:solidFill>
            <a:miter lim="800000"/>
            <a:headEnd/>
            <a:tailEnd/>
          </a:ln>
        </p:spPr>
        <p:txBody>
          <a:bodyPr/>
          <a:lstStyle/>
          <a:p>
            <a:r>
              <a:rPr lang="en-US" altLang="en-US" sz="2400"/>
              <a:t>Chain relative for the first quarter using fourth quarter as previous year= (123.65X86.34)*100</a:t>
            </a:r>
          </a:p>
          <a:p>
            <a:r>
              <a:rPr lang="en-US" altLang="en-US" sz="2400"/>
              <a:t>=100.76, difference between the two relatives for the first quarter=106.76-100=6.76</a:t>
            </a:r>
          </a:p>
          <a:p>
            <a:r>
              <a:rPr lang="en-US" altLang="en-US" sz="2400"/>
              <a:t>Difference per quarter=6.76X1/4=1.69</a:t>
            </a:r>
          </a:p>
          <a:p>
            <a:r>
              <a:rPr lang="en-US" altLang="en-US" sz="2400"/>
              <a:t>Q1=100, Q2=108.28-1.69=106.59, Q3=131.73-(2X1.69)=128.35, Q4=123.65-(3x1.69)=118.58</a:t>
            </a:r>
          </a:p>
          <a:p>
            <a:r>
              <a:rPr lang="en-US" altLang="en-US" sz="2400"/>
              <a:t>Average=(100+108.28+106.59+128.35+123.65)/4=113.38</a:t>
            </a:r>
          </a:p>
          <a:p>
            <a:r>
              <a:rPr lang="en-US" altLang="en-US" sz="2400"/>
              <a:t>Seasonal Index for Q1=(100x100/113.38)=88.20</a:t>
            </a:r>
          </a:p>
          <a:p>
            <a:r>
              <a:rPr lang="en-US" altLang="en-US" sz="2400"/>
              <a:t>Q2=(100x106.59/113.38)=94.01</a:t>
            </a:r>
          </a:p>
          <a:p>
            <a:r>
              <a:rPr lang="en-US" altLang="en-US" sz="2400"/>
              <a:t>Q3=(100x128.35/113.38)=113.20</a:t>
            </a:r>
          </a:p>
          <a:p>
            <a:r>
              <a:rPr lang="en-US" altLang="en-US" sz="2400"/>
              <a:t>Q4=(100x118.58/113.38)=104.59</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xmlns="" id="{36C79D21-1C2B-471F-869D-3D5752E89FDE}"/>
              </a:ext>
            </a:extLst>
          </p:cNvPr>
          <p:cNvSpPr>
            <a:spLocks noGrp="1"/>
          </p:cNvSpPr>
          <p:nvPr>
            <p:ph type="title"/>
          </p:nvPr>
        </p:nvSpPr>
        <p:spPr>
          <a:xfrm>
            <a:off x="1555750" y="228600"/>
            <a:ext cx="8997950" cy="533400"/>
          </a:xfrm>
          <a:ln>
            <a:solidFill>
              <a:schemeClr val="tx1"/>
            </a:solidFill>
          </a:ln>
        </p:spPr>
        <p:txBody>
          <a:bodyPr rtlCol="0">
            <a:normAutofit fontScale="90000"/>
          </a:bodyPr>
          <a:lstStyle/>
          <a:p>
            <a:pPr>
              <a:defRPr/>
            </a:pPr>
            <a:r>
              <a:rPr lang="en-US" dirty="0"/>
              <a:t>Example 10</a:t>
            </a:r>
          </a:p>
        </p:txBody>
      </p:sp>
      <p:sp>
        <p:nvSpPr>
          <p:cNvPr id="76803" name="Content Placeholder 2">
            <a:extLst>
              <a:ext uri="{FF2B5EF4-FFF2-40B4-BE49-F238E27FC236}">
                <a16:creationId xmlns:a16="http://schemas.microsoft.com/office/drawing/2014/main" xmlns="" id="{BB3BA94F-5637-4E62-8D7E-80D22C82B394}"/>
              </a:ext>
            </a:extLst>
          </p:cNvPr>
          <p:cNvSpPr>
            <a:spLocks noGrp="1"/>
          </p:cNvSpPr>
          <p:nvPr>
            <p:ph idx="1"/>
          </p:nvPr>
        </p:nvSpPr>
        <p:spPr>
          <a:xfrm>
            <a:off x="1473200" y="990600"/>
            <a:ext cx="9163050" cy="5105400"/>
          </a:xfrm>
          <a:ln>
            <a:solidFill>
              <a:schemeClr val="tx1"/>
            </a:solidFill>
            <a:miter lim="800000"/>
            <a:headEnd/>
            <a:tailEnd/>
          </a:ln>
        </p:spPr>
        <p:txBody>
          <a:bodyPr/>
          <a:lstStyle/>
          <a:p>
            <a:pPr eaLnBrk="1" hangingPunct="1">
              <a:buFont typeface="Wingdings" panose="05000000000000000000" pitchFamily="2" charset="2"/>
              <a:buNone/>
            </a:pPr>
            <a:r>
              <a:rPr lang="en-US" altLang="en-US"/>
              <a:t>	A farmers’ marketing cooperative wants to measure the variations in its members’ wheat harvest over an 8-year period. Calculate the cyclical variation by Percent of Trend &amp; Relative Cyclical Residual Method:</a:t>
            </a:r>
          </a:p>
          <a:p>
            <a:pPr eaLnBrk="1" hangingPunct="1">
              <a:buFont typeface="Wingdings" panose="05000000000000000000" pitchFamily="2" charset="2"/>
              <a:buNone/>
            </a:pPr>
            <a:r>
              <a:rPr lang="en-US" altLang="en-US"/>
              <a:t>	1988 1989 1990 1991  1992  1993 1994 1995</a:t>
            </a:r>
          </a:p>
          <a:p>
            <a:pPr eaLnBrk="1" hangingPunct="1">
              <a:buFont typeface="Wingdings" panose="05000000000000000000" pitchFamily="2" charset="2"/>
              <a:buNone/>
            </a:pPr>
            <a:r>
              <a:rPr lang="en-US" altLang="en-US"/>
              <a:t>	7.5	    7.8	    8.2    8.2     8.4     8.5    8.7     9.1</a:t>
            </a:r>
          </a:p>
          <a:p>
            <a:pPr eaLnBrk="1" hangingPunct="1">
              <a:buFont typeface="Wingdings" panose="05000000000000000000" pitchFamily="2" charset="2"/>
              <a:buNone/>
            </a:pPr>
            <a:r>
              <a:rPr lang="en-US" altLang="en-US"/>
              <a:t>	y= 8.3+ 0.2x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E3D02858-E783-4271-AC74-55CD7511FDAF}"/>
              </a:ext>
            </a:extLst>
          </p:cNvPr>
          <p:cNvSpPr>
            <a:spLocks noGrp="1" noChangeArrowheads="1"/>
          </p:cNvSpPr>
          <p:nvPr>
            <p:ph type="title"/>
          </p:nvPr>
        </p:nvSpPr>
        <p:spPr>
          <a:xfrm>
            <a:off x="1981200" y="274638"/>
            <a:ext cx="8229600" cy="792162"/>
          </a:xfrm>
          <a:solidFill>
            <a:srgbClr val="FFFF99"/>
          </a:solidFill>
          <a:ln>
            <a:solidFill>
              <a:schemeClr val="tx1"/>
            </a:solidFill>
            <a:miter lim="800000"/>
            <a:headEnd/>
            <a:tailEnd/>
          </a:ln>
        </p:spPr>
        <p:txBody>
          <a:bodyPr/>
          <a:lstStyle/>
          <a:p>
            <a:pPr eaLnBrk="1" hangingPunct="1"/>
            <a:r>
              <a:rPr lang="en-US" altLang="en-US" sz="4000"/>
              <a:t>Chi-square Table-Illustration 1</a:t>
            </a:r>
          </a:p>
        </p:txBody>
      </p:sp>
      <p:graphicFrame>
        <p:nvGraphicFramePr>
          <p:cNvPr id="157853" name="Group 157">
            <a:extLst>
              <a:ext uri="{FF2B5EF4-FFF2-40B4-BE49-F238E27FC236}">
                <a16:creationId xmlns:a16="http://schemas.microsoft.com/office/drawing/2014/main" xmlns="" id="{181FCB04-68D5-4165-A19A-0B1D32272EE0}"/>
              </a:ext>
            </a:extLst>
          </p:cNvPr>
          <p:cNvGraphicFramePr>
            <a:graphicFrameLocks noGrp="1"/>
          </p:cNvGraphicFramePr>
          <p:nvPr>
            <p:ph idx="1"/>
          </p:nvPr>
        </p:nvGraphicFramePr>
        <p:xfrm>
          <a:off x="1981200" y="1371600"/>
          <a:ext cx="8229600" cy="5181600"/>
        </p:xfrm>
        <a:graphic>
          <a:graphicData uri="http://schemas.openxmlformats.org/drawingml/2006/table">
            <a:tbl>
              <a:tblPr/>
              <a:tblGrid>
                <a:gridCol w="1646238">
                  <a:extLst>
                    <a:ext uri="{9D8B030D-6E8A-4147-A177-3AD203B41FA5}">
                      <a16:colId xmlns:a16="http://schemas.microsoft.com/office/drawing/2014/main" xmlns="" val="20000"/>
                    </a:ext>
                  </a:extLst>
                </a:gridCol>
                <a:gridCol w="1646237">
                  <a:extLst>
                    <a:ext uri="{9D8B030D-6E8A-4147-A177-3AD203B41FA5}">
                      <a16:colId xmlns:a16="http://schemas.microsoft.com/office/drawing/2014/main" xmlns="" val="20001"/>
                    </a:ext>
                  </a:extLst>
                </a:gridCol>
                <a:gridCol w="1644650">
                  <a:extLst>
                    <a:ext uri="{9D8B030D-6E8A-4147-A177-3AD203B41FA5}">
                      <a16:colId xmlns:a16="http://schemas.microsoft.com/office/drawing/2014/main" xmlns="" val="20002"/>
                    </a:ext>
                  </a:extLst>
                </a:gridCol>
                <a:gridCol w="1646238">
                  <a:extLst>
                    <a:ext uri="{9D8B030D-6E8A-4147-A177-3AD203B41FA5}">
                      <a16:colId xmlns:a16="http://schemas.microsoft.com/office/drawing/2014/main" xmlns="" val="20003"/>
                    </a:ext>
                  </a:extLst>
                </a:gridCol>
                <a:gridCol w="1646237">
                  <a:extLst>
                    <a:ext uri="{9D8B030D-6E8A-4147-A177-3AD203B41FA5}">
                      <a16:colId xmlns:a16="http://schemas.microsoft.com/office/drawing/2014/main" xmlns="" val="20004"/>
                    </a:ext>
                  </a:extLst>
                </a:gridCol>
              </a:tblGrid>
              <a:tr h="86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Observed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Expected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(O-E)</a:t>
                      </a:r>
                      <a:r>
                        <a:rPr kumimoji="0" lang="en-US" sz="2800" b="0" i="0" u="none" strike="noStrike" cap="none" normalizeH="0" baseline="30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(O-E)</a:t>
                      </a:r>
                      <a:r>
                        <a:rPr kumimoji="0" lang="en-US" sz="2800" b="0" i="0" u="none" strike="noStrike" cap="none" normalizeH="0" baseline="30000">
                          <a:ln>
                            <a:noFill/>
                          </a:ln>
                          <a:solidFill>
                            <a:schemeClr val="tx1"/>
                          </a:solidFill>
                          <a:effectLst/>
                          <a:latin typeface="Arial" charset="0"/>
                        </a:rPr>
                        <a:t>2</a:t>
                      </a:r>
                      <a:r>
                        <a:rPr kumimoji="0" lang="en-US" sz="2800" b="0" i="0" u="none" strike="noStrike" cap="none" normalizeH="0" baseline="0">
                          <a:ln>
                            <a:noFill/>
                          </a:ln>
                          <a:solidFill>
                            <a:schemeClr val="tx1"/>
                          </a:solidFill>
                          <a:effectLst/>
                          <a:latin typeface="Arial" charset="0"/>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6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20.52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-4.52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20.43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6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14.48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4.52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20.43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6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13.48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4.52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20.43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6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9.52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-4.52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20.43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6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6.07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4">
            <a:extLst>
              <a:ext uri="{FF2B5EF4-FFF2-40B4-BE49-F238E27FC236}">
                <a16:creationId xmlns:a16="http://schemas.microsoft.com/office/drawing/2014/main" xmlns="" id="{C431DC78-2D97-4780-B060-292D98AB41F0}"/>
              </a:ext>
            </a:extLst>
          </p:cNvPr>
          <p:cNvSpPr>
            <a:spLocks noGrp="1"/>
          </p:cNvSpPr>
          <p:nvPr>
            <p:ph type="title"/>
          </p:nvPr>
        </p:nvSpPr>
        <p:spPr>
          <a:xfrm>
            <a:off x="1473200" y="304800"/>
            <a:ext cx="9328150" cy="609600"/>
          </a:xfrm>
          <a:ln>
            <a:solidFill>
              <a:schemeClr val="tx1"/>
            </a:solidFill>
          </a:ln>
        </p:spPr>
        <p:txBody>
          <a:bodyPr rtlCol="0">
            <a:normAutofit fontScale="90000"/>
          </a:bodyPr>
          <a:lstStyle/>
          <a:p>
            <a:pPr>
              <a:defRPr/>
            </a:pPr>
            <a:r>
              <a:rPr lang="en-US" dirty="0"/>
              <a:t>SOLUTION</a:t>
            </a:r>
          </a:p>
        </p:txBody>
      </p:sp>
      <p:sp>
        <p:nvSpPr>
          <p:cNvPr id="64514" name="Content Placeholder 2">
            <a:extLst>
              <a:ext uri="{FF2B5EF4-FFF2-40B4-BE49-F238E27FC236}">
                <a16:creationId xmlns:a16="http://schemas.microsoft.com/office/drawing/2014/main" xmlns="" id="{65C72E93-63EA-4D89-8FEE-78A8D9AEE635}"/>
              </a:ext>
            </a:extLst>
          </p:cNvPr>
          <p:cNvSpPr>
            <a:spLocks noGrp="1"/>
          </p:cNvSpPr>
          <p:nvPr>
            <p:ph idx="1"/>
          </p:nvPr>
        </p:nvSpPr>
        <p:spPr>
          <a:xfrm>
            <a:off x="1390650" y="1219200"/>
            <a:ext cx="9493250" cy="5181600"/>
          </a:xfrm>
          <a:ln>
            <a:solidFill>
              <a:schemeClr val="tx1"/>
            </a:solidFill>
          </a:ln>
        </p:spPr>
        <p:txBody>
          <a:bodyPr rtlCol="0">
            <a:normAutofit fontScale="92500" lnSpcReduction="20000"/>
          </a:bodyPr>
          <a:lstStyle/>
          <a:p>
            <a:pPr>
              <a:buNone/>
              <a:defRPr/>
            </a:pPr>
            <a:r>
              <a:rPr lang="en-US" dirty="0"/>
              <a:t>				</a:t>
            </a:r>
            <a:endParaRPr lang="en-US" u="sng" dirty="0"/>
          </a:p>
          <a:p>
            <a:pPr>
              <a:buNone/>
              <a:defRPr/>
            </a:pPr>
            <a:r>
              <a:rPr lang="en-US" sz="2400" dirty="0"/>
              <a:t>Year	               Y                      	            	                             </a:t>
            </a:r>
          </a:p>
          <a:p>
            <a:pPr>
              <a:buNone/>
              <a:defRPr/>
            </a:pPr>
            <a:endParaRPr lang="en-US" dirty="0"/>
          </a:p>
          <a:p>
            <a:pPr>
              <a:buNone/>
              <a:defRPr/>
            </a:pPr>
            <a:r>
              <a:rPr lang="en-US" dirty="0"/>
              <a:t>__________________________________________________</a:t>
            </a:r>
          </a:p>
          <a:p>
            <a:pPr>
              <a:buNone/>
              <a:defRPr/>
            </a:pPr>
            <a:r>
              <a:rPr lang="en-US" dirty="0"/>
              <a:t>1988		7.5		7.6		98.7		-1.3</a:t>
            </a:r>
          </a:p>
          <a:p>
            <a:pPr>
              <a:buNone/>
              <a:defRPr/>
            </a:pPr>
            <a:r>
              <a:rPr lang="en-US" dirty="0"/>
              <a:t>1989		7.8		7.8		100.0		0.0</a:t>
            </a:r>
          </a:p>
          <a:p>
            <a:pPr>
              <a:buNone/>
              <a:defRPr/>
            </a:pPr>
            <a:r>
              <a:rPr lang="en-US" dirty="0"/>
              <a:t>1990		8.2		8.0		102.5		2.5</a:t>
            </a:r>
          </a:p>
          <a:p>
            <a:pPr>
              <a:buNone/>
              <a:defRPr/>
            </a:pPr>
            <a:r>
              <a:rPr lang="en-US" dirty="0"/>
              <a:t>1991		8.2		8.2		100.0		0.0</a:t>
            </a:r>
          </a:p>
          <a:p>
            <a:pPr>
              <a:buNone/>
              <a:defRPr/>
            </a:pPr>
            <a:r>
              <a:rPr lang="en-US" dirty="0"/>
              <a:t>1992		8.4		8.4		100.0		0.0</a:t>
            </a:r>
          </a:p>
          <a:p>
            <a:pPr>
              <a:buNone/>
              <a:defRPr/>
            </a:pPr>
            <a:r>
              <a:rPr lang="en-US" dirty="0"/>
              <a:t>1993		8.5		8.6		98.8		-1.2</a:t>
            </a:r>
          </a:p>
          <a:p>
            <a:pPr>
              <a:buNone/>
              <a:defRPr/>
            </a:pPr>
            <a:r>
              <a:rPr lang="en-US" dirty="0"/>
              <a:t>1994		8.7		8.8		98.9		-1.1</a:t>
            </a:r>
          </a:p>
          <a:p>
            <a:pPr>
              <a:buNone/>
              <a:defRPr/>
            </a:pPr>
            <a:r>
              <a:rPr lang="en-US" dirty="0"/>
              <a:t>1995		9.1		9.0		101.1		1.1</a:t>
            </a:r>
          </a:p>
        </p:txBody>
      </p:sp>
      <p:graphicFrame>
        <p:nvGraphicFramePr>
          <p:cNvPr id="8194" name="Object 5">
            <a:extLst>
              <a:ext uri="{FF2B5EF4-FFF2-40B4-BE49-F238E27FC236}">
                <a16:creationId xmlns:a16="http://schemas.microsoft.com/office/drawing/2014/main" xmlns="" id="{92EC8636-B5ED-4D46-945D-84F4AF7A15AE}"/>
              </a:ext>
            </a:extLst>
          </p:cNvPr>
          <p:cNvGraphicFramePr>
            <a:graphicFrameLocks noChangeAspect="1"/>
          </p:cNvGraphicFramePr>
          <p:nvPr/>
        </p:nvGraphicFramePr>
        <p:xfrm>
          <a:off x="5435600" y="1600200"/>
          <a:ext cx="577850" cy="457200"/>
        </p:xfrm>
        <a:graphic>
          <a:graphicData uri="http://schemas.openxmlformats.org/presentationml/2006/ole">
            <mc:AlternateContent xmlns:mc="http://schemas.openxmlformats.org/markup-compatibility/2006">
              <mc:Choice xmlns:v="urn:schemas-microsoft-com:vml" Requires="v">
                <p:oleObj spid="_x0000_s4101" name="Equation" r:id="rId3" imgW="139680" imgH="203040" progId="Equation.3">
                  <p:embed/>
                </p:oleObj>
              </mc:Choice>
              <mc:Fallback>
                <p:oleObj name="Equation" r:id="rId3" imgW="139680" imgH="203040" progId="Equation.3">
                  <p:embed/>
                  <p:pic>
                    <p:nvPicPr>
                      <p:cNvPr id="8194" name="Object 5">
                        <a:extLst>
                          <a:ext uri="{FF2B5EF4-FFF2-40B4-BE49-F238E27FC236}">
                            <a16:creationId xmlns:a16="http://schemas.microsoft.com/office/drawing/2014/main" xmlns="" id="{92EC8636-B5ED-4D46-945D-84F4AF7A1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600200"/>
                        <a:ext cx="577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6">
            <a:extLst>
              <a:ext uri="{FF2B5EF4-FFF2-40B4-BE49-F238E27FC236}">
                <a16:creationId xmlns:a16="http://schemas.microsoft.com/office/drawing/2014/main" xmlns="" id="{07656D99-0529-48C6-82BA-60D870F43065}"/>
              </a:ext>
            </a:extLst>
          </p:cNvPr>
          <p:cNvGraphicFramePr>
            <a:graphicFrameLocks noChangeAspect="1"/>
          </p:cNvGraphicFramePr>
          <p:nvPr/>
        </p:nvGraphicFramePr>
        <p:xfrm>
          <a:off x="6756400" y="1371600"/>
          <a:ext cx="1568450" cy="914400"/>
        </p:xfrm>
        <a:graphic>
          <a:graphicData uri="http://schemas.openxmlformats.org/presentationml/2006/ole">
            <mc:AlternateContent xmlns:mc="http://schemas.openxmlformats.org/markup-compatibility/2006">
              <mc:Choice xmlns:v="urn:schemas-microsoft-com:vml" Requires="v">
                <p:oleObj spid="_x0000_s4102" name="Equation" r:id="rId5" imgW="482400" imgH="419040" progId="Equation.3">
                  <p:embed/>
                </p:oleObj>
              </mc:Choice>
              <mc:Fallback>
                <p:oleObj name="Equation" r:id="rId5" imgW="482400" imgH="419040" progId="Equation.3">
                  <p:embed/>
                  <p:pic>
                    <p:nvPicPr>
                      <p:cNvPr id="8195" name="Object 6">
                        <a:extLst>
                          <a:ext uri="{FF2B5EF4-FFF2-40B4-BE49-F238E27FC236}">
                            <a16:creationId xmlns:a16="http://schemas.microsoft.com/office/drawing/2014/main" xmlns="" id="{07656D99-0529-48C6-82BA-60D870F430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6400" y="1371600"/>
                        <a:ext cx="1568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7">
            <a:extLst>
              <a:ext uri="{FF2B5EF4-FFF2-40B4-BE49-F238E27FC236}">
                <a16:creationId xmlns:a16="http://schemas.microsoft.com/office/drawing/2014/main" xmlns="" id="{434258ED-610A-47E8-9E04-9846F71D6EC6}"/>
              </a:ext>
            </a:extLst>
          </p:cNvPr>
          <p:cNvGraphicFramePr>
            <a:graphicFrameLocks noChangeAspect="1"/>
          </p:cNvGraphicFramePr>
          <p:nvPr/>
        </p:nvGraphicFramePr>
        <p:xfrm>
          <a:off x="8655050" y="1371600"/>
          <a:ext cx="1816100" cy="914400"/>
        </p:xfrm>
        <a:graphic>
          <a:graphicData uri="http://schemas.openxmlformats.org/presentationml/2006/ole">
            <mc:AlternateContent xmlns:mc="http://schemas.openxmlformats.org/markup-compatibility/2006">
              <mc:Choice xmlns:v="urn:schemas-microsoft-com:vml" Requires="v">
                <p:oleObj spid="_x0000_s4103" name="Equation" r:id="rId7" imgW="799920" imgH="419040" progId="Equation.3">
                  <p:embed/>
                </p:oleObj>
              </mc:Choice>
              <mc:Fallback>
                <p:oleObj name="Equation" r:id="rId7" imgW="799920" imgH="419040" progId="Equation.3">
                  <p:embed/>
                  <p:pic>
                    <p:nvPicPr>
                      <p:cNvPr id="8196" name="Object 7">
                        <a:extLst>
                          <a:ext uri="{FF2B5EF4-FFF2-40B4-BE49-F238E27FC236}">
                            <a16:creationId xmlns:a16="http://schemas.microsoft.com/office/drawing/2014/main" xmlns="" id="{434258ED-610A-47E8-9E04-9846F71D6E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55050" y="1371600"/>
                        <a:ext cx="1816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xmlns="" id="{DB342606-5838-4714-AC6A-425C9BE77844}"/>
              </a:ext>
            </a:extLst>
          </p:cNvPr>
          <p:cNvSpPr>
            <a:spLocks noGrp="1"/>
          </p:cNvSpPr>
          <p:nvPr>
            <p:ph type="title"/>
          </p:nvPr>
        </p:nvSpPr>
        <p:spPr>
          <a:xfrm>
            <a:off x="1638300" y="274638"/>
            <a:ext cx="8915400" cy="715962"/>
          </a:xfrm>
          <a:ln>
            <a:solidFill>
              <a:schemeClr val="tx1"/>
            </a:solidFill>
            <a:miter lim="800000"/>
            <a:headEnd/>
            <a:tailEnd/>
          </a:ln>
        </p:spPr>
        <p:txBody>
          <a:bodyPr/>
          <a:lstStyle/>
          <a:p>
            <a:r>
              <a:rPr lang="en-US" altLang="en-US"/>
              <a:t>Problem 1</a:t>
            </a:r>
          </a:p>
        </p:txBody>
      </p:sp>
      <p:sp>
        <p:nvSpPr>
          <p:cNvPr id="77827" name="Content Placeholder 2">
            <a:extLst>
              <a:ext uri="{FF2B5EF4-FFF2-40B4-BE49-F238E27FC236}">
                <a16:creationId xmlns:a16="http://schemas.microsoft.com/office/drawing/2014/main" xmlns="" id="{1A65A433-4B8C-40A2-BF62-33706B77B82C}"/>
              </a:ext>
            </a:extLst>
          </p:cNvPr>
          <p:cNvSpPr>
            <a:spLocks noGrp="1"/>
          </p:cNvSpPr>
          <p:nvPr>
            <p:ph idx="1"/>
          </p:nvPr>
        </p:nvSpPr>
        <p:spPr>
          <a:xfrm>
            <a:off x="1638300" y="1219201"/>
            <a:ext cx="8915400" cy="4906963"/>
          </a:xfrm>
          <a:ln>
            <a:solidFill>
              <a:schemeClr val="tx1"/>
            </a:solidFill>
            <a:miter lim="800000"/>
            <a:headEnd/>
            <a:tailEnd/>
          </a:ln>
        </p:spPr>
        <p:txBody>
          <a:bodyPr/>
          <a:lstStyle/>
          <a:p>
            <a:r>
              <a:rPr lang="en-US" altLang="en-US"/>
              <a:t>From the following data, construct an Index Number of prices for the year 1996 using 1995 as base year.(Simple Aggregate Method)</a:t>
            </a:r>
          </a:p>
          <a:p>
            <a:endParaRPr lang="en-US" altLang="en-US"/>
          </a:p>
        </p:txBody>
      </p:sp>
      <p:graphicFrame>
        <p:nvGraphicFramePr>
          <p:cNvPr id="4" name="Table 3">
            <a:extLst>
              <a:ext uri="{FF2B5EF4-FFF2-40B4-BE49-F238E27FC236}">
                <a16:creationId xmlns:a16="http://schemas.microsoft.com/office/drawing/2014/main" xmlns="" id="{40A9265E-808D-426F-873D-52C4395D6DD4}"/>
              </a:ext>
            </a:extLst>
          </p:cNvPr>
          <p:cNvGraphicFramePr>
            <a:graphicFrameLocks noGrp="1"/>
          </p:cNvGraphicFramePr>
          <p:nvPr/>
        </p:nvGraphicFramePr>
        <p:xfrm>
          <a:off x="2133600" y="2819401"/>
          <a:ext cx="8255000" cy="3089275"/>
        </p:xfrm>
        <a:graphic>
          <a:graphicData uri="http://schemas.openxmlformats.org/drawingml/2006/table">
            <a:tbl>
              <a:tblPr firstRow="1" bandRow="1">
                <a:tableStyleId>{5C22544A-7EE6-4342-B048-85BDC9FD1C3A}</a:tableStyleId>
              </a:tblPr>
              <a:tblGrid>
                <a:gridCol w="2297784">
                  <a:extLst>
                    <a:ext uri="{9D8B030D-6E8A-4147-A177-3AD203B41FA5}">
                      <a16:colId xmlns:a16="http://schemas.microsoft.com/office/drawing/2014/main" xmlns="" val="20000"/>
                    </a:ext>
                  </a:extLst>
                </a:gridCol>
                <a:gridCol w="3063711">
                  <a:extLst>
                    <a:ext uri="{9D8B030D-6E8A-4147-A177-3AD203B41FA5}">
                      <a16:colId xmlns:a16="http://schemas.microsoft.com/office/drawing/2014/main" xmlns="" val="20001"/>
                    </a:ext>
                  </a:extLst>
                </a:gridCol>
                <a:gridCol w="2893505">
                  <a:extLst>
                    <a:ext uri="{9D8B030D-6E8A-4147-A177-3AD203B41FA5}">
                      <a16:colId xmlns:a16="http://schemas.microsoft.com/office/drawing/2014/main" xmlns="" val="20002"/>
                    </a:ext>
                  </a:extLst>
                </a:gridCol>
              </a:tblGrid>
              <a:tr h="823129">
                <a:tc>
                  <a:txBody>
                    <a:bodyPr/>
                    <a:lstStyle/>
                    <a:p>
                      <a:pPr algn="l"/>
                      <a:r>
                        <a:rPr lang="en-US" sz="2400" dirty="0">
                          <a:solidFill>
                            <a:schemeClr val="tx1"/>
                          </a:solidFill>
                        </a:rPr>
                        <a:t>Commodities</a:t>
                      </a:r>
                    </a:p>
                  </a:txBody>
                  <a:tcPr marL="99060" marR="99060"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Price in 1995(Rs.)</a:t>
                      </a:r>
                    </a:p>
                  </a:txBody>
                  <a:tcPr marL="99060" marR="99060"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Price in</a:t>
                      </a:r>
                      <a:r>
                        <a:rPr lang="en-US" sz="2400" baseline="0" dirty="0">
                          <a:solidFill>
                            <a:schemeClr val="tx1"/>
                          </a:solidFill>
                        </a:rPr>
                        <a:t> 1996(Rs.)</a:t>
                      </a:r>
                      <a:endParaRPr lang="en-US" sz="2400" dirty="0">
                        <a:solidFill>
                          <a:schemeClr val="tx1"/>
                        </a:solidFill>
                      </a:endParaRPr>
                    </a:p>
                  </a:txBody>
                  <a:tcPr marL="99060" marR="99060"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74158">
                <a:tc>
                  <a:txBody>
                    <a:bodyPr/>
                    <a:lstStyle/>
                    <a:p>
                      <a:pPr algn="l"/>
                      <a:r>
                        <a:rPr lang="en-US" sz="2800" dirty="0">
                          <a:solidFill>
                            <a:schemeClr val="tx1"/>
                          </a:solidFill>
                        </a:rPr>
                        <a:t>Rice</a:t>
                      </a:r>
                    </a:p>
                  </a:txBody>
                  <a:tcPr marL="99060" marR="99060"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a:t>
                      </a:r>
                    </a:p>
                  </a:txBody>
                  <a:tcPr marL="99060" marR="99060"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14</a:t>
                      </a:r>
                    </a:p>
                  </a:txBody>
                  <a:tcPr marL="99060" marR="99060"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74158">
                <a:tc>
                  <a:txBody>
                    <a:bodyPr/>
                    <a:lstStyle/>
                    <a:p>
                      <a:pPr algn="l"/>
                      <a:r>
                        <a:rPr lang="en-US" sz="2800" dirty="0">
                          <a:solidFill>
                            <a:schemeClr val="tx1"/>
                          </a:solidFill>
                        </a:rPr>
                        <a:t>Wheat</a:t>
                      </a:r>
                    </a:p>
                  </a:txBody>
                  <a:tcPr marL="99060" marR="99060"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a:t>
                      </a:r>
                    </a:p>
                  </a:txBody>
                  <a:tcPr marL="99060" marR="99060"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43672">
                <a:tc>
                  <a:txBody>
                    <a:bodyPr/>
                    <a:lstStyle/>
                    <a:p>
                      <a:pPr algn="l"/>
                      <a:r>
                        <a:rPr lang="en-US" sz="2800" dirty="0">
                          <a:solidFill>
                            <a:schemeClr val="tx1"/>
                          </a:solidFill>
                        </a:rPr>
                        <a:t>Coconut Oil</a:t>
                      </a:r>
                    </a:p>
                  </a:txBody>
                  <a:tcPr marL="99060" marR="99060"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42</a:t>
                      </a:r>
                    </a:p>
                  </a:txBody>
                  <a:tcPr marL="99060" marR="99060"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63</a:t>
                      </a:r>
                    </a:p>
                  </a:txBody>
                  <a:tcPr marL="99060" marR="99060"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74158">
                <a:tc>
                  <a:txBody>
                    <a:bodyPr/>
                    <a:lstStyle/>
                    <a:p>
                      <a:pPr algn="l"/>
                      <a:r>
                        <a:rPr lang="en-US" sz="2800" dirty="0">
                          <a:solidFill>
                            <a:schemeClr val="tx1"/>
                          </a:solidFill>
                        </a:rPr>
                        <a:t>Sugar</a:t>
                      </a:r>
                    </a:p>
                  </a:txBody>
                  <a:tcPr marL="99060" marR="99060"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a:t>
                      </a:r>
                    </a:p>
                  </a:txBody>
                  <a:tcPr marL="99060" marR="99060"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15</a:t>
                      </a:r>
                    </a:p>
                  </a:txBody>
                  <a:tcPr marL="99060" marR="99060"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xmlns="" id="{E360A866-50E3-4975-B859-2915C87DFCF6}"/>
              </a:ext>
            </a:extLst>
          </p:cNvPr>
          <p:cNvSpPr>
            <a:spLocks noGrp="1"/>
          </p:cNvSpPr>
          <p:nvPr>
            <p:ph type="title"/>
          </p:nvPr>
        </p:nvSpPr>
        <p:spPr>
          <a:xfrm>
            <a:off x="1638300" y="274638"/>
            <a:ext cx="8915400" cy="715962"/>
          </a:xfrm>
          <a:ln>
            <a:solidFill>
              <a:schemeClr val="tx1"/>
            </a:solidFill>
            <a:miter lim="800000"/>
            <a:headEnd/>
            <a:tailEnd/>
          </a:ln>
        </p:spPr>
        <p:txBody>
          <a:bodyPr/>
          <a:lstStyle/>
          <a:p>
            <a:r>
              <a:rPr lang="en-US" altLang="en-US"/>
              <a:t>Solution 1</a:t>
            </a:r>
          </a:p>
        </p:txBody>
      </p:sp>
      <p:sp>
        <p:nvSpPr>
          <p:cNvPr id="78851" name="Content Placeholder 2">
            <a:extLst>
              <a:ext uri="{FF2B5EF4-FFF2-40B4-BE49-F238E27FC236}">
                <a16:creationId xmlns:a16="http://schemas.microsoft.com/office/drawing/2014/main" xmlns="" id="{C9A4DD9F-0F2D-4776-9534-EBB7CDB3479C}"/>
              </a:ext>
            </a:extLst>
          </p:cNvPr>
          <p:cNvSpPr>
            <a:spLocks noGrp="1"/>
          </p:cNvSpPr>
          <p:nvPr>
            <p:ph idx="1"/>
          </p:nvPr>
        </p:nvSpPr>
        <p:spPr>
          <a:xfrm>
            <a:off x="1638300" y="1219201"/>
            <a:ext cx="8915400" cy="4906963"/>
          </a:xfrm>
          <a:ln>
            <a:solidFill>
              <a:schemeClr val="tx1"/>
            </a:solidFill>
            <a:miter lim="800000"/>
            <a:headEnd/>
            <a:tailEnd/>
          </a:ln>
        </p:spPr>
        <p:txBody>
          <a:bodyPr/>
          <a:lstStyle/>
          <a:p>
            <a:pPr>
              <a:buFont typeface="Arial" panose="020B0604020202020204" pitchFamily="34" charset="0"/>
              <a:buNone/>
            </a:pPr>
            <a:endParaRPr lang="en-US" altLang="en-US"/>
          </a:p>
        </p:txBody>
      </p:sp>
      <p:graphicFrame>
        <p:nvGraphicFramePr>
          <p:cNvPr id="4" name="Table 3">
            <a:extLst>
              <a:ext uri="{FF2B5EF4-FFF2-40B4-BE49-F238E27FC236}">
                <a16:creationId xmlns:a16="http://schemas.microsoft.com/office/drawing/2014/main" xmlns="" id="{4448EE18-8768-46C8-ACBB-BC92ABB00AB3}"/>
              </a:ext>
            </a:extLst>
          </p:cNvPr>
          <p:cNvGraphicFramePr>
            <a:graphicFrameLocks noGrp="1"/>
          </p:cNvGraphicFramePr>
          <p:nvPr/>
        </p:nvGraphicFramePr>
        <p:xfrm>
          <a:off x="2133600" y="1371600"/>
          <a:ext cx="8255000" cy="4535489"/>
        </p:xfrm>
        <a:graphic>
          <a:graphicData uri="http://schemas.openxmlformats.org/drawingml/2006/table">
            <a:tbl>
              <a:tblPr firstRow="1" bandRow="1">
                <a:tableStyleId>{5C22544A-7EE6-4342-B048-85BDC9FD1C3A}</a:tableStyleId>
              </a:tblPr>
              <a:tblGrid>
                <a:gridCol w="2297784">
                  <a:extLst>
                    <a:ext uri="{9D8B030D-6E8A-4147-A177-3AD203B41FA5}">
                      <a16:colId xmlns:a16="http://schemas.microsoft.com/office/drawing/2014/main" xmlns="" val="20000"/>
                    </a:ext>
                  </a:extLst>
                </a:gridCol>
                <a:gridCol w="3063711">
                  <a:extLst>
                    <a:ext uri="{9D8B030D-6E8A-4147-A177-3AD203B41FA5}">
                      <a16:colId xmlns:a16="http://schemas.microsoft.com/office/drawing/2014/main" xmlns="" val="20001"/>
                    </a:ext>
                  </a:extLst>
                </a:gridCol>
                <a:gridCol w="2893505">
                  <a:extLst>
                    <a:ext uri="{9D8B030D-6E8A-4147-A177-3AD203B41FA5}">
                      <a16:colId xmlns:a16="http://schemas.microsoft.com/office/drawing/2014/main" xmlns="" val="20002"/>
                    </a:ext>
                  </a:extLst>
                </a:gridCol>
              </a:tblGrid>
              <a:tr h="519329">
                <a:tc>
                  <a:txBody>
                    <a:bodyPr/>
                    <a:lstStyle/>
                    <a:p>
                      <a:pPr algn="l"/>
                      <a:r>
                        <a:rPr lang="en-US" sz="2400" dirty="0">
                          <a:solidFill>
                            <a:schemeClr val="tx1"/>
                          </a:solidFill>
                        </a:rPr>
                        <a:t>Commodities</a:t>
                      </a:r>
                    </a:p>
                  </a:txBody>
                  <a:tcPr marL="99060" marR="990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Price in 1995(Rs.)</a:t>
                      </a:r>
                    </a:p>
                  </a:txBody>
                  <a:tcPr marL="99060" marR="990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Price in</a:t>
                      </a:r>
                      <a:r>
                        <a:rPr lang="en-US" sz="2400" baseline="0" dirty="0">
                          <a:solidFill>
                            <a:schemeClr val="tx1"/>
                          </a:solidFill>
                        </a:rPr>
                        <a:t> 1996(Rs.)</a:t>
                      </a:r>
                      <a:endParaRPr lang="en-US" sz="2400" dirty="0">
                        <a:solidFill>
                          <a:schemeClr val="tx1"/>
                        </a:solidFill>
                      </a:endParaRPr>
                    </a:p>
                  </a:txBody>
                  <a:tcPr marL="99060" marR="990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88575">
                <a:tc>
                  <a:txBody>
                    <a:bodyPr/>
                    <a:lstStyle/>
                    <a:p>
                      <a:pPr algn="l"/>
                      <a:r>
                        <a:rPr lang="en-US" sz="2800" dirty="0">
                          <a:solidFill>
                            <a:schemeClr val="tx1"/>
                          </a:solidFill>
                        </a:rPr>
                        <a:t>Rice</a:t>
                      </a:r>
                    </a:p>
                  </a:txBody>
                  <a:tcPr marL="99060" marR="990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a:t>
                      </a:r>
                    </a:p>
                  </a:txBody>
                  <a:tcPr marL="99060" marR="990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14</a:t>
                      </a:r>
                    </a:p>
                  </a:txBody>
                  <a:tcPr marL="99060" marR="990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88575">
                <a:tc>
                  <a:txBody>
                    <a:bodyPr/>
                    <a:lstStyle/>
                    <a:p>
                      <a:pPr algn="l"/>
                      <a:r>
                        <a:rPr lang="en-US" sz="2800" dirty="0">
                          <a:solidFill>
                            <a:schemeClr val="tx1"/>
                          </a:solidFill>
                        </a:rPr>
                        <a:t>Wheat</a:t>
                      </a:r>
                    </a:p>
                  </a:txBody>
                  <a:tcPr marL="99060" marR="990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a:t>
                      </a:r>
                    </a:p>
                  </a:txBody>
                  <a:tcPr marL="99060" marR="990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073285">
                <a:tc>
                  <a:txBody>
                    <a:bodyPr/>
                    <a:lstStyle/>
                    <a:p>
                      <a:pPr algn="l"/>
                      <a:r>
                        <a:rPr lang="en-US" sz="2800" dirty="0">
                          <a:solidFill>
                            <a:schemeClr val="tx1"/>
                          </a:solidFill>
                        </a:rPr>
                        <a:t>Coconut Oil</a:t>
                      </a:r>
                    </a:p>
                    <a:p>
                      <a:pPr algn="l"/>
                      <a:endParaRPr lang="en-US" sz="2800" dirty="0">
                        <a:solidFill>
                          <a:schemeClr val="tx1"/>
                        </a:solidFill>
                      </a:endParaRPr>
                    </a:p>
                  </a:txBody>
                  <a:tcPr marL="99060" marR="990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42</a:t>
                      </a:r>
                    </a:p>
                  </a:txBody>
                  <a:tcPr marL="99060" marR="990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63</a:t>
                      </a:r>
                    </a:p>
                  </a:txBody>
                  <a:tcPr marL="99060" marR="990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88575">
                <a:tc>
                  <a:txBody>
                    <a:bodyPr/>
                    <a:lstStyle/>
                    <a:p>
                      <a:pPr algn="l"/>
                      <a:r>
                        <a:rPr lang="en-US" sz="2800" dirty="0">
                          <a:solidFill>
                            <a:schemeClr val="tx1"/>
                          </a:solidFill>
                        </a:rPr>
                        <a:t>Sugar</a:t>
                      </a:r>
                    </a:p>
                  </a:txBody>
                  <a:tcPr marL="99060" marR="990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a:t>
                      </a:r>
                    </a:p>
                  </a:txBody>
                  <a:tcPr marL="99060" marR="990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15</a:t>
                      </a:r>
                    </a:p>
                  </a:txBody>
                  <a:tcPr marL="99060" marR="990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88575">
                <a:tc>
                  <a:txBody>
                    <a:bodyPr/>
                    <a:lstStyle/>
                    <a:p>
                      <a:pPr algn="l"/>
                      <a:r>
                        <a:rPr lang="en-US" sz="2800" dirty="0">
                          <a:solidFill>
                            <a:schemeClr val="tx1"/>
                          </a:solidFill>
                        </a:rPr>
                        <a:t>Total</a:t>
                      </a:r>
                    </a:p>
                  </a:txBody>
                  <a:tcPr marL="99060" marR="990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∑P</a:t>
                      </a:r>
                      <a:r>
                        <a:rPr lang="en-US" sz="2800" baseline="-25000" dirty="0">
                          <a:solidFill>
                            <a:schemeClr val="tx1"/>
                          </a:solidFill>
                        </a:rPr>
                        <a:t>o</a:t>
                      </a:r>
                      <a:r>
                        <a:rPr lang="en-US" sz="2800" dirty="0">
                          <a:solidFill>
                            <a:schemeClr val="tx1"/>
                          </a:solidFill>
                        </a:rPr>
                        <a:t>=70</a:t>
                      </a:r>
                    </a:p>
                  </a:txBody>
                  <a:tcPr marL="99060" marR="990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∑P</a:t>
                      </a:r>
                      <a:r>
                        <a:rPr lang="en-US" sz="2800" baseline="-25000" dirty="0">
                          <a:solidFill>
                            <a:schemeClr val="tx1"/>
                          </a:solidFill>
                        </a:rPr>
                        <a:t>1</a:t>
                      </a:r>
                      <a:r>
                        <a:rPr lang="en-US" sz="2800" dirty="0">
                          <a:solidFill>
                            <a:schemeClr val="tx1"/>
                          </a:solidFill>
                        </a:rPr>
                        <a:t>=102</a:t>
                      </a:r>
                    </a:p>
                  </a:txBody>
                  <a:tcPr marL="99060" marR="990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88575">
                <a:tc gridSpan="3">
                  <a:txBody>
                    <a:bodyPr/>
                    <a:lstStyle/>
                    <a:p>
                      <a:pPr algn="l"/>
                      <a:r>
                        <a:rPr lang="en-US" sz="2800" dirty="0">
                          <a:solidFill>
                            <a:schemeClr val="tx1"/>
                          </a:solidFill>
                        </a:rPr>
                        <a:t>Price Index</a:t>
                      </a:r>
                      <a:r>
                        <a:rPr lang="en-US" sz="2800" baseline="0" dirty="0">
                          <a:solidFill>
                            <a:schemeClr val="tx1"/>
                          </a:solidFill>
                        </a:rPr>
                        <a:t> (P</a:t>
                      </a:r>
                      <a:r>
                        <a:rPr lang="en-US" sz="2800" baseline="-25000" dirty="0">
                          <a:solidFill>
                            <a:schemeClr val="tx1"/>
                          </a:solidFill>
                        </a:rPr>
                        <a:t>01</a:t>
                      </a:r>
                      <a:r>
                        <a:rPr lang="en-US" sz="2800" baseline="0" dirty="0">
                          <a:solidFill>
                            <a:schemeClr val="tx1"/>
                          </a:solidFill>
                        </a:rPr>
                        <a:t>)= (102/70)*100=145.71</a:t>
                      </a:r>
                      <a:endParaRPr lang="en-US" sz="2800" dirty="0">
                        <a:solidFill>
                          <a:schemeClr val="tx1"/>
                        </a:solidFill>
                      </a:endParaRPr>
                    </a:p>
                  </a:txBody>
                  <a:tcPr marL="99060" marR="990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xmlns="" id="{8EF2C7F3-62FD-46D8-A746-78A570BE51B9}"/>
              </a:ext>
            </a:extLst>
          </p:cNvPr>
          <p:cNvSpPr>
            <a:spLocks noGrp="1"/>
          </p:cNvSpPr>
          <p:nvPr>
            <p:ph type="title"/>
          </p:nvPr>
        </p:nvSpPr>
        <p:spPr>
          <a:xfrm>
            <a:off x="1638300" y="274638"/>
            <a:ext cx="8915400" cy="715962"/>
          </a:xfrm>
          <a:ln>
            <a:solidFill>
              <a:schemeClr val="tx1"/>
            </a:solidFill>
            <a:miter lim="800000"/>
            <a:headEnd/>
            <a:tailEnd/>
          </a:ln>
        </p:spPr>
        <p:txBody>
          <a:bodyPr/>
          <a:lstStyle/>
          <a:p>
            <a:r>
              <a:rPr lang="en-US" altLang="en-US"/>
              <a:t>Problem 2</a:t>
            </a:r>
          </a:p>
        </p:txBody>
      </p:sp>
      <p:sp>
        <p:nvSpPr>
          <p:cNvPr id="79875" name="Content Placeholder 2">
            <a:extLst>
              <a:ext uri="{FF2B5EF4-FFF2-40B4-BE49-F238E27FC236}">
                <a16:creationId xmlns:a16="http://schemas.microsoft.com/office/drawing/2014/main" xmlns="" id="{AAD95C2B-0CA0-49EF-B517-CD57D81237A2}"/>
              </a:ext>
            </a:extLst>
          </p:cNvPr>
          <p:cNvSpPr>
            <a:spLocks noGrp="1"/>
          </p:cNvSpPr>
          <p:nvPr>
            <p:ph idx="1"/>
          </p:nvPr>
        </p:nvSpPr>
        <p:spPr>
          <a:xfrm>
            <a:off x="1638300" y="1112838"/>
            <a:ext cx="8915400" cy="4906962"/>
          </a:xfrm>
          <a:ln>
            <a:solidFill>
              <a:schemeClr val="tx1"/>
            </a:solidFill>
            <a:miter lim="800000"/>
            <a:headEnd/>
            <a:tailEnd/>
          </a:ln>
        </p:spPr>
        <p:txBody>
          <a:bodyPr/>
          <a:lstStyle/>
          <a:p>
            <a:r>
              <a:rPr lang="en-US" altLang="en-US"/>
              <a:t>From the following data, construct an Index Number of prices for the year 1997 using 1996 as base year.(Simple average of Relative method)</a:t>
            </a:r>
          </a:p>
          <a:p>
            <a:endParaRPr lang="en-US" altLang="en-US"/>
          </a:p>
        </p:txBody>
      </p:sp>
      <p:graphicFrame>
        <p:nvGraphicFramePr>
          <p:cNvPr id="4" name="Table 3">
            <a:extLst>
              <a:ext uri="{FF2B5EF4-FFF2-40B4-BE49-F238E27FC236}">
                <a16:creationId xmlns:a16="http://schemas.microsoft.com/office/drawing/2014/main" xmlns="" id="{D2688A48-54D6-486F-8108-5AF445681DE5}"/>
              </a:ext>
            </a:extLst>
          </p:cNvPr>
          <p:cNvGraphicFramePr>
            <a:graphicFrameLocks noGrp="1"/>
          </p:cNvGraphicFramePr>
          <p:nvPr/>
        </p:nvGraphicFramePr>
        <p:xfrm>
          <a:off x="2133600" y="2743201"/>
          <a:ext cx="8255000" cy="3065464"/>
        </p:xfrm>
        <a:graphic>
          <a:graphicData uri="http://schemas.openxmlformats.org/drawingml/2006/table">
            <a:tbl>
              <a:tblPr firstRow="1" bandRow="1">
                <a:tableStyleId>{5C22544A-7EE6-4342-B048-85BDC9FD1C3A}</a:tableStyleId>
              </a:tblPr>
              <a:tblGrid>
                <a:gridCol w="2297784">
                  <a:extLst>
                    <a:ext uri="{9D8B030D-6E8A-4147-A177-3AD203B41FA5}">
                      <a16:colId xmlns:a16="http://schemas.microsoft.com/office/drawing/2014/main" xmlns="" val="20000"/>
                    </a:ext>
                  </a:extLst>
                </a:gridCol>
                <a:gridCol w="3063711">
                  <a:extLst>
                    <a:ext uri="{9D8B030D-6E8A-4147-A177-3AD203B41FA5}">
                      <a16:colId xmlns:a16="http://schemas.microsoft.com/office/drawing/2014/main" xmlns="" val="20001"/>
                    </a:ext>
                  </a:extLst>
                </a:gridCol>
                <a:gridCol w="2893505">
                  <a:extLst>
                    <a:ext uri="{9D8B030D-6E8A-4147-A177-3AD203B41FA5}">
                      <a16:colId xmlns:a16="http://schemas.microsoft.com/office/drawing/2014/main" xmlns="" val="20002"/>
                    </a:ext>
                  </a:extLst>
                </a:gridCol>
              </a:tblGrid>
              <a:tr h="796031">
                <a:tc>
                  <a:txBody>
                    <a:bodyPr/>
                    <a:lstStyle/>
                    <a:p>
                      <a:pPr algn="l"/>
                      <a:r>
                        <a:rPr lang="en-US" sz="2400" dirty="0">
                          <a:solidFill>
                            <a:schemeClr val="tx1"/>
                          </a:solidFill>
                        </a:rPr>
                        <a:t>Commodities</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Price in 1996(Rs.)</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Price in</a:t>
                      </a:r>
                      <a:r>
                        <a:rPr lang="en-US" sz="2400" baseline="0" dirty="0">
                          <a:solidFill>
                            <a:schemeClr val="tx1"/>
                          </a:solidFill>
                        </a:rPr>
                        <a:t> 1997(Rs.)</a:t>
                      </a:r>
                      <a:endParaRPr lang="en-US" sz="2400" dirty="0">
                        <a:solidFill>
                          <a:schemeClr val="tx1"/>
                        </a:solidFill>
                      </a:endParaRP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83733">
                <a:tc>
                  <a:txBody>
                    <a:bodyPr/>
                    <a:lstStyle/>
                    <a:p>
                      <a:pPr algn="l"/>
                      <a:r>
                        <a:rPr lang="en-US" sz="2800" dirty="0">
                          <a:solidFill>
                            <a:schemeClr val="tx1"/>
                          </a:solidFill>
                        </a:rPr>
                        <a:t>Rice</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15</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83733">
                <a:tc>
                  <a:txBody>
                    <a:bodyPr/>
                    <a:lstStyle/>
                    <a:p>
                      <a:pPr algn="l"/>
                      <a:r>
                        <a:rPr lang="en-US" sz="2800" dirty="0">
                          <a:solidFill>
                            <a:schemeClr val="tx1"/>
                          </a:solidFill>
                        </a:rPr>
                        <a:t>Wheat</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12</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18234">
                <a:tc>
                  <a:txBody>
                    <a:bodyPr/>
                    <a:lstStyle/>
                    <a:p>
                      <a:pPr algn="l"/>
                      <a:r>
                        <a:rPr lang="en-US" sz="2800" dirty="0">
                          <a:solidFill>
                            <a:schemeClr val="tx1"/>
                          </a:solidFill>
                        </a:rPr>
                        <a:t>Coconut Oil</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83733">
                <a:tc>
                  <a:txBody>
                    <a:bodyPr/>
                    <a:lstStyle/>
                    <a:p>
                      <a:pPr algn="l"/>
                      <a:r>
                        <a:rPr lang="en-US" sz="2800" dirty="0">
                          <a:solidFill>
                            <a:schemeClr val="tx1"/>
                          </a:solidFill>
                        </a:rPr>
                        <a:t>Pulses</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30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xmlns="" id="{D00B381C-9A1A-4A5D-A862-EBCE36105834}"/>
              </a:ext>
            </a:extLst>
          </p:cNvPr>
          <p:cNvSpPr>
            <a:spLocks noGrp="1"/>
          </p:cNvSpPr>
          <p:nvPr>
            <p:ph type="title"/>
          </p:nvPr>
        </p:nvSpPr>
        <p:spPr>
          <a:xfrm>
            <a:off x="1638300" y="274638"/>
            <a:ext cx="8915400" cy="715962"/>
          </a:xfrm>
          <a:ln>
            <a:solidFill>
              <a:schemeClr val="tx1"/>
            </a:solidFill>
            <a:miter lim="800000"/>
            <a:headEnd/>
            <a:tailEnd/>
          </a:ln>
        </p:spPr>
        <p:txBody>
          <a:bodyPr/>
          <a:lstStyle/>
          <a:p>
            <a:r>
              <a:rPr lang="en-US" altLang="en-US"/>
              <a:t>Solution 2</a:t>
            </a:r>
          </a:p>
        </p:txBody>
      </p:sp>
      <p:sp>
        <p:nvSpPr>
          <p:cNvPr id="80899" name="Content Placeholder 2">
            <a:extLst>
              <a:ext uri="{FF2B5EF4-FFF2-40B4-BE49-F238E27FC236}">
                <a16:creationId xmlns:a16="http://schemas.microsoft.com/office/drawing/2014/main" xmlns="" id="{A77452B1-0D28-4434-9F28-0754537974FE}"/>
              </a:ext>
            </a:extLst>
          </p:cNvPr>
          <p:cNvSpPr>
            <a:spLocks noGrp="1"/>
          </p:cNvSpPr>
          <p:nvPr>
            <p:ph idx="1"/>
          </p:nvPr>
        </p:nvSpPr>
        <p:spPr>
          <a:xfrm>
            <a:off x="1638300" y="1219201"/>
            <a:ext cx="8915400" cy="4906963"/>
          </a:xfrm>
          <a:ln>
            <a:solidFill>
              <a:schemeClr val="tx1"/>
            </a:solidFill>
            <a:miter lim="800000"/>
            <a:headEnd/>
            <a:tailEnd/>
          </a:ln>
        </p:spPr>
        <p:txBody>
          <a:bodyPr/>
          <a:lstStyle/>
          <a:p>
            <a:pPr>
              <a:buFont typeface="Arial" panose="020B0604020202020204" pitchFamily="34" charset="0"/>
              <a:buNone/>
            </a:pPr>
            <a:endParaRPr lang="en-US" altLang="en-US"/>
          </a:p>
        </p:txBody>
      </p:sp>
      <p:graphicFrame>
        <p:nvGraphicFramePr>
          <p:cNvPr id="4" name="Table 3">
            <a:extLst>
              <a:ext uri="{FF2B5EF4-FFF2-40B4-BE49-F238E27FC236}">
                <a16:creationId xmlns:a16="http://schemas.microsoft.com/office/drawing/2014/main" xmlns="" id="{DD6378BD-7AFE-425B-9A87-7C8F7585E24C}"/>
              </a:ext>
            </a:extLst>
          </p:cNvPr>
          <p:cNvGraphicFramePr>
            <a:graphicFrameLocks noGrp="1"/>
          </p:cNvGraphicFramePr>
          <p:nvPr/>
        </p:nvGraphicFramePr>
        <p:xfrm>
          <a:off x="1981200" y="1295400"/>
          <a:ext cx="8534400" cy="4305498"/>
        </p:xfrm>
        <a:graphic>
          <a:graphicData uri="http://schemas.openxmlformats.org/drawingml/2006/table">
            <a:tbl>
              <a:tblPr firstRow="1" bandRow="1">
                <a:tableStyleId>{5C22544A-7EE6-4342-B048-85BDC9FD1C3A}</a:tableStyleId>
              </a:tblPr>
              <a:tblGrid>
                <a:gridCol w="1758997">
                  <a:extLst>
                    <a:ext uri="{9D8B030D-6E8A-4147-A177-3AD203B41FA5}">
                      <a16:colId xmlns:a16="http://schemas.microsoft.com/office/drawing/2014/main" xmlns="" val="20000"/>
                    </a:ext>
                  </a:extLst>
                </a:gridCol>
                <a:gridCol w="2345331">
                  <a:extLst>
                    <a:ext uri="{9D8B030D-6E8A-4147-A177-3AD203B41FA5}">
                      <a16:colId xmlns:a16="http://schemas.microsoft.com/office/drawing/2014/main" xmlns="" val="20001"/>
                    </a:ext>
                  </a:extLst>
                </a:gridCol>
                <a:gridCol w="2215036">
                  <a:extLst>
                    <a:ext uri="{9D8B030D-6E8A-4147-A177-3AD203B41FA5}">
                      <a16:colId xmlns:a16="http://schemas.microsoft.com/office/drawing/2014/main" xmlns="" val="20002"/>
                    </a:ext>
                  </a:extLst>
                </a:gridCol>
                <a:gridCol w="2215036">
                  <a:extLst>
                    <a:ext uri="{9D8B030D-6E8A-4147-A177-3AD203B41FA5}">
                      <a16:colId xmlns:a16="http://schemas.microsoft.com/office/drawing/2014/main" xmlns="" val="20003"/>
                    </a:ext>
                  </a:extLst>
                </a:gridCol>
              </a:tblGrid>
              <a:tr h="446940">
                <a:tc>
                  <a:txBody>
                    <a:bodyPr/>
                    <a:lstStyle/>
                    <a:p>
                      <a:pPr algn="l"/>
                      <a:r>
                        <a:rPr lang="en-US" sz="2000" dirty="0">
                          <a:solidFill>
                            <a:schemeClr val="tx1"/>
                          </a:solidFill>
                        </a:rPr>
                        <a:t>Commodities</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Price in 1996(Rs.)</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Price in</a:t>
                      </a:r>
                      <a:r>
                        <a:rPr lang="en-US" sz="2000" baseline="0" dirty="0">
                          <a:solidFill>
                            <a:schemeClr val="tx1"/>
                          </a:solidFill>
                        </a:rPr>
                        <a:t> 1997(Rs.)</a:t>
                      </a:r>
                      <a:endParaRPr lang="en-US" sz="2000" dirty="0">
                        <a:solidFill>
                          <a:schemeClr val="tx1"/>
                        </a:solidFill>
                      </a:endParaRP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Price Relative</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457118">
                <a:tc>
                  <a:txBody>
                    <a:bodyPr/>
                    <a:lstStyle/>
                    <a:p>
                      <a:pPr algn="l"/>
                      <a:r>
                        <a:rPr lang="en-US" sz="2400" dirty="0">
                          <a:solidFill>
                            <a:schemeClr val="tx1"/>
                          </a:solidFill>
                        </a:rPr>
                        <a:t>Rice</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10</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15</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150</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19027">
                <a:tc>
                  <a:txBody>
                    <a:bodyPr/>
                    <a:lstStyle/>
                    <a:p>
                      <a:pPr algn="l"/>
                      <a:r>
                        <a:rPr lang="en-US" sz="2400" dirty="0">
                          <a:solidFill>
                            <a:schemeClr val="tx1"/>
                          </a:solidFill>
                        </a:rPr>
                        <a:t>Wheat</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10</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12</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120</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19027">
                <a:tc>
                  <a:txBody>
                    <a:bodyPr/>
                    <a:lstStyle/>
                    <a:p>
                      <a:pPr algn="l"/>
                      <a:r>
                        <a:rPr lang="en-US" sz="2400" dirty="0">
                          <a:solidFill>
                            <a:schemeClr val="tx1"/>
                          </a:solidFill>
                        </a:rPr>
                        <a:t>Coconut Oil</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40</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60</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150</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57118">
                <a:tc>
                  <a:txBody>
                    <a:bodyPr/>
                    <a:lstStyle/>
                    <a:p>
                      <a:pPr algn="l"/>
                      <a:r>
                        <a:rPr lang="en-US" sz="2400" dirty="0">
                          <a:solidFill>
                            <a:schemeClr val="tx1"/>
                          </a:solidFill>
                        </a:rPr>
                        <a:t>Pulses</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20</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30</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150</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57118">
                <a:tc>
                  <a:txBody>
                    <a:bodyPr/>
                    <a:lstStyle/>
                    <a:p>
                      <a:pPr algn="l"/>
                      <a:r>
                        <a:rPr lang="en-US" sz="2400" dirty="0">
                          <a:solidFill>
                            <a:schemeClr val="tx1"/>
                          </a:solidFill>
                        </a:rPr>
                        <a:t>Total</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a:t>
                      </a:r>
                      <a:r>
                        <a:rPr lang="en-US" sz="2400" baseline="-25000" dirty="0">
                          <a:solidFill>
                            <a:schemeClr val="tx1"/>
                          </a:solidFill>
                        </a:rPr>
                        <a:t>o</a:t>
                      </a:r>
                      <a:r>
                        <a:rPr lang="en-US" sz="2400" dirty="0">
                          <a:solidFill>
                            <a:schemeClr val="tx1"/>
                          </a:solidFill>
                        </a:rPr>
                        <a:t>=80</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a:t>
                      </a:r>
                      <a:r>
                        <a:rPr lang="en-US" sz="2400" baseline="-25000" dirty="0">
                          <a:solidFill>
                            <a:schemeClr val="tx1"/>
                          </a:solidFill>
                        </a:rPr>
                        <a:t>1</a:t>
                      </a:r>
                      <a:r>
                        <a:rPr lang="en-US" sz="2400" dirty="0">
                          <a:solidFill>
                            <a:schemeClr val="tx1"/>
                          </a:solidFill>
                        </a:rPr>
                        <a:t>=117</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∑I=570</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91115">
                <a:tc gridSpan="4">
                  <a:txBody>
                    <a:bodyPr/>
                    <a:lstStyle/>
                    <a:p>
                      <a:pPr algn="ctr"/>
                      <a:r>
                        <a:rPr lang="en-US" sz="2800" dirty="0">
                          <a:solidFill>
                            <a:schemeClr val="tx1"/>
                          </a:solidFill>
                        </a:rPr>
                        <a:t>Simple Average of Relative Method</a:t>
                      </a:r>
                      <a:r>
                        <a:rPr lang="en-US" sz="2800" baseline="0" dirty="0">
                          <a:solidFill>
                            <a:schemeClr val="tx1"/>
                          </a:solidFill>
                        </a:rPr>
                        <a:t>= (570/4)=142.50</a:t>
                      </a:r>
                      <a:endParaRPr lang="en-US" sz="2800" dirty="0">
                        <a:solidFill>
                          <a:schemeClr val="tx1"/>
                        </a:solidFill>
                      </a:endParaRP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lang="en-US" sz="280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857837">
                <a:tc gridSpan="4">
                  <a:txBody>
                    <a:bodyPr/>
                    <a:lstStyle/>
                    <a:p>
                      <a:pPr algn="ctr"/>
                      <a:r>
                        <a:rPr lang="en-US" sz="2800" dirty="0">
                          <a:solidFill>
                            <a:schemeClr val="tx1"/>
                          </a:solidFill>
                        </a:rPr>
                        <a:t>Simple Aggregate Method=(117/80)*100=146.25</a:t>
                      </a:r>
                    </a:p>
                  </a:txBody>
                  <a:tcPr marL="99060" marR="99060"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tc hMerge="1">
                  <a:txBody>
                    <a:bodyPr/>
                    <a:lstStyle/>
                    <a:p>
                      <a:endParaRPr lang="en-IN"/>
                    </a:p>
                  </a:txBody>
                  <a:tcPr/>
                </a:tc>
                <a:tc hMerge="1">
                  <a:txBody>
                    <a:bodyPr/>
                    <a:lstStyle/>
                    <a:p>
                      <a:pPr algn="l"/>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xmlns="" id="{6B01C8CE-5B3F-44D8-BB92-D56BC3421DF0}"/>
              </a:ext>
            </a:extLst>
          </p:cNvPr>
          <p:cNvSpPr>
            <a:spLocks noGrp="1"/>
          </p:cNvSpPr>
          <p:nvPr>
            <p:ph type="title"/>
          </p:nvPr>
        </p:nvSpPr>
        <p:spPr>
          <a:xfrm>
            <a:off x="1638300" y="274638"/>
            <a:ext cx="8915400" cy="715962"/>
          </a:xfrm>
          <a:ln>
            <a:solidFill>
              <a:schemeClr val="tx1"/>
            </a:solidFill>
            <a:miter lim="800000"/>
            <a:headEnd/>
            <a:tailEnd/>
          </a:ln>
        </p:spPr>
        <p:txBody>
          <a:bodyPr/>
          <a:lstStyle/>
          <a:p>
            <a:r>
              <a:rPr lang="en-US" altLang="en-US"/>
              <a:t>Problem 3</a:t>
            </a:r>
          </a:p>
        </p:txBody>
      </p:sp>
      <p:sp>
        <p:nvSpPr>
          <p:cNvPr id="81923" name="Content Placeholder 2">
            <a:extLst>
              <a:ext uri="{FF2B5EF4-FFF2-40B4-BE49-F238E27FC236}">
                <a16:creationId xmlns:a16="http://schemas.microsoft.com/office/drawing/2014/main" xmlns="" id="{DA41C028-5605-4100-9A54-6B2F5F214E11}"/>
              </a:ext>
            </a:extLst>
          </p:cNvPr>
          <p:cNvSpPr>
            <a:spLocks noGrp="1"/>
          </p:cNvSpPr>
          <p:nvPr>
            <p:ph idx="1"/>
          </p:nvPr>
        </p:nvSpPr>
        <p:spPr>
          <a:xfrm>
            <a:off x="1638300" y="1219201"/>
            <a:ext cx="8915400" cy="4906963"/>
          </a:xfrm>
          <a:ln>
            <a:solidFill>
              <a:schemeClr val="tx1"/>
            </a:solidFill>
            <a:miter lim="800000"/>
            <a:headEnd/>
            <a:tailEnd/>
          </a:ln>
        </p:spPr>
        <p:txBody>
          <a:bodyPr/>
          <a:lstStyle/>
          <a:p>
            <a:r>
              <a:rPr lang="en-US" altLang="en-US"/>
              <a:t>From the following data, construct Price  Index Using Laspeyre’s method</a:t>
            </a:r>
          </a:p>
        </p:txBody>
      </p:sp>
      <p:graphicFrame>
        <p:nvGraphicFramePr>
          <p:cNvPr id="4" name="Table 3">
            <a:extLst>
              <a:ext uri="{FF2B5EF4-FFF2-40B4-BE49-F238E27FC236}">
                <a16:creationId xmlns:a16="http://schemas.microsoft.com/office/drawing/2014/main" xmlns="" id="{02CCB0FA-FB60-4A7B-B9EF-99D359557E1A}"/>
              </a:ext>
            </a:extLst>
          </p:cNvPr>
          <p:cNvGraphicFramePr>
            <a:graphicFrameLocks noGrp="1"/>
          </p:cNvGraphicFramePr>
          <p:nvPr/>
        </p:nvGraphicFramePr>
        <p:xfrm>
          <a:off x="1885950" y="2362201"/>
          <a:ext cx="8502650" cy="3768726"/>
        </p:xfrm>
        <a:graphic>
          <a:graphicData uri="http://schemas.openxmlformats.org/drawingml/2006/table">
            <a:tbl>
              <a:tblPr firstRow="1" bandRow="1">
                <a:tableStyleId>{5C22544A-7EE6-4342-B048-85BDC9FD1C3A}</a:tableStyleId>
              </a:tblPr>
              <a:tblGrid>
                <a:gridCol w="1898649">
                  <a:extLst>
                    <a:ext uri="{9D8B030D-6E8A-4147-A177-3AD203B41FA5}">
                      <a16:colId xmlns:a16="http://schemas.microsoft.com/office/drawing/2014/main" xmlns="" val="20000"/>
                    </a:ext>
                  </a:extLst>
                </a:gridCol>
                <a:gridCol w="1347818">
                  <a:extLst>
                    <a:ext uri="{9D8B030D-6E8A-4147-A177-3AD203B41FA5}">
                      <a16:colId xmlns:a16="http://schemas.microsoft.com/office/drawing/2014/main" xmlns="" val="20001"/>
                    </a:ext>
                  </a:extLst>
                </a:gridCol>
                <a:gridCol w="1752061">
                  <a:extLst>
                    <a:ext uri="{9D8B030D-6E8A-4147-A177-3AD203B41FA5}">
                      <a16:colId xmlns:a16="http://schemas.microsoft.com/office/drawing/2014/main" xmlns="" val="20002"/>
                    </a:ext>
                  </a:extLst>
                </a:gridCol>
                <a:gridCol w="1752061">
                  <a:extLst>
                    <a:ext uri="{9D8B030D-6E8A-4147-A177-3AD203B41FA5}">
                      <a16:colId xmlns:a16="http://schemas.microsoft.com/office/drawing/2014/main" xmlns="" val="20003"/>
                    </a:ext>
                  </a:extLst>
                </a:gridCol>
                <a:gridCol w="1752061">
                  <a:extLst>
                    <a:ext uri="{9D8B030D-6E8A-4147-A177-3AD203B41FA5}">
                      <a16:colId xmlns:a16="http://schemas.microsoft.com/office/drawing/2014/main" xmlns="" val="20004"/>
                    </a:ext>
                  </a:extLst>
                </a:gridCol>
              </a:tblGrid>
              <a:tr h="822904">
                <a:tc>
                  <a:txBody>
                    <a:bodyPr/>
                    <a:lstStyle/>
                    <a:p>
                      <a:pPr algn="ctr"/>
                      <a:r>
                        <a:rPr lang="en-US" sz="2400" dirty="0">
                          <a:solidFill>
                            <a:schemeClr val="tx1"/>
                          </a:solidFill>
                        </a:rPr>
                        <a:t>Commodity</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400" dirty="0">
                          <a:solidFill>
                            <a:schemeClr val="tx1"/>
                          </a:solidFill>
                        </a:rPr>
                        <a:t>Base Year</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400" dirty="0">
                          <a:solidFill>
                            <a:schemeClr val="tx1"/>
                          </a:solidFill>
                        </a:rPr>
                        <a:t>Current Year</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937196">
                <a:tc>
                  <a:txBody>
                    <a:bodyPr/>
                    <a:lstStyle/>
                    <a:p>
                      <a:pPr algn="ctr"/>
                      <a:endParaRPr lang="en-US" sz="1800" dirty="0"/>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t>Price</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t>Quantity</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Price </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Quantity</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98450">
                <a:tc>
                  <a:txBody>
                    <a:bodyPr/>
                    <a:lstStyle/>
                    <a:p>
                      <a:pPr algn="ctr"/>
                      <a:r>
                        <a:rPr lang="en-US" sz="2800" dirty="0">
                          <a:solidFill>
                            <a:schemeClr val="tx1"/>
                          </a:solidFill>
                        </a:rPr>
                        <a:t>X</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89884">
                <a:tc>
                  <a:txBody>
                    <a:bodyPr/>
                    <a:lstStyle/>
                    <a:p>
                      <a:pPr algn="ctr"/>
                      <a:r>
                        <a:rPr lang="en-US" sz="2800" dirty="0">
                          <a:solidFill>
                            <a:schemeClr val="tx1"/>
                          </a:solidFill>
                        </a:rPr>
                        <a:t>Y</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12</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15</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720292">
                <a:tc>
                  <a:txBody>
                    <a:bodyPr/>
                    <a:lstStyle/>
                    <a:p>
                      <a:pPr algn="ctr"/>
                      <a:r>
                        <a:rPr lang="en-US" sz="2800" dirty="0">
                          <a:solidFill>
                            <a:schemeClr val="tx1"/>
                          </a:solidFill>
                        </a:rPr>
                        <a:t>Z</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12</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marL="99060" marR="9906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xmlns="" id="{6909008A-C3EB-4A80-A888-F83664939206}"/>
              </a:ext>
            </a:extLst>
          </p:cNvPr>
          <p:cNvSpPr>
            <a:spLocks noGrp="1"/>
          </p:cNvSpPr>
          <p:nvPr>
            <p:ph type="title"/>
          </p:nvPr>
        </p:nvSpPr>
        <p:spPr>
          <a:xfrm>
            <a:off x="1638300" y="274638"/>
            <a:ext cx="8915400" cy="715962"/>
          </a:xfrm>
          <a:ln>
            <a:solidFill>
              <a:schemeClr val="tx1"/>
            </a:solidFill>
            <a:miter lim="800000"/>
            <a:headEnd/>
            <a:tailEnd/>
          </a:ln>
        </p:spPr>
        <p:txBody>
          <a:bodyPr/>
          <a:lstStyle/>
          <a:p>
            <a:r>
              <a:rPr lang="en-US" altLang="en-US"/>
              <a:t>Solution 3</a:t>
            </a:r>
          </a:p>
        </p:txBody>
      </p:sp>
      <p:sp>
        <p:nvSpPr>
          <p:cNvPr id="82947" name="Content Placeholder 2">
            <a:extLst>
              <a:ext uri="{FF2B5EF4-FFF2-40B4-BE49-F238E27FC236}">
                <a16:creationId xmlns:a16="http://schemas.microsoft.com/office/drawing/2014/main" xmlns="" id="{3A223780-5F5C-4DA4-BCA0-4F74AF142D46}"/>
              </a:ext>
            </a:extLst>
          </p:cNvPr>
          <p:cNvSpPr>
            <a:spLocks noGrp="1"/>
          </p:cNvSpPr>
          <p:nvPr>
            <p:ph idx="1"/>
          </p:nvPr>
        </p:nvSpPr>
        <p:spPr>
          <a:xfrm>
            <a:off x="1638300" y="1219201"/>
            <a:ext cx="8915400" cy="4906963"/>
          </a:xfrm>
          <a:ln>
            <a:solidFill>
              <a:schemeClr val="tx1"/>
            </a:solidFill>
            <a:miter lim="800000"/>
            <a:headEnd/>
            <a:tailEnd/>
          </a:ln>
        </p:spPr>
        <p:txBody>
          <a:bodyPr/>
          <a:lstStyle/>
          <a:p>
            <a:endParaRPr lang="en-US" altLang="en-US"/>
          </a:p>
        </p:txBody>
      </p:sp>
      <p:graphicFrame>
        <p:nvGraphicFramePr>
          <p:cNvPr id="4" name="Table 3">
            <a:extLst>
              <a:ext uri="{FF2B5EF4-FFF2-40B4-BE49-F238E27FC236}">
                <a16:creationId xmlns:a16="http://schemas.microsoft.com/office/drawing/2014/main" xmlns="" id="{25FA069F-0088-4376-8D54-A8974A8080CE}"/>
              </a:ext>
            </a:extLst>
          </p:cNvPr>
          <p:cNvGraphicFramePr>
            <a:graphicFrameLocks noGrp="1"/>
          </p:cNvGraphicFramePr>
          <p:nvPr/>
        </p:nvGraphicFramePr>
        <p:xfrm>
          <a:off x="1720850" y="679450"/>
          <a:ext cx="8832851" cy="5492775"/>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1403350">
                  <a:extLst>
                    <a:ext uri="{9D8B030D-6E8A-4147-A177-3AD203B41FA5}">
                      <a16:colId xmlns:a16="http://schemas.microsoft.com/office/drawing/2014/main" xmlns="" val="20002"/>
                    </a:ext>
                  </a:extLst>
                </a:gridCol>
                <a:gridCol w="908050">
                  <a:extLst>
                    <a:ext uri="{9D8B030D-6E8A-4147-A177-3AD203B41FA5}">
                      <a16:colId xmlns:a16="http://schemas.microsoft.com/office/drawing/2014/main" xmlns="" val="20003"/>
                    </a:ext>
                  </a:extLst>
                </a:gridCol>
                <a:gridCol w="1320800">
                  <a:extLst>
                    <a:ext uri="{9D8B030D-6E8A-4147-A177-3AD203B41FA5}">
                      <a16:colId xmlns:a16="http://schemas.microsoft.com/office/drawing/2014/main" xmlns="" val="20004"/>
                    </a:ext>
                  </a:extLst>
                </a:gridCol>
                <a:gridCol w="1485899">
                  <a:extLst>
                    <a:ext uri="{9D8B030D-6E8A-4147-A177-3AD203B41FA5}">
                      <a16:colId xmlns:a16="http://schemas.microsoft.com/office/drawing/2014/main" xmlns="" val="20005"/>
                    </a:ext>
                  </a:extLst>
                </a:gridCol>
                <a:gridCol w="1568452">
                  <a:extLst>
                    <a:ext uri="{9D8B030D-6E8A-4147-A177-3AD203B41FA5}">
                      <a16:colId xmlns:a16="http://schemas.microsoft.com/office/drawing/2014/main" xmlns="" val="20006"/>
                    </a:ext>
                  </a:extLst>
                </a:gridCol>
              </a:tblGrid>
              <a:tr h="1325859">
                <a:tc>
                  <a:txBody>
                    <a:bodyPr/>
                    <a:lstStyle/>
                    <a:p>
                      <a:pPr algn="ctr"/>
                      <a:r>
                        <a:rPr lang="en-US" sz="2000" b="1" dirty="0">
                          <a:solidFill>
                            <a:schemeClr val="tx1"/>
                          </a:solidFill>
                        </a:rPr>
                        <a:t>Items</a:t>
                      </a:r>
                    </a:p>
                    <a:p>
                      <a:pPr algn="l"/>
                      <a:endParaRPr lang="en-US" sz="2000" b="1" dirty="0">
                        <a:solidFill>
                          <a:schemeClr val="tx1"/>
                        </a:solidFill>
                      </a:endParaRPr>
                    </a:p>
                    <a:p>
                      <a:pPr algn="l"/>
                      <a:endParaRPr lang="en-US" sz="2000" b="1" dirty="0">
                        <a:solidFill>
                          <a:schemeClr val="tx1"/>
                        </a:solidFill>
                      </a:endParaRP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b="1" dirty="0">
                          <a:solidFill>
                            <a:schemeClr val="tx1"/>
                          </a:solidFill>
                        </a:rPr>
                        <a:t>Base Year</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b="1" dirty="0">
                          <a:solidFill>
                            <a:schemeClr val="tx1"/>
                          </a:solidFill>
                        </a:rPr>
                        <a:t>Current Year</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708649">
                <a:tc>
                  <a:txBody>
                    <a:bodyPr/>
                    <a:lstStyle/>
                    <a:p>
                      <a:pPr algn="ctr"/>
                      <a:endParaRPr lang="en-US" sz="2000" b="1" dirty="0"/>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t>Price</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t>Quantity</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Price </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Quantity</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r>
                        <a:rPr lang="en-US" sz="2400" b="1" baseline="-25000" dirty="0">
                          <a:solidFill>
                            <a:schemeClr val="tx1"/>
                          </a:solidFill>
                        </a:rPr>
                        <a:t>1</a:t>
                      </a:r>
                      <a:r>
                        <a:rPr lang="en-US" sz="2400" b="1" dirty="0">
                          <a:solidFill>
                            <a:schemeClr val="tx1"/>
                          </a:solidFill>
                        </a:rPr>
                        <a:t>q</a:t>
                      </a:r>
                      <a:r>
                        <a:rPr lang="en-US" sz="2400" b="1" baseline="-25000" dirty="0">
                          <a:solidFill>
                            <a:schemeClr val="tx1"/>
                          </a:solidFill>
                        </a:rPr>
                        <a:t>0</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r>
                        <a:rPr lang="en-US" sz="2400" b="1" baseline="-25000" dirty="0">
                          <a:solidFill>
                            <a:schemeClr val="tx1"/>
                          </a:solidFill>
                        </a:rPr>
                        <a:t>0</a:t>
                      </a:r>
                      <a:r>
                        <a:rPr lang="en-US" sz="2400" b="1" dirty="0">
                          <a:solidFill>
                            <a:schemeClr val="tx1"/>
                          </a:solidFill>
                        </a:rPr>
                        <a:t>q</a:t>
                      </a:r>
                      <a:r>
                        <a:rPr lang="en-US" sz="2400" b="1" baseline="-25000" dirty="0">
                          <a:solidFill>
                            <a:schemeClr val="tx1"/>
                          </a:solidFill>
                        </a:rPr>
                        <a:t>0</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611859">
                <a:tc>
                  <a:txBody>
                    <a:bodyPr/>
                    <a:lstStyle/>
                    <a:p>
                      <a:pPr algn="ctr"/>
                      <a:r>
                        <a:rPr lang="en-US" sz="2000" b="1" dirty="0">
                          <a:solidFill>
                            <a:schemeClr val="tx1"/>
                          </a:solidFill>
                        </a:rPr>
                        <a:t>X</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6</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6</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8</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5</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48</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36</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33392">
                <a:tc>
                  <a:txBody>
                    <a:bodyPr/>
                    <a:lstStyle/>
                    <a:p>
                      <a:pPr algn="ctr"/>
                      <a:r>
                        <a:rPr lang="en-US" sz="2000" b="1" dirty="0">
                          <a:solidFill>
                            <a:schemeClr val="tx1"/>
                          </a:solidFill>
                        </a:rPr>
                        <a:t>Y</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12</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5</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15</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4</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75</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60</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36618">
                <a:tc>
                  <a:txBody>
                    <a:bodyPr/>
                    <a:lstStyle/>
                    <a:p>
                      <a:pPr algn="ctr"/>
                      <a:r>
                        <a:rPr lang="en-US" sz="2000" b="1" dirty="0">
                          <a:solidFill>
                            <a:schemeClr val="tx1"/>
                          </a:solidFill>
                        </a:rPr>
                        <a:t>Z</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10</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4</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12</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4</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48</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40</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676373">
                <a:tc gridSpan="5">
                  <a:txBody>
                    <a:bodyPr/>
                    <a:lstStyle/>
                    <a:p>
                      <a:pPr algn="ctr"/>
                      <a:endParaRPr lang="en-US" sz="2800" b="1" dirty="0">
                        <a:solidFill>
                          <a:schemeClr val="tx1"/>
                        </a:solidFill>
                      </a:endParaRPr>
                    </a:p>
                    <a:p>
                      <a:pPr algn="ctr"/>
                      <a:r>
                        <a:rPr lang="en-US" sz="2800" b="1" dirty="0">
                          <a:solidFill>
                            <a:schemeClr val="tx1"/>
                          </a:solidFill>
                        </a:rPr>
                        <a:t>P01(L)=(171/136)*100=125.735</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∑p</a:t>
                      </a:r>
                      <a:r>
                        <a:rPr lang="en-US" sz="2800" b="1" baseline="-25000" dirty="0">
                          <a:solidFill>
                            <a:schemeClr val="tx1"/>
                          </a:solidFill>
                        </a:rPr>
                        <a:t>1</a:t>
                      </a:r>
                      <a:r>
                        <a:rPr lang="en-US" sz="2800" b="1" dirty="0">
                          <a:solidFill>
                            <a:schemeClr val="tx1"/>
                          </a:solidFill>
                        </a:rPr>
                        <a:t>q</a:t>
                      </a:r>
                      <a:r>
                        <a:rPr lang="en-US" sz="2800" b="1" baseline="-25000" dirty="0">
                          <a:solidFill>
                            <a:schemeClr val="tx1"/>
                          </a:solidFill>
                        </a:rPr>
                        <a:t>0</a:t>
                      </a:r>
                    </a:p>
                    <a:p>
                      <a:pPr algn="ctr"/>
                      <a:r>
                        <a:rPr lang="en-US" sz="2800" b="1" dirty="0">
                          <a:solidFill>
                            <a:schemeClr val="tx1"/>
                          </a:solidFill>
                        </a:rPr>
                        <a:t>=</a:t>
                      </a:r>
                    </a:p>
                    <a:p>
                      <a:pPr algn="ctr"/>
                      <a:r>
                        <a:rPr lang="en-US" sz="2800" b="1" dirty="0">
                          <a:solidFill>
                            <a:schemeClr val="tx1"/>
                          </a:solidFill>
                        </a:rPr>
                        <a:t>171</a:t>
                      </a: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∑p</a:t>
                      </a:r>
                      <a:r>
                        <a:rPr lang="en-US" sz="2800" b="1" baseline="-25000" dirty="0">
                          <a:solidFill>
                            <a:schemeClr val="tx1"/>
                          </a:solidFill>
                        </a:rPr>
                        <a:t>0</a:t>
                      </a:r>
                      <a:r>
                        <a:rPr lang="en-US" sz="2800" b="1" dirty="0">
                          <a:solidFill>
                            <a:schemeClr val="tx1"/>
                          </a:solidFill>
                        </a:rPr>
                        <a:t>q</a:t>
                      </a:r>
                      <a:r>
                        <a:rPr lang="en-US" sz="2800" b="1" baseline="-25000" dirty="0">
                          <a:solidFill>
                            <a:schemeClr val="tx1"/>
                          </a:solidFill>
                        </a:rPr>
                        <a:t>0</a:t>
                      </a:r>
                    </a:p>
                    <a:p>
                      <a:pPr algn="ctr"/>
                      <a:r>
                        <a:rPr lang="en-US" sz="2800" b="1" dirty="0">
                          <a:solidFill>
                            <a:schemeClr val="tx1"/>
                          </a:solidFill>
                        </a:rPr>
                        <a:t>=</a:t>
                      </a:r>
                    </a:p>
                    <a:p>
                      <a:pPr algn="ctr"/>
                      <a:r>
                        <a:rPr lang="en-US" sz="2800" b="1" dirty="0">
                          <a:solidFill>
                            <a:schemeClr val="tx1"/>
                          </a:solidFill>
                        </a:rPr>
                        <a:t>136</a:t>
                      </a:r>
                    </a:p>
                    <a:p>
                      <a:pPr algn="ctr"/>
                      <a:endParaRPr lang="en-US" sz="2000" b="1" dirty="0">
                        <a:solidFill>
                          <a:schemeClr val="tx1"/>
                        </a:solidFill>
                      </a:endParaRPr>
                    </a:p>
                  </a:txBody>
                  <a:tcPr marL="99060" marR="99060"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xmlns="" id="{10409AAE-74D9-4311-B83D-36E50CE77FCA}"/>
              </a:ext>
            </a:extLst>
          </p:cNvPr>
          <p:cNvSpPr>
            <a:spLocks noGrp="1"/>
          </p:cNvSpPr>
          <p:nvPr>
            <p:ph type="title"/>
          </p:nvPr>
        </p:nvSpPr>
        <p:spPr>
          <a:xfrm>
            <a:off x="1638300" y="274638"/>
            <a:ext cx="8915400" cy="715962"/>
          </a:xfrm>
          <a:ln>
            <a:solidFill>
              <a:schemeClr val="tx1"/>
            </a:solidFill>
            <a:miter lim="800000"/>
            <a:headEnd/>
            <a:tailEnd/>
          </a:ln>
        </p:spPr>
        <p:txBody>
          <a:bodyPr/>
          <a:lstStyle/>
          <a:p>
            <a:r>
              <a:rPr lang="en-US" altLang="en-US"/>
              <a:t>Problem 4</a:t>
            </a:r>
          </a:p>
        </p:txBody>
      </p:sp>
      <p:sp>
        <p:nvSpPr>
          <p:cNvPr id="83971" name="Content Placeholder 2">
            <a:extLst>
              <a:ext uri="{FF2B5EF4-FFF2-40B4-BE49-F238E27FC236}">
                <a16:creationId xmlns:a16="http://schemas.microsoft.com/office/drawing/2014/main" xmlns="" id="{77F44F4F-F138-41D1-8857-B1BE6E234438}"/>
              </a:ext>
            </a:extLst>
          </p:cNvPr>
          <p:cNvSpPr>
            <a:spLocks noGrp="1"/>
          </p:cNvSpPr>
          <p:nvPr>
            <p:ph idx="1"/>
          </p:nvPr>
        </p:nvSpPr>
        <p:spPr>
          <a:xfrm>
            <a:off x="1638300" y="1219201"/>
            <a:ext cx="8915400" cy="4906963"/>
          </a:xfrm>
          <a:ln>
            <a:solidFill>
              <a:schemeClr val="tx1"/>
            </a:solidFill>
            <a:miter lim="800000"/>
            <a:headEnd/>
            <a:tailEnd/>
          </a:ln>
        </p:spPr>
        <p:txBody>
          <a:bodyPr/>
          <a:lstStyle/>
          <a:p>
            <a:r>
              <a:rPr lang="en-US" altLang="en-US"/>
              <a:t>From the following data, construct Price  Index Using Paasche’s method</a:t>
            </a:r>
          </a:p>
        </p:txBody>
      </p:sp>
      <p:graphicFrame>
        <p:nvGraphicFramePr>
          <p:cNvPr id="4" name="Table 3">
            <a:extLst>
              <a:ext uri="{FF2B5EF4-FFF2-40B4-BE49-F238E27FC236}">
                <a16:creationId xmlns:a16="http://schemas.microsoft.com/office/drawing/2014/main" xmlns="" id="{9E93CE05-45DA-4E9F-9B4D-9861A9295581}"/>
              </a:ext>
            </a:extLst>
          </p:cNvPr>
          <p:cNvGraphicFramePr>
            <a:graphicFrameLocks noGrp="1"/>
          </p:cNvGraphicFramePr>
          <p:nvPr/>
        </p:nvGraphicFramePr>
        <p:xfrm>
          <a:off x="1885950" y="2300288"/>
          <a:ext cx="8502650" cy="4024313"/>
        </p:xfrm>
        <a:graphic>
          <a:graphicData uri="http://schemas.openxmlformats.org/drawingml/2006/table">
            <a:tbl>
              <a:tblPr firstRow="1" bandRow="1">
                <a:tableStyleId>{5C22544A-7EE6-4342-B048-85BDC9FD1C3A}</a:tableStyleId>
              </a:tblPr>
              <a:tblGrid>
                <a:gridCol w="1898649">
                  <a:extLst>
                    <a:ext uri="{9D8B030D-6E8A-4147-A177-3AD203B41FA5}">
                      <a16:colId xmlns:a16="http://schemas.microsoft.com/office/drawing/2014/main" xmlns="" val="20000"/>
                    </a:ext>
                  </a:extLst>
                </a:gridCol>
                <a:gridCol w="1347818">
                  <a:extLst>
                    <a:ext uri="{9D8B030D-6E8A-4147-A177-3AD203B41FA5}">
                      <a16:colId xmlns:a16="http://schemas.microsoft.com/office/drawing/2014/main" xmlns="" val="20001"/>
                    </a:ext>
                  </a:extLst>
                </a:gridCol>
                <a:gridCol w="1752061">
                  <a:extLst>
                    <a:ext uri="{9D8B030D-6E8A-4147-A177-3AD203B41FA5}">
                      <a16:colId xmlns:a16="http://schemas.microsoft.com/office/drawing/2014/main" xmlns="" val="20002"/>
                    </a:ext>
                  </a:extLst>
                </a:gridCol>
                <a:gridCol w="1752061">
                  <a:extLst>
                    <a:ext uri="{9D8B030D-6E8A-4147-A177-3AD203B41FA5}">
                      <a16:colId xmlns:a16="http://schemas.microsoft.com/office/drawing/2014/main" xmlns="" val="20003"/>
                    </a:ext>
                  </a:extLst>
                </a:gridCol>
                <a:gridCol w="1752061">
                  <a:extLst>
                    <a:ext uri="{9D8B030D-6E8A-4147-A177-3AD203B41FA5}">
                      <a16:colId xmlns:a16="http://schemas.microsoft.com/office/drawing/2014/main" xmlns="" val="20004"/>
                    </a:ext>
                  </a:extLst>
                </a:gridCol>
              </a:tblGrid>
              <a:tr h="559802">
                <a:tc>
                  <a:txBody>
                    <a:bodyPr/>
                    <a:lstStyle/>
                    <a:p>
                      <a:pPr algn="ctr"/>
                      <a:r>
                        <a:rPr lang="en-US" sz="2400" dirty="0">
                          <a:solidFill>
                            <a:schemeClr val="tx1"/>
                          </a:solidFill>
                        </a:rPr>
                        <a:t>Item</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400" dirty="0">
                          <a:solidFill>
                            <a:schemeClr val="tx1"/>
                          </a:solidFill>
                        </a:rPr>
                        <a:t>1995</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400" dirty="0">
                          <a:solidFill>
                            <a:schemeClr val="tx1"/>
                          </a:solidFill>
                        </a:rPr>
                        <a:t>1996</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937349">
                <a:tc>
                  <a:txBody>
                    <a:bodyPr/>
                    <a:lstStyle/>
                    <a:p>
                      <a:pPr algn="ctr"/>
                      <a:endParaRPr lang="en-US" sz="1800" dirty="0"/>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t>Price</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t>Quantity</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Price </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Quantity</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98548">
                <a:tc>
                  <a:txBody>
                    <a:bodyPr/>
                    <a:lstStyle/>
                    <a:p>
                      <a:pPr algn="ctr"/>
                      <a:r>
                        <a:rPr lang="en-US" sz="2800" dirty="0">
                          <a:solidFill>
                            <a:schemeClr val="tx1"/>
                          </a:solidFill>
                        </a:rPr>
                        <a:t>A</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89996">
                <a:tc>
                  <a:txBody>
                    <a:bodyPr/>
                    <a:lstStyle/>
                    <a:p>
                      <a:pPr algn="ctr"/>
                      <a:r>
                        <a:rPr lang="en-US" sz="2800" dirty="0">
                          <a:solidFill>
                            <a:schemeClr val="tx1"/>
                          </a:solidFill>
                        </a:rPr>
                        <a:t>B</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720409">
                <a:tc>
                  <a:txBody>
                    <a:bodyPr/>
                    <a:lstStyle/>
                    <a:p>
                      <a:pPr algn="ctr"/>
                      <a:r>
                        <a:rPr lang="en-US" sz="2800" dirty="0">
                          <a:solidFill>
                            <a:schemeClr val="tx1"/>
                          </a:solidFill>
                        </a:rPr>
                        <a:t>C</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9</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18209">
                <a:tc>
                  <a:txBody>
                    <a:bodyPr/>
                    <a:lstStyle/>
                    <a:p>
                      <a:pPr algn="ctr"/>
                      <a:r>
                        <a:rPr lang="en-US" sz="2800" dirty="0">
                          <a:solidFill>
                            <a:schemeClr val="tx1"/>
                          </a:solidFill>
                        </a:rPr>
                        <a:t>D</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12</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a:t>
                      </a:r>
                    </a:p>
                  </a:txBody>
                  <a:tcPr marL="99060" marR="9906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xmlns="" id="{A484E783-1444-4C6C-ABD0-CB7B1BB066B1}"/>
              </a:ext>
            </a:extLst>
          </p:cNvPr>
          <p:cNvSpPr>
            <a:spLocks noGrp="1"/>
          </p:cNvSpPr>
          <p:nvPr>
            <p:ph type="title"/>
          </p:nvPr>
        </p:nvSpPr>
        <p:spPr>
          <a:xfrm>
            <a:off x="1638300" y="274638"/>
            <a:ext cx="8915400" cy="715962"/>
          </a:xfrm>
          <a:ln>
            <a:solidFill>
              <a:schemeClr val="tx1"/>
            </a:solidFill>
            <a:miter lim="800000"/>
            <a:headEnd/>
            <a:tailEnd/>
          </a:ln>
        </p:spPr>
        <p:txBody>
          <a:bodyPr/>
          <a:lstStyle/>
          <a:p>
            <a:r>
              <a:rPr lang="en-US" altLang="en-US"/>
              <a:t>Solution 4</a:t>
            </a:r>
          </a:p>
        </p:txBody>
      </p:sp>
      <p:sp>
        <p:nvSpPr>
          <p:cNvPr id="84995" name="Content Placeholder 2">
            <a:extLst>
              <a:ext uri="{FF2B5EF4-FFF2-40B4-BE49-F238E27FC236}">
                <a16:creationId xmlns:a16="http://schemas.microsoft.com/office/drawing/2014/main" xmlns="" id="{863AD5B1-30A6-483F-9D75-FC9C405AC032}"/>
              </a:ext>
            </a:extLst>
          </p:cNvPr>
          <p:cNvSpPr>
            <a:spLocks noGrp="1"/>
          </p:cNvSpPr>
          <p:nvPr>
            <p:ph idx="1"/>
          </p:nvPr>
        </p:nvSpPr>
        <p:spPr>
          <a:xfrm>
            <a:off x="1638300" y="1219201"/>
            <a:ext cx="8915400" cy="4906963"/>
          </a:xfrm>
          <a:ln>
            <a:solidFill>
              <a:schemeClr val="tx1"/>
            </a:solidFill>
            <a:miter lim="800000"/>
            <a:headEnd/>
            <a:tailEnd/>
          </a:ln>
        </p:spPr>
        <p:txBody>
          <a:bodyPr/>
          <a:lstStyle/>
          <a:p>
            <a:endParaRPr lang="en-US" altLang="en-US"/>
          </a:p>
        </p:txBody>
      </p:sp>
      <p:graphicFrame>
        <p:nvGraphicFramePr>
          <p:cNvPr id="4" name="Table 3">
            <a:extLst>
              <a:ext uri="{FF2B5EF4-FFF2-40B4-BE49-F238E27FC236}">
                <a16:creationId xmlns:a16="http://schemas.microsoft.com/office/drawing/2014/main" xmlns="" id="{C3BA3453-073A-4762-BDC9-1EDDFAFB896E}"/>
              </a:ext>
            </a:extLst>
          </p:cNvPr>
          <p:cNvGraphicFramePr>
            <a:graphicFrameLocks noGrp="1"/>
          </p:cNvGraphicFramePr>
          <p:nvPr/>
        </p:nvGraphicFramePr>
        <p:xfrm>
          <a:off x="1720850" y="1143001"/>
          <a:ext cx="8832849" cy="5578476"/>
        </p:xfrm>
        <a:graphic>
          <a:graphicData uri="http://schemas.openxmlformats.org/drawingml/2006/table">
            <a:tbl>
              <a:tblPr firstRow="1" bandRow="1">
                <a:tableStyleId>{5C22544A-7EE6-4342-B048-85BDC9FD1C3A}</a:tableStyleId>
              </a:tblPr>
              <a:tblGrid>
                <a:gridCol w="1568450">
                  <a:extLst>
                    <a:ext uri="{9D8B030D-6E8A-4147-A177-3AD203B41FA5}">
                      <a16:colId xmlns:a16="http://schemas.microsoft.com/office/drawing/2014/main" xmlns="" val="20000"/>
                    </a:ext>
                  </a:extLst>
                </a:gridCol>
                <a:gridCol w="819831">
                  <a:extLst>
                    <a:ext uri="{9D8B030D-6E8A-4147-A177-3AD203B41FA5}">
                      <a16:colId xmlns:a16="http://schemas.microsoft.com/office/drawing/2014/main" xmlns="" val="20001"/>
                    </a:ext>
                  </a:extLst>
                </a:gridCol>
                <a:gridCol w="1288913">
                  <a:extLst>
                    <a:ext uri="{9D8B030D-6E8A-4147-A177-3AD203B41FA5}">
                      <a16:colId xmlns:a16="http://schemas.microsoft.com/office/drawing/2014/main" xmlns="" val="20002"/>
                    </a:ext>
                  </a:extLst>
                </a:gridCol>
                <a:gridCol w="1028155">
                  <a:extLst>
                    <a:ext uri="{9D8B030D-6E8A-4147-A177-3AD203B41FA5}">
                      <a16:colId xmlns:a16="http://schemas.microsoft.com/office/drawing/2014/main" xmlns="" val="20003"/>
                    </a:ext>
                  </a:extLst>
                </a:gridCol>
                <a:gridCol w="1320799">
                  <a:extLst>
                    <a:ext uri="{9D8B030D-6E8A-4147-A177-3AD203B41FA5}">
                      <a16:colId xmlns:a16="http://schemas.microsoft.com/office/drawing/2014/main" xmlns="" val="20004"/>
                    </a:ext>
                  </a:extLst>
                </a:gridCol>
                <a:gridCol w="1238249">
                  <a:extLst>
                    <a:ext uri="{9D8B030D-6E8A-4147-A177-3AD203B41FA5}">
                      <a16:colId xmlns:a16="http://schemas.microsoft.com/office/drawing/2014/main" xmlns="" val="20005"/>
                    </a:ext>
                  </a:extLst>
                </a:gridCol>
                <a:gridCol w="1568452">
                  <a:extLst>
                    <a:ext uri="{9D8B030D-6E8A-4147-A177-3AD203B41FA5}">
                      <a16:colId xmlns:a16="http://schemas.microsoft.com/office/drawing/2014/main" xmlns="" val="20006"/>
                    </a:ext>
                  </a:extLst>
                </a:gridCol>
              </a:tblGrid>
              <a:tr h="708741">
                <a:tc>
                  <a:txBody>
                    <a:bodyPr/>
                    <a:lstStyle/>
                    <a:p>
                      <a:pPr algn="l"/>
                      <a:r>
                        <a:rPr lang="en-US" sz="2000" b="1" dirty="0">
                          <a:solidFill>
                            <a:schemeClr val="tx1"/>
                          </a:solidFill>
                        </a:rPr>
                        <a:t>Item</a:t>
                      </a:r>
                    </a:p>
                    <a:p>
                      <a:pPr algn="l"/>
                      <a:endParaRPr lang="en-US" sz="2000" b="1" dirty="0">
                        <a:solidFill>
                          <a:schemeClr val="tx1"/>
                        </a:solidFill>
                      </a:endParaRP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b="1" dirty="0">
                          <a:solidFill>
                            <a:schemeClr val="tx1"/>
                          </a:solidFill>
                        </a:rPr>
                        <a:t>1995</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b="1" dirty="0">
                          <a:solidFill>
                            <a:schemeClr val="tx1"/>
                          </a:solidFill>
                        </a:rPr>
                        <a:t>1996</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457252">
                <a:tc>
                  <a:txBody>
                    <a:bodyPr/>
                    <a:lstStyle/>
                    <a:p>
                      <a:pPr algn="ctr"/>
                      <a:endParaRPr lang="en-US" sz="2000" b="1" dirty="0"/>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p</a:t>
                      </a:r>
                      <a:r>
                        <a:rPr lang="en-US" sz="2400" b="1" baseline="-25000" dirty="0"/>
                        <a:t>0</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q</a:t>
                      </a:r>
                      <a:r>
                        <a:rPr lang="en-US" sz="2400" b="1" baseline="-25000" dirty="0"/>
                        <a:t>0</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r>
                        <a:rPr lang="en-US" sz="2400" b="1" baseline="-25000" dirty="0">
                          <a:solidFill>
                            <a:schemeClr val="tx1"/>
                          </a:solidFill>
                        </a:rPr>
                        <a:t>1</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q</a:t>
                      </a:r>
                      <a:r>
                        <a:rPr lang="en-US" sz="2400" b="1" baseline="-25000" dirty="0">
                          <a:solidFill>
                            <a:schemeClr val="tx1"/>
                          </a:solidFill>
                        </a:rPr>
                        <a:t>1</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r>
                        <a:rPr lang="en-US" sz="2400" b="1" baseline="-25000" dirty="0">
                          <a:solidFill>
                            <a:schemeClr val="tx1"/>
                          </a:solidFill>
                        </a:rPr>
                        <a:t>1</a:t>
                      </a:r>
                      <a:r>
                        <a:rPr lang="en-US" sz="2400" b="1" dirty="0">
                          <a:solidFill>
                            <a:schemeClr val="tx1"/>
                          </a:solidFill>
                        </a:rPr>
                        <a:t>q</a:t>
                      </a:r>
                      <a:r>
                        <a:rPr lang="en-US" sz="2400" b="1" baseline="-25000" dirty="0">
                          <a:solidFill>
                            <a:schemeClr val="tx1"/>
                          </a:solidFill>
                        </a:rPr>
                        <a:t>1</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r>
                        <a:rPr lang="en-US" sz="2400" b="1" baseline="-25000" dirty="0">
                          <a:solidFill>
                            <a:schemeClr val="tx1"/>
                          </a:solidFill>
                        </a:rPr>
                        <a:t>0</a:t>
                      </a:r>
                      <a:r>
                        <a:rPr lang="en-US" sz="2400" b="1" dirty="0">
                          <a:solidFill>
                            <a:schemeClr val="tx1"/>
                          </a:solidFill>
                        </a:rPr>
                        <a:t>q</a:t>
                      </a:r>
                      <a:r>
                        <a:rPr lang="en-US" sz="2400" b="1" baseline="-25000" dirty="0">
                          <a:solidFill>
                            <a:schemeClr val="tx1"/>
                          </a:solidFill>
                        </a:rPr>
                        <a:t>1</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18219">
                <a:tc>
                  <a:txBody>
                    <a:bodyPr/>
                    <a:lstStyle/>
                    <a:p>
                      <a:pPr algn="ctr"/>
                      <a:r>
                        <a:rPr lang="en-US" sz="2000" b="1" dirty="0">
                          <a:solidFill>
                            <a:schemeClr val="tx1"/>
                          </a:solidFill>
                        </a:rPr>
                        <a:t>A</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50</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40</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18219">
                <a:tc>
                  <a:txBody>
                    <a:bodyPr/>
                    <a:lstStyle/>
                    <a:p>
                      <a:pPr algn="ctr"/>
                      <a:r>
                        <a:rPr lang="en-US" sz="2000" b="1" dirty="0">
                          <a:solidFill>
                            <a:schemeClr val="tx1"/>
                          </a:solidFill>
                        </a:rPr>
                        <a:t>B</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24</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20</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18219">
                <a:tc>
                  <a:txBody>
                    <a:bodyPr/>
                    <a:lstStyle/>
                    <a:p>
                      <a:pPr algn="ctr"/>
                      <a:r>
                        <a:rPr lang="en-US" sz="2000" b="1" dirty="0">
                          <a:solidFill>
                            <a:schemeClr val="tx1"/>
                          </a:solidFill>
                        </a:rPr>
                        <a:t>C</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9</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36</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32</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937367">
                <a:tc>
                  <a:txBody>
                    <a:bodyPr/>
                    <a:lstStyle/>
                    <a:p>
                      <a:pPr algn="ctr"/>
                      <a:r>
                        <a:rPr lang="en-US" sz="2000" b="1" dirty="0">
                          <a:solidFill>
                            <a:schemeClr val="tx1"/>
                          </a:solidFill>
                        </a:rPr>
                        <a:t>D</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12</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72</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60</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920459">
                <a:tc gridSpan="5">
                  <a:txBody>
                    <a:bodyPr/>
                    <a:lstStyle/>
                    <a:p>
                      <a:pPr algn="ctr"/>
                      <a:endParaRPr lang="en-US" sz="2400" b="1" dirty="0">
                        <a:solidFill>
                          <a:schemeClr val="tx1"/>
                        </a:solidFill>
                      </a:endParaRPr>
                    </a:p>
                    <a:p>
                      <a:pPr algn="ctr"/>
                      <a:r>
                        <a:rPr lang="en-US" sz="2400" b="1" dirty="0">
                          <a:solidFill>
                            <a:schemeClr val="tx1"/>
                          </a:solidFill>
                        </a:rPr>
                        <a:t>P01(P)=(182/152)*100=119.74</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∑P1Q1</a:t>
                      </a:r>
                    </a:p>
                    <a:p>
                      <a:pPr algn="ctr"/>
                      <a:r>
                        <a:rPr lang="en-US" sz="2400" b="1" dirty="0">
                          <a:solidFill>
                            <a:schemeClr val="tx1"/>
                          </a:solidFill>
                        </a:rPr>
                        <a:t>=</a:t>
                      </a:r>
                    </a:p>
                    <a:p>
                      <a:pPr algn="ctr"/>
                      <a:r>
                        <a:rPr lang="en-US" sz="2400" b="1" dirty="0">
                          <a:solidFill>
                            <a:schemeClr val="tx1"/>
                          </a:solidFill>
                        </a:rPr>
                        <a:t>182</a:t>
                      </a: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∑P0Q1</a:t>
                      </a:r>
                    </a:p>
                    <a:p>
                      <a:pPr algn="ctr"/>
                      <a:r>
                        <a:rPr lang="en-US" sz="2400" b="1" dirty="0">
                          <a:solidFill>
                            <a:schemeClr val="tx1"/>
                          </a:solidFill>
                        </a:rPr>
                        <a:t>=</a:t>
                      </a:r>
                    </a:p>
                    <a:p>
                      <a:pPr algn="ctr"/>
                      <a:r>
                        <a:rPr lang="en-US" sz="2400" b="1" dirty="0">
                          <a:solidFill>
                            <a:schemeClr val="tx1"/>
                          </a:solidFill>
                        </a:rPr>
                        <a:t>152</a:t>
                      </a:r>
                    </a:p>
                    <a:p>
                      <a:pPr algn="ctr"/>
                      <a:endParaRPr lang="en-US" sz="2400" b="1" dirty="0">
                        <a:solidFill>
                          <a:schemeClr val="tx1"/>
                        </a:solidFill>
                      </a:endParaRPr>
                    </a:p>
                  </a:txBody>
                  <a:tcPr marL="99060" marR="9906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xmlns="" id="{155309E4-51BF-4BE1-B5C8-7ED06DE9B60C}"/>
              </a:ext>
            </a:extLst>
          </p:cNvPr>
          <p:cNvSpPr>
            <a:spLocks noGrp="1"/>
          </p:cNvSpPr>
          <p:nvPr>
            <p:ph type="title"/>
          </p:nvPr>
        </p:nvSpPr>
        <p:spPr>
          <a:xfrm>
            <a:off x="1638300" y="274638"/>
            <a:ext cx="8915400" cy="715962"/>
          </a:xfrm>
          <a:ln>
            <a:solidFill>
              <a:schemeClr val="tx1"/>
            </a:solidFill>
            <a:miter lim="800000"/>
            <a:headEnd/>
            <a:tailEnd/>
          </a:ln>
        </p:spPr>
        <p:txBody>
          <a:bodyPr/>
          <a:lstStyle/>
          <a:p>
            <a:r>
              <a:rPr lang="en-US" altLang="en-US"/>
              <a:t>Problem 5</a:t>
            </a:r>
          </a:p>
        </p:txBody>
      </p:sp>
      <p:sp>
        <p:nvSpPr>
          <p:cNvPr id="86019" name="Content Placeholder 2">
            <a:extLst>
              <a:ext uri="{FF2B5EF4-FFF2-40B4-BE49-F238E27FC236}">
                <a16:creationId xmlns:a16="http://schemas.microsoft.com/office/drawing/2014/main" xmlns="" id="{A4A3FD88-80DB-4A21-8BAD-1DE5C9845E3A}"/>
              </a:ext>
            </a:extLst>
          </p:cNvPr>
          <p:cNvSpPr>
            <a:spLocks noGrp="1"/>
          </p:cNvSpPr>
          <p:nvPr>
            <p:ph idx="1"/>
          </p:nvPr>
        </p:nvSpPr>
        <p:spPr>
          <a:xfrm>
            <a:off x="1638300" y="1219201"/>
            <a:ext cx="8915400" cy="4906963"/>
          </a:xfrm>
          <a:ln>
            <a:solidFill>
              <a:schemeClr val="tx1"/>
            </a:solidFill>
            <a:miter lim="800000"/>
            <a:headEnd/>
            <a:tailEnd/>
          </a:ln>
        </p:spPr>
        <p:txBody>
          <a:bodyPr/>
          <a:lstStyle/>
          <a:p>
            <a:r>
              <a:rPr lang="en-US" altLang="en-US"/>
              <a:t>From the following data, construct Price  Index Using Fisher’s Ideal  Method</a:t>
            </a:r>
          </a:p>
        </p:txBody>
      </p:sp>
      <p:graphicFrame>
        <p:nvGraphicFramePr>
          <p:cNvPr id="4" name="Table 3">
            <a:extLst>
              <a:ext uri="{FF2B5EF4-FFF2-40B4-BE49-F238E27FC236}">
                <a16:creationId xmlns:a16="http://schemas.microsoft.com/office/drawing/2014/main" xmlns="" id="{6E3533DF-B7C7-4F34-AEE9-1C867E7D53BB}"/>
              </a:ext>
            </a:extLst>
          </p:cNvPr>
          <p:cNvGraphicFramePr>
            <a:graphicFrameLocks noGrp="1"/>
          </p:cNvGraphicFramePr>
          <p:nvPr/>
        </p:nvGraphicFramePr>
        <p:xfrm>
          <a:off x="1885950" y="2365376"/>
          <a:ext cx="8502650" cy="4225924"/>
        </p:xfrm>
        <a:graphic>
          <a:graphicData uri="http://schemas.openxmlformats.org/drawingml/2006/table">
            <a:tbl>
              <a:tblPr firstRow="1" bandRow="1">
                <a:tableStyleId>{5C22544A-7EE6-4342-B048-85BDC9FD1C3A}</a:tableStyleId>
              </a:tblPr>
              <a:tblGrid>
                <a:gridCol w="1898649">
                  <a:extLst>
                    <a:ext uri="{9D8B030D-6E8A-4147-A177-3AD203B41FA5}">
                      <a16:colId xmlns:a16="http://schemas.microsoft.com/office/drawing/2014/main" xmlns="" val="20000"/>
                    </a:ext>
                  </a:extLst>
                </a:gridCol>
                <a:gridCol w="1347818">
                  <a:extLst>
                    <a:ext uri="{9D8B030D-6E8A-4147-A177-3AD203B41FA5}">
                      <a16:colId xmlns:a16="http://schemas.microsoft.com/office/drawing/2014/main" xmlns="" val="20001"/>
                    </a:ext>
                  </a:extLst>
                </a:gridCol>
                <a:gridCol w="1752061">
                  <a:extLst>
                    <a:ext uri="{9D8B030D-6E8A-4147-A177-3AD203B41FA5}">
                      <a16:colId xmlns:a16="http://schemas.microsoft.com/office/drawing/2014/main" xmlns="" val="20002"/>
                    </a:ext>
                  </a:extLst>
                </a:gridCol>
                <a:gridCol w="1752061">
                  <a:extLst>
                    <a:ext uri="{9D8B030D-6E8A-4147-A177-3AD203B41FA5}">
                      <a16:colId xmlns:a16="http://schemas.microsoft.com/office/drawing/2014/main" xmlns="" val="20003"/>
                    </a:ext>
                  </a:extLst>
                </a:gridCol>
                <a:gridCol w="1752061">
                  <a:extLst>
                    <a:ext uri="{9D8B030D-6E8A-4147-A177-3AD203B41FA5}">
                      <a16:colId xmlns:a16="http://schemas.microsoft.com/office/drawing/2014/main" xmlns="" val="20004"/>
                    </a:ext>
                  </a:extLst>
                </a:gridCol>
              </a:tblGrid>
              <a:tr h="559724">
                <a:tc>
                  <a:txBody>
                    <a:bodyPr/>
                    <a:lstStyle/>
                    <a:p>
                      <a:pPr algn="ctr"/>
                      <a:r>
                        <a:rPr lang="en-US" sz="2400" dirty="0">
                          <a:solidFill>
                            <a:schemeClr val="tx1"/>
                          </a:solidFill>
                        </a:rPr>
                        <a:t>Item</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400" dirty="0">
                          <a:solidFill>
                            <a:schemeClr val="tx1"/>
                          </a:solidFill>
                        </a:rPr>
                        <a:t>Base Year</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400" dirty="0">
                          <a:solidFill>
                            <a:schemeClr val="tx1"/>
                          </a:solidFill>
                        </a:rPr>
                        <a:t>Current</a:t>
                      </a:r>
                      <a:r>
                        <a:rPr lang="en-US" sz="2400" baseline="0" dirty="0">
                          <a:solidFill>
                            <a:schemeClr val="tx1"/>
                          </a:solidFill>
                        </a:rPr>
                        <a:t> Year</a:t>
                      </a:r>
                      <a:endParaRPr lang="en-US" sz="2400" dirty="0">
                        <a:solidFill>
                          <a:schemeClr val="tx1"/>
                        </a:solidFill>
                      </a:endParaRP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937218">
                <a:tc>
                  <a:txBody>
                    <a:bodyPr/>
                    <a:lstStyle/>
                    <a:p>
                      <a:pPr algn="ctr"/>
                      <a:endParaRPr lang="en-US" sz="1800" dirty="0"/>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t>Price</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t>Quantity</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Price </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Quantity</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98464">
                <a:tc>
                  <a:txBody>
                    <a:bodyPr/>
                    <a:lstStyle/>
                    <a:p>
                      <a:pPr algn="ctr"/>
                      <a:r>
                        <a:rPr lang="en-US" sz="2800" dirty="0">
                          <a:solidFill>
                            <a:schemeClr val="tx1"/>
                          </a:solidFill>
                        </a:rPr>
                        <a:t>A</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3</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89900">
                <a:tc>
                  <a:txBody>
                    <a:bodyPr/>
                    <a:lstStyle/>
                    <a:p>
                      <a:pPr algn="ctr"/>
                      <a:r>
                        <a:rPr lang="en-US" sz="2800" dirty="0">
                          <a:solidFill>
                            <a:schemeClr val="tx1"/>
                          </a:solidFill>
                        </a:rPr>
                        <a:t>B</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12</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720309">
                <a:tc>
                  <a:txBody>
                    <a:bodyPr/>
                    <a:lstStyle/>
                    <a:p>
                      <a:pPr algn="ctr"/>
                      <a:r>
                        <a:rPr lang="en-US" sz="2800" dirty="0">
                          <a:solidFill>
                            <a:schemeClr val="tx1"/>
                          </a:solidFill>
                        </a:rPr>
                        <a:t>C</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15</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720309">
                <a:tc>
                  <a:txBody>
                    <a:bodyPr/>
                    <a:lstStyle/>
                    <a:p>
                      <a:pPr algn="ctr"/>
                      <a:r>
                        <a:rPr lang="en-US" sz="2800" dirty="0">
                          <a:solidFill>
                            <a:schemeClr val="tx1"/>
                          </a:solidFill>
                        </a:rPr>
                        <a:t>D</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3</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marL="99060" marR="99060"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AD9D9492-E134-4260-B17E-EBD89BC3A3F1}"/>
              </a:ext>
            </a:extLst>
          </p:cNvPr>
          <p:cNvSpPr>
            <a:spLocks noGrp="1" noChangeArrowheads="1"/>
          </p:cNvSpPr>
          <p:nvPr>
            <p:ph type="title"/>
          </p:nvPr>
        </p:nvSpPr>
        <p:spPr>
          <a:xfrm>
            <a:off x="1981200" y="274638"/>
            <a:ext cx="8229600" cy="792162"/>
          </a:xfrm>
          <a:solidFill>
            <a:srgbClr val="FFFF99"/>
          </a:solidFill>
          <a:ln>
            <a:solidFill>
              <a:schemeClr val="tx1"/>
            </a:solidFill>
            <a:miter lim="800000"/>
            <a:headEnd/>
            <a:tailEnd/>
          </a:ln>
        </p:spPr>
        <p:txBody>
          <a:bodyPr/>
          <a:lstStyle/>
          <a:p>
            <a:pPr eaLnBrk="1" hangingPunct="1"/>
            <a:r>
              <a:rPr lang="en-US" altLang="en-US" sz="4000"/>
              <a:t>Chi-square Table-Illustration 2</a:t>
            </a:r>
          </a:p>
        </p:txBody>
      </p:sp>
      <p:graphicFrame>
        <p:nvGraphicFramePr>
          <p:cNvPr id="157853" name="Group 157">
            <a:extLst>
              <a:ext uri="{FF2B5EF4-FFF2-40B4-BE49-F238E27FC236}">
                <a16:creationId xmlns:a16="http://schemas.microsoft.com/office/drawing/2014/main" xmlns="" id="{13D224B9-0377-472B-93E4-8FC2F06F1866}"/>
              </a:ext>
            </a:extLst>
          </p:cNvPr>
          <p:cNvGraphicFramePr>
            <a:graphicFrameLocks noGrp="1"/>
          </p:cNvGraphicFramePr>
          <p:nvPr>
            <p:ph idx="1"/>
          </p:nvPr>
        </p:nvGraphicFramePr>
        <p:xfrm>
          <a:off x="1981200" y="1371600"/>
          <a:ext cx="8229600" cy="5181600"/>
        </p:xfrm>
        <a:graphic>
          <a:graphicData uri="http://schemas.openxmlformats.org/drawingml/2006/table">
            <a:tbl>
              <a:tblPr/>
              <a:tblGrid>
                <a:gridCol w="1646238">
                  <a:extLst>
                    <a:ext uri="{9D8B030D-6E8A-4147-A177-3AD203B41FA5}">
                      <a16:colId xmlns:a16="http://schemas.microsoft.com/office/drawing/2014/main" xmlns="" val="20000"/>
                    </a:ext>
                  </a:extLst>
                </a:gridCol>
                <a:gridCol w="1646237">
                  <a:extLst>
                    <a:ext uri="{9D8B030D-6E8A-4147-A177-3AD203B41FA5}">
                      <a16:colId xmlns:a16="http://schemas.microsoft.com/office/drawing/2014/main" xmlns="" val="20001"/>
                    </a:ext>
                  </a:extLst>
                </a:gridCol>
                <a:gridCol w="1644650">
                  <a:extLst>
                    <a:ext uri="{9D8B030D-6E8A-4147-A177-3AD203B41FA5}">
                      <a16:colId xmlns:a16="http://schemas.microsoft.com/office/drawing/2014/main" xmlns="" val="20002"/>
                    </a:ext>
                  </a:extLst>
                </a:gridCol>
                <a:gridCol w="1646238">
                  <a:extLst>
                    <a:ext uri="{9D8B030D-6E8A-4147-A177-3AD203B41FA5}">
                      <a16:colId xmlns:a16="http://schemas.microsoft.com/office/drawing/2014/main" xmlns="" val="20003"/>
                    </a:ext>
                  </a:extLst>
                </a:gridCol>
                <a:gridCol w="1646237">
                  <a:extLst>
                    <a:ext uri="{9D8B030D-6E8A-4147-A177-3AD203B41FA5}">
                      <a16:colId xmlns:a16="http://schemas.microsoft.com/office/drawing/2014/main" xmlns="" val="20004"/>
                    </a:ext>
                  </a:extLst>
                </a:gridCol>
              </a:tblGrid>
              <a:tr h="86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Observed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Expected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(O-E)</a:t>
                      </a:r>
                      <a:r>
                        <a:rPr kumimoji="0" lang="en-US" sz="2800" b="0" i="0" u="none" strike="noStrike" cap="none" normalizeH="0" baseline="30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(O-E)</a:t>
                      </a:r>
                      <a:r>
                        <a:rPr kumimoji="0" lang="en-US" sz="2800" b="0" i="0" u="none" strike="noStrike" cap="none" normalizeH="0" baseline="30000">
                          <a:ln>
                            <a:noFill/>
                          </a:ln>
                          <a:solidFill>
                            <a:schemeClr val="tx1"/>
                          </a:solidFill>
                          <a:effectLst/>
                          <a:latin typeface="Arial" charset="0"/>
                        </a:rPr>
                        <a:t>2</a:t>
                      </a:r>
                      <a:r>
                        <a:rPr kumimoji="0" lang="en-US" sz="2800" b="0" i="0" u="none" strike="noStrike" cap="none" normalizeH="0" baseline="0">
                          <a:ln>
                            <a:noFill/>
                          </a:ln>
                          <a:solidFill>
                            <a:schemeClr val="tx1"/>
                          </a:solidFill>
                          <a:effectLst/>
                          <a:latin typeface="Arial" charset="0"/>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6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6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6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6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6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xmlns="" id="{3BBFF0A2-7D15-4E71-923D-3D444AC6B14F}"/>
              </a:ext>
            </a:extLst>
          </p:cNvPr>
          <p:cNvSpPr>
            <a:spLocks noGrp="1"/>
          </p:cNvSpPr>
          <p:nvPr>
            <p:ph type="title"/>
          </p:nvPr>
        </p:nvSpPr>
        <p:spPr>
          <a:xfrm>
            <a:off x="1638300" y="274638"/>
            <a:ext cx="8915400" cy="715962"/>
          </a:xfrm>
          <a:ln>
            <a:solidFill>
              <a:schemeClr val="tx1"/>
            </a:solidFill>
            <a:miter lim="800000"/>
            <a:headEnd/>
            <a:tailEnd/>
          </a:ln>
        </p:spPr>
        <p:txBody>
          <a:bodyPr/>
          <a:lstStyle/>
          <a:p>
            <a:r>
              <a:rPr lang="en-US" altLang="en-US"/>
              <a:t>Solution 5</a:t>
            </a:r>
          </a:p>
        </p:txBody>
      </p:sp>
      <p:sp>
        <p:nvSpPr>
          <p:cNvPr id="87043" name="Content Placeholder 2">
            <a:extLst>
              <a:ext uri="{FF2B5EF4-FFF2-40B4-BE49-F238E27FC236}">
                <a16:creationId xmlns:a16="http://schemas.microsoft.com/office/drawing/2014/main" xmlns="" id="{F8B3CF30-390E-45F4-BAAA-F08D24E76F43}"/>
              </a:ext>
            </a:extLst>
          </p:cNvPr>
          <p:cNvSpPr>
            <a:spLocks noGrp="1"/>
          </p:cNvSpPr>
          <p:nvPr>
            <p:ph idx="1"/>
          </p:nvPr>
        </p:nvSpPr>
        <p:spPr>
          <a:xfrm>
            <a:off x="1638300" y="1219201"/>
            <a:ext cx="8915400" cy="4906963"/>
          </a:xfrm>
          <a:ln>
            <a:solidFill>
              <a:schemeClr val="tx1"/>
            </a:solidFill>
            <a:miter lim="800000"/>
            <a:headEnd/>
            <a:tailEnd/>
          </a:ln>
        </p:spPr>
        <p:txBody>
          <a:bodyPr/>
          <a:lstStyle/>
          <a:p>
            <a:endParaRPr lang="en-US" altLang="en-US"/>
          </a:p>
        </p:txBody>
      </p:sp>
      <p:graphicFrame>
        <p:nvGraphicFramePr>
          <p:cNvPr id="4" name="Table 3">
            <a:extLst>
              <a:ext uri="{FF2B5EF4-FFF2-40B4-BE49-F238E27FC236}">
                <a16:creationId xmlns:a16="http://schemas.microsoft.com/office/drawing/2014/main" xmlns="" id="{A354B12C-4EA7-480E-B94D-52E3F14191DD}"/>
              </a:ext>
            </a:extLst>
          </p:cNvPr>
          <p:cNvGraphicFramePr>
            <a:graphicFrameLocks noGrp="1"/>
          </p:cNvGraphicFramePr>
          <p:nvPr/>
        </p:nvGraphicFramePr>
        <p:xfrm>
          <a:off x="1524000" y="304800"/>
          <a:ext cx="9220199" cy="6140448"/>
        </p:xfrm>
        <a:graphic>
          <a:graphicData uri="http://schemas.openxmlformats.org/drawingml/2006/table">
            <a:tbl>
              <a:tblPr firstRow="1" bandRow="1">
                <a:tableStyleId>{5C22544A-7EE6-4342-B048-85BDC9FD1C3A}</a:tableStyleId>
              </a:tblPr>
              <a:tblGrid>
                <a:gridCol w="1004181">
                  <a:extLst>
                    <a:ext uri="{9D8B030D-6E8A-4147-A177-3AD203B41FA5}">
                      <a16:colId xmlns:a16="http://schemas.microsoft.com/office/drawing/2014/main" xmlns="" val="20000"/>
                    </a:ext>
                  </a:extLst>
                </a:gridCol>
                <a:gridCol w="977734">
                  <a:extLst>
                    <a:ext uri="{9D8B030D-6E8A-4147-A177-3AD203B41FA5}">
                      <a16:colId xmlns:a16="http://schemas.microsoft.com/office/drawing/2014/main" xmlns="" val="20001"/>
                    </a:ext>
                  </a:extLst>
                </a:gridCol>
                <a:gridCol w="775531">
                  <a:extLst>
                    <a:ext uri="{9D8B030D-6E8A-4147-A177-3AD203B41FA5}">
                      <a16:colId xmlns:a16="http://schemas.microsoft.com/office/drawing/2014/main" xmlns="" val="20002"/>
                    </a:ext>
                  </a:extLst>
                </a:gridCol>
                <a:gridCol w="947871">
                  <a:extLst>
                    <a:ext uri="{9D8B030D-6E8A-4147-A177-3AD203B41FA5}">
                      <a16:colId xmlns:a16="http://schemas.microsoft.com/office/drawing/2014/main" xmlns="" val="20003"/>
                    </a:ext>
                  </a:extLst>
                </a:gridCol>
                <a:gridCol w="861700">
                  <a:extLst>
                    <a:ext uri="{9D8B030D-6E8A-4147-A177-3AD203B41FA5}">
                      <a16:colId xmlns:a16="http://schemas.microsoft.com/office/drawing/2014/main" xmlns="" val="20004"/>
                    </a:ext>
                  </a:extLst>
                </a:gridCol>
                <a:gridCol w="1206380">
                  <a:extLst>
                    <a:ext uri="{9D8B030D-6E8A-4147-A177-3AD203B41FA5}">
                      <a16:colId xmlns:a16="http://schemas.microsoft.com/office/drawing/2014/main" xmlns="" val="20005"/>
                    </a:ext>
                  </a:extLst>
                </a:gridCol>
                <a:gridCol w="1120211">
                  <a:extLst>
                    <a:ext uri="{9D8B030D-6E8A-4147-A177-3AD203B41FA5}">
                      <a16:colId xmlns:a16="http://schemas.microsoft.com/office/drawing/2014/main" xmlns="" val="20006"/>
                    </a:ext>
                  </a:extLst>
                </a:gridCol>
                <a:gridCol w="1120211">
                  <a:extLst>
                    <a:ext uri="{9D8B030D-6E8A-4147-A177-3AD203B41FA5}">
                      <a16:colId xmlns:a16="http://schemas.microsoft.com/office/drawing/2014/main" xmlns="" val="20007"/>
                    </a:ext>
                  </a:extLst>
                </a:gridCol>
                <a:gridCol w="1206380">
                  <a:extLst>
                    <a:ext uri="{9D8B030D-6E8A-4147-A177-3AD203B41FA5}">
                      <a16:colId xmlns:a16="http://schemas.microsoft.com/office/drawing/2014/main" xmlns="" val="20008"/>
                    </a:ext>
                  </a:extLst>
                </a:gridCol>
              </a:tblGrid>
              <a:tr h="835555">
                <a:tc>
                  <a:txBody>
                    <a:bodyPr/>
                    <a:lstStyle/>
                    <a:p>
                      <a:pPr algn="l"/>
                      <a:r>
                        <a:rPr lang="en-US" sz="2000" b="1" dirty="0">
                          <a:solidFill>
                            <a:schemeClr val="tx1"/>
                          </a:solidFill>
                        </a:rPr>
                        <a:t>Item</a:t>
                      </a:r>
                    </a:p>
                    <a:p>
                      <a:pPr algn="l"/>
                      <a:endParaRPr lang="en-US" sz="2000" b="1" dirty="0">
                        <a:solidFill>
                          <a:schemeClr val="tx1"/>
                        </a:solidFill>
                      </a:endParaRP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b="1" dirty="0">
                          <a:solidFill>
                            <a:schemeClr val="tx1"/>
                          </a:solidFill>
                        </a:rPr>
                        <a:t>1995</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b="1" dirty="0">
                          <a:solidFill>
                            <a:schemeClr val="tx1"/>
                          </a:solidFill>
                        </a:rPr>
                        <a:t>1996</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n-US" sz="2800" b="1" baseline="0" dirty="0">
                          <a:solidFill>
                            <a:schemeClr val="tx1"/>
                          </a:solidFill>
                        </a:rPr>
                        <a:t>Fisher’s Ideal Index</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776097">
                <a:tc>
                  <a:txBody>
                    <a:bodyPr/>
                    <a:lstStyle/>
                    <a:p>
                      <a:pPr algn="ctr"/>
                      <a:endParaRPr lang="en-US" sz="2000" b="1" dirty="0"/>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p</a:t>
                      </a:r>
                      <a:r>
                        <a:rPr lang="en-US" sz="2400" b="1" baseline="-25000" dirty="0"/>
                        <a:t>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q</a:t>
                      </a:r>
                      <a:r>
                        <a:rPr lang="en-US" sz="2400" b="1" baseline="-25000" dirty="0"/>
                        <a:t>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r>
                        <a:rPr lang="en-US" sz="2400" b="1" baseline="-25000" dirty="0">
                          <a:solidFill>
                            <a:schemeClr val="tx1"/>
                          </a:solidFill>
                        </a:rPr>
                        <a:t>1</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q</a:t>
                      </a:r>
                      <a:r>
                        <a:rPr lang="en-US" sz="2400" b="1" baseline="-25000" dirty="0">
                          <a:solidFill>
                            <a:schemeClr val="tx1"/>
                          </a:solidFill>
                        </a:rPr>
                        <a:t>1</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r>
                        <a:rPr lang="en-US" sz="2400" b="1" baseline="-25000" dirty="0">
                          <a:solidFill>
                            <a:schemeClr val="tx1"/>
                          </a:solidFill>
                        </a:rPr>
                        <a:t>1</a:t>
                      </a:r>
                      <a:r>
                        <a:rPr lang="en-US" sz="2400" b="1" dirty="0">
                          <a:solidFill>
                            <a:schemeClr val="tx1"/>
                          </a:solidFill>
                        </a:rPr>
                        <a:t>q</a:t>
                      </a:r>
                      <a:r>
                        <a:rPr lang="en-US" sz="2400" b="1" baseline="-25000" dirty="0">
                          <a:solidFill>
                            <a:schemeClr val="tx1"/>
                          </a:solidFill>
                        </a:rPr>
                        <a:t>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r>
                        <a:rPr lang="en-US" sz="2400" b="1" baseline="-25000" dirty="0">
                          <a:solidFill>
                            <a:schemeClr val="tx1"/>
                          </a:solidFill>
                        </a:rPr>
                        <a:t>0</a:t>
                      </a:r>
                      <a:r>
                        <a:rPr lang="en-US" sz="2400" b="1" dirty="0">
                          <a:solidFill>
                            <a:schemeClr val="tx1"/>
                          </a:solidFill>
                        </a:rPr>
                        <a:t>q</a:t>
                      </a:r>
                      <a:r>
                        <a:rPr lang="en-US" sz="2400" b="1" baseline="-25000" dirty="0">
                          <a:solidFill>
                            <a:schemeClr val="tx1"/>
                          </a:solidFill>
                        </a:rPr>
                        <a:t>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p</a:t>
                      </a:r>
                      <a:r>
                        <a:rPr lang="en-US" sz="2400" b="1" baseline="-25000" dirty="0">
                          <a:solidFill>
                            <a:schemeClr val="tx1"/>
                          </a:solidFill>
                        </a:rPr>
                        <a:t>1</a:t>
                      </a:r>
                      <a:r>
                        <a:rPr lang="en-US" sz="2400" b="1" dirty="0">
                          <a:solidFill>
                            <a:schemeClr val="tx1"/>
                          </a:solidFill>
                        </a:rPr>
                        <a:t>q</a:t>
                      </a:r>
                      <a:r>
                        <a:rPr lang="en-US" sz="2400" b="1" baseline="-25000" dirty="0">
                          <a:solidFill>
                            <a:schemeClr val="tx1"/>
                          </a:solidFill>
                        </a:rPr>
                        <a:t>1</a:t>
                      </a:r>
                    </a:p>
                    <a:p>
                      <a:pPr algn="ctr"/>
                      <a:endParaRPr lang="en-US" sz="2400" b="1" baseline="-25000" dirty="0">
                        <a:solidFill>
                          <a:schemeClr val="tx1"/>
                        </a:solidFill>
                      </a:endParaRP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p</a:t>
                      </a:r>
                      <a:r>
                        <a:rPr lang="en-US" sz="2400" b="1" baseline="-25000" dirty="0">
                          <a:solidFill>
                            <a:schemeClr val="tx1"/>
                          </a:solidFill>
                        </a:rPr>
                        <a:t>0</a:t>
                      </a:r>
                      <a:r>
                        <a:rPr lang="en-US" sz="2400" b="1" dirty="0">
                          <a:solidFill>
                            <a:schemeClr val="tx1"/>
                          </a:solidFill>
                        </a:rPr>
                        <a:t>q</a:t>
                      </a:r>
                      <a:r>
                        <a:rPr lang="en-US" sz="2400" b="1" baseline="-25000" dirty="0">
                          <a:solidFill>
                            <a:schemeClr val="tx1"/>
                          </a:solidFill>
                        </a:rPr>
                        <a:t>1</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18182">
                <a:tc>
                  <a:txBody>
                    <a:bodyPr/>
                    <a:lstStyle/>
                    <a:p>
                      <a:pPr algn="ctr"/>
                      <a:r>
                        <a:rPr lang="en-US" sz="2000" b="1" dirty="0">
                          <a:solidFill>
                            <a:schemeClr val="tx1"/>
                          </a:solidFill>
                        </a:rPr>
                        <a:t>A</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3</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21</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35</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12</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20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769837">
                <a:tc>
                  <a:txBody>
                    <a:bodyPr/>
                    <a:lstStyle/>
                    <a:p>
                      <a:pPr algn="ctr"/>
                      <a:r>
                        <a:rPr lang="en-US" sz="2000" b="1" dirty="0">
                          <a:solidFill>
                            <a:schemeClr val="tx1"/>
                          </a:solidFill>
                        </a:rPr>
                        <a:t>B</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12</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84</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96</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35</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40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769837">
                <a:tc>
                  <a:txBody>
                    <a:bodyPr/>
                    <a:lstStyle/>
                    <a:p>
                      <a:pPr algn="ctr"/>
                      <a:r>
                        <a:rPr lang="en-US" sz="2000" b="1" dirty="0">
                          <a:solidFill>
                            <a:schemeClr val="tx1"/>
                          </a:solidFill>
                        </a:rPr>
                        <a:t>C</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15</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120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300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24</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60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18182">
                <a:tc>
                  <a:txBody>
                    <a:bodyPr/>
                    <a:lstStyle/>
                    <a:p>
                      <a:pPr algn="ctr"/>
                      <a:r>
                        <a:rPr lang="en-US" sz="2000" b="1" dirty="0">
                          <a:solidFill>
                            <a:schemeClr val="tx1"/>
                          </a:solidFill>
                        </a:rPr>
                        <a:t>D</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3</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24</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48</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12</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24</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976379">
                <a:tc gridSpan="5">
                  <a:txBody>
                    <a:bodyPr/>
                    <a:lstStyle/>
                    <a:p>
                      <a:pPr algn="r"/>
                      <a:endParaRPr lang="en-US" sz="2400" b="1" dirty="0">
                        <a:solidFill>
                          <a:schemeClr val="tx1"/>
                        </a:solidFill>
                      </a:endParaRP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∑=249</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∑=479</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∑=83</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∑=144</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976379">
                <a:tc gridSpan="5">
                  <a:txBody>
                    <a:bodyPr/>
                    <a:lstStyle/>
                    <a:p>
                      <a:pPr algn="r"/>
                      <a:r>
                        <a:rPr lang="en-US" sz="2400" b="1" dirty="0">
                          <a:solidFill>
                            <a:schemeClr val="tx1"/>
                          </a:solidFill>
                        </a:rPr>
                        <a:t>P01(F)= √(249/479)*(83/144)*100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2400" b="1" dirty="0">
                          <a:solidFill>
                            <a:schemeClr val="tx1"/>
                          </a:solidFill>
                        </a:rPr>
                        <a:t>Fisher’s Ideal</a:t>
                      </a:r>
                      <a:r>
                        <a:rPr lang="en-US" sz="2400" b="1" baseline="0" dirty="0">
                          <a:solidFill>
                            <a:schemeClr val="tx1"/>
                          </a:solidFill>
                        </a:rPr>
                        <a:t> Index= 54.74</a:t>
                      </a:r>
                      <a:endParaRPr lang="en-US" sz="2400" b="1" dirty="0">
                        <a:solidFill>
                          <a:schemeClr val="tx1"/>
                        </a:solidFill>
                      </a:endParaRP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xmlns="" id="{FF036BC5-69BB-4635-8D54-5AFC499B7A0A}"/>
              </a:ext>
            </a:extLst>
          </p:cNvPr>
          <p:cNvSpPr>
            <a:spLocks noGrp="1"/>
          </p:cNvSpPr>
          <p:nvPr>
            <p:ph type="title"/>
          </p:nvPr>
        </p:nvSpPr>
        <p:spPr>
          <a:xfrm>
            <a:off x="1638300" y="274638"/>
            <a:ext cx="8915400" cy="715962"/>
          </a:xfrm>
          <a:ln>
            <a:solidFill>
              <a:schemeClr val="tx1"/>
            </a:solidFill>
            <a:miter lim="800000"/>
            <a:headEnd/>
            <a:tailEnd/>
          </a:ln>
        </p:spPr>
        <p:txBody>
          <a:bodyPr/>
          <a:lstStyle/>
          <a:p>
            <a:r>
              <a:rPr lang="en-US" altLang="en-US"/>
              <a:t>Problem 6&amp;7</a:t>
            </a:r>
          </a:p>
        </p:txBody>
      </p:sp>
      <p:sp>
        <p:nvSpPr>
          <p:cNvPr id="88067" name="Content Placeholder 2">
            <a:extLst>
              <a:ext uri="{FF2B5EF4-FFF2-40B4-BE49-F238E27FC236}">
                <a16:creationId xmlns:a16="http://schemas.microsoft.com/office/drawing/2014/main" xmlns="" id="{8C94E48E-C7A6-4829-A047-0D50A10D8FAB}"/>
              </a:ext>
            </a:extLst>
          </p:cNvPr>
          <p:cNvSpPr>
            <a:spLocks noGrp="1"/>
          </p:cNvSpPr>
          <p:nvPr>
            <p:ph idx="1"/>
          </p:nvPr>
        </p:nvSpPr>
        <p:spPr>
          <a:xfrm>
            <a:off x="1638300" y="1219201"/>
            <a:ext cx="8915400" cy="4906963"/>
          </a:xfrm>
          <a:ln>
            <a:solidFill>
              <a:schemeClr val="tx1"/>
            </a:solidFill>
            <a:miter lim="800000"/>
            <a:headEnd/>
            <a:tailEnd/>
          </a:ln>
        </p:spPr>
        <p:txBody>
          <a:bodyPr/>
          <a:lstStyle/>
          <a:p>
            <a:r>
              <a:rPr lang="en-US" altLang="en-US"/>
              <a:t>From the following data, construct Price  Index Using Marshal Edge worth method &amp; Dorbish &amp; Bowley method </a:t>
            </a:r>
          </a:p>
        </p:txBody>
      </p:sp>
      <p:graphicFrame>
        <p:nvGraphicFramePr>
          <p:cNvPr id="4" name="Table 3">
            <a:extLst>
              <a:ext uri="{FF2B5EF4-FFF2-40B4-BE49-F238E27FC236}">
                <a16:creationId xmlns:a16="http://schemas.microsoft.com/office/drawing/2014/main" xmlns="" id="{CBC594E5-4E6B-46A1-AE4F-F2C1BF7DAED6}"/>
              </a:ext>
            </a:extLst>
          </p:cNvPr>
          <p:cNvGraphicFramePr>
            <a:graphicFrameLocks noGrp="1"/>
          </p:cNvGraphicFramePr>
          <p:nvPr/>
        </p:nvGraphicFramePr>
        <p:xfrm>
          <a:off x="1885950" y="2908300"/>
          <a:ext cx="8502650" cy="3684588"/>
        </p:xfrm>
        <a:graphic>
          <a:graphicData uri="http://schemas.openxmlformats.org/drawingml/2006/table">
            <a:tbl>
              <a:tblPr firstRow="1" bandRow="1">
                <a:tableStyleId>{5C22544A-7EE6-4342-B048-85BDC9FD1C3A}</a:tableStyleId>
              </a:tblPr>
              <a:tblGrid>
                <a:gridCol w="1898649">
                  <a:extLst>
                    <a:ext uri="{9D8B030D-6E8A-4147-A177-3AD203B41FA5}">
                      <a16:colId xmlns:a16="http://schemas.microsoft.com/office/drawing/2014/main" xmlns="" val="20000"/>
                    </a:ext>
                  </a:extLst>
                </a:gridCol>
                <a:gridCol w="1347818">
                  <a:extLst>
                    <a:ext uri="{9D8B030D-6E8A-4147-A177-3AD203B41FA5}">
                      <a16:colId xmlns:a16="http://schemas.microsoft.com/office/drawing/2014/main" xmlns="" val="20001"/>
                    </a:ext>
                  </a:extLst>
                </a:gridCol>
                <a:gridCol w="1752061">
                  <a:extLst>
                    <a:ext uri="{9D8B030D-6E8A-4147-A177-3AD203B41FA5}">
                      <a16:colId xmlns:a16="http://schemas.microsoft.com/office/drawing/2014/main" xmlns="" val="20002"/>
                    </a:ext>
                  </a:extLst>
                </a:gridCol>
                <a:gridCol w="1752061">
                  <a:extLst>
                    <a:ext uri="{9D8B030D-6E8A-4147-A177-3AD203B41FA5}">
                      <a16:colId xmlns:a16="http://schemas.microsoft.com/office/drawing/2014/main" xmlns="" val="20003"/>
                    </a:ext>
                  </a:extLst>
                </a:gridCol>
                <a:gridCol w="1752061">
                  <a:extLst>
                    <a:ext uri="{9D8B030D-6E8A-4147-A177-3AD203B41FA5}">
                      <a16:colId xmlns:a16="http://schemas.microsoft.com/office/drawing/2014/main" xmlns="" val="20004"/>
                    </a:ext>
                  </a:extLst>
                </a:gridCol>
              </a:tblGrid>
              <a:tr h="463731">
                <a:tc>
                  <a:txBody>
                    <a:bodyPr/>
                    <a:lstStyle/>
                    <a:p>
                      <a:pPr algn="ctr"/>
                      <a:r>
                        <a:rPr lang="en-US" sz="2400" dirty="0">
                          <a:solidFill>
                            <a:schemeClr val="tx1"/>
                          </a:solidFill>
                        </a:rPr>
                        <a:t>Item</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400" dirty="0">
                          <a:solidFill>
                            <a:schemeClr val="tx1"/>
                          </a:solidFill>
                        </a:rPr>
                        <a:t>1990</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400" dirty="0">
                          <a:solidFill>
                            <a:schemeClr val="tx1"/>
                          </a:solidFill>
                        </a:rPr>
                        <a:t>1996</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937457">
                <a:tc>
                  <a:txBody>
                    <a:bodyPr/>
                    <a:lstStyle/>
                    <a:p>
                      <a:pPr algn="ctr"/>
                      <a:endParaRPr lang="en-US" sz="1800" dirty="0"/>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t>Price</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t>Quantity</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Price </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Quantity</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18269">
                <a:tc>
                  <a:txBody>
                    <a:bodyPr/>
                    <a:lstStyle/>
                    <a:p>
                      <a:pPr algn="ctr"/>
                      <a:r>
                        <a:rPr lang="en-US" sz="2800" dirty="0">
                          <a:solidFill>
                            <a:schemeClr val="tx1"/>
                          </a:solidFill>
                        </a:rPr>
                        <a:t>A</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40</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71581">
                <a:tc>
                  <a:txBody>
                    <a:bodyPr/>
                    <a:lstStyle/>
                    <a:p>
                      <a:pPr algn="ctr"/>
                      <a:r>
                        <a:rPr lang="en-US" sz="2800" dirty="0">
                          <a:solidFill>
                            <a:schemeClr val="tx1"/>
                          </a:solidFill>
                        </a:rPr>
                        <a:t>B</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50</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60</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96775">
                <a:tc>
                  <a:txBody>
                    <a:bodyPr/>
                    <a:lstStyle/>
                    <a:p>
                      <a:pPr algn="ctr"/>
                      <a:r>
                        <a:rPr lang="en-US" sz="2800" dirty="0">
                          <a:solidFill>
                            <a:schemeClr val="tx1"/>
                          </a:solidFill>
                        </a:rPr>
                        <a:t>C</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40</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15</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50</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15</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96775">
                <a:tc>
                  <a:txBody>
                    <a:bodyPr/>
                    <a:lstStyle/>
                    <a:p>
                      <a:pPr algn="ctr"/>
                      <a:r>
                        <a:rPr lang="en-US" sz="2800" dirty="0">
                          <a:solidFill>
                            <a:schemeClr val="tx1"/>
                          </a:solidFill>
                        </a:rPr>
                        <a:t>D</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25</a:t>
                      </a:r>
                    </a:p>
                  </a:txBody>
                  <a:tcPr marL="99060" marR="99060"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xmlns="" id="{B6572865-A8B9-4ADE-843E-0272299BDF9C}"/>
              </a:ext>
            </a:extLst>
          </p:cNvPr>
          <p:cNvSpPr>
            <a:spLocks noGrp="1"/>
          </p:cNvSpPr>
          <p:nvPr>
            <p:ph type="title"/>
          </p:nvPr>
        </p:nvSpPr>
        <p:spPr>
          <a:xfrm>
            <a:off x="1473200" y="274638"/>
            <a:ext cx="9328150" cy="715962"/>
          </a:xfrm>
          <a:ln>
            <a:solidFill>
              <a:schemeClr val="tx1"/>
            </a:solidFill>
            <a:miter lim="800000"/>
            <a:headEnd/>
            <a:tailEnd/>
          </a:ln>
        </p:spPr>
        <p:txBody>
          <a:bodyPr/>
          <a:lstStyle/>
          <a:p>
            <a:r>
              <a:rPr lang="en-US" altLang="en-US"/>
              <a:t>Solution 6</a:t>
            </a:r>
          </a:p>
        </p:txBody>
      </p:sp>
      <p:sp>
        <p:nvSpPr>
          <p:cNvPr id="89091" name="Content Placeholder 2">
            <a:extLst>
              <a:ext uri="{FF2B5EF4-FFF2-40B4-BE49-F238E27FC236}">
                <a16:creationId xmlns:a16="http://schemas.microsoft.com/office/drawing/2014/main" xmlns="" id="{BA10C1B7-65FB-4CC3-92D5-26ED6415764F}"/>
              </a:ext>
            </a:extLst>
          </p:cNvPr>
          <p:cNvSpPr>
            <a:spLocks noGrp="1"/>
          </p:cNvSpPr>
          <p:nvPr>
            <p:ph idx="1"/>
          </p:nvPr>
        </p:nvSpPr>
        <p:spPr>
          <a:xfrm>
            <a:off x="1638300" y="1219201"/>
            <a:ext cx="8915400" cy="4906963"/>
          </a:xfrm>
          <a:ln>
            <a:solidFill>
              <a:schemeClr val="tx1"/>
            </a:solidFill>
            <a:miter lim="800000"/>
            <a:headEnd/>
            <a:tailEnd/>
          </a:ln>
        </p:spPr>
        <p:txBody>
          <a:bodyPr/>
          <a:lstStyle/>
          <a:p>
            <a:endParaRPr lang="en-US" altLang="en-US"/>
          </a:p>
        </p:txBody>
      </p:sp>
      <p:graphicFrame>
        <p:nvGraphicFramePr>
          <p:cNvPr id="4" name="Table 3">
            <a:extLst>
              <a:ext uri="{FF2B5EF4-FFF2-40B4-BE49-F238E27FC236}">
                <a16:creationId xmlns:a16="http://schemas.microsoft.com/office/drawing/2014/main" xmlns="" id="{E8B65017-680A-4EB5-A8A5-2AB3758E8A11}"/>
              </a:ext>
            </a:extLst>
          </p:cNvPr>
          <p:cNvGraphicFramePr>
            <a:graphicFrameLocks noGrp="1"/>
          </p:cNvGraphicFramePr>
          <p:nvPr/>
        </p:nvGraphicFramePr>
        <p:xfrm>
          <a:off x="1473200" y="468313"/>
          <a:ext cx="9270999" cy="6191251"/>
        </p:xfrm>
        <a:graphic>
          <a:graphicData uri="http://schemas.openxmlformats.org/drawingml/2006/table">
            <a:tbl>
              <a:tblPr firstRow="1" bandRow="1">
                <a:tableStyleId>{5C22544A-7EE6-4342-B048-85BDC9FD1C3A}</a:tableStyleId>
              </a:tblPr>
              <a:tblGrid>
                <a:gridCol w="911140">
                  <a:extLst>
                    <a:ext uri="{9D8B030D-6E8A-4147-A177-3AD203B41FA5}">
                      <a16:colId xmlns:a16="http://schemas.microsoft.com/office/drawing/2014/main" xmlns="" val="20000"/>
                    </a:ext>
                  </a:extLst>
                </a:gridCol>
                <a:gridCol w="845470">
                  <a:extLst>
                    <a:ext uri="{9D8B030D-6E8A-4147-A177-3AD203B41FA5}">
                      <a16:colId xmlns:a16="http://schemas.microsoft.com/office/drawing/2014/main" xmlns="" val="20001"/>
                    </a:ext>
                  </a:extLst>
                </a:gridCol>
                <a:gridCol w="878306">
                  <a:extLst>
                    <a:ext uri="{9D8B030D-6E8A-4147-A177-3AD203B41FA5}">
                      <a16:colId xmlns:a16="http://schemas.microsoft.com/office/drawing/2014/main" xmlns="" val="20002"/>
                    </a:ext>
                  </a:extLst>
                </a:gridCol>
                <a:gridCol w="1073482">
                  <a:extLst>
                    <a:ext uri="{9D8B030D-6E8A-4147-A177-3AD203B41FA5}">
                      <a16:colId xmlns:a16="http://schemas.microsoft.com/office/drawing/2014/main" xmlns="" val="20003"/>
                    </a:ext>
                  </a:extLst>
                </a:gridCol>
                <a:gridCol w="975895">
                  <a:extLst>
                    <a:ext uri="{9D8B030D-6E8A-4147-A177-3AD203B41FA5}">
                      <a16:colId xmlns:a16="http://schemas.microsoft.com/office/drawing/2014/main" xmlns="" val="20004"/>
                    </a:ext>
                  </a:extLst>
                </a:gridCol>
                <a:gridCol w="1299716">
                  <a:extLst>
                    <a:ext uri="{9D8B030D-6E8A-4147-A177-3AD203B41FA5}">
                      <a16:colId xmlns:a16="http://schemas.microsoft.com/office/drawing/2014/main" xmlns="" val="20005"/>
                    </a:ext>
                  </a:extLst>
                </a:gridCol>
                <a:gridCol w="1725559">
                  <a:extLst>
                    <a:ext uri="{9D8B030D-6E8A-4147-A177-3AD203B41FA5}">
                      <a16:colId xmlns:a16="http://schemas.microsoft.com/office/drawing/2014/main" xmlns="" val="20006"/>
                    </a:ext>
                  </a:extLst>
                </a:gridCol>
                <a:gridCol w="1561431">
                  <a:extLst>
                    <a:ext uri="{9D8B030D-6E8A-4147-A177-3AD203B41FA5}">
                      <a16:colId xmlns:a16="http://schemas.microsoft.com/office/drawing/2014/main" xmlns="" val="20007"/>
                    </a:ext>
                  </a:extLst>
                </a:gridCol>
              </a:tblGrid>
              <a:tr h="944999">
                <a:tc>
                  <a:txBody>
                    <a:bodyPr/>
                    <a:lstStyle/>
                    <a:p>
                      <a:pPr algn="l"/>
                      <a:r>
                        <a:rPr lang="en-US" sz="2000" b="1" dirty="0">
                          <a:solidFill>
                            <a:schemeClr val="tx1"/>
                          </a:solidFill>
                        </a:rPr>
                        <a:t>Item</a:t>
                      </a:r>
                    </a:p>
                    <a:p>
                      <a:pPr algn="l"/>
                      <a:endParaRPr lang="en-US" sz="2000" b="1" dirty="0">
                        <a:solidFill>
                          <a:schemeClr val="tx1"/>
                        </a:solidFill>
                      </a:endParaRP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b="1" dirty="0">
                          <a:solidFill>
                            <a:schemeClr val="tx1"/>
                          </a:solidFill>
                        </a:rPr>
                        <a:t>1995</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b="1" dirty="0">
                          <a:solidFill>
                            <a:schemeClr val="tx1"/>
                          </a:solidFill>
                        </a:rPr>
                        <a:t>1996</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800" b="1" baseline="0" dirty="0">
                          <a:solidFill>
                            <a:schemeClr val="tx1"/>
                          </a:solidFill>
                        </a:rPr>
                        <a:t>Marshall- Edge worth Method</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966694">
                <a:tc>
                  <a:txBody>
                    <a:bodyPr/>
                    <a:lstStyle/>
                    <a:p>
                      <a:pPr algn="ctr"/>
                      <a:endParaRPr lang="en-US" sz="2000" b="1" dirty="0"/>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p</a:t>
                      </a:r>
                      <a:r>
                        <a:rPr lang="en-US" sz="2400" b="1" baseline="-25000" dirty="0"/>
                        <a:t>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q</a:t>
                      </a:r>
                      <a:r>
                        <a:rPr lang="en-US" sz="2400" b="1" baseline="-25000" dirty="0"/>
                        <a:t>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r>
                        <a:rPr lang="en-US" sz="2400" b="1" baseline="-25000" dirty="0">
                          <a:solidFill>
                            <a:schemeClr val="tx1"/>
                          </a:solidFill>
                        </a:rPr>
                        <a:t>1</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q</a:t>
                      </a:r>
                      <a:r>
                        <a:rPr lang="en-US" sz="2400" b="1" baseline="-25000" dirty="0">
                          <a:solidFill>
                            <a:schemeClr val="tx1"/>
                          </a:solidFill>
                        </a:rPr>
                        <a:t>1</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baseline="0" dirty="0">
                          <a:solidFill>
                            <a:schemeClr val="tx1"/>
                          </a:solidFill>
                        </a:rPr>
                        <a:t>(q</a:t>
                      </a:r>
                      <a:r>
                        <a:rPr lang="en-US" sz="2400" b="1" baseline="-25000" dirty="0">
                          <a:solidFill>
                            <a:schemeClr val="tx1"/>
                          </a:solidFill>
                        </a:rPr>
                        <a:t>0</a:t>
                      </a:r>
                      <a:r>
                        <a:rPr lang="en-US" sz="2400" b="1" baseline="0" dirty="0">
                          <a:solidFill>
                            <a:schemeClr val="tx1"/>
                          </a:solidFill>
                        </a:rPr>
                        <a:t>+q</a:t>
                      </a:r>
                      <a:r>
                        <a:rPr lang="en-US" sz="2400" b="1" baseline="-25000" dirty="0">
                          <a:solidFill>
                            <a:schemeClr val="tx1"/>
                          </a:solidFill>
                        </a:rPr>
                        <a:t>1</a:t>
                      </a:r>
                      <a:r>
                        <a:rPr lang="en-US" sz="2400" b="1" baseline="0" dirty="0">
                          <a:solidFill>
                            <a:schemeClr val="tx1"/>
                          </a:solidFill>
                        </a:rPr>
                        <a:t>)</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p</a:t>
                      </a:r>
                      <a:r>
                        <a:rPr lang="en-US" sz="2400" b="1" baseline="-25000" dirty="0">
                          <a:solidFill>
                            <a:schemeClr val="tx1"/>
                          </a:solidFill>
                        </a:rPr>
                        <a:t>0</a:t>
                      </a:r>
                      <a:r>
                        <a:rPr lang="en-US" sz="2400" b="1" baseline="0" dirty="0">
                          <a:solidFill>
                            <a:schemeClr val="tx1"/>
                          </a:solidFill>
                        </a:rPr>
                        <a:t>(q</a:t>
                      </a:r>
                      <a:r>
                        <a:rPr lang="en-US" sz="2400" b="1" baseline="-25000" dirty="0">
                          <a:solidFill>
                            <a:schemeClr val="tx1"/>
                          </a:solidFill>
                        </a:rPr>
                        <a:t>0</a:t>
                      </a:r>
                      <a:r>
                        <a:rPr lang="en-US" sz="2400" b="1" baseline="0" dirty="0">
                          <a:solidFill>
                            <a:schemeClr val="tx1"/>
                          </a:solidFill>
                        </a:rPr>
                        <a:t>+q</a:t>
                      </a:r>
                      <a:r>
                        <a:rPr lang="en-US" sz="2400" b="1" baseline="-25000" dirty="0">
                          <a:solidFill>
                            <a:schemeClr val="tx1"/>
                          </a:solidFill>
                        </a:rPr>
                        <a:t>1</a:t>
                      </a:r>
                      <a:r>
                        <a:rPr lang="en-US" sz="2400" b="1" baseline="0" dirty="0">
                          <a:solidFill>
                            <a:schemeClr val="tx1"/>
                          </a:solidFill>
                        </a:rPr>
                        <a:t>)</a:t>
                      </a:r>
                    </a:p>
                    <a:p>
                      <a:pPr algn="ctr"/>
                      <a:endParaRPr lang="en-US" sz="2400" b="1" baseline="-25000" dirty="0">
                        <a:solidFill>
                          <a:schemeClr val="tx1"/>
                        </a:solidFill>
                      </a:endParaRP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p</a:t>
                      </a:r>
                      <a:r>
                        <a:rPr lang="en-US" sz="2400" b="1" baseline="-25000" dirty="0">
                          <a:solidFill>
                            <a:schemeClr val="tx1"/>
                          </a:solidFill>
                        </a:rPr>
                        <a:t>1</a:t>
                      </a:r>
                      <a:r>
                        <a:rPr lang="en-US" sz="2400" b="1" baseline="0" dirty="0">
                          <a:solidFill>
                            <a:schemeClr val="tx1"/>
                          </a:solidFill>
                        </a:rPr>
                        <a:t>(q</a:t>
                      </a:r>
                      <a:r>
                        <a:rPr lang="en-US" sz="2400" b="1" baseline="-25000" dirty="0">
                          <a:solidFill>
                            <a:schemeClr val="tx1"/>
                          </a:solidFill>
                        </a:rPr>
                        <a:t>0</a:t>
                      </a:r>
                      <a:r>
                        <a:rPr lang="en-US" sz="2400" b="1" baseline="0" dirty="0">
                          <a:solidFill>
                            <a:schemeClr val="tx1"/>
                          </a:solidFill>
                        </a:rPr>
                        <a:t>+q</a:t>
                      </a:r>
                      <a:r>
                        <a:rPr lang="en-US" sz="2400" b="1" baseline="-25000" dirty="0">
                          <a:solidFill>
                            <a:schemeClr val="tx1"/>
                          </a:solidFill>
                        </a:rPr>
                        <a:t>1</a:t>
                      </a:r>
                      <a:r>
                        <a:rPr lang="en-US" sz="2400" b="1" baseline="0" dirty="0">
                          <a:solidFill>
                            <a:schemeClr val="tx1"/>
                          </a:solidFill>
                        </a:rPr>
                        <a: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baseline="-25000" dirty="0">
                        <a:solidFill>
                          <a:schemeClr val="tx1"/>
                        </a:solidFill>
                      </a:endParaRPr>
                    </a:p>
                    <a:p>
                      <a:pPr algn="ctr"/>
                      <a:endParaRPr lang="en-US" sz="2400" b="1" baseline="-25000" dirty="0">
                        <a:solidFill>
                          <a:schemeClr val="tx1"/>
                        </a:solidFill>
                      </a:endParaRP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691299">
                <a:tc>
                  <a:txBody>
                    <a:bodyPr/>
                    <a:lstStyle/>
                    <a:p>
                      <a:pPr algn="ctr"/>
                      <a:r>
                        <a:rPr lang="en-US" sz="2000" b="1" dirty="0">
                          <a:solidFill>
                            <a:schemeClr val="tx1"/>
                          </a:solidFill>
                        </a:rPr>
                        <a:t>A</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rPr>
                        <a:t>14</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rPr>
                        <a:t>280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rPr>
                        <a:t>560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91299">
                <a:tc>
                  <a:txBody>
                    <a:bodyPr/>
                    <a:lstStyle/>
                    <a:p>
                      <a:pPr algn="ctr"/>
                      <a:r>
                        <a:rPr lang="en-US" sz="2000" b="1" dirty="0">
                          <a:solidFill>
                            <a:schemeClr val="tx1"/>
                          </a:solidFill>
                        </a:rPr>
                        <a:t>B</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rPr>
                        <a:t>15</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rPr>
                        <a:t>750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rPr>
                        <a:t>900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91299">
                <a:tc>
                  <a:txBody>
                    <a:bodyPr/>
                    <a:lstStyle/>
                    <a:p>
                      <a:pPr algn="ctr"/>
                      <a:r>
                        <a:rPr lang="en-US" sz="2000" b="1" dirty="0">
                          <a:solidFill>
                            <a:schemeClr val="tx1"/>
                          </a:solidFill>
                        </a:rPr>
                        <a:t>C</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15</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15</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rPr>
                        <a:t>30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rPr>
                        <a:t>1200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rPr>
                        <a:t>1500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691299">
                <a:tc>
                  <a:txBody>
                    <a:bodyPr/>
                    <a:lstStyle/>
                    <a:p>
                      <a:pPr algn="ctr"/>
                      <a:r>
                        <a:rPr lang="en-US" sz="2000" b="1" dirty="0">
                          <a:solidFill>
                            <a:schemeClr val="tx1"/>
                          </a:solidFill>
                        </a:rPr>
                        <a:t>D</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25</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rPr>
                        <a:t>45</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rPr>
                        <a:t>450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rPr>
                        <a:t>900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691299">
                <a:tc gridSpan="5">
                  <a:txBody>
                    <a:bodyPr/>
                    <a:lstStyle/>
                    <a:p>
                      <a:pPr algn="r"/>
                      <a:endParaRPr lang="en-US" sz="2400" b="1" dirty="0">
                        <a:solidFill>
                          <a:schemeClr val="tx1"/>
                        </a:solidFill>
                      </a:endParaRP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chemeClr val="tx1"/>
                        </a:solidFill>
                      </a:endParaRP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∑=2680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∑=3860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823063">
                <a:tc gridSpan="5">
                  <a:txBody>
                    <a:bodyPr/>
                    <a:lstStyle/>
                    <a:p>
                      <a:pPr algn="r"/>
                      <a:r>
                        <a:rPr lang="en-US" sz="2400" b="1" dirty="0">
                          <a:solidFill>
                            <a:schemeClr val="tx1"/>
                          </a:solidFill>
                        </a:rPr>
                        <a:t>P01(MEI)=144.03</a:t>
                      </a:r>
                    </a:p>
                    <a:p>
                      <a:pPr algn="r"/>
                      <a:r>
                        <a:rPr lang="en-US" sz="2400" b="1" dirty="0">
                          <a:solidFill>
                            <a:schemeClr val="tx1"/>
                          </a:solidFill>
                        </a:rPr>
                        <a:t>{(3860)/(2680)}*100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2400" b="1" dirty="0">
                          <a:solidFill>
                            <a:schemeClr val="tx1"/>
                          </a:solidFill>
                        </a:rPr>
                        <a:t>Marshal Edge worth </a:t>
                      </a:r>
                      <a:r>
                        <a:rPr lang="en-US" sz="2400" b="1" baseline="0" dirty="0">
                          <a:solidFill>
                            <a:schemeClr val="tx1"/>
                          </a:solidFill>
                        </a:rPr>
                        <a:t>=</a:t>
                      </a:r>
                      <a:r>
                        <a:rPr lang="en-US" sz="2400" b="1" dirty="0">
                          <a:solidFill>
                            <a:schemeClr val="tx1"/>
                          </a:solidFill>
                        </a:rPr>
                        <a:t>144.03</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xmlns="" id="{8D375DA1-4BCA-4488-9D16-70BDF977D823}"/>
              </a:ext>
            </a:extLst>
          </p:cNvPr>
          <p:cNvSpPr>
            <a:spLocks noGrp="1"/>
          </p:cNvSpPr>
          <p:nvPr>
            <p:ph type="title"/>
          </p:nvPr>
        </p:nvSpPr>
        <p:spPr>
          <a:xfrm>
            <a:off x="1638300" y="274638"/>
            <a:ext cx="8915400" cy="715962"/>
          </a:xfrm>
          <a:ln>
            <a:solidFill>
              <a:schemeClr val="tx1"/>
            </a:solidFill>
            <a:miter lim="800000"/>
            <a:headEnd/>
            <a:tailEnd/>
          </a:ln>
        </p:spPr>
        <p:txBody>
          <a:bodyPr/>
          <a:lstStyle/>
          <a:p>
            <a:r>
              <a:rPr lang="en-US" altLang="en-US"/>
              <a:t>Solution 7</a:t>
            </a:r>
          </a:p>
        </p:txBody>
      </p:sp>
      <p:sp>
        <p:nvSpPr>
          <p:cNvPr id="90115" name="Content Placeholder 2">
            <a:extLst>
              <a:ext uri="{FF2B5EF4-FFF2-40B4-BE49-F238E27FC236}">
                <a16:creationId xmlns:a16="http://schemas.microsoft.com/office/drawing/2014/main" xmlns="" id="{C5F6609E-821A-4C9C-8AF8-C2A18A46C9AD}"/>
              </a:ext>
            </a:extLst>
          </p:cNvPr>
          <p:cNvSpPr>
            <a:spLocks noGrp="1"/>
          </p:cNvSpPr>
          <p:nvPr>
            <p:ph idx="1"/>
          </p:nvPr>
        </p:nvSpPr>
        <p:spPr>
          <a:xfrm>
            <a:off x="1638300" y="1219201"/>
            <a:ext cx="8915400" cy="4906963"/>
          </a:xfrm>
          <a:ln>
            <a:solidFill>
              <a:schemeClr val="tx1"/>
            </a:solidFill>
            <a:miter lim="800000"/>
            <a:headEnd/>
            <a:tailEnd/>
          </a:ln>
        </p:spPr>
        <p:txBody>
          <a:bodyPr/>
          <a:lstStyle/>
          <a:p>
            <a:endParaRPr lang="en-US" altLang="en-US"/>
          </a:p>
        </p:txBody>
      </p:sp>
      <p:graphicFrame>
        <p:nvGraphicFramePr>
          <p:cNvPr id="4" name="Table 3">
            <a:extLst>
              <a:ext uri="{FF2B5EF4-FFF2-40B4-BE49-F238E27FC236}">
                <a16:creationId xmlns:a16="http://schemas.microsoft.com/office/drawing/2014/main" xmlns="" id="{F4262C06-21E3-4A0D-829A-6A0A035B2B5D}"/>
              </a:ext>
            </a:extLst>
          </p:cNvPr>
          <p:cNvGraphicFramePr>
            <a:graphicFrameLocks noGrp="1"/>
          </p:cNvGraphicFramePr>
          <p:nvPr/>
        </p:nvGraphicFramePr>
        <p:xfrm>
          <a:off x="1447800" y="381000"/>
          <a:ext cx="9436101" cy="6019798"/>
        </p:xfrm>
        <a:graphic>
          <a:graphicData uri="http://schemas.openxmlformats.org/drawingml/2006/table">
            <a:tbl>
              <a:tblPr firstRow="1" bandRow="1">
                <a:tableStyleId>{5C22544A-7EE6-4342-B048-85BDC9FD1C3A}</a:tableStyleId>
              </a:tblPr>
              <a:tblGrid>
                <a:gridCol w="793693">
                  <a:extLst>
                    <a:ext uri="{9D8B030D-6E8A-4147-A177-3AD203B41FA5}">
                      <a16:colId xmlns:a16="http://schemas.microsoft.com/office/drawing/2014/main" xmlns="" val="20000"/>
                    </a:ext>
                  </a:extLst>
                </a:gridCol>
                <a:gridCol w="736486">
                  <a:extLst>
                    <a:ext uri="{9D8B030D-6E8A-4147-A177-3AD203B41FA5}">
                      <a16:colId xmlns:a16="http://schemas.microsoft.com/office/drawing/2014/main" xmlns="" val="20001"/>
                    </a:ext>
                  </a:extLst>
                </a:gridCol>
                <a:gridCol w="765090">
                  <a:extLst>
                    <a:ext uri="{9D8B030D-6E8A-4147-A177-3AD203B41FA5}">
                      <a16:colId xmlns:a16="http://schemas.microsoft.com/office/drawing/2014/main" xmlns="" val="20002"/>
                    </a:ext>
                  </a:extLst>
                </a:gridCol>
                <a:gridCol w="935110">
                  <a:extLst>
                    <a:ext uri="{9D8B030D-6E8A-4147-A177-3AD203B41FA5}">
                      <a16:colId xmlns:a16="http://schemas.microsoft.com/office/drawing/2014/main" xmlns="" val="20003"/>
                    </a:ext>
                  </a:extLst>
                </a:gridCol>
                <a:gridCol w="850099">
                  <a:extLst>
                    <a:ext uri="{9D8B030D-6E8A-4147-A177-3AD203B41FA5}">
                      <a16:colId xmlns:a16="http://schemas.microsoft.com/office/drawing/2014/main" xmlns="" val="20004"/>
                    </a:ext>
                  </a:extLst>
                </a:gridCol>
                <a:gridCol w="1360158">
                  <a:extLst>
                    <a:ext uri="{9D8B030D-6E8A-4147-A177-3AD203B41FA5}">
                      <a16:colId xmlns:a16="http://schemas.microsoft.com/office/drawing/2014/main" xmlns="" val="20005"/>
                    </a:ext>
                  </a:extLst>
                </a:gridCol>
                <a:gridCol w="1275149">
                  <a:extLst>
                    <a:ext uri="{9D8B030D-6E8A-4147-A177-3AD203B41FA5}">
                      <a16:colId xmlns:a16="http://schemas.microsoft.com/office/drawing/2014/main" xmlns="" val="20006"/>
                    </a:ext>
                  </a:extLst>
                </a:gridCol>
                <a:gridCol w="1360158">
                  <a:extLst>
                    <a:ext uri="{9D8B030D-6E8A-4147-A177-3AD203B41FA5}">
                      <a16:colId xmlns:a16="http://schemas.microsoft.com/office/drawing/2014/main" xmlns="" val="20007"/>
                    </a:ext>
                  </a:extLst>
                </a:gridCol>
                <a:gridCol w="1360158">
                  <a:extLst>
                    <a:ext uri="{9D8B030D-6E8A-4147-A177-3AD203B41FA5}">
                      <a16:colId xmlns:a16="http://schemas.microsoft.com/office/drawing/2014/main" xmlns="" val="20008"/>
                    </a:ext>
                  </a:extLst>
                </a:gridCol>
              </a:tblGrid>
              <a:tr h="928988">
                <a:tc>
                  <a:txBody>
                    <a:bodyPr/>
                    <a:lstStyle/>
                    <a:p>
                      <a:pPr algn="l"/>
                      <a:r>
                        <a:rPr lang="en-US" sz="2000" b="1" dirty="0">
                          <a:solidFill>
                            <a:schemeClr val="tx1"/>
                          </a:solidFill>
                        </a:rPr>
                        <a:t>Item</a:t>
                      </a:r>
                    </a:p>
                    <a:p>
                      <a:pPr algn="l"/>
                      <a:endParaRPr lang="en-US" sz="2000" b="1"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b="1" dirty="0">
                          <a:solidFill>
                            <a:schemeClr val="tx1"/>
                          </a:solidFill>
                        </a:rPr>
                        <a:t>1995</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b="1" dirty="0">
                          <a:solidFill>
                            <a:schemeClr val="tx1"/>
                          </a:solidFill>
                        </a:rPr>
                        <a:t>1996</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n-US" sz="2800" b="1" baseline="0" dirty="0">
                          <a:solidFill>
                            <a:schemeClr val="tx1"/>
                          </a:solidFill>
                        </a:rPr>
                        <a:t>Dorbish &amp; Bowley Method</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928988">
                <a:tc>
                  <a:txBody>
                    <a:bodyPr/>
                    <a:lstStyle/>
                    <a:p>
                      <a:pPr algn="ctr"/>
                      <a:endParaRPr lang="en-US" sz="2000" b="1"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p</a:t>
                      </a:r>
                      <a:r>
                        <a:rPr lang="en-US" sz="2400" b="1" baseline="-25000" dirty="0"/>
                        <a:t>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q</a:t>
                      </a:r>
                      <a:r>
                        <a:rPr lang="en-US" sz="2400" b="1" baseline="-25000" dirty="0"/>
                        <a:t>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r>
                        <a:rPr lang="en-US" sz="2400" b="1" baseline="-25000" dirty="0">
                          <a:solidFill>
                            <a:schemeClr val="tx1"/>
                          </a:solidFill>
                        </a:rPr>
                        <a:t>1</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q</a:t>
                      </a:r>
                      <a:r>
                        <a:rPr lang="en-US" sz="2400" b="1" baseline="-25000" dirty="0">
                          <a:solidFill>
                            <a:schemeClr val="tx1"/>
                          </a:solidFill>
                        </a:rPr>
                        <a:t>1</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r>
                        <a:rPr lang="en-US" sz="2400" b="1" baseline="-25000" dirty="0">
                          <a:solidFill>
                            <a:schemeClr val="tx1"/>
                          </a:solidFill>
                        </a:rPr>
                        <a:t>1</a:t>
                      </a:r>
                      <a:r>
                        <a:rPr lang="en-US" sz="2400" b="1" dirty="0">
                          <a:solidFill>
                            <a:schemeClr val="tx1"/>
                          </a:solidFill>
                        </a:rPr>
                        <a:t>q</a:t>
                      </a:r>
                      <a:r>
                        <a:rPr lang="en-US" sz="2400" b="1" baseline="-25000" dirty="0">
                          <a:solidFill>
                            <a:schemeClr val="tx1"/>
                          </a:solidFill>
                        </a:rPr>
                        <a:t>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r>
                        <a:rPr lang="en-US" sz="2400" b="1" baseline="-25000" dirty="0">
                          <a:solidFill>
                            <a:schemeClr val="tx1"/>
                          </a:solidFill>
                        </a:rPr>
                        <a:t>0</a:t>
                      </a:r>
                      <a:r>
                        <a:rPr lang="en-US" sz="2400" b="1" dirty="0">
                          <a:solidFill>
                            <a:schemeClr val="tx1"/>
                          </a:solidFill>
                        </a:rPr>
                        <a:t>q</a:t>
                      </a:r>
                      <a:r>
                        <a:rPr lang="en-US" sz="2400" b="1" baseline="-25000" dirty="0">
                          <a:solidFill>
                            <a:schemeClr val="tx1"/>
                          </a:solidFill>
                        </a:rPr>
                        <a:t>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p</a:t>
                      </a:r>
                      <a:r>
                        <a:rPr lang="en-US" sz="2400" b="1" baseline="-25000" dirty="0">
                          <a:solidFill>
                            <a:schemeClr val="tx1"/>
                          </a:solidFill>
                        </a:rPr>
                        <a:t>1</a:t>
                      </a:r>
                      <a:r>
                        <a:rPr lang="en-US" sz="2400" b="1" dirty="0">
                          <a:solidFill>
                            <a:schemeClr val="tx1"/>
                          </a:solidFill>
                        </a:rPr>
                        <a:t>q</a:t>
                      </a:r>
                      <a:r>
                        <a:rPr lang="en-US" sz="2400" b="1" baseline="-25000" dirty="0">
                          <a:solidFill>
                            <a:schemeClr val="tx1"/>
                          </a:solidFill>
                        </a:rPr>
                        <a:t>1</a:t>
                      </a:r>
                    </a:p>
                    <a:p>
                      <a:pPr algn="ctr"/>
                      <a:endParaRPr lang="en-US" sz="2400" b="1" baseline="-2500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p</a:t>
                      </a:r>
                      <a:r>
                        <a:rPr lang="en-US" sz="2400" b="1" baseline="-25000" dirty="0">
                          <a:solidFill>
                            <a:schemeClr val="tx1"/>
                          </a:solidFill>
                        </a:rPr>
                        <a:t>0</a:t>
                      </a:r>
                      <a:r>
                        <a:rPr lang="en-US" sz="2400" b="1" dirty="0">
                          <a:solidFill>
                            <a:schemeClr val="tx1"/>
                          </a:solidFill>
                        </a:rPr>
                        <a:t>q</a:t>
                      </a:r>
                      <a:r>
                        <a:rPr lang="en-US" sz="2400" b="1" baseline="-25000" dirty="0">
                          <a:solidFill>
                            <a:schemeClr val="tx1"/>
                          </a:solidFill>
                        </a:rPr>
                        <a:t>1</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28972">
                <a:tc>
                  <a:txBody>
                    <a:bodyPr/>
                    <a:lstStyle/>
                    <a:p>
                      <a:pPr algn="ctr"/>
                      <a:r>
                        <a:rPr lang="en-US" sz="2000" b="1" dirty="0">
                          <a:solidFill>
                            <a:schemeClr val="tx1"/>
                          </a:solidFill>
                        </a:rPr>
                        <a:t>A</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320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160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240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120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728972">
                <a:tc>
                  <a:txBody>
                    <a:bodyPr/>
                    <a:lstStyle/>
                    <a:p>
                      <a:pPr algn="ctr"/>
                      <a:r>
                        <a:rPr lang="en-US" sz="2000" b="1" dirty="0">
                          <a:solidFill>
                            <a:schemeClr val="tx1"/>
                          </a:solidFill>
                        </a:rPr>
                        <a:t>B</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600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500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300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250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728972">
                <a:tc>
                  <a:txBody>
                    <a:bodyPr/>
                    <a:lstStyle/>
                    <a:p>
                      <a:pPr algn="ctr"/>
                      <a:r>
                        <a:rPr lang="en-US" sz="2000" b="1" dirty="0">
                          <a:solidFill>
                            <a:schemeClr val="tx1"/>
                          </a:solidFill>
                        </a:rPr>
                        <a:t>C</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15</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15</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750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600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750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600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728972">
                <a:tc>
                  <a:txBody>
                    <a:bodyPr/>
                    <a:lstStyle/>
                    <a:p>
                      <a:pPr algn="ctr"/>
                      <a:r>
                        <a:rPr lang="en-US" sz="2000" b="1" dirty="0">
                          <a:solidFill>
                            <a:schemeClr val="tx1"/>
                          </a:solidFill>
                        </a:rPr>
                        <a:t>D</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25</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400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200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500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250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640072">
                <a:tc gridSpan="5">
                  <a:txBody>
                    <a:bodyPr/>
                    <a:lstStyle/>
                    <a:p>
                      <a:pPr algn="r"/>
                      <a:endParaRPr lang="en-US" sz="2400" b="1"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∑=2070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∑=1460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∑=1790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∑=1220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605862">
                <a:tc gridSpan="5">
                  <a:txBody>
                    <a:bodyPr/>
                    <a:lstStyle/>
                    <a:p>
                      <a:pPr algn="r"/>
                      <a:endParaRPr lang="en-US" sz="2400" b="1"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2400" b="1" dirty="0">
                          <a:solidFill>
                            <a:schemeClr val="tx1"/>
                          </a:solidFill>
                        </a:rPr>
                        <a:t>Dorbish &amp; Bowley Method </a:t>
                      </a:r>
                      <a:r>
                        <a:rPr lang="en-US" sz="2400" b="1" baseline="0" dirty="0">
                          <a:solidFill>
                            <a:schemeClr val="tx1"/>
                          </a:solidFill>
                        </a:rPr>
                        <a:t>= </a:t>
                      </a:r>
                      <a:r>
                        <a:rPr lang="en-US" sz="2400" b="1" dirty="0">
                          <a:solidFill>
                            <a:schemeClr val="tx1"/>
                          </a:solidFill>
                        </a:rPr>
                        <a:t>144.25</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xmlns="" id="{E8260119-7686-454B-AD9F-1EB344CE0F07}"/>
              </a:ext>
            </a:extLst>
          </p:cNvPr>
          <p:cNvSpPr>
            <a:spLocks noGrp="1"/>
          </p:cNvSpPr>
          <p:nvPr>
            <p:ph type="title"/>
          </p:nvPr>
        </p:nvSpPr>
        <p:spPr>
          <a:xfrm>
            <a:off x="1638300" y="274638"/>
            <a:ext cx="8915400" cy="715962"/>
          </a:xfrm>
          <a:ln>
            <a:solidFill>
              <a:schemeClr val="tx1"/>
            </a:solidFill>
            <a:miter lim="800000"/>
            <a:headEnd/>
            <a:tailEnd/>
          </a:ln>
        </p:spPr>
        <p:txBody>
          <a:bodyPr/>
          <a:lstStyle/>
          <a:p>
            <a:r>
              <a:rPr lang="en-US" altLang="en-US"/>
              <a:t>Problem 8&amp;9</a:t>
            </a:r>
          </a:p>
        </p:txBody>
      </p:sp>
      <p:sp>
        <p:nvSpPr>
          <p:cNvPr id="91139" name="Content Placeholder 2">
            <a:extLst>
              <a:ext uri="{FF2B5EF4-FFF2-40B4-BE49-F238E27FC236}">
                <a16:creationId xmlns:a16="http://schemas.microsoft.com/office/drawing/2014/main" xmlns="" id="{E7BD4B3B-5349-4F53-9C40-0F3F574663D1}"/>
              </a:ext>
            </a:extLst>
          </p:cNvPr>
          <p:cNvSpPr>
            <a:spLocks noGrp="1"/>
          </p:cNvSpPr>
          <p:nvPr>
            <p:ph idx="1"/>
          </p:nvPr>
        </p:nvSpPr>
        <p:spPr>
          <a:xfrm>
            <a:off x="1638300" y="1219201"/>
            <a:ext cx="8915400" cy="4906963"/>
          </a:xfrm>
          <a:ln>
            <a:solidFill>
              <a:schemeClr val="tx1"/>
            </a:solidFill>
            <a:miter lim="800000"/>
            <a:headEnd/>
            <a:tailEnd/>
          </a:ln>
        </p:spPr>
        <p:txBody>
          <a:bodyPr/>
          <a:lstStyle/>
          <a:p>
            <a:r>
              <a:rPr lang="en-US" altLang="en-US"/>
              <a:t>From the following data, construct Price  Index Using Kelly’s Method &amp; Walsch’s Method </a:t>
            </a:r>
          </a:p>
        </p:txBody>
      </p:sp>
      <p:graphicFrame>
        <p:nvGraphicFramePr>
          <p:cNvPr id="4" name="Table 3">
            <a:extLst>
              <a:ext uri="{FF2B5EF4-FFF2-40B4-BE49-F238E27FC236}">
                <a16:creationId xmlns:a16="http://schemas.microsoft.com/office/drawing/2014/main" xmlns="" id="{0E14E450-0637-4A0D-BC64-D8313304CC87}"/>
              </a:ext>
            </a:extLst>
          </p:cNvPr>
          <p:cNvGraphicFramePr>
            <a:graphicFrameLocks noGrp="1"/>
          </p:cNvGraphicFramePr>
          <p:nvPr/>
        </p:nvGraphicFramePr>
        <p:xfrm>
          <a:off x="1885950" y="2908300"/>
          <a:ext cx="8502650" cy="3087687"/>
        </p:xfrm>
        <a:graphic>
          <a:graphicData uri="http://schemas.openxmlformats.org/drawingml/2006/table">
            <a:tbl>
              <a:tblPr firstRow="1" bandRow="1">
                <a:tableStyleId>{5C22544A-7EE6-4342-B048-85BDC9FD1C3A}</a:tableStyleId>
              </a:tblPr>
              <a:tblGrid>
                <a:gridCol w="1898649">
                  <a:extLst>
                    <a:ext uri="{9D8B030D-6E8A-4147-A177-3AD203B41FA5}">
                      <a16:colId xmlns:a16="http://schemas.microsoft.com/office/drawing/2014/main" xmlns="" val="20000"/>
                    </a:ext>
                  </a:extLst>
                </a:gridCol>
                <a:gridCol w="1347818">
                  <a:extLst>
                    <a:ext uri="{9D8B030D-6E8A-4147-A177-3AD203B41FA5}">
                      <a16:colId xmlns:a16="http://schemas.microsoft.com/office/drawing/2014/main" xmlns="" val="20001"/>
                    </a:ext>
                  </a:extLst>
                </a:gridCol>
                <a:gridCol w="1752061">
                  <a:extLst>
                    <a:ext uri="{9D8B030D-6E8A-4147-A177-3AD203B41FA5}">
                      <a16:colId xmlns:a16="http://schemas.microsoft.com/office/drawing/2014/main" xmlns="" val="20002"/>
                    </a:ext>
                  </a:extLst>
                </a:gridCol>
                <a:gridCol w="1752061">
                  <a:extLst>
                    <a:ext uri="{9D8B030D-6E8A-4147-A177-3AD203B41FA5}">
                      <a16:colId xmlns:a16="http://schemas.microsoft.com/office/drawing/2014/main" xmlns="" val="20003"/>
                    </a:ext>
                  </a:extLst>
                </a:gridCol>
                <a:gridCol w="1752061">
                  <a:extLst>
                    <a:ext uri="{9D8B030D-6E8A-4147-A177-3AD203B41FA5}">
                      <a16:colId xmlns:a16="http://schemas.microsoft.com/office/drawing/2014/main" xmlns="" val="20004"/>
                    </a:ext>
                  </a:extLst>
                </a:gridCol>
              </a:tblGrid>
              <a:tr h="463712">
                <a:tc>
                  <a:txBody>
                    <a:bodyPr/>
                    <a:lstStyle/>
                    <a:p>
                      <a:pPr algn="ctr"/>
                      <a:r>
                        <a:rPr lang="en-US" sz="2400" dirty="0">
                          <a:solidFill>
                            <a:schemeClr val="tx1"/>
                          </a:solidFill>
                        </a:rPr>
                        <a:t>Items</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400" dirty="0">
                          <a:solidFill>
                            <a:schemeClr val="tx1"/>
                          </a:solidFill>
                        </a:rPr>
                        <a:t>1990</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400" dirty="0">
                          <a:solidFill>
                            <a:schemeClr val="tx1"/>
                          </a:solidFill>
                        </a:rPr>
                        <a:t>1996</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937419">
                <a:tc>
                  <a:txBody>
                    <a:bodyPr/>
                    <a:lstStyle/>
                    <a:p>
                      <a:pPr algn="ctr"/>
                      <a:endParaRPr lang="en-US" sz="1800" dirty="0"/>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t>Price</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t>Quantity</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Price </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Quantity</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18248">
                <a:tc>
                  <a:txBody>
                    <a:bodyPr/>
                    <a:lstStyle/>
                    <a:p>
                      <a:pPr algn="ctr"/>
                      <a:r>
                        <a:rPr lang="en-US" sz="2800" dirty="0">
                          <a:solidFill>
                            <a:schemeClr val="tx1"/>
                          </a:solidFill>
                        </a:rPr>
                        <a:t>X</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12</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71558">
                <a:tc>
                  <a:txBody>
                    <a:bodyPr/>
                    <a:lstStyle/>
                    <a:p>
                      <a:pPr algn="ctr"/>
                      <a:r>
                        <a:rPr lang="en-US" sz="2800" dirty="0">
                          <a:solidFill>
                            <a:schemeClr val="tx1"/>
                          </a:solidFill>
                        </a:rPr>
                        <a:t>Y</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12</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15</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9</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96750">
                <a:tc>
                  <a:txBody>
                    <a:bodyPr/>
                    <a:lstStyle/>
                    <a:p>
                      <a:pPr algn="ctr"/>
                      <a:r>
                        <a:rPr lang="en-US" sz="2800" dirty="0">
                          <a:solidFill>
                            <a:schemeClr val="tx1"/>
                          </a:solidFill>
                        </a:rPr>
                        <a:t>Z</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9</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25</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a:t>
                      </a:r>
                    </a:p>
                  </a:txBody>
                  <a:tcPr marL="99060" marR="9906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xmlns="" id="{F182EA2A-BE77-43AF-996C-B1CB126BB666}"/>
              </a:ext>
            </a:extLst>
          </p:cNvPr>
          <p:cNvSpPr>
            <a:spLocks noGrp="1"/>
          </p:cNvSpPr>
          <p:nvPr>
            <p:ph type="title"/>
          </p:nvPr>
        </p:nvSpPr>
        <p:spPr>
          <a:xfrm>
            <a:off x="1638300" y="274638"/>
            <a:ext cx="8915400" cy="715962"/>
          </a:xfrm>
          <a:ln>
            <a:solidFill>
              <a:schemeClr val="tx1"/>
            </a:solidFill>
            <a:miter lim="800000"/>
            <a:headEnd/>
            <a:tailEnd/>
          </a:ln>
        </p:spPr>
        <p:txBody>
          <a:bodyPr/>
          <a:lstStyle/>
          <a:p>
            <a:r>
              <a:rPr lang="en-US" altLang="en-US"/>
              <a:t>Solution 8</a:t>
            </a:r>
          </a:p>
        </p:txBody>
      </p:sp>
      <p:graphicFrame>
        <p:nvGraphicFramePr>
          <p:cNvPr id="4" name="Table 3">
            <a:extLst>
              <a:ext uri="{FF2B5EF4-FFF2-40B4-BE49-F238E27FC236}">
                <a16:creationId xmlns:a16="http://schemas.microsoft.com/office/drawing/2014/main" xmlns="" id="{A1900363-AFDB-483F-8B27-445A7DB80FEA}"/>
              </a:ext>
            </a:extLst>
          </p:cNvPr>
          <p:cNvGraphicFramePr>
            <a:graphicFrameLocks noGrp="1"/>
          </p:cNvGraphicFramePr>
          <p:nvPr/>
        </p:nvGraphicFramePr>
        <p:xfrm>
          <a:off x="1828800" y="1031876"/>
          <a:ext cx="8724901" cy="5376866"/>
        </p:xfrm>
        <a:graphic>
          <a:graphicData uri="http://schemas.openxmlformats.org/drawingml/2006/table">
            <a:tbl>
              <a:tblPr firstRow="1" bandRow="1">
                <a:tableStyleId>{5C22544A-7EE6-4342-B048-85BDC9FD1C3A}</a:tableStyleId>
              </a:tblPr>
              <a:tblGrid>
                <a:gridCol w="857471">
                  <a:extLst>
                    <a:ext uri="{9D8B030D-6E8A-4147-A177-3AD203B41FA5}">
                      <a16:colId xmlns:a16="http://schemas.microsoft.com/office/drawing/2014/main" xmlns="" val="20000"/>
                    </a:ext>
                  </a:extLst>
                </a:gridCol>
                <a:gridCol w="795670">
                  <a:extLst>
                    <a:ext uri="{9D8B030D-6E8A-4147-A177-3AD203B41FA5}">
                      <a16:colId xmlns:a16="http://schemas.microsoft.com/office/drawing/2014/main" xmlns="" val="20001"/>
                    </a:ext>
                  </a:extLst>
                </a:gridCol>
                <a:gridCol w="826570">
                  <a:extLst>
                    <a:ext uri="{9D8B030D-6E8A-4147-A177-3AD203B41FA5}">
                      <a16:colId xmlns:a16="http://schemas.microsoft.com/office/drawing/2014/main" xmlns="" val="20002"/>
                    </a:ext>
                  </a:extLst>
                </a:gridCol>
                <a:gridCol w="1010251">
                  <a:extLst>
                    <a:ext uri="{9D8B030D-6E8A-4147-A177-3AD203B41FA5}">
                      <a16:colId xmlns:a16="http://schemas.microsoft.com/office/drawing/2014/main" xmlns="" val="20003"/>
                    </a:ext>
                  </a:extLst>
                </a:gridCol>
                <a:gridCol w="918410">
                  <a:extLst>
                    <a:ext uri="{9D8B030D-6E8A-4147-A177-3AD203B41FA5}">
                      <a16:colId xmlns:a16="http://schemas.microsoft.com/office/drawing/2014/main" xmlns="" val="20004"/>
                    </a:ext>
                  </a:extLst>
                </a:gridCol>
                <a:gridCol w="1778377">
                  <a:extLst>
                    <a:ext uri="{9D8B030D-6E8A-4147-A177-3AD203B41FA5}">
                      <a16:colId xmlns:a16="http://schemas.microsoft.com/office/drawing/2014/main" xmlns="" val="20005"/>
                    </a:ext>
                  </a:extLst>
                </a:gridCol>
                <a:gridCol w="1068696">
                  <a:extLst>
                    <a:ext uri="{9D8B030D-6E8A-4147-A177-3AD203B41FA5}">
                      <a16:colId xmlns:a16="http://schemas.microsoft.com/office/drawing/2014/main" xmlns="" val="20006"/>
                    </a:ext>
                  </a:extLst>
                </a:gridCol>
                <a:gridCol w="1469456">
                  <a:extLst>
                    <a:ext uri="{9D8B030D-6E8A-4147-A177-3AD203B41FA5}">
                      <a16:colId xmlns:a16="http://schemas.microsoft.com/office/drawing/2014/main" xmlns="" val="20007"/>
                    </a:ext>
                  </a:extLst>
                </a:gridCol>
              </a:tblGrid>
              <a:tr h="878302">
                <a:tc>
                  <a:txBody>
                    <a:bodyPr/>
                    <a:lstStyle/>
                    <a:p>
                      <a:pPr algn="l"/>
                      <a:r>
                        <a:rPr lang="en-US" sz="2000" b="1" dirty="0">
                          <a:solidFill>
                            <a:schemeClr val="tx1"/>
                          </a:solidFill>
                        </a:rPr>
                        <a:t>Item</a:t>
                      </a:r>
                    </a:p>
                    <a:p>
                      <a:pPr algn="l"/>
                      <a:endParaRPr lang="en-US" sz="2000" b="1" dirty="0">
                        <a:solidFill>
                          <a:schemeClr val="tx1"/>
                        </a:solidFill>
                      </a:endParaRP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b="1" dirty="0">
                          <a:solidFill>
                            <a:schemeClr val="tx1"/>
                          </a:solidFill>
                        </a:rPr>
                        <a:t>1995</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b="1" dirty="0">
                          <a:solidFill>
                            <a:schemeClr val="tx1"/>
                          </a:solidFill>
                        </a:rPr>
                        <a:t>1996</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800" b="1" baseline="0" dirty="0">
                          <a:solidFill>
                            <a:schemeClr val="tx1"/>
                          </a:solidFill>
                        </a:rPr>
                        <a:t>Kelley’s  Method</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878302">
                <a:tc>
                  <a:txBody>
                    <a:bodyPr/>
                    <a:lstStyle/>
                    <a:p>
                      <a:pPr algn="ctr"/>
                      <a:endParaRPr lang="en-US" sz="2000" b="1" dirty="0"/>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p</a:t>
                      </a:r>
                      <a:r>
                        <a:rPr lang="en-US" sz="2400" b="1" baseline="-25000" dirty="0"/>
                        <a:t>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q</a:t>
                      </a:r>
                      <a:r>
                        <a:rPr lang="en-US" sz="2400" b="1" baseline="-25000" dirty="0"/>
                        <a:t>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r>
                        <a:rPr lang="en-US" sz="2400" b="1" baseline="-25000" dirty="0">
                          <a:solidFill>
                            <a:schemeClr val="tx1"/>
                          </a:solidFill>
                        </a:rPr>
                        <a:t>1</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q</a:t>
                      </a:r>
                      <a:r>
                        <a:rPr lang="en-US" sz="2400" b="1" baseline="-25000" dirty="0">
                          <a:solidFill>
                            <a:schemeClr val="tx1"/>
                          </a:solidFill>
                        </a:rPr>
                        <a:t>1</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baseline="0" dirty="0">
                          <a:solidFill>
                            <a:schemeClr val="tx1"/>
                          </a:solidFill>
                        </a:rPr>
                        <a:t>q= (q</a:t>
                      </a:r>
                      <a:r>
                        <a:rPr lang="en-US" sz="2000" b="1" baseline="-25000" dirty="0">
                          <a:solidFill>
                            <a:schemeClr val="tx1"/>
                          </a:solidFill>
                        </a:rPr>
                        <a:t>o</a:t>
                      </a:r>
                      <a:r>
                        <a:rPr lang="en-US" sz="2000" b="1" baseline="0" dirty="0">
                          <a:solidFill>
                            <a:schemeClr val="tx1"/>
                          </a:solidFill>
                        </a:rPr>
                        <a:t>+q</a:t>
                      </a:r>
                      <a:r>
                        <a:rPr lang="en-US" sz="2000" b="1" baseline="-25000" dirty="0">
                          <a:solidFill>
                            <a:schemeClr val="tx1"/>
                          </a:solidFill>
                        </a:rPr>
                        <a:t>1</a:t>
                      </a:r>
                      <a:r>
                        <a:rPr lang="en-US" sz="2000" b="1" baseline="0" dirty="0">
                          <a:solidFill>
                            <a:schemeClr val="tx1"/>
                          </a:solidFill>
                        </a:rPr>
                        <a:t>)/2</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r>
                        <a:rPr lang="en-US" sz="2400" b="1" baseline="-25000" dirty="0">
                          <a:solidFill>
                            <a:schemeClr val="tx1"/>
                          </a:solidFill>
                        </a:rPr>
                        <a:t>0</a:t>
                      </a:r>
                      <a:r>
                        <a:rPr lang="en-US" sz="2400" b="1" dirty="0">
                          <a:solidFill>
                            <a:schemeClr val="tx1"/>
                          </a:solidFill>
                        </a:rPr>
                        <a:t>q</a:t>
                      </a:r>
                      <a:endParaRPr lang="en-US" sz="2400" b="1" baseline="-25000" dirty="0">
                        <a:solidFill>
                          <a:schemeClr val="tx1"/>
                        </a:solidFill>
                      </a:endParaRP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p</a:t>
                      </a:r>
                      <a:r>
                        <a:rPr lang="en-US" sz="2400" b="1" baseline="-25000" dirty="0">
                          <a:solidFill>
                            <a:schemeClr val="tx1"/>
                          </a:solidFill>
                        </a:rPr>
                        <a:t>1</a:t>
                      </a:r>
                      <a:r>
                        <a:rPr lang="en-US" sz="2400" b="1" dirty="0">
                          <a:solidFill>
                            <a:schemeClr val="tx1"/>
                          </a:solidFill>
                        </a:rPr>
                        <a:t>q</a:t>
                      </a:r>
                      <a:endParaRPr lang="en-US" sz="2400" b="1" baseline="-25000" dirty="0">
                        <a:solidFill>
                          <a:schemeClr val="tx1"/>
                        </a:solidFill>
                      </a:endParaRPr>
                    </a:p>
                    <a:p>
                      <a:pPr algn="ctr"/>
                      <a:endParaRPr lang="en-US" sz="2400" b="1" baseline="-25000" dirty="0">
                        <a:solidFill>
                          <a:schemeClr val="tx1"/>
                        </a:solidFill>
                      </a:endParaRP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18228">
                <a:tc>
                  <a:txBody>
                    <a:bodyPr/>
                    <a:lstStyle/>
                    <a:p>
                      <a:pPr algn="ctr"/>
                      <a:r>
                        <a:rPr lang="en-US" sz="2800" dirty="0">
                          <a:solidFill>
                            <a:schemeClr val="tx1"/>
                          </a:solidFill>
                        </a:rPr>
                        <a:t>X</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12</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7</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56</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84</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809222">
                <a:tc>
                  <a:txBody>
                    <a:bodyPr/>
                    <a:lstStyle/>
                    <a:p>
                      <a:pPr algn="ctr"/>
                      <a:r>
                        <a:rPr lang="en-US" sz="2800" dirty="0">
                          <a:solidFill>
                            <a:schemeClr val="tx1"/>
                          </a:solidFill>
                        </a:rPr>
                        <a:t>Y</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12</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15</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9</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8</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96</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120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809222">
                <a:tc>
                  <a:txBody>
                    <a:bodyPr/>
                    <a:lstStyle/>
                    <a:p>
                      <a:pPr algn="ctr"/>
                      <a:r>
                        <a:rPr lang="en-US" sz="2800" dirty="0">
                          <a:solidFill>
                            <a:schemeClr val="tx1"/>
                          </a:solidFill>
                        </a:rPr>
                        <a:t>Z</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9</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25</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8</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160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200</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026330">
                <a:tc gridSpan="5">
                  <a:txBody>
                    <a:bodyPr/>
                    <a:lstStyle/>
                    <a:p>
                      <a:pPr algn="r"/>
                      <a:endParaRPr lang="en-US" sz="2400" b="1" dirty="0">
                        <a:solidFill>
                          <a:schemeClr val="tx1"/>
                        </a:solidFill>
                      </a:endParaRP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chemeClr val="tx1"/>
                        </a:solidFill>
                      </a:endParaRP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∑=312</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chemeClr val="tx1"/>
                        </a:solidFill>
                      </a:endParaRP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∑=404</a:t>
                      </a: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57260">
                <a:tc gridSpan="5">
                  <a:txBody>
                    <a:bodyPr/>
                    <a:lstStyle/>
                    <a:p>
                      <a:pPr algn="r"/>
                      <a:endParaRPr lang="en-US" sz="2400" b="1" dirty="0">
                        <a:solidFill>
                          <a:schemeClr val="tx1"/>
                        </a:solidFill>
                      </a:endParaRP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2400" b="1" dirty="0">
                          <a:solidFill>
                            <a:schemeClr val="tx1"/>
                          </a:solidFill>
                        </a:rPr>
                        <a:t>Kelley’s Method </a:t>
                      </a:r>
                      <a:r>
                        <a:rPr lang="en-US" sz="2400" b="1" baseline="0" dirty="0">
                          <a:solidFill>
                            <a:schemeClr val="tx1"/>
                          </a:solidFill>
                        </a:rPr>
                        <a:t>= 129.49</a:t>
                      </a:r>
                      <a:endParaRPr lang="en-US" sz="2400" b="1" dirty="0">
                        <a:solidFill>
                          <a:schemeClr val="tx1"/>
                        </a:solidFill>
                      </a:endParaRPr>
                    </a:p>
                  </a:txBody>
                  <a:tcPr marL="99060" marR="9906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itle 1">
            <a:extLst>
              <a:ext uri="{FF2B5EF4-FFF2-40B4-BE49-F238E27FC236}">
                <a16:creationId xmlns:a16="http://schemas.microsoft.com/office/drawing/2014/main" xmlns="" id="{23CDABBC-DF5B-4E9F-8BBD-0D6C1337B77F}"/>
              </a:ext>
            </a:extLst>
          </p:cNvPr>
          <p:cNvSpPr>
            <a:spLocks noGrp="1"/>
          </p:cNvSpPr>
          <p:nvPr>
            <p:ph type="title"/>
          </p:nvPr>
        </p:nvSpPr>
        <p:spPr>
          <a:xfrm>
            <a:off x="1638300" y="274638"/>
            <a:ext cx="8915400" cy="715962"/>
          </a:xfrm>
          <a:ln>
            <a:solidFill>
              <a:schemeClr val="tx1"/>
            </a:solidFill>
            <a:miter lim="800000"/>
            <a:headEnd/>
            <a:tailEnd/>
          </a:ln>
        </p:spPr>
        <p:txBody>
          <a:bodyPr/>
          <a:lstStyle/>
          <a:p>
            <a:r>
              <a:rPr lang="en-US" altLang="en-US"/>
              <a:t>Solution 9</a:t>
            </a:r>
          </a:p>
        </p:txBody>
      </p:sp>
      <p:graphicFrame>
        <p:nvGraphicFramePr>
          <p:cNvPr id="4" name="Table 3">
            <a:extLst>
              <a:ext uri="{FF2B5EF4-FFF2-40B4-BE49-F238E27FC236}">
                <a16:creationId xmlns:a16="http://schemas.microsoft.com/office/drawing/2014/main" xmlns="" id="{DFE7CCD3-3007-4642-9D8F-6B532C2EFEAD}"/>
              </a:ext>
            </a:extLst>
          </p:cNvPr>
          <p:cNvGraphicFramePr>
            <a:graphicFrameLocks noGrp="1"/>
          </p:cNvGraphicFramePr>
          <p:nvPr/>
        </p:nvGraphicFramePr>
        <p:xfrm>
          <a:off x="1473200" y="798514"/>
          <a:ext cx="9080499" cy="5526122"/>
        </p:xfrm>
        <a:graphic>
          <a:graphicData uri="http://schemas.openxmlformats.org/drawingml/2006/table">
            <a:tbl>
              <a:tblPr firstRow="1" bandRow="1">
                <a:tableStyleId>{5C22544A-7EE6-4342-B048-85BDC9FD1C3A}</a:tableStyleId>
              </a:tblPr>
              <a:tblGrid>
                <a:gridCol w="763780">
                  <a:extLst>
                    <a:ext uri="{9D8B030D-6E8A-4147-A177-3AD203B41FA5}">
                      <a16:colId xmlns:a16="http://schemas.microsoft.com/office/drawing/2014/main" xmlns="" val="20000"/>
                    </a:ext>
                  </a:extLst>
                </a:gridCol>
                <a:gridCol w="708733">
                  <a:extLst>
                    <a:ext uri="{9D8B030D-6E8A-4147-A177-3AD203B41FA5}">
                      <a16:colId xmlns:a16="http://schemas.microsoft.com/office/drawing/2014/main" xmlns="" val="20001"/>
                    </a:ext>
                  </a:extLst>
                </a:gridCol>
                <a:gridCol w="736256">
                  <a:extLst>
                    <a:ext uri="{9D8B030D-6E8A-4147-A177-3AD203B41FA5}">
                      <a16:colId xmlns:a16="http://schemas.microsoft.com/office/drawing/2014/main" xmlns="" val="20002"/>
                    </a:ext>
                  </a:extLst>
                </a:gridCol>
                <a:gridCol w="899869">
                  <a:extLst>
                    <a:ext uri="{9D8B030D-6E8A-4147-A177-3AD203B41FA5}">
                      <a16:colId xmlns:a16="http://schemas.microsoft.com/office/drawing/2014/main" xmlns="" val="20003"/>
                    </a:ext>
                  </a:extLst>
                </a:gridCol>
                <a:gridCol w="818063">
                  <a:extLst>
                    <a:ext uri="{9D8B030D-6E8A-4147-A177-3AD203B41FA5}">
                      <a16:colId xmlns:a16="http://schemas.microsoft.com/office/drawing/2014/main" xmlns="" val="20004"/>
                    </a:ext>
                  </a:extLst>
                </a:gridCol>
                <a:gridCol w="1026299">
                  <a:extLst>
                    <a:ext uri="{9D8B030D-6E8A-4147-A177-3AD203B41FA5}">
                      <a16:colId xmlns:a16="http://schemas.microsoft.com/office/drawing/2014/main" xmlns="" val="20005"/>
                    </a:ext>
                  </a:extLst>
                </a:gridCol>
                <a:gridCol w="1155700">
                  <a:extLst>
                    <a:ext uri="{9D8B030D-6E8A-4147-A177-3AD203B41FA5}">
                      <a16:colId xmlns:a16="http://schemas.microsoft.com/office/drawing/2014/main" xmlns="" val="20006"/>
                    </a:ext>
                  </a:extLst>
                </a:gridCol>
                <a:gridCol w="1568450">
                  <a:extLst>
                    <a:ext uri="{9D8B030D-6E8A-4147-A177-3AD203B41FA5}">
                      <a16:colId xmlns:a16="http://schemas.microsoft.com/office/drawing/2014/main" xmlns="" val="20007"/>
                    </a:ext>
                  </a:extLst>
                </a:gridCol>
                <a:gridCol w="1403349">
                  <a:extLst>
                    <a:ext uri="{9D8B030D-6E8A-4147-A177-3AD203B41FA5}">
                      <a16:colId xmlns:a16="http://schemas.microsoft.com/office/drawing/2014/main" xmlns="" val="20008"/>
                    </a:ext>
                  </a:extLst>
                </a:gridCol>
              </a:tblGrid>
              <a:tr h="1017173">
                <a:tc>
                  <a:txBody>
                    <a:bodyPr/>
                    <a:lstStyle/>
                    <a:p>
                      <a:pPr algn="l"/>
                      <a:r>
                        <a:rPr lang="en-US" sz="2000" b="1" dirty="0">
                          <a:solidFill>
                            <a:schemeClr val="tx1"/>
                          </a:solidFill>
                        </a:rPr>
                        <a:t>Item</a:t>
                      </a:r>
                    </a:p>
                    <a:p>
                      <a:pPr algn="l"/>
                      <a:endParaRPr lang="en-US" sz="2000" b="1" dirty="0">
                        <a:solidFill>
                          <a:schemeClr val="tx1"/>
                        </a:solidFill>
                      </a:endParaRP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b="1" dirty="0">
                          <a:solidFill>
                            <a:schemeClr val="tx1"/>
                          </a:solidFill>
                        </a:rPr>
                        <a:t>1995</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b="1" dirty="0">
                          <a:solidFill>
                            <a:schemeClr val="tx1"/>
                          </a:solidFill>
                        </a:rPr>
                        <a:t>1996</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n-US" sz="2800" b="1" baseline="0" dirty="0">
                          <a:solidFill>
                            <a:schemeClr val="tx1"/>
                          </a:solidFill>
                        </a:rPr>
                        <a:t>Walsch’s   Method</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778858">
                <a:tc>
                  <a:txBody>
                    <a:bodyPr/>
                    <a:lstStyle/>
                    <a:p>
                      <a:pPr algn="ctr"/>
                      <a:endParaRPr lang="en-US" sz="2000" b="1" dirty="0"/>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p</a:t>
                      </a:r>
                      <a:r>
                        <a:rPr lang="en-US" sz="2400" b="1" baseline="-25000" dirty="0"/>
                        <a:t>0</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q</a:t>
                      </a:r>
                      <a:r>
                        <a:rPr lang="en-US" sz="2400" b="1" baseline="-25000" dirty="0"/>
                        <a:t>0</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r>
                        <a:rPr lang="en-US" sz="2400" b="1" baseline="-25000" dirty="0">
                          <a:solidFill>
                            <a:schemeClr val="tx1"/>
                          </a:solidFill>
                        </a:rPr>
                        <a:t>1</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q</a:t>
                      </a:r>
                      <a:r>
                        <a:rPr lang="en-US" sz="2400" b="1" baseline="-25000" dirty="0">
                          <a:solidFill>
                            <a:schemeClr val="tx1"/>
                          </a:solidFill>
                        </a:rPr>
                        <a:t>1</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baseline="0" dirty="0">
                          <a:solidFill>
                            <a:schemeClr val="tx1"/>
                          </a:solidFill>
                        </a:rPr>
                        <a:t>q</a:t>
                      </a:r>
                      <a:r>
                        <a:rPr lang="en-US" sz="2000" b="1" baseline="-25000" dirty="0">
                          <a:solidFill>
                            <a:schemeClr val="tx1"/>
                          </a:solidFill>
                        </a:rPr>
                        <a:t>0</a:t>
                      </a:r>
                      <a:r>
                        <a:rPr lang="en-US" sz="2000" b="1" baseline="0" dirty="0">
                          <a:solidFill>
                            <a:schemeClr val="tx1"/>
                          </a:solidFill>
                        </a:rPr>
                        <a:t>q</a:t>
                      </a:r>
                      <a:r>
                        <a:rPr lang="en-US" sz="2000" b="1" baseline="-25000" dirty="0">
                          <a:solidFill>
                            <a:schemeClr val="tx1"/>
                          </a:solidFill>
                        </a:rPr>
                        <a:t>1</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baseline="-25000" dirty="0">
                        <a:solidFill>
                          <a:schemeClr val="tx1"/>
                        </a:solidFill>
                      </a:endParaRPr>
                    </a:p>
                    <a:p>
                      <a:pPr algn="ctr"/>
                      <a:endParaRPr lang="en-US" sz="2400" b="1" baseline="-25000" dirty="0">
                        <a:solidFill>
                          <a:schemeClr val="tx1"/>
                        </a:solidFill>
                      </a:endParaRP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baseline="-25000" dirty="0">
                        <a:solidFill>
                          <a:schemeClr val="tx1"/>
                        </a:solidFill>
                      </a:endParaRPr>
                    </a:p>
                    <a:p>
                      <a:pPr algn="ctr"/>
                      <a:endParaRPr lang="en-US" sz="2400" b="1" baseline="-25000" dirty="0">
                        <a:solidFill>
                          <a:schemeClr val="tx1"/>
                        </a:solidFill>
                      </a:endParaRP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baseline="-25000" dirty="0">
                        <a:solidFill>
                          <a:schemeClr val="tx1"/>
                        </a:solidFill>
                      </a:endParaRPr>
                    </a:p>
                    <a:p>
                      <a:pPr algn="ctr"/>
                      <a:endParaRPr lang="en-US" sz="2400" b="1" baseline="-25000" dirty="0">
                        <a:solidFill>
                          <a:schemeClr val="tx1"/>
                        </a:solidFill>
                      </a:endParaRP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75678">
                <a:tc>
                  <a:txBody>
                    <a:bodyPr/>
                    <a:lstStyle/>
                    <a:p>
                      <a:pPr algn="ctr"/>
                      <a:r>
                        <a:rPr lang="en-US" sz="2800" dirty="0">
                          <a:solidFill>
                            <a:schemeClr val="tx1"/>
                          </a:solidFill>
                        </a:rPr>
                        <a:t>X</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12</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48</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6.93</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83.16</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55.44</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937170">
                <a:tc>
                  <a:txBody>
                    <a:bodyPr/>
                    <a:lstStyle/>
                    <a:p>
                      <a:pPr algn="ctr"/>
                      <a:r>
                        <a:rPr lang="en-US" sz="2800" dirty="0">
                          <a:solidFill>
                            <a:schemeClr val="tx1"/>
                          </a:solidFill>
                        </a:rPr>
                        <a:t>Y</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12</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15</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9</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63</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7.94</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119.10</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95.28</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937170">
                <a:tc>
                  <a:txBody>
                    <a:bodyPr/>
                    <a:lstStyle/>
                    <a:p>
                      <a:pPr algn="ctr"/>
                      <a:r>
                        <a:rPr lang="en-US" sz="2800" dirty="0">
                          <a:solidFill>
                            <a:schemeClr val="tx1"/>
                          </a:solidFill>
                        </a:rPr>
                        <a:t>Z</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9</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25</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63</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7.94</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198.50</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158.88</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822881">
                <a:tc gridSpan="5">
                  <a:txBody>
                    <a:bodyPr/>
                    <a:lstStyle/>
                    <a:p>
                      <a:pPr algn="r"/>
                      <a:endParaRPr lang="en-US" sz="2400" b="1" dirty="0">
                        <a:solidFill>
                          <a:schemeClr val="tx1"/>
                        </a:solidFill>
                      </a:endParaRP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chemeClr val="tx1"/>
                        </a:solidFill>
                      </a:endParaRP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chemeClr val="tx1"/>
                        </a:solidFill>
                      </a:endParaRP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∑=400.76</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∑=309.6</a:t>
                      </a: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57156">
                <a:tc gridSpan="5">
                  <a:txBody>
                    <a:bodyPr/>
                    <a:lstStyle/>
                    <a:p>
                      <a:pPr algn="r"/>
                      <a:endParaRPr lang="en-US" sz="2400" b="1" dirty="0">
                        <a:solidFill>
                          <a:schemeClr val="tx1"/>
                        </a:solidFill>
                      </a:endParaRP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2400" b="1" dirty="0">
                          <a:solidFill>
                            <a:schemeClr val="tx1"/>
                          </a:solidFill>
                        </a:rPr>
                        <a:t>Walsch’s Method </a:t>
                      </a:r>
                      <a:r>
                        <a:rPr lang="en-US" sz="2400" b="1" baseline="0" dirty="0">
                          <a:solidFill>
                            <a:schemeClr val="tx1"/>
                          </a:solidFill>
                        </a:rPr>
                        <a:t>= 129.44</a:t>
                      </a:r>
                      <a:endParaRPr lang="en-US" sz="2400" b="1" dirty="0">
                        <a:solidFill>
                          <a:schemeClr val="tx1"/>
                        </a:solidFill>
                      </a:endParaRPr>
                    </a:p>
                  </a:txBody>
                  <a:tcPr marL="99060" marR="990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graphicFrame>
        <p:nvGraphicFramePr>
          <p:cNvPr id="9218" name="Object 73">
            <a:extLst>
              <a:ext uri="{FF2B5EF4-FFF2-40B4-BE49-F238E27FC236}">
                <a16:creationId xmlns:a16="http://schemas.microsoft.com/office/drawing/2014/main" xmlns="" id="{C74A57DB-27ED-47AF-B5E2-F79BEB9D724C}"/>
              </a:ext>
            </a:extLst>
          </p:cNvPr>
          <p:cNvGraphicFramePr>
            <a:graphicFrameLocks noChangeAspect="1"/>
          </p:cNvGraphicFramePr>
          <p:nvPr/>
        </p:nvGraphicFramePr>
        <p:xfrm>
          <a:off x="6508751" y="2057400"/>
          <a:ext cx="1046163" cy="533400"/>
        </p:xfrm>
        <a:graphic>
          <a:graphicData uri="http://schemas.openxmlformats.org/presentationml/2006/ole">
            <mc:AlternateContent xmlns:mc="http://schemas.openxmlformats.org/markup-compatibility/2006">
              <mc:Choice xmlns:v="urn:schemas-microsoft-com:vml" Requires="v">
                <p:oleObj spid="_x0000_s5125" name="Equation" r:id="rId3" imgW="431640" imgH="291960" progId="Equation.3">
                  <p:embed/>
                </p:oleObj>
              </mc:Choice>
              <mc:Fallback>
                <p:oleObj name="Equation" r:id="rId3" imgW="431640" imgH="291960" progId="Equation.3">
                  <p:embed/>
                  <p:pic>
                    <p:nvPicPr>
                      <p:cNvPr id="9218" name="Object 73">
                        <a:extLst>
                          <a:ext uri="{FF2B5EF4-FFF2-40B4-BE49-F238E27FC236}">
                            <a16:creationId xmlns:a16="http://schemas.microsoft.com/office/drawing/2014/main" xmlns="" id="{C74A57DB-27ED-47AF-B5E2-F79BEB9D72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751" y="2057400"/>
                        <a:ext cx="10461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74">
            <a:extLst>
              <a:ext uri="{FF2B5EF4-FFF2-40B4-BE49-F238E27FC236}">
                <a16:creationId xmlns:a16="http://schemas.microsoft.com/office/drawing/2014/main" xmlns="" id="{ED8F69FC-CB38-4114-9BF3-67CAB3E63A69}"/>
              </a:ext>
            </a:extLst>
          </p:cNvPr>
          <p:cNvGraphicFramePr>
            <a:graphicFrameLocks noChangeAspect="1"/>
          </p:cNvGraphicFramePr>
          <p:nvPr/>
        </p:nvGraphicFramePr>
        <p:xfrm>
          <a:off x="7747000" y="2057400"/>
          <a:ext cx="1238250" cy="520700"/>
        </p:xfrm>
        <a:graphic>
          <a:graphicData uri="http://schemas.openxmlformats.org/presentationml/2006/ole">
            <mc:AlternateContent xmlns:mc="http://schemas.openxmlformats.org/markup-compatibility/2006">
              <mc:Choice xmlns:v="urn:schemas-microsoft-com:vml" Requires="v">
                <p:oleObj spid="_x0000_s5126" name="Equation" r:id="rId5" imgW="583920" imgH="291960" progId="Equation.3">
                  <p:embed/>
                </p:oleObj>
              </mc:Choice>
              <mc:Fallback>
                <p:oleObj name="Equation" r:id="rId5" imgW="583920" imgH="291960" progId="Equation.3">
                  <p:embed/>
                  <p:pic>
                    <p:nvPicPr>
                      <p:cNvPr id="9219" name="Object 74">
                        <a:extLst>
                          <a:ext uri="{FF2B5EF4-FFF2-40B4-BE49-F238E27FC236}">
                            <a16:creationId xmlns:a16="http://schemas.microsoft.com/office/drawing/2014/main" xmlns="" id="{ED8F69FC-CB38-4114-9BF3-67CAB3E63A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7000" y="2057400"/>
                        <a:ext cx="123825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75">
            <a:extLst>
              <a:ext uri="{FF2B5EF4-FFF2-40B4-BE49-F238E27FC236}">
                <a16:creationId xmlns:a16="http://schemas.microsoft.com/office/drawing/2014/main" xmlns="" id="{D275ACC6-49A9-4D84-9E74-94BD03A775A7}"/>
              </a:ext>
            </a:extLst>
          </p:cNvPr>
          <p:cNvGraphicFramePr>
            <a:graphicFrameLocks noChangeAspect="1"/>
          </p:cNvGraphicFramePr>
          <p:nvPr/>
        </p:nvGraphicFramePr>
        <p:xfrm>
          <a:off x="9315450" y="2057400"/>
          <a:ext cx="1155700" cy="533400"/>
        </p:xfrm>
        <a:graphic>
          <a:graphicData uri="http://schemas.openxmlformats.org/presentationml/2006/ole">
            <mc:AlternateContent xmlns:mc="http://schemas.openxmlformats.org/markup-compatibility/2006">
              <mc:Choice xmlns:v="urn:schemas-microsoft-com:vml" Requires="v">
                <p:oleObj spid="_x0000_s5127" name="Equation" r:id="rId7" imgW="596880" imgH="291960" progId="Equation.3">
                  <p:embed/>
                </p:oleObj>
              </mc:Choice>
              <mc:Fallback>
                <p:oleObj name="Equation" r:id="rId7" imgW="596880" imgH="291960" progId="Equation.3">
                  <p:embed/>
                  <p:pic>
                    <p:nvPicPr>
                      <p:cNvPr id="9220" name="Object 75">
                        <a:extLst>
                          <a:ext uri="{FF2B5EF4-FFF2-40B4-BE49-F238E27FC236}">
                            <a16:creationId xmlns:a16="http://schemas.microsoft.com/office/drawing/2014/main" xmlns="" id="{D275ACC6-49A9-4D84-9E74-94BD03A775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15450" y="2057400"/>
                        <a:ext cx="1155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xmlns="" id="{5639F68B-D48D-4CDC-A36B-F0939D640D1D}"/>
              </a:ext>
            </a:extLst>
          </p:cNvPr>
          <p:cNvSpPr>
            <a:spLocks noGrp="1"/>
          </p:cNvSpPr>
          <p:nvPr>
            <p:ph type="title"/>
          </p:nvPr>
        </p:nvSpPr>
        <p:spPr>
          <a:xfrm>
            <a:off x="1638300" y="274638"/>
            <a:ext cx="8915400" cy="715962"/>
          </a:xfrm>
          <a:ln>
            <a:solidFill>
              <a:schemeClr val="tx1"/>
            </a:solidFill>
            <a:miter lim="800000"/>
            <a:headEnd/>
            <a:tailEnd/>
          </a:ln>
        </p:spPr>
        <p:txBody>
          <a:bodyPr/>
          <a:lstStyle/>
          <a:p>
            <a:r>
              <a:rPr lang="en-US" altLang="en-US"/>
              <a:t>Problem 10</a:t>
            </a:r>
          </a:p>
        </p:txBody>
      </p:sp>
      <p:sp>
        <p:nvSpPr>
          <p:cNvPr id="93187" name="Content Placeholder 2">
            <a:extLst>
              <a:ext uri="{FF2B5EF4-FFF2-40B4-BE49-F238E27FC236}">
                <a16:creationId xmlns:a16="http://schemas.microsoft.com/office/drawing/2014/main" xmlns="" id="{733C8F84-B038-446E-AC2C-D71D509372D8}"/>
              </a:ext>
            </a:extLst>
          </p:cNvPr>
          <p:cNvSpPr>
            <a:spLocks noGrp="1"/>
          </p:cNvSpPr>
          <p:nvPr>
            <p:ph idx="1"/>
          </p:nvPr>
        </p:nvSpPr>
        <p:spPr>
          <a:xfrm>
            <a:off x="1638300" y="1219201"/>
            <a:ext cx="8915400" cy="4906963"/>
          </a:xfrm>
          <a:ln>
            <a:solidFill>
              <a:schemeClr val="tx1"/>
            </a:solidFill>
            <a:miter lim="800000"/>
            <a:headEnd/>
            <a:tailEnd/>
          </a:ln>
        </p:spPr>
        <p:txBody>
          <a:bodyPr/>
          <a:lstStyle/>
          <a:p>
            <a:r>
              <a:rPr lang="en-US" altLang="en-US"/>
              <a:t>From the following data, construct  Cost of Living   Index</a:t>
            </a:r>
          </a:p>
        </p:txBody>
      </p:sp>
      <p:graphicFrame>
        <p:nvGraphicFramePr>
          <p:cNvPr id="4" name="Table 3">
            <a:extLst>
              <a:ext uri="{FF2B5EF4-FFF2-40B4-BE49-F238E27FC236}">
                <a16:creationId xmlns:a16="http://schemas.microsoft.com/office/drawing/2014/main" xmlns="" id="{F8B6347D-AFDC-4718-8941-D22C41214FB8}"/>
              </a:ext>
            </a:extLst>
          </p:cNvPr>
          <p:cNvGraphicFramePr>
            <a:graphicFrameLocks noGrp="1"/>
          </p:cNvGraphicFramePr>
          <p:nvPr/>
        </p:nvGraphicFramePr>
        <p:xfrm>
          <a:off x="2133600" y="2438400"/>
          <a:ext cx="8172449" cy="4114800"/>
        </p:xfrm>
        <a:graphic>
          <a:graphicData uri="http://schemas.openxmlformats.org/drawingml/2006/table">
            <a:tbl>
              <a:tblPr firstRow="1" bandRow="1">
                <a:tableStyleId>{5C22544A-7EE6-4342-B048-85BDC9FD1C3A}</a:tableStyleId>
              </a:tblPr>
              <a:tblGrid>
                <a:gridCol w="3104234">
                  <a:extLst>
                    <a:ext uri="{9D8B030D-6E8A-4147-A177-3AD203B41FA5}">
                      <a16:colId xmlns:a16="http://schemas.microsoft.com/office/drawing/2014/main" xmlns="" val="20000"/>
                    </a:ext>
                  </a:extLst>
                </a:gridCol>
                <a:gridCol w="2203645">
                  <a:extLst>
                    <a:ext uri="{9D8B030D-6E8A-4147-A177-3AD203B41FA5}">
                      <a16:colId xmlns:a16="http://schemas.microsoft.com/office/drawing/2014/main" xmlns="" val="20001"/>
                    </a:ext>
                  </a:extLst>
                </a:gridCol>
                <a:gridCol w="2864570">
                  <a:extLst>
                    <a:ext uri="{9D8B030D-6E8A-4147-A177-3AD203B41FA5}">
                      <a16:colId xmlns:a16="http://schemas.microsoft.com/office/drawing/2014/main" xmlns="" val="20002"/>
                    </a:ext>
                  </a:extLst>
                </a:gridCol>
              </a:tblGrid>
              <a:tr h="497786">
                <a:tc>
                  <a:txBody>
                    <a:bodyPr/>
                    <a:lstStyle/>
                    <a:p>
                      <a:pPr algn="ctr"/>
                      <a:r>
                        <a:rPr lang="en-US" sz="2400" dirty="0">
                          <a:solidFill>
                            <a:schemeClr val="tx1"/>
                          </a:solidFill>
                        </a:rPr>
                        <a:t>Group</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Index</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Weight</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56328">
                <a:tc>
                  <a:txBody>
                    <a:bodyPr/>
                    <a:lstStyle/>
                    <a:p>
                      <a:pPr algn="l"/>
                      <a:r>
                        <a:rPr lang="en-US" sz="2800" dirty="0"/>
                        <a:t>Food</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t>360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t>60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56328">
                <a:tc>
                  <a:txBody>
                    <a:bodyPr/>
                    <a:lstStyle/>
                    <a:p>
                      <a:pPr algn="l"/>
                      <a:r>
                        <a:rPr lang="en-US" sz="2800" dirty="0">
                          <a:solidFill>
                            <a:schemeClr val="tx1"/>
                          </a:solidFill>
                        </a:rPr>
                        <a:t>Clothing</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295</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937260">
                <a:tc>
                  <a:txBody>
                    <a:bodyPr/>
                    <a:lstStyle/>
                    <a:p>
                      <a:pPr algn="l"/>
                      <a:r>
                        <a:rPr lang="en-US" sz="2800" dirty="0">
                          <a:solidFill>
                            <a:schemeClr val="tx1"/>
                          </a:solidFill>
                        </a:rPr>
                        <a:t>Fuel &amp; Lighting</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287</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937260">
                <a:tc>
                  <a:txBody>
                    <a:bodyPr/>
                    <a:lstStyle/>
                    <a:p>
                      <a:pPr algn="l"/>
                      <a:r>
                        <a:rPr lang="en-US" sz="2800" dirty="0">
                          <a:solidFill>
                            <a:schemeClr val="tx1"/>
                          </a:solidFill>
                        </a:rPr>
                        <a:t>House Rent</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110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629838">
                <a:tc>
                  <a:txBody>
                    <a:bodyPr/>
                    <a:lstStyle/>
                    <a:p>
                      <a:pPr algn="l"/>
                      <a:r>
                        <a:rPr lang="en-US" sz="2800" dirty="0">
                          <a:solidFill>
                            <a:schemeClr val="tx1"/>
                          </a:solidFill>
                        </a:rPr>
                        <a:t>Miscellaneous</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315</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xmlns="" id="{722F4217-9F49-4830-B37B-29E42C9235C2}"/>
              </a:ext>
            </a:extLst>
          </p:cNvPr>
          <p:cNvSpPr>
            <a:spLocks noGrp="1"/>
          </p:cNvSpPr>
          <p:nvPr>
            <p:ph type="title"/>
          </p:nvPr>
        </p:nvSpPr>
        <p:spPr>
          <a:xfrm>
            <a:off x="1638300" y="274638"/>
            <a:ext cx="8915400" cy="715962"/>
          </a:xfrm>
          <a:ln>
            <a:solidFill>
              <a:schemeClr val="tx1"/>
            </a:solidFill>
            <a:miter lim="800000"/>
            <a:headEnd/>
            <a:tailEnd/>
          </a:ln>
        </p:spPr>
        <p:txBody>
          <a:bodyPr/>
          <a:lstStyle/>
          <a:p>
            <a:r>
              <a:rPr lang="en-US" altLang="en-US"/>
              <a:t>Solution10</a:t>
            </a:r>
          </a:p>
        </p:txBody>
      </p:sp>
      <p:sp>
        <p:nvSpPr>
          <p:cNvPr id="94211" name="Content Placeholder 2">
            <a:extLst>
              <a:ext uri="{FF2B5EF4-FFF2-40B4-BE49-F238E27FC236}">
                <a16:creationId xmlns:a16="http://schemas.microsoft.com/office/drawing/2014/main" xmlns="" id="{BA430BD1-863C-4D4C-A271-A556E6E4D021}"/>
              </a:ext>
            </a:extLst>
          </p:cNvPr>
          <p:cNvSpPr>
            <a:spLocks noGrp="1"/>
          </p:cNvSpPr>
          <p:nvPr>
            <p:ph idx="1"/>
          </p:nvPr>
        </p:nvSpPr>
        <p:spPr>
          <a:xfrm>
            <a:off x="1638300" y="1219201"/>
            <a:ext cx="8915400" cy="4906963"/>
          </a:xfrm>
          <a:ln>
            <a:solidFill>
              <a:schemeClr val="tx1"/>
            </a:solidFill>
            <a:miter lim="800000"/>
            <a:headEnd/>
            <a:tailEnd/>
          </a:ln>
        </p:spPr>
        <p:txBody>
          <a:bodyPr/>
          <a:lstStyle/>
          <a:p>
            <a:endParaRPr lang="en-US" altLang="en-US"/>
          </a:p>
        </p:txBody>
      </p:sp>
      <p:graphicFrame>
        <p:nvGraphicFramePr>
          <p:cNvPr id="4" name="Table 3">
            <a:extLst>
              <a:ext uri="{FF2B5EF4-FFF2-40B4-BE49-F238E27FC236}">
                <a16:creationId xmlns:a16="http://schemas.microsoft.com/office/drawing/2014/main" xmlns="" id="{7112E5AE-0E1F-4B49-9BB0-1857795CDC43}"/>
              </a:ext>
            </a:extLst>
          </p:cNvPr>
          <p:cNvGraphicFramePr>
            <a:graphicFrameLocks noGrp="1"/>
          </p:cNvGraphicFramePr>
          <p:nvPr/>
        </p:nvGraphicFramePr>
        <p:xfrm>
          <a:off x="2133600" y="1219201"/>
          <a:ext cx="8420099" cy="4767266"/>
        </p:xfrm>
        <a:graphic>
          <a:graphicData uri="http://schemas.openxmlformats.org/drawingml/2006/table">
            <a:tbl>
              <a:tblPr firstRow="1" bandRow="1">
                <a:tableStyleId>{5C22544A-7EE6-4342-B048-85BDC9FD1C3A}</a:tableStyleId>
              </a:tblPr>
              <a:tblGrid>
                <a:gridCol w="2694431">
                  <a:extLst>
                    <a:ext uri="{9D8B030D-6E8A-4147-A177-3AD203B41FA5}">
                      <a16:colId xmlns:a16="http://schemas.microsoft.com/office/drawing/2014/main" xmlns="" val="20000"/>
                    </a:ext>
                  </a:extLst>
                </a:gridCol>
                <a:gridCol w="1354930">
                  <a:extLst>
                    <a:ext uri="{9D8B030D-6E8A-4147-A177-3AD203B41FA5}">
                      <a16:colId xmlns:a16="http://schemas.microsoft.com/office/drawing/2014/main" xmlns="" val="20001"/>
                    </a:ext>
                  </a:extLst>
                </a:gridCol>
                <a:gridCol w="2185369">
                  <a:extLst>
                    <a:ext uri="{9D8B030D-6E8A-4147-A177-3AD203B41FA5}">
                      <a16:colId xmlns:a16="http://schemas.microsoft.com/office/drawing/2014/main" xmlns="" val="20002"/>
                    </a:ext>
                  </a:extLst>
                </a:gridCol>
                <a:gridCol w="2185369">
                  <a:extLst>
                    <a:ext uri="{9D8B030D-6E8A-4147-A177-3AD203B41FA5}">
                      <a16:colId xmlns:a16="http://schemas.microsoft.com/office/drawing/2014/main" xmlns="" val="20003"/>
                    </a:ext>
                  </a:extLst>
                </a:gridCol>
              </a:tblGrid>
              <a:tr h="557312">
                <a:tc>
                  <a:txBody>
                    <a:bodyPr/>
                    <a:lstStyle/>
                    <a:p>
                      <a:pPr algn="ctr"/>
                      <a:r>
                        <a:rPr lang="en-US" sz="2400" dirty="0">
                          <a:solidFill>
                            <a:schemeClr val="tx1"/>
                          </a:solidFill>
                        </a:rPr>
                        <a:t>Group</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Index</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Weight</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IW</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18187">
                <a:tc>
                  <a:txBody>
                    <a:bodyPr/>
                    <a:lstStyle/>
                    <a:p>
                      <a:pPr algn="l"/>
                      <a:r>
                        <a:rPr lang="en-US" sz="2800" dirty="0"/>
                        <a:t>Food</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t>360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t>60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t>21600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18187">
                <a:tc>
                  <a:txBody>
                    <a:bodyPr/>
                    <a:lstStyle/>
                    <a:p>
                      <a:pPr algn="l"/>
                      <a:r>
                        <a:rPr lang="en-US" sz="2800" dirty="0">
                          <a:solidFill>
                            <a:schemeClr val="tx1"/>
                          </a:solidFill>
                        </a:rPr>
                        <a:t>Clothing</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295</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1475</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34716">
                <a:tc>
                  <a:txBody>
                    <a:bodyPr/>
                    <a:lstStyle/>
                    <a:p>
                      <a:pPr algn="l"/>
                      <a:r>
                        <a:rPr lang="en-US" sz="2800" dirty="0">
                          <a:solidFill>
                            <a:schemeClr val="tx1"/>
                          </a:solidFill>
                        </a:rPr>
                        <a:t>Fuel &amp; Lighting</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287</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2009</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34716">
                <a:tc>
                  <a:txBody>
                    <a:bodyPr/>
                    <a:lstStyle/>
                    <a:p>
                      <a:pPr algn="l"/>
                      <a:r>
                        <a:rPr lang="en-US" sz="2800" dirty="0">
                          <a:solidFill>
                            <a:schemeClr val="tx1"/>
                          </a:solidFill>
                        </a:rPr>
                        <a:t>House Rent</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110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880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634716">
                <a:tc>
                  <a:txBody>
                    <a:bodyPr/>
                    <a:lstStyle/>
                    <a:p>
                      <a:pPr algn="l"/>
                      <a:r>
                        <a:rPr lang="en-US" sz="2800" dirty="0">
                          <a:solidFill>
                            <a:schemeClr val="tx1"/>
                          </a:solidFill>
                        </a:rPr>
                        <a:t>Miscellaneous</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315</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6300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634716">
                <a:tc>
                  <a:txBody>
                    <a:bodyPr/>
                    <a:lstStyle/>
                    <a:p>
                      <a:pPr algn="l"/>
                      <a:endParaRPr lang="en-US" sz="2800" dirty="0">
                        <a:solidFill>
                          <a:schemeClr val="tx1"/>
                        </a:solidFill>
                      </a:endParaRP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∑W=100</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rPr>
                        <a:t>∑IW=32264</a:t>
                      </a:r>
                      <a:endParaRPr lang="en-US" sz="2800" dirty="0">
                        <a:solidFill>
                          <a:schemeClr val="tx1"/>
                        </a:solidFill>
                      </a:endParaRP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634716">
                <a:tc gridSpan="4">
                  <a:txBody>
                    <a:bodyPr/>
                    <a:lstStyle/>
                    <a:p>
                      <a:pPr algn="l"/>
                      <a:r>
                        <a:rPr lang="en-US" sz="2800" dirty="0">
                          <a:solidFill>
                            <a:schemeClr val="tx1"/>
                          </a:solidFill>
                        </a:rPr>
                        <a:t>CLI(Cost of Living Index)= 32264/100=</a:t>
                      </a:r>
                      <a:r>
                        <a:rPr lang="en-US" sz="2800" b="1" dirty="0">
                          <a:solidFill>
                            <a:schemeClr val="tx1"/>
                          </a:solidFill>
                        </a:rPr>
                        <a:t>322.64</a:t>
                      </a:r>
                      <a:r>
                        <a:rPr lang="en-US" sz="2800" dirty="0">
                          <a:solidFill>
                            <a:schemeClr val="tx1"/>
                          </a:solidFill>
                        </a:rPr>
                        <a:t> </a:t>
                      </a:r>
                    </a:p>
                  </a:txBody>
                  <a:tcPr marL="99060" marR="9906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xmlns="" id="{1E16DB3A-08D2-44E7-BDB4-54E842D6AF25}"/>
              </a:ext>
            </a:extLst>
          </p:cNvPr>
          <p:cNvSpPr>
            <a:spLocks noGrp="1"/>
          </p:cNvSpPr>
          <p:nvPr>
            <p:ph type="title"/>
          </p:nvPr>
        </p:nvSpPr>
        <p:spPr>
          <a:xfrm>
            <a:off x="1390650" y="304800"/>
            <a:ext cx="9328150" cy="609600"/>
          </a:xfrm>
          <a:ln>
            <a:solidFill>
              <a:schemeClr val="tx1"/>
            </a:solidFill>
          </a:ln>
        </p:spPr>
        <p:txBody>
          <a:bodyPr rtlCol="0">
            <a:normAutofit fontScale="90000"/>
          </a:bodyPr>
          <a:lstStyle/>
          <a:p>
            <a:pPr>
              <a:defRPr/>
            </a:pPr>
            <a:r>
              <a:rPr lang="en-US" dirty="0"/>
              <a:t>Solution(Q-24)</a:t>
            </a:r>
          </a:p>
        </p:txBody>
      </p:sp>
      <p:sp>
        <p:nvSpPr>
          <p:cNvPr id="52227" name="Content Placeholder 2">
            <a:extLst>
              <a:ext uri="{FF2B5EF4-FFF2-40B4-BE49-F238E27FC236}">
                <a16:creationId xmlns:a16="http://schemas.microsoft.com/office/drawing/2014/main" xmlns="" id="{BA985E07-55C6-457F-AF7F-CB2F909645A4}"/>
              </a:ext>
            </a:extLst>
          </p:cNvPr>
          <p:cNvSpPr>
            <a:spLocks noGrp="1"/>
          </p:cNvSpPr>
          <p:nvPr>
            <p:ph idx="1"/>
          </p:nvPr>
        </p:nvSpPr>
        <p:spPr>
          <a:xfrm>
            <a:off x="1390650" y="1143000"/>
            <a:ext cx="9410700" cy="5410200"/>
          </a:xfrm>
          <a:ln>
            <a:solidFill>
              <a:schemeClr val="tx1"/>
            </a:solidFill>
          </a:ln>
        </p:spPr>
        <p:txBody>
          <a:bodyPr rtlCol="0">
            <a:normAutofit/>
          </a:bodyPr>
          <a:lstStyle/>
          <a:p>
            <a:pPr>
              <a:buNone/>
              <a:defRPr/>
            </a:pPr>
            <a:r>
              <a:rPr lang="en-US" dirty="0"/>
              <a:t>Year		Q1		Q2		Q3		Q4</a:t>
            </a:r>
          </a:p>
          <a:p>
            <a:pPr>
              <a:buNone/>
              <a:defRPr/>
            </a:pPr>
            <a:r>
              <a:rPr lang="en-US" dirty="0"/>
              <a:t>1			104		100		156		120</a:t>
            </a:r>
          </a:p>
          <a:p>
            <a:pPr>
              <a:buNone/>
              <a:defRPr/>
            </a:pPr>
            <a:r>
              <a:rPr lang="en-US" dirty="0"/>
              <a:t>2			84		108		128		112</a:t>
            </a:r>
          </a:p>
          <a:p>
            <a:pPr>
              <a:buNone/>
              <a:defRPr/>
            </a:pPr>
            <a:r>
              <a:rPr lang="en-US" dirty="0"/>
              <a:t>3			60		132		148		136</a:t>
            </a:r>
          </a:p>
          <a:p>
            <a:pPr marL="514350" indent="-514350">
              <a:buFont typeface="Wingdings" pitchFamily="2" charset="2"/>
              <a:buAutoNum type="arabicPlain" startAt="4"/>
              <a:defRPr/>
            </a:pPr>
            <a:r>
              <a:rPr lang="en-US" dirty="0"/>
              <a:t>  		 96		136		164		160</a:t>
            </a:r>
          </a:p>
          <a:p>
            <a:pPr marL="514350" indent="-514350">
              <a:buNone/>
              <a:defRPr/>
            </a:pPr>
            <a:r>
              <a:rPr lang="en-US" dirty="0"/>
              <a:t>Total		344		476		596		528	</a:t>
            </a:r>
          </a:p>
          <a:p>
            <a:pPr>
              <a:buNone/>
              <a:defRPr/>
            </a:pPr>
            <a:r>
              <a:rPr lang="en-US" dirty="0"/>
              <a:t>Average	86		119		149		132</a:t>
            </a:r>
          </a:p>
          <a:p>
            <a:pPr>
              <a:buNone/>
              <a:defRPr/>
            </a:pPr>
            <a:r>
              <a:rPr lang="en-US" sz="2400" dirty="0"/>
              <a:t>Average of Averages = (86+119+149+132)/4=121.5</a:t>
            </a:r>
          </a:p>
          <a:p>
            <a:pPr>
              <a:buNone/>
              <a:defRPr/>
            </a:pPr>
            <a:r>
              <a:rPr lang="en-US" sz="1800" dirty="0"/>
              <a:t>Seasonal Index	</a:t>
            </a:r>
            <a:r>
              <a:rPr lang="en-US" sz="2400" dirty="0"/>
              <a:t>70.78		97.94		122.63		108.64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137</TotalTime>
  <Words>3457</Words>
  <Application>Microsoft Office PowerPoint</Application>
  <PresentationFormat>Custom</PresentationFormat>
  <Paragraphs>2652</Paragraphs>
  <Slides>104</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104</vt:i4>
      </vt:variant>
    </vt:vector>
  </HeadingPairs>
  <TitlesOfParts>
    <vt:vector size="107" baseType="lpstr">
      <vt:lpstr>Office Theme</vt:lpstr>
      <vt:lpstr>Equation</vt:lpstr>
      <vt:lpstr>Worksheet</vt:lpstr>
      <vt:lpstr>Chi-square, ANOVA &amp; Time Series Analysis</vt:lpstr>
      <vt:lpstr>CHI-SQUARE TEST</vt:lpstr>
      <vt:lpstr>CHI-SQUARE TEST</vt:lpstr>
      <vt:lpstr>Chi-square Statistic-</vt:lpstr>
      <vt:lpstr>Applications of Chi-Square Test</vt:lpstr>
      <vt:lpstr>Illustration-1</vt:lpstr>
      <vt:lpstr>Illustration 2</vt:lpstr>
      <vt:lpstr>Chi-square Table-Illustration 1</vt:lpstr>
      <vt:lpstr>Chi-square Table-Illustration 2</vt:lpstr>
      <vt:lpstr>Example 1</vt:lpstr>
      <vt:lpstr>Data</vt:lpstr>
      <vt:lpstr>Solution</vt:lpstr>
      <vt:lpstr>Chi-square Table</vt:lpstr>
      <vt:lpstr>PowerPoint Presentation</vt:lpstr>
      <vt:lpstr>Chi-square Test</vt:lpstr>
      <vt:lpstr>Example 2</vt:lpstr>
      <vt:lpstr>Solution</vt:lpstr>
      <vt:lpstr>Chi-square Table</vt:lpstr>
      <vt:lpstr>Solution</vt:lpstr>
      <vt:lpstr>Example 3</vt:lpstr>
      <vt:lpstr>Table</vt:lpstr>
      <vt:lpstr>Solution </vt:lpstr>
      <vt:lpstr>PowerPoint Presentation</vt:lpstr>
      <vt:lpstr>Solution</vt:lpstr>
      <vt:lpstr>Concept of One-Way ANOVA</vt:lpstr>
      <vt:lpstr>ANOVA(Analysis of Variance)</vt:lpstr>
      <vt:lpstr>Concept of Two-Way ANOVA</vt:lpstr>
      <vt:lpstr>ANOVA(Analysis of Variance)</vt:lpstr>
      <vt:lpstr>PowerPoint Presentation</vt:lpstr>
      <vt:lpstr>PowerPoint Presentation</vt:lpstr>
      <vt:lpstr>PowerPoint Presentation</vt:lpstr>
      <vt:lpstr>TWO-WAY ANOVA</vt:lpstr>
      <vt:lpstr>PowerPoint Presentation</vt:lpstr>
      <vt:lpstr>ONE-WAY CLASSIFICATION</vt:lpstr>
      <vt:lpstr>S12=14/4=3.5 S22=8/4=2 S32=2/4=0.5 σ12=(14+8+2)/(4+4+4-3)=2.67 σ22=4{(16-15)2+(15-15)2+(14-15)2}/(3-1)=4 F Ratio=Variance Between Samples/Variance Within Samples 4/2.67=1.498 Table value for (2,9) d.f=4.26, accept the Null Hypothesis</vt:lpstr>
      <vt:lpstr>ONE- WAY ANOVA TABLE IN GENERAL FORM</vt:lpstr>
      <vt:lpstr>TWO-WAY ANOVA</vt:lpstr>
      <vt:lpstr>TWO-WAY ANOVA</vt:lpstr>
      <vt:lpstr>TWO- WAY ANOVA TABLE IN GENERAL FORM</vt:lpstr>
      <vt:lpstr>TWO- WAY ANOVA TABLE IN GENERAL FORM</vt:lpstr>
      <vt:lpstr>Time Series Analysis</vt:lpstr>
      <vt:lpstr>  </vt:lpstr>
      <vt:lpstr>PowerPoint Presentation</vt:lpstr>
      <vt:lpstr> Petroleum Price Increases… </vt:lpstr>
      <vt:lpstr>PowerPoint Presentation</vt:lpstr>
      <vt:lpstr>Objectives of Time series Analysis</vt:lpstr>
      <vt:lpstr>Components of a Time Series</vt:lpstr>
      <vt:lpstr>Components of Time Series</vt:lpstr>
      <vt:lpstr>Time Series Decomposition Models</vt:lpstr>
      <vt:lpstr>Time Series Components</vt:lpstr>
      <vt:lpstr>1.Measurement of Trend</vt:lpstr>
      <vt:lpstr>2.Measurement of Seasonal Variations</vt:lpstr>
      <vt:lpstr>3.Measurement of Cyclical Variations</vt:lpstr>
      <vt:lpstr>4.Measurement of Irregular Variations</vt:lpstr>
      <vt:lpstr>Example 1</vt:lpstr>
      <vt:lpstr>Free-Hand Curve Method</vt:lpstr>
      <vt:lpstr>Example 2</vt:lpstr>
      <vt:lpstr>Method of semi-average</vt:lpstr>
      <vt:lpstr>Method of semi-averages</vt:lpstr>
      <vt:lpstr>Example 3</vt:lpstr>
      <vt:lpstr>Solution</vt:lpstr>
      <vt:lpstr> Example 4 </vt:lpstr>
      <vt:lpstr>Solution</vt:lpstr>
      <vt:lpstr>Example 5</vt:lpstr>
      <vt:lpstr>Solution</vt:lpstr>
      <vt:lpstr>Example 6</vt:lpstr>
      <vt:lpstr>Solution</vt:lpstr>
      <vt:lpstr>Example 7</vt:lpstr>
      <vt:lpstr>Calculation of Seasonal Index</vt:lpstr>
      <vt:lpstr>Calculation of Seasonal Index</vt:lpstr>
      <vt:lpstr> Seasonal Index : Trend Values</vt:lpstr>
      <vt:lpstr>  Trend Eliminated</vt:lpstr>
      <vt:lpstr>  Example 8</vt:lpstr>
      <vt:lpstr>  Example 8</vt:lpstr>
      <vt:lpstr>Ratio to Moving Average</vt:lpstr>
      <vt:lpstr>  Example 9</vt:lpstr>
      <vt:lpstr>  Link Relative Method</vt:lpstr>
      <vt:lpstr>Adjustments</vt:lpstr>
      <vt:lpstr>Example 10</vt:lpstr>
      <vt:lpstr>SOLUTION</vt:lpstr>
      <vt:lpstr>Problem 1</vt:lpstr>
      <vt:lpstr>Solution 1</vt:lpstr>
      <vt:lpstr>Problem 2</vt:lpstr>
      <vt:lpstr>Solution 2</vt:lpstr>
      <vt:lpstr>Problem 3</vt:lpstr>
      <vt:lpstr>Solution 3</vt:lpstr>
      <vt:lpstr>Problem 4</vt:lpstr>
      <vt:lpstr>Solution 4</vt:lpstr>
      <vt:lpstr>Problem 5</vt:lpstr>
      <vt:lpstr>Solution 5</vt:lpstr>
      <vt:lpstr>Problem 6&amp;7</vt:lpstr>
      <vt:lpstr>Solution 6</vt:lpstr>
      <vt:lpstr>Solution 7</vt:lpstr>
      <vt:lpstr>Problem 8&amp;9</vt:lpstr>
      <vt:lpstr>Solution 8</vt:lpstr>
      <vt:lpstr>Solution 9</vt:lpstr>
      <vt:lpstr>Problem 10</vt:lpstr>
      <vt:lpstr>Solution10</vt:lpstr>
      <vt:lpstr>Solution(Q-24)</vt:lpstr>
      <vt:lpstr>  Example 8</vt:lpstr>
      <vt:lpstr>Ratio to Moving Average</vt:lpstr>
      <vt:lpstr>PowerPoint Presentation</vt:lpstr>
      <vt:lpstr>  Example 8</vt:lpstr>
      <vt:lpstr>  Example 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Dr.ASHOKAN C</dc:creator>
  <cp:lastModifiedBy>MBA</cp:lastModifiedBy>
  <cp:revision>9</cp:revision>
  <dcterms:created xsi:type="dcterms:W3CDTF">2021-02-13T15:33:04Z</dcterms:created>
  <dcterms:modified xsi:type="dcterms:W3CDTF">2022-12-19T06:10:03Z</dcterms:modified>
</cp:coreProperties>
</file>