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5" r:id="rId3"/>
    <p:sldId id="260" r:id="rId4"/>
    <p:sldId id="262" r:id="rId5"/>
    <p:sldId id="263" r:id="rId6"/>
    <p:sldId id="264" r:id="rId7"/>
    <p:sldId id="266" r:id="rId8"/>
    <p:sldId id="267" r:id="rId9"/>
    <p:sldId id="268" r:id="rId10"/>
    <p:sldId id="294" r:id="rId11"/>
    <p:sldId id="295" r:id="rId12"/>
    <p:sldId id="270" r:id="rId13"/>
    <p:sldId id="272" r:id="rId14"/>
    <p:sldId id="269" r:id="rId15"/>
    <p:sldId id="296" r:id="rId16"/>
    <p:sldId id="257" r:id="rId17"/>
    <p:sldId id="258" r:id="rId18"/>
    <p:sldId id="259" r:id="rId19"/>
    <p:sldId id="261" r:id="rId20"/>
    <p:sldId id="271" r:id="rId21"/>
    <p:sldId id="273" r:id="rId22"/>
    <p:sldId id="275" r:id="rId23"/>
    <p:sldId id="276" r:id="rId24"/>
    <p:sldId id="277" r:id="rId25"/>
    <p:sldId id="279" r:id="rId26"/>
    <p:sldId id="280" r:id="rId27"/>
    <p:sldId id="293" r:id="rId28"/>
    <p:sldId id="281" r:id="rId29"/>
    <p:sldId id="282" r:id="rId30"/>
    <p:sldId id="291" r:id="rId31"/>
    <p:sldId id="284" r:id="rId32"/>
    <p:sldId id="285" r:id="rId33"/>
    <p:sldId id="286" r:id="rId34"/>
    <p:sldId id="287" r:id="rId35"/>
    <p:sldId id="343" r:id="rId36"/>
    <p:sldId id="288" r:id="rId37"/>
    <p:sldId id="344" r:id="rId38"/>
    <p:sldId id="345" r:id="rId39"/>
    <p:sldId id="290" r:id="rId40"/>
    <p:sldId id="289" r:id="rId41"/>
    <p:sldId id="292" r:id="rId42"/>
    <p:sldId id="346" r:id="rId43"/>
    <p:sldId id="297" r:id="rId44"/>
    <p:sldId id="298" r:id="rId45"/>
    <p:sldId id="309" r:id="rId46"/>
    <p:sldId id="310" r:id="rId47"/>
    <p:sldId id="311" r:id="rId48"/>
    <p:sldId id="312" r:id="rId49"/>
    <p:sldId id="313" r:id="rId50"/>
    <p:sldId id="315" r:id="rId51"/>
    <p:sldId id="314" r:id="rId52"/>
    <p:sldId id="341" r:id="rId53"/>
    <p:sldId id="342" r:id="rId54"/>
    <p:sldId id="316" r:id="rId55"/>
    <p:sldId id="317" r:id="rId56"/>
    <p:sldId id="318" r:id="rId57"/>
    <p:sldId id="319" r:id="rId58"/>
    <p:sldId id="320" r:id="rId59"/>
    <p:sldId id="321" r:id="rId60"/>
    <p:sldId id="34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A1014-9E9E-44DF-ABC5-E55632C75B52}" type="datetimeFigureOut">
              <a:rPr lang="en-IN" smtClean="0"/>
              <a:t>28-11-2022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CE7B0-B6F1-4342-80D0-8BF76D15154F}" type="slidenum">
              <a:rPr lang="en-IN" smtClean="0"/>
              <a:t>‹#›</a:t>
            </a:fld>
            <a:endParaRPr lang="en-IN"/>
          </a:p>
        </p:txBody>
      </p:sp>
    </p:spTree>
    <p:extLst>
      <p:ext uri="{BB962C8B-B14F-4D97-AF65-F5344CB8AC3E}">
        <p14:creationId xmlns:p14="http://schemas.microsoft.com/office/powerpoint/2010/main" val="277635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E4D6D-4800-40CB-A986-D29AA75BB08A}" type="slidenum">
              <a:rPr lang="en-US"/>
              <a:pPr/>
              <a:t>20</a:t>
            </a:fld>
            <a:endParaRPr lang="en-US" dirty="0"/>
          </a:p>
        </p:txBody>
      </p:sp>
      <p:sp>
        <p:nvSpPr>
          <p:cNvPr id="73730"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73731" name="Rectangle 3"/>
          <p:cNvSpPr>
            <a:spLocks noGrp="1" noChangeArrowheads="1"/>
          </p:cNvSpPr>
          <p:nvPr>
            <p:ph type="body" idx="1"/>
          </p:nvPr>
        </p:nvSpPr>
        <p:spPr>
          <a:xfrm>
            <a:off x="914400" y="4343400"/>
            <a:ext cx="5029200" cy="4114800"/>
          </a:xfrm>
          <a:ln/>
        </p:spPr>
        <p:txBody>
          <a:bodyPr lIns="90488" tIns="44450" rIns="90488" bIns="44450"/>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DA3D05B-60E8-4FC1-AD27-E5FB1AB7BC54}" type="slidenum">
              <a:rPr lang="en-US"/>
              <a:pPr/>
              <a:t>25</a:t>
            </a:fld>
            <a:endParaRPr lang="en-US" dirty="0"/>
          </a:p>
        </p:txBody>
      </p:sp>
      <p:sp>
        <p:nvSpPr>
          <p:cNvPr id="66563"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66564" name="Rectangle 3"/>
          <p:cNvSpPr>
            <a:spLocks noGrp="1" noChangeArrowheads="1"/>
          </p:cNvSpPr>
          <p:nvPr>
            <p:ph type="body" idx="1"/>
          </p:nvPr>
        </p:nvSpPr>
        <p:spPr>
          <a:xfrm>
            <a:off x="914400" y="4343400"/>
            <a:ext cx="5029200" cy="4114800"/>
          </a:xfrm>
          <a:noFill/>
          <a:ln/>
        </p:spPr>
        <p:txBody>
          <a:bodyPr lIns="90488" tIns="44450" rIns="90488" bIns="44450"/>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D80341A5-80A7-47CE-99B0-F0015554CE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2BF5A0-743E-4E37-AF8A-47D521905A00}" type="slidenum">
              <a:rPr lang="en-US" altLang="en-US" smtClean="0"/>
              <a:pPr>
                <a:spcBef>
                  <a:spcPct val="0"/>
                </a:spcBef>
              </a:pPr>
              <a:t>43</a:t>
            </a:fld>
            <a:endParaRPr lang="en-US" altLang="en-US"/>
          </a:p>
        </p:txBody>
      </p:sp>
      <p:sp>
        <p:nvSpPr>
          <p:cNvPr id="7171" name="Rectangle 2">
            <a:extLst>
              <a:ext uri="{FF2B5EF4-FFF2-40B4-BE49-F238E27FC236}">
                <a16:creationId xmlns="" xmlns:a16="http://schemas.microsoft.com/office/drawing/2014/main" id="{2441CA4C-9A00-4CBC-97E9-CFD7FCBBED55}"/>
              </a:ext>
            </a:extLst>
          </p:cNvPr>
          <p:cNvSpPr>
            <a:spLocks noGrp="1" noRot="1" noChangeAspect="1" noChangeArrowheads="1" noTextEdit="1"/>
          </p:cNvSpPr>
          <p:nvPr>
            <p:ph type="sldImg"/>
          </p:nvPr>
        </p:nvSpPr>
        <p:spPr>
          <a:xfrm>
            <a:off x="1150938" y="692150"/>
            <a:ext cx="4556125" cy="3416300"/>
          </a:xfrm>
          <a:ln/>
        </p:spPr>
      </p:sp>
      <p:sp>
        <p:nvSpPr>
          <p:cNvPr id="7172" name="Rectangle 3">
            <a:extLst>
              <a:ext uri="{FF2B5EF4-FFF2-40B4-BE49-F238E27FC236}">
                <a16:creationId xmlns="" xmlns:a16="http://schemas.microsoft.com/office/drawing/2014/main" id="{B43052CE-F91E-4ABC-BF91-480EB1388AD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 xmlns:a16="http://schemas.microsoft.com/office/drawing/2014/main" id="{53530A29-1903-4C4F-98DB-9556E7CE78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370A4D-6BAC-4E25-A792-EC003401E620}" type="slidenum">
              <a:rPr lang="en-US" altLang="en-US" smtClean="0"/>
              <a:pPr>
                <a:spcBef>
                  <a:spcPct val="0"/>
                </a:spcBef>
              </a:pPr>
              <a:t>44</a:t>
            </a:fld>
            <a:endParaRPr lang="en-US" altLang="en-US"/>
          </a:p>
        </p:txBody>
      </p:sp>
      <p:sp>
        <p:nvSpPr>
          <p:cNvPr id="9219" name="Rectangle 2">
            <a:extLst>
              <a:ext uri="{FF2B5EF4-FFF2-40B4-BE49-F238E27FC236}">
                <a16:creationId xmlns="" xmlns:a16="http://schemas.microsoft.com/office/drawing/2014/main" id="{83AC1A87-BC0C-4092-BE68-4A81156D3090}"/>
              </a:ext>
            </a:extLst>
          </p:cNvPr>
          <p:cNvSpPr>
            <a:spLocks noGrp="1" noRot="1" noChangeAspect="1" noChangeArrowheads="1" noTextEdit="1"/>
          </p:cNvSpPr>
          <p:nvPr>
            <p:ph type="sldImg"/>
          </p:nvPr>
        </p:nvSpPr>
        <p:spPr>
          <a:xfrm>
            <a:off x="1150938" y="692150"/>
            <a:ext cx="4556125" cy="3416300"/>
          </a:xfrm>
          <a:ln/>
        </p:spPr>
      </p:sp>
      <p:sp>
        <p:nvSpPr>
          <p:cNvPr id="9220" name="Rectangle 3">
            <a:extLst>
              <a:ext uri="{FF2B5EF4-FFF2-40B4-BE49-F238E27FC236}">
                <a16:creationId xmlns="" xmlns:a16="http://schemas.microsoft.com/office/drawing/2014/main" id="{DA558706-1572-439F-8665-8268875E43F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F34DC258-0417-4B0A-89D4-B0FCAB133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BB048C-EA80-49B7-A5E1-7BCF5C9B4F74}" type="slidenum">
              <a:rPr lang="en-US" altLang="en-US" smtClean="0"/>
              <a:pPr>
                <a:spcBef>
                  <a:spcPct val="0"/>
                </a:spcBef>
              </a:pPr>
              <a:t>51</a:t>
            </a:fld>
            <a:endParaRPr lang="en-US" altLang="en-US"/>
          </a:p>
        </p:txBody>
      </p:sp>
      <p:sp>
        <p:nvSpPr>
          <p:cNvPr id="17411" name="Rectangle 2">
            <a:extLst>
              <a:ext uri="{FF2B5EF4-FFF2-40B4-BE49-F238E27FC236}">
                <a16:creationId xmlns="" xmlns:a16="http://schemas.microsoft.com/office/drawing/2014/main" id="{E82F4D37-CC98-4DB1-8E7B-CB654C70308D}"/>
              </a:ext>
            </a:extLst>
          </p:cNvPr>
          <p:cNvSpPr>
            <a:spLocks noGrp="1" noRot="1" noChangeAspect="1" noChangeArrowheads="1" noTextEdit="1"/>
          </p:cNvSpPr>
          <p:nvPr>
            <p:ph type="sldImg"/>
          </p:nvPr>
        </p:nvSpPr>
        <p:spPr>
          <a:xfrm>
            <a:off x="1150938" y="692150"/>
            <a:ext cx="4556125" cy="3416300"/>
          </a:xfrm>
          <a:ln/>
        </p:spPr>
      </p:sp>
      <p:sp>
        <p:nvSpPr>
          <p:cNvPr id="17412" name="Rectangle 3">
            <a:extLst>
              <a:ext uri="{FF2B5EF4-FFF2-40B4-BE49-F238E27FC236}">
                <a16:creationId xmlns="" xmlns:a16="http://schemas.microsoft.com/office/drawing/2014/main" id="{C1FDC25F-1C69-435C-B0C2-9F4941FAF7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4AB5047A-A7E5-47D7-AC90-16A9F5C1F9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2F1AB5-967D-45E4-8C6E-B1956EA239E5}" type="slidenum">
              <a:rPr lang="en-US" altLang="en-US" smtClean="0"/>
              <a:pPr>
                <a:spcBef>
                  <a:spcPct val="0"/>
                </a:spcBef>
              </a:pPr>
              <a:t>58</a:t>
            </a:fld>
            <a:endParaRPr lang="en-US" altLang="en-US"/>
          </a:p>
        </p:txBody>
      </p:sp>
      <p:sp>
        <p:nvSpPr>
          <p:cNvPr id="23555" name="Rectangle 2">
            <a:extLst>
              <a:ext uri="{FF2B5EF4-FFF2-40B4-BE49-F238E27FC236}">
                <a16:creationId xmlns="" xmlns:a16="http://schemas.microsoft.com/office/drawing/2014/main" id="{8395D0EF-D986-433C-925A-000026C90BFC}"/>
              </a:ext>
            </a:extLst>
          </p:cNvPr>
          <p:cNvSpPr>
            <a:spLocks noGrp="1" noRot="1" noChangeAspect="1" noChangeArrowheads="1" noTextEdit="1"/>
          </p:cNvSpPr>
          <p:nvPr>
            <p:ph type="sldImg"/>
          </p:nvPr>
        </p:nvSpPr>
        <p:spPr>
          <a:xfrm>
            <a:off x="1150938" y="692150"/>
            <a:ext cx="4556125" cy="3416300"/>
          </a:xfrm>
          <a:ln/>
        </p:spPr>
      </p:sp>
      <p:sp>
        <p:nvSpPr>
          <p:cNvPr id="23556" name="Rectangle 3">
            <a:extLst>
              <a:ext uri="{FF2B5EF4-FFF2-40B4-BE49-F238E27FC236}">
                <a16:creationId xmlns="" xmlns:a16="http://schemas.microsoft.com/office/drawing/2014/main" id="{7C8C145B-9E2A-4972-8A1D-002F204457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 xmlns:a16="http://schemas.microsoft.com/office/drawing/2014/main" id="{04A12C73-CFD1-448D-8B09-6CC122620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35F28C-CB7C-4FE8-B381-14B5092D0979}" type="slidenum">
              <a:rPr lang="en-US" altLang="en-US" smtClean="0"/>
              <a:pPr>
                <a:spcBef>
                  <a:spcPct val="0"/>
                </a:spcBef>
              </a:pPr>
              <a:t>59</a:t>
            </a:fld>
            <a:endParaRPr lang="en-US" altLang="en-US"/>
          </a:p>
        </p:txBody>
      </p:sp>
      <p:sp>
        <p:nvSpPr>
          <p:cNvPr id="25603" name="Rectangle 2">
            <a:extLst>
              <a:ext uri="{FF2B5EF4-FFF2-40B4-BE49-F238E27FC236}">
                <a16:creationId xmlns="" xmlns:a16="http://schemas.microsoft.com/office/drawing/2014/main" id="{63270AD3-360D-4FBD-9890-BFE6D3833BD6}"/>
              </a:ext>
            </a:extLst>
          </p:cNvPr>
          <p:cNvSpPr>
            <a:spLocks noGrp="1" noRot="1" noChangeAspect="1" noChangeArrowheads="1" noTextEdit="1"/>
          </p:cNvSpPr>
          <p:nvPr>
            <p:ph type="sldImg"/>
          </p:nvPr>
        </p:nvSpPr>
        <p:spPr>
          <a:xfrm>
            <a:off x="1150938" y="692150"/>
            <a:ext cx="4556125" cy="3416300"/>
          </a:xfrm>
          <a:ln/>
        </p:spPr>
      </p:sp>
      <p:sp>
        <p:nvSpPr>
          <p:cNvPr id="25604" name="Rectangle 3">
            <a:extLst>
              <a:ext uri="{FF2B5EF4-FFF2-40B4-BE49-F238E27FC236}">
                <a16:creationId xmlns="" xmlns:a16="http://schemas.microsoft.com/office/drawing/2014/main" id="{ECB1A699-FFAA-40CC-8339-FA11D6BAC9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C6C2AC-9133-44B0-88A3-AC3133585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3DC788BA-3276-400A-B59E-D2B99C909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C72C9814-1782-4D35-BC63-F1D79CA160B9}"/>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F24891DB-97EF-4372-8E37-3AC54EE85A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48999E1-388F-45CE-97DC-20C63B1C5593}"/>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292269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DFCA05-8738-4F2E-BAD6-CA06B4C310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4C5BEC5F-86F8-4877-B74C-3EE4D3B4E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A3602B6-64A5-46D6-B567-B981973FDE53}"/>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DBCF98F0-8284-409D-9B9C-95FB22CB59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DB02FDE-AE0C-4124-9C53-D377388A873C}"/>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133865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999BA9A-4F3A-4314-BDE5-8C4D2D2333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FAEDB24B-490C-49EE-91D9-3013005C6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89EB534-C993-4F73-997D-BA8922913B82}"/>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0913DD1D-F60F-4F90-8B94-FF40F1AC0A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345402C-AC36-4DCB-BE30-BE836C529EB5}"/>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103671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81A54AD4-84AA-447C-A75E-5D88BE4D85D3}" type="slidenum">
              <a:rPr lang="en-US" altLang="en-US"/>
              <a:pPr/>
              <a:t>‹#›</a:t>
            </a:fld>
            <a:endParaRPr lang="en-US" altLang="en-US" dirty="0"/>
          </a:p>
        </p:txBody>
      </p:sp>
    </p:spTree>
    <p:extLst>
      <p:ext uri="{BB962C8B-B14F-4D97-AF65-F5344CB8AC3E}">
        <p14:creationId xmlns:p14="http://schemas.microsoft.com/office/powerpoint/2010/main" val="67731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4D561D-8B88-4EF5-B4C4-C7763418DE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6495B4F9-B081-4E2C-83FF-2AFAB1A10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647995C-8EE5-4E7C-86A7-E0F106127D32}"/>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C0E9A6A6-FF24-4B8B-94CF-5AA92BC646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CD80644D-2CB3-4C8D-89EF-F4F350D599DB}"/>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277278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BF55CC-45BD-4657-8CD2-5886F7155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75D21E7-E6DE-4072-BCC0-1ECA2C4DB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642B24A-D9DC-4656-9407-125E77A431DA}"/>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CC394513-6A37-4262-B74B-314A3B235A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11126E78-0982-4D1C-8AD1-4613593A35E8}"/>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105712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9D641-1A51-45A7-8BCB-8C40C1F1B1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A0B833C-82C2-4EA7-8DC4-D19F12296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5B787A5-70CD-4204-976A-B82B21D693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44758B4D-4DB0-4C62-BFA3-2CB66E3CB47A}"/>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6" name="Footer Placeholder 5">
            <a:extLst>
              <a:ext uri="{FF2B5EF4-FFF2-40B4-BE49-F238E27FC236}">
                <a16:creationId xmlns="" xmlns:a16="http://schemas.microsoft.com/office/drawing/2014/main" id="{B67B8065-F430-4513-B61C-C044572997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9B7E399E-732A-41D0-9B6B-9BCB41605BDB}"/>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366609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490502-956B-4E3A-938E-929EA4BF6B8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9721FCA-6059-454C-9EA2-C51E8584F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75A55E-8E58-4DBE-A562-26A25CBA38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E1E9EED3-9BE5-458D-B643-EE0411E98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AD23757-88AE-4B8C-B34D-9D3878C90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3219337-610C-484A-8FC0-C749870B5D74}"/>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8" name="Footer Placeholder 7">
            <a:extLst>
              <a:ext uri="{FF2B5EF4-FFF2-40B4-BE49-F238E27FC236}">
                <a16:creationId xmlns="" xmlns:a16="http://schemas.microsoft.com/office/drawing/2014/main" id="{BB61DC7E-7890-4FFD-B635-70F834397AE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908858D9-3DC3-4E23-A53B-497C576FB9D7}"/>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255900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0DDEBF-02CA-4BDC-B049-67997FBEED6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6E52A894-F977-4CEF-A549-B12EFDB99B89}"/>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4" name="Footer Placeholder 3">
            <a:extLst>
              <a:ext uri="{FF2B5EF4-FFF2-40B4-BE49-F238E27FC236}">
                <a16:creationId xmlns="" xmlns:a16="http://schemas.microsoft.com/office/drawing/2014/main" id="{308ECF6F-5779-418D-86A9-B2347E31577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9E8FB52B-1EC7-4FC3-88DB-FE0F6B194C1A}"/>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81511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E5F702-D24B-414D-B571-B7227CF5EA7B}"/>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3" name="Footer Placeholder 2">
            <a:extLst>
              <a:ext uri="{FF2B5EF4-FFF2-40B4-BE49-F238E27FC236}">
                <a16:creationId xmlns="" xmlns:a16="http://schemas.microsoft.com/office/drawing/2014/main" id="{43548DB1-485F-4673-A7C2-920369A9D7A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75FFEE7D-4434-480B-80ED-BA0C501D61B6}"/>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31817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03D27-6114-48BD-B025-A5B22A77F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6465864-2B9B-4C85-84A7-AFB12CBA4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B1235AB5-B61D-4D03-9432-762DF1799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AD6246F-55B6-4F1E-8BF3-93D77D0CCB95}"/>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6" name="Footer Placeholder 5">
            <a:extLst>
              <a:ext uri="{FF2B5EF4-FFF2-40B4-BE49-F238E27FC236}">
                <a16:creationId xmlns="" xmlns:a16="http://schemas.microsoft.com/office/drawing/2014/main" id="{8BADDFD1-4669-4E17-B5E9-946D323C5C0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86617411-B003-4FEB-B5BC-B54B2AE6EC5D}"/>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20833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31B64-C338-4ECF-82A7-18C35639C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F7BA35A-3250-413B-885B-400C219EE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92D6FD9C-32DC-4140-B050-8F332E051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A08147D-E0EE-4753-8190-489CF005B5F1}"/>
              </a:ext>
            </a:extLst>
          </p:cNvPr>
          <p:cNvSpPr>
            <a:spLocks noGrp="1"/>
          </p:cNvSpPr>
          <p:nvPr>
            <p:ph type="dt" sz="half" idx="10"/>
          </p:nvPr>
        </p:nvSpPr>
        <p:spPr/>
        <p:txBody>
          <a:bodyPr/>
          <a:lstStyle/>
          <a:p>
            <a:fld id="{30F1522F-00C2-4F5E-BFC0-8EA801B6CEA9}" type="datetimeFigureOut">
              <a:rPr lang="en-IN" smtClean="0"/>
              <a:t>28-11-2022</a:t>
            </a:fld>
            <a:endParaRPr lang="en-IN"/>
          </a:p>
        </p:txBody>
      </p:sp>
      <p:sp>
        <p:nvSpPr>
          <p:cNvPr id="6" name="Footer Placeholder 5">
            <a:extLst>
              <a:ext uri="{FF2B5EF4-FFF2-40B4-BE49-F238E27FC236}">
                <a16:creationId xmlns="" xmlns:a16="http://schemas.microsoft.com/office/drawing/2014/main" id="{3C4BAF42-0616-40AB-878D-04CE1A79E8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4DE6E3D0-DBB6-43FA-B5E1-245C5C225F94}"/>
              </a:ext>
            </a:extLst>
          </p:cNvPr>
          <p:cNvSpPr>
            <a:spLocks noGrp="1"/>
          </p:cNvSpPr>
          <p:nvPr>
            <p:ph type="sldNum" sz="quarter" idx="12"/>
          </p:nvPr>
        </p:nvSpPr>
        <p:spPr/>
        <p:txBody>
          <a:bodyPr/>
          <a:lstStyle/>
          <a:p>
            <a:fld id="{7898652A-1843-47FE-9959-DC0D1DD93378}" type="slidenum">
              <a:rPr lang="en-IN" smtClean="0"/>
              <a:t>‹#›</a:t>
            </a:fld>
            <a:endParaRPr lang="en-IN"/>
          </a:p>
        </p:txBody>
      </p:sp>
    </p:spTree>
    <p:extLst>
      <p:ext uri="{BB962C8B-B14F-4D97-AF65-F5344CB8AC3E}">
        <p14:creationId xmlns:p14="http://schemas.microsoft.com/office/powerpoint/2010/main" val="362996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F1632CE-6940-4D8C-AD93-011B091C2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C34AACE-FF7F-4252-B5AF-70D5821AA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C26D0D4-EA8D-4BFF-9827-A2E519CFD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1522F-00C2-4F5E-BFC0-8EA801B6CEA9}" type="datetimeFigureOut">
              <a:rPr lang="en-IN" smtClean="0"/>
              <a:t>28-11-2022</a:t>
            </a:fld>
            <a:endParaRPr lang="en-IN"/>
          </a:p>
        </p:txBody>
      </p:sp>
      <p:sp>
        <p:nvSpPr>
          <p:cNvPr id="5" name="Footer Placeholder 4">
            <a:extLst>
              <a:ext uri="{FF2B5EF4-FFF2-40B4-BE49-F238E27FC236}">
                <a16:creationId xmlns="" xmlns:a16="http://schemas.microsoft.com/office/drawing/2014/main" id="{3575FBB8-F12F-40AF-87AE-5547E8034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93D297DE-D306-409C-8410-D7BF8EDEB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8652A-1843-47FE-9959-DC0D1DD93378}" type="slidenum">
              <a:rPr lang="en-IN" smtClean="0"/>
              <a:t>‹#›</a:t>
            </a:fld>
            <a:endParaRPr lang="en-IN"/>
          </a:p>
        </p:txBody>
      </p:sp>
    </p:spTree>
    <p:extLst>
      <p:ext uri="{BB962C8B-B14F-4D97-AF65-F5344CB8AC3E}">
        <p14:creationId xmlns:p14="http://schemas.microsoft.com/office/powerpoint/2010/main" val="387171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40.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37.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1.bin"/><Relationship Id="rId14" Type="http://schemas.openxmlformats.org/officeDocument/2006/relationships/image" Target="../media/image41.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65E40-C4DD-427B-9EF3-DDDA422D578C}"/>
              </a:ext>
            </a:extLst>
          </p:cNvPr>
          <p:cNvSpPr>
            <a:spLocks noGrp="1"/>
          </p:cNvSpPr>
          <p:nvPr>
            <p:ph type="ctrTitle"/>
          </p:nvPr>
        </p:nvSpPr>
        <p:spPr>
          <a:xfrm>
            <a:off x="1524000" y="1122363"/>
            <a:ext cx="9144000" cy="1157011"/>
          </a:xfrm>
          <a:ln>
            <a:solidFill>
              <a:schemeClr val="accent1"/>
            </a:solidFill>
          </a:ln>
        </p:spPr>
        <p:txBody>
          <a:bodyPr/>
          <a:lstStyle/>
          <a:p>
            <a:r>
              <a:rPr lang="en-US" dirty="0"/>
              <a:t>Unit III</a:t>
            </a:r>
            <a:endParaRPr lang="en-IN" dirty="0"/>
          </a:p>
        </p:txBody>
      </p:sp>
      <p:sp>
        <p:nvSpPr>
          <p:cNvPr id="3" name="Subtitle 2">
            <a:extLst>
              <a:ext uri="{FF2B5EF4-FFF2-40B4-BE49-F238E27FC236}">
                <a16:creationId xmlns="" xmlns:a16="http://schemas.microsoft.com/office/drawing/2014/main" id="{687E63D0-3A89-4060-898C-24B1DB005C75}"/>
              </a:ext>
            </a:extLst>
          </p:cNvPr>
          <p:cNvSpPr>
            <a:spLocks noGrp="1"/>
          </p:cNvSpPr>
          <p:nvPr>
            <p:ph type="subTitle" idx="1"/>
          </p:nvPr>
        </p:nvSpPr>
        <p:spPr>
          <a:ln>
            <a:solidFill>
              <a:schemeClr val="accent1"/>
            </a:solidFill>
          </a:ln>
        </p:spPr>
        <p:txBody>
          <a:bodyPr>
            <a:normAutofit/>
          </a:bodyPr>
          <a:lstStyle/>
          <a:p>
            <a:r>
              <a:rPr lang="en-US" sz="4400" dirty="0"/>
              <a:t>Sampling &amp; Sampling Distributions</a:t>
            </a:r>
          </a:p>
          <a:p>
            <a:r>
              <a:rPr lang="en-US" sz="4400" dirty="0"/>
              <a:t>Hypothesis Testing</a:t>
            </a:r>
            <a:endParaRPr lang="en-IN" sz="4400" dirty="0"/>
          </a:p>
        </p:txBody>
      </p:sp>
    </p:spTree>
    <p:extLst>
      <p:ext uri="{BB962C8B-B14F-4D97-AF65-F5344CB8AC3E}">
        <p14:creationId xmlns:p14="http://schemas.microsoft.com/office/powerpoint/2010/main" val="383847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760CD0-6C48-446E-8D34-C50A1C1CD64C}"/>
              </a:ext>
            </a:extLst>
          </p:cNvPr>
          <p:cNvSpPr>
            <a:spLocks noGrp="1"/>
          </p:cNvSpPr>
          <p:nvPr>
            <p:ph type="title"/>
          </p:nvPr>
        </p:nvSpPr>
        <p:spPr/>
        <p:txBody>
          <a:bodyPr/>
          <a:lstStyle/>
          <a:p>
            <a:endParaRPr lang="en-IN"/>
          </a:p>
        </p:txBody>
      </p:sp>
      <p:pic>
        <p:nvPicPr>
          <p:cNvPr id="25602" name="Picture 2" descr="Image result for sampling distribution of mean">
            <a:extLst>
              <a:ext uri="{FF2B5EF4-FFF2-40B4-BE49-F238E27FC236}">
                <a16:creationId xmlns="" xmlns:a16="http://schemas.microsoft.com/office/drawing/2014/main" id="{DA148DA1-8203-4C75-9D9F-ACA51447B2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4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D69B83-3CBA-4F08-BE44-F644B760B2E0}"/>
              </a:ext>
            </a:extLst>
          </p:cNvPr>
          <p:cNvSpPr>
            <a:spLocks noGrp="1"/>
          </p:cNvSpPr>
          <p:nvPr>
            <p:ph type="title"/>
          </p:nvPr>
        </p:nvSpPr>
        <p:spPr/>
        <p:txBody>
          <a:bodyPr/>
          <a:lstStyle/>
          <a:p>
            <a:endParaRPr lang="en-IN"/>
          </a:p>
        </p:txBody>
      </p:sp>
      <p:pic>
        <p:nvPicPr>
          <p:cNvPr id="22530" name="Picture 2" descr="Image result for sampling distributions">
            <a:extLst>
              <a:ext uri="{FF2B5EF4-FFF2-40B4-BE49-F238E27FC236}">
                <a16:creationId xmlns="" xmlns:a16="http://schemas.microsoft.com/office/drawing/2014/main" id="{60C90234-2127-4D9F-9A26-9A4D0D516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366" y="365124"/>
            <a:ext cx="10651434"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8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08737-F2F3-4DB3-9359-561BFB81DFAB}"/>
              </a:ext>
            </a:extLst>
          </p:cNvPr>
          <p:cNvSpPr>
            <a:spLocks noGrp="1"/>
          </p:cNvSpPr>
          <p:nvPr>
            <p:ph type="title"/>
          </p:nvPr>
        </p:nvSpPr>
        <p:spPr/>
        <p:txBody>
          <a:bodyPr/>
          <a:lstStyle/>
          <a:p>
            <a:endParaRPr lang="en-IN"/>
          </a:p>
        </p:txBody>
      </p:sp>
      <p:pic>
        <p:nvPicPr>
          <p:cNvPr id="21506" name="Picture 2" descr="Image result for sampling distributions">
            <a:extLst>
              <a:ext uri="{FF2B5EF4-FFF2-40B4-BE49-F238E27FC236}">
                <a16:creationId xmlns="" xmlns:a16="http://schemas.microsoft.com/office/drawing/2014/main" id="{E9315D92-1CFC-4EC9-829D-5FCE6D0E0C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3682" y="636105"/>
            <a:ext cx="9199848" cy="585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3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C0D9E6-EAE1-49AC-973F-58D3A4665DEC}"/>
              </a:ext>
            </a:extLst>
          </p:cNvPr>
          <p:cNvSpPr>
            <a:spLocks noGrp="1"/>
          </p:cNvSpPr>
          <p:nvPr>
            <p:ph type="title"/>
          </p:nvPr>
        </p:nvSpPr>
        <p:spPr/>
        <p:txBody>
          <a:bodyPr/>
          <a:lstStyle/>
          <a:p>
            <a:endParaRPr lang="en-IN"/>
          </a:p>
        </p:txBody>
      </p:sp>
      <p:pic>
        <p:nvPicPr>
          <p:cNvPr id="23554" name="Picture 2" descr="Image result for sampling distributions">
            <a:extLst>
              <a:ext uri="{FF2B5EF4-FFF2-40B4-BE49-F238E27FC236}">
                <a16:creationId xmlns="" xmlns:a16="http://schemas.microsoft.com/office/drawing/2014/main" id="{98A6F7AA-7390-4D07-8FC5-64768338E0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28870"/>
            <a:ext cx="10305221" cy="576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2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61AB0-A1BD-466A-9147-23F24589CD06}"/>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B686ECEB-2FB5-4EAE-A9F3-75915A65E748}"/>
              </a:ext>
            </a:extLst>
          </p:cNvPr>
          <p:cNvSpPr>
            <a:spLocks noGrp="1"/>
          </p:cNvSpPr>
          <p:nvPr>
            <p:ph idx="1"/>
          </p:nvPr>
        </p:nvSpPr>
        <p:spPr/>
        <p:txBody>
          <a:bodyPr/>
          <a:lstStyle/>
          <a:p>
            <a:endParaRPr lang="en-IN"/>
          </a:p>
        </p:txBody>
      </p:sp>
      <p:pic>
        <p:nvPicPr>
          <p:cNvPr id="20482" name="Picture 2" descr="Image result for parameter and statistic">
            <a:extLst>
              <a:ext uri="{FF2B5EF4-FFF2-40B4-BE49-F238E27FC236}">
                <a16:creationId xmlns="" xmlns:a16="http://schemas.microsoft.com/office/drawing/2014/main" id="{0EEB98E1-9620-402A-8D06-8B4575039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9843"/>
            <a:ext cx="10691191" cy="560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4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2E0857A-B6B1-4511-A86E-7A7414C1EA8C}"/>
              </a:ext>
            </a:extLst>
          </p:cNvPr>
          <p:cNvSpPr>
            <a:spLocks noGrp="1"/>
          </p:cNvSpPr>
          <p:nvPr>
            <p:ph type="title"/>
          </p:nvPr>
        </p:nvSpPr>
        <p:spPr/>
        <p:txBody>
          <a:bodyPr/>
          <a:lstStyle/>
          <a:p>
            <a:endParaRPr lang="en-IN" dirty="0"/>
          </a:p>
        </p:txBody>
      </p:sp>
      <p:pic>
        <p:nvPicPr>
          <p:cNvPr id="1026" name="Picture 2" descr="Image result for sampling &amp; sampling distribution">
            <a:extLst>
              <a:ext uri="{FF2B5EF4-FFF2-40B4-BE49-F238E27FC236}">
                <a16:creationId xmlns="" xmlns:a16="http://schemas.microsoft.com/office/drawing/2014/main" id="{47932623-4A6A-4AF4-A608-55FEC74454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843" y="365125"/>
            <a:ext cx="10902462"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2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3F4C2F-1948-4DEF-B9B1-5DAAA97A5FB9}"/>
              </a:ext>
            </a:extLst>
          </p:cNvPr>
          <p:cNvSpPr>
            <a:spLocks noGrp="1"/>
          </p:cNvSpPr>
          <p:nvPr>
            <p:ph type="title"/>
          </p:nvPr>
        </p:nvSpPr>
        <p:spPr/>
        <p:txBody>
          <a:bodyPr/>
          <a:lstStyle/>
          <a:p>
            <a:endParaRPr lang="en-IN"/>
          </a:p>
        </p:txBody>
      </p:sp>
      <p:pic>
        <p:nvPicPr>
          <p:cNvPr id="2050" name="Picture 2" descr="Image result for sampling &amp; sampling distribution">
            <a:extLst>
              <a:ext uri="{FF2B5EF4-FFF2-40B4-BE49-F238E27FC236}">
                <a16:creationId xmlns="" xmlns:a16="http://schemas.microsoft.com/office/drawing/2014/main" id="{0327F72F-79E1-4379-BC3B-5D931A5961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365" y="0"/>
            <a:ext cx="11092070" cy="636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0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67D460-B9B4-46D1-BEA7-F2DEAB6532E8}"/>
              </a:ext>
            </a:extLst>
          </p:cNvPr>
          <p:cNvSpPr>
            <a:spLocks noGrp="1"/>
          </p:cNvSpPr>
          <p:nvPr>
            <p:ph type="title"/>
          </p:nvPr>
        </p:nvSpPr>
        <p:spPr/>
        <p:txBody>
          <a:bodyPr/>
          <a:lstStyle/>
          <a:p>
            <a:endParaRPr lang="en-IN"/>
          </a:p>
        </p:txBody>
      </p:sp>
      <p:pic>
        <p:nvPicPr>
          <p:cNvPr id="3074" name="Picture 2" descr="Image result for sampling &amp; sampling distribution">
            <a:extLst>
              <a:ext uri="{FF2B5EF4-FFF2-40B4-BE49-F238E27FC236}">
                <a16:creationId xmlns="" xmlns:a16="http://schemas.microsoft.com/office/drawing/2014/main" id="{8D6CC770-137F-4226-BF92-3E0B8C846A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365126"/>
            <a:ext cx="10638183" cy="546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0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05A5DE-4C9D-4806-9B57-EE42DD719106}"/>
              </a:ext>
            </a:extLst>
          </p:cNvPr>
          <p:cNvSpPr>
            <a:spLocks noGrp="1"/>
          </p:cNvSpPr>
          <p:nvPr>
            <p:ph type="title"/>
          </p:nvPr>
        </p:nvSpPr>
        <p:spPr/>
        <p:txBody>
          <a:bodyPr/>
          <a:lstStyle/>
          <a:p>
            <a:endParaRPr lang="en-IN"/>
          </a:p>
        </p:txBody>
      </p:sp>
      <p:pic>
        <p:nvPicPr>
          <p:cNvPr id="4098" name="Picture 2" descr="Image result for sampling &amp; sampling distribution">
            <a:extLst>
              <a:ext uri="{FF2B5EF4-FFF2-40B4-BE49-F238E27FC236}">
                <a16:creationId xmlns="" xmlns:a16="http://schemas.microsoft.com/office/drawing/2014/main" id="{AC0B0A62-383B-4B41-B4E9-E97419C0F7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966" y="238539"/>
            <a:ext cx="10515599" cy="593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6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FB8B9-F4DC-43E1-A5A2-13E1EB0CB39D}"/>
              </a:ext>
            </a:extLst>
          </p:cNvPr>
          <p:cNvSpPr>
            <a:spLocks noGrp="1"/>
          </p:cNvSpPr>
          <p:nvPr>
            <p:ph type="title"/>
          </p:nvPr>
        </p:nvSpPr>
        <p:spPr/>
        <p:txBody>
          <a:bodyPr/>
          <a:lstStyle/>
          <a:p>
            <a:endParaRPr lang="en-IN"/>
          </a:p>
        </p:txBody>
      </p:sp>
      <p:pic>
        <p:nvPicPr>
          <p:cNvPr id="6146" name="Picture 2" descr="Image result for sampling &amp; sampling distribution">
            <a:extLst>
              <a:ext uri="{FF2B5EF4-FFF2-40B4-BE49-F238E27FC236}">
                <a16:creationId xmlns="" xmlns:a16="http://schemas.microsoft.com/office/drawing/2014/main" id="{95F636D9-D49D-4617-8146-EDA916182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70991"/>
            <a:ext cx="10515600" cy="50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2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A0B5C-2F99-4051-895F-345619C37822}"/>
              </a:ext>
            </a:extLst>
          </p:cNvPr>
          <p:cNvSpPr>
            <a:spLocks noGrp="1"/>
          </p:cNvSpPr>
          <p:nvPr>
            <p:ph type="title"/>
          </p:nvPr>
        </p:nvSpPr>
        <p:spPr/>
        <p:txBody>
          <a:bodyPr/>
          <a:lstStyle/>
          <a:p>
            <a:endParaRPr lang="en-IN"/>
          </a:p>
        </p:txBody>
      </p:sp>
      <p:pic>
        <p:nvPicPr>
          <p:cNvPr id="10242" name="Picture 2" descr="Image result for types of sampling">
            <a:extLst>
              <a:ext uri="{FF2B5EF4-FFF2-40B4-BE49-F238E27FC236}">
                <a16:creationId xmlns="" xmlns:a16="http://schemas.microsoft.com/office/drawing/2014/main" id="{E3F16FF5-BA4F-4006-B81C-2E231F0419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261" y="1152939"/>
            <a:ext cx="7991061" cy="543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7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13551" y="1355725"/>
            <a:ext cx="3705225" cy="2668588"/>
            <a:chOff x="3332" y="854"/>
            <a:chExt cx="2334" cy="1681"/>
          </a:xfrm>
        </p:grpSpPr>
        <p:sp>
          <p:nvSpPr>
            <p:cNvPr id="71684" name="Rectangle 4"/>
            <p:cNvSpPr>
              <a:spLocks noChangeArrowheads="1"/>
            </p:cNvSpPr>
            <p:nvPr/>
          </p:nvSpPr>
          <p:spPr bwMode="auto">
            <a:xfrm>
              <a:off x="3364" y="854"/>
              <a:ext cx="2302" cy="1617"/>
            </a:xfrm>
            <a:prstGeom prst="rect">
              <a:avLst/>
            </a:prstGeom>
            <a:noFill/>
            <a:ln w="9525">
              <a:noFill/>
              <a:miter lim="800000"/>
              <a:headEnd/>
              <a:tailEnd/>
            </a:ln>
            <a:effectLst/>
          </p:spPr>
          <p:txBody>
            <a:bodyPr wrap="none" anchor="ctr"/>
            <a:lstStyle/>
            <a:p>
              <a:endParaRPr lang="en-US" dirty="0"/>
            </a:p>
          </p:txBody>
        </p:sp>
        <p:sp>
          <p:nvSpPr>
            <p:cNvPr id="71685" name="Rectangle 5"/>
            <p:cNvSpPr>
              <a:spLocks noChangeArrowheads="1"/>
            </p:cNvSpPr>
            <p:nvPr/>
          </p:nvSpPr>
          <p:spPr bwMode="auto">
            <a:xfrm>
              <a:off x="3332" y="918"/>
              <a:ext cx="2302" cy="1617"/>
            </a:xfrm>
            <a:prstGeom prst="rect">
              <a:avLst/>
            </a:prstGeom>
            <a:noFill/>
            <a:ln w="9525">
              <a:noFill/>
              <a:miter lim="800000"/>
              <a:headEnd/>
              <a:tailEnd/>
            </a:ln>
            <a:effectLst/>
          </p:spPr>
          <p:txBody>
            <a:bodyPr wrap="none" anchor="ctr"/>
            <a:lstStyle/>
            <a:p>
              <a:endParaRPr lang="en-US" dirty="0"/>
            </a:p>
          </p:txBody>
        </p:sp>
      </p:grpSp>
      <p:sp>
        <p:nvSpPr>
          <p:cNvPr id="71686" name="Rectangle 6"/>
          <p:cNvSpPr>
            <a:spLocks noChangeArrowheads="1"/>
          </p:cNvSpPr>
          <p:nvPr/>
        </p:nvSpPr>
        <p:spPr bwMode="auto">
          <a:xfrm>
            <a:off x="1981200" y="4267200"/>
            <a:ext cx="8229600" cy="2051050"/>
          </a:xfrm>
          <a:prstGeom prst="rect">
            <a:avLst/>
          </a:prstGeom>
          <a:solidFill>
            <a:srgbClr val="FFFF99"/>
          </a:solidFill>
          <a:ln w="12700">
            <a:solidFill>
              <a:schemeClr val="tx1"/>
            </a:solidFill>
            <a:miter lim="800000"/>
            <a:headEnd/>
            <a:tailEnd/>
          </a:ln>
          <a:effectLst>
            <a:outerShdw dist="107763" dir="18900000" algn="ctr" rotWithShape="0">
              <a:schemeClr val="bg2"/>
            </a:outerShdw>
          </a:effectLst>
        </p:spPr>
        <p:txBody>
          <a:bodyPr wrap="none" anchor="ctr"/>
          <a:lstStyle/>
          <a:p>
            <a:endParaRPr lang="en-US" dirty="0"/>
          </a:p>
        </p:txBody>
      </p:sp>
      <p:sp>
        <p:nvSpPr>
          <p:cNvPr id="71687" name="Rectangle 7"/>
          <p:cNvSpPr>
            <a:spLocks noChangeArrowheads="1"/>
          </p:cNvSpPr>
          <p:nvPr/>
        </p:nvSpPr>
        <p:spPr bwMode="auto">
          <a:xfrm>
            <a:off x="1981201" y="1371600"/>
            <a:ext cx="8077199" cy="1320874"/>
          </a:xfrm>
          <a:prstGeom prst="rect">
            <a:avLst/>
          </a:prstGeom>
          <a:noFill/>
          <a:ln w="9525">
            <a:solidFill>
              <a:schemeClr val="tx1"/>
            </a:solidFill>
            <a:miter lim="800000"/>
            <a:headEnd/>
            <a:tailEnd/>
          </a:ln>
          <a:effectLst/>
        </p:spPr>
        <p:txBody>
          <a:bodyPr wrap="square" lIns="90488" tIns="44450" rIns="90488" bIns="44450">
            <a:spAutoFit/>
          </a:bodyPr>
          <a:lstStyle/>
          <a:p>
            <a:r>
              <a:rPr lang="en-US" sz="2000" dirty="0">
                <a:latin typeface="Times New Roman" pitchFamily="18" charset="0"/>
              </a:rPr>
              <a:t>The mean of a probability distribution is a measure of its centrality or location, as is the mean or average of a frequency distribution.  It is a </a:t>
            </a:r>
            <a:r>
              <a:rPr lang="en-US" sz="2000" b="1" dirty="0">
                <a:latin typeface="Times New Roman" pitchFamily="18" charset="0"/>
              </a:rPr>
              <a:t>weighted average</a:t>
            </a:r>
            <a:r>
              <a:rPr lang="en-US" sz="2000" dirty="0">
                <a:latin typeface="Times New Roman" pitchFamily="18" charset="0"/>
              </a:rPr>
              <a:t>, with the values of the random variable weighted by their probabilities.</a:t>
            </a:r>
          </a:p>
        </p:txBody>
      </p:sp>
      <p:sp>
        <p:nvSpPr>
          <p:cNvPr id="71689" name="Rectangle 9"/>
          <p:cNvSpPr>
            <a:spLocks noChangeArrowheads="1"/>
          </p:cNvSpPr>
          <p:nvPr/>
        </p:nvSpPr>
        <p:spPr bwMode="auto">
          <a:xfrm>
            <a:off x="1981200" y="3124201"/>
            <a:ext cx="8153400" cy="705321"/>
          </a:xfrm>
          <a:prstGeom prst="rect">
            <a:avLst/>
          </a:prstGeom>
          <a:solidFill>
            <a:schemeClr val="bg1"/>
          </a:solidFill>
          <a:ln w="9525">
            <a:solidFill>
              <a:schemeClr val="tx1"/>
            </a:solidFill>
            <a:miter lim="800000"/>
            <a:headEnd/>
            <a:tailEnd/>
          </a:ln>
          <a:effectLst/>
        </p:spPr>
        <p:txBody>
          <a:bodyPr wrap="square" lIns="90488" tIns="44450" rIns="90488" bIns="44450">
            <a:spAutoFit/>
          </a:bodyPr>
          <a:lstStyle/>
          <a:p>
            <a:r>
              <a:rPr lang="en-US" sz="2000" dirty="0">
                <a:latin typeface="Times New Roman" pitchFamily="18" charset="0"/>
              </a:rPr>
              <a:t>The </a:t>
            </a:r>
            <a:r>
              <a:rPr lang="en-US" sz="2000" b="1" dirty="0">
                <a:latin typeface="Times New Roman" pitchFamily="18" charset="0"/>
              </a:rPr>
              <a:t>expected value </a:t>
            </a:r>
            <a:r>
              <a:rPr lang="en-US" sz="2000" dirty="0">
                <a:latin typeface="Times New Roman" pitchFamily="18" charset="0"/>
              </a:rPr>
              <a:t>of a discrete random variable X is equal to the sum of each value of the random variable multiplied by its probability.</a:t>
            </a:r>
          </a:p>
        </p:txBody>
      </p:sp>
      <p:graphicFrame>
        <p:nvGraphicFramePr>
          <p:cNvPr id="71690" name="Object 10"/>
          <p:cNvGraphicFramePr>
            <a:graphicFrameLocks/>
          </p:cNvGraphicFramePr>
          <p:nvPr/>
        </p:nvGraphicFramePr>
        <p:xfrm>
          <a:off x="3124200" y="4495800"/>
          <a:ext cx="6019800" cy="1447800"/>
        </p:xfrm>
        <a:graphic>
          <a:graphicData uri="http://schemas.openxmlformats.org/presentationml/2006/ole">
            <mc:AlternateContent xmlns:mc="http://schemas.openxmlformats.org/markup-compatibility/2006">
              <mc:Choice xmlns:v="urn:schemas-microsoft-com:vml" Requires="v">
                <p:oleObj spid="_x0000_s3076" name="Equation" r:id="rId4" imgW="2787480" imgH="796680" progId="Equation.3">
                  <p:embed/>
                </p:oleObj>
              </mc:Choice>
              <mc:Fallback>
                <p:oleObj name="Equation" r:id="rId4" imgW="2787480" imgH="796680" progId="Equation.3">
                  <p:embed/>
                  <p:pic>
                    <p:nvPicPr>
                      <p:cNvPr id="7169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95800"/>
                        <a:ext cx="6019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6" name="Rectangle 36"/>
          <p:cNvSpPr>
            <a:spLocks noGrp="1" noChangeArrowheads="1"/>
          </p:cNvSpPr>
          <p:nvPr>
            <p:ph type="title"/>
          </p:nvPr>
        </p:nvSpPr>
        <p:spPr>
          <a:xfrm>
            <a:off x="1981200" y="274638"/>
            <a:ext cx="8229600" cy="944562"/>
          </a:xfrm>
          <a:ln>
            <a:solidFill>
              <a:schemeClr val="tx1"/>
            </a:solidFill>
          </a:ln>
        </p:spPr>
        <p:txBody>
          <a:bodyPr/>
          <a:lstStyle/>
          <a:p>
            <a:r>
              <a:rPr lang="en-US" dirty="0"/>
              <a:t>Mathematical Expectation</a:t>
            </a:r>
          </a:p>
        </p:txBody>
      </p:sp>
    </p:spTree>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DISTRIBUTIONS</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buFontTx/>
              <a:buNone/>
            </a:pPr>
            <a:r>
              <a:rPr lang="en-US" dirty="0"/>
              <a:t>	The probability distributions of a random variable may be:</a:t>
            </a:r>
          </a:p>
          <a:p>
            <a:pPr marL="514350" indent="-514350">
              <a:buFont typeface="+mj-lt"/>
              <a:buAutoNum type="arabicPeriod"/>
            </a:pPr>
            <a:r>
              <a:rPr lang="en-US" dirty="0"/>
              <a:t>The theoretical pattern followed by the random variable.</a:t>
            </a:r>
          </a:p>
          <a:p>
            <a:pPr marL="514350" indent="-514350">
              <a:buFont typeface="+mj-lt"/>
              <a:buAutoNum type="arabicPeriod"/>
            </a:pPr>
            <a:r>
              <a:rPr lang="en-US" dirty="0"/>
              <a:t>A model for prediction.</a:t>
            </a:r>
          </a:p>
          <a:p>
            <a:pPr marL="514350" indent="-514350">
              <a:buFont typeface="+mj-lt"/>
              <a:buAutoNum type="arabicPeriod"/>
            </a:pPr>
            <a:r>
              <a:rPr lang="en-US" dirty="0"/>
              <a:t>A sound basis for taking rational and dependable decisions.</a:t>
            </a:r>
          </a:p>
          <a:p>
            <a:pPr marL="514350" indent="-51435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DISTRIBUTIONS</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buFontTx/>
              <a:buNone/>
            </a:pPr>
            <a:r>
              <a:rPr lang="en-US" dirty="0"/>
              <a:t>	Amongst theoretical or expected frequency distributions, the following are more popular.</a:t>
            </a:r>
          </a:p>
          <a:p>
            <a:pPr marL="514350" indent="-514350">
              <a:buFont typeface="+mj-lt"/>
              <a:buAutoNum type="arabicPeriod"/>
            </a:pPr>
            <a:r>
              <a:rPr lang="en-US" dirty="0"/>
              <a:t>Binomial Distribution:(James Bernoulli 1713)</a:t>
            </a:r>
          </a:p>
          <a:p>
            <a:pPr marL="514350" indent="-514350">
              <a:buFont typeface="+mj-lt"/>
              <a:buAutoNum type="arabicPeriod"/>
            </a:pPr>
            <a:r>
              <a:rPr lang="en-US" dirty="0"/>
              <a:t>Poisson Distribution: (S.D. Poisson 1837)</a:t>
            </a:r>
          </a:p>
          <a:p>
            <a:pPr marL="514350" indent="-514350">
              <a:buFont typeface="+mj-lt"/>
              <a:buAutoNum type="arabicPeriod"/>
            </a:pPr>
            <a:r>
              <a:rPr lang="en-US" dirty="0"/>
              <a:t>Normal Distribution: (De Moivre, Gauss, &amp; Laplace in  18</a:t>
            </a:r>
            <a:r>
              <a:rPr lang="en-US" baseline="30000" dirty="0"/>
              <a:t>th</a:t>
            </a:r>
            <a:r>
              <a:rPr lang="en-US" dirty="0"/>
              <a:t> Century)</a:t>
            </a:r>
          </a:p>
          <a:p>
            <a:pPr marL="514350" indent="-514350">
              <a:buNone/>
            </a:pPr>
            <a:r>
              <a:rPr lang="en-US" dirty="0"/>
              <a:t>	Among these the first two distributions are </a:t>
            </a:r>
            <a:r>
              <a:rPr lang="en-US" b="1" i="1" dirty="0"/>
              <a:t>discrete</a:t>
            </a:r>
            <a:r>
              <a:rPr lang="en-US" dirty="0"/>
              <a:t> type and the third one is a </a:t>
            </a:r>
            <a:r>
              <a:rPr lang="en-US" b="1" i="1" dirty="0"/>
              <a:t>continuous</a:t>
            </a:r>
            <a:r>
              <a:rPr lang="en-US" dirty="0"/>
              <a:t> 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BINOMIAL DISTRIBUTION</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lgn="just">
              <a:buFontTx/>
              <a:buNone/>
            </a:pPr>
            <a:r>
              <a:rPr lang="en-US" dirty="0"/>
              <a:t>	The Binomial distribution also known as ‘Bernoulli Distribution’ is associated with the name of a Swiss Mathematician James Bernoulli also known as Jacques or Jakob (1654-1705). Binomial distribution is a probability distribution expressing the probability of one set of dichotomous alternatives, i.e., success or failure. This distribution has been used to describe a wide variety of processes in business and social sciences and other areas. The type of process which give rise to this type of distribution is called ‘Bernoulli trial or Bernoulli 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ASSUMPTIONS</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marL="514350" indent="-514350" algn="just">
              <a:buFont typeface="+mj-lt"/>
              <a:buAutoNum type="arabicPeriod"/>
            </a:pPr>
            <a:r>
              <a:rPr lang="en-US" dirty="0"/>
              <a:t>An experiment is performed under the same conditions for a fixed number of trials say ‘n’.</a:t>
            </a:r>
          </a:p>
          <a:p>
            <a:pPr marL="514350" indent="-514350" algn="just">
              <a:buFont typeface="+mj-lt"/>
              <a:buAutoNum type="arabicPeriod"/>
            </a:pPr>
            <a:r>
              <a:rPr lang="en-US" dirty="0"/>
              <a:t>In each trial there are only two possible outcomes namely “success” &amp; “failure”</a:t>
            </a:r>
          </a:p>
          <a:p>
            <a:pPr marL="514350" indent="-514350" algn="just">
              <a:buFont typeface="+mj-lt"/>
              <a:buAutoNum type="arabicPeriod"/>
            </a:pPr>
            <a:r>
              <a:rPr lang="en-US" dirty="0"/>
              <a:t>The probability of success is denoted by </a:t>
            </a:r>
            <a:r>
              <a:rPr lang="en-US" i="1" dirty="0"/>
              <a:t>p</a:t>
            </a:r>
            <a:r>
              <a:rPr lang="en-US" dirty="0"/>
              <a:t> and failure by 1-</a:t>
            </a:r>
            <a:r>
              <a:rPr lang="en-US" i="1" dirty="0"/>
              <a:t>p</a:t>
            </a:r>
          </a:p>
          <a:p>
            <a:pPr marL="514350" indent="-514350" algn="just">
              <a:buFont typeface="+mj-lt"/>
              <a:buAutoNum type="arabicPeriod"/>
            </a:pPr>
            <a:r>
              <a:rPr lang="en-US" dirty="0"/>
              <a:t>The trials are statistically independent, i.e., the outcomes of any trial or sequence of trials do not affect the outcomes of subsequent trials.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1922464" y="1295400"/>
            <a:ext cx="8440737" cy="47244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tx1"/>
            </a:solidFill>
            <a:miter lim="800000"/>
            <a:headEnd/>
            <a:tailEnd/>
          </a:ln>
          <a:effectLst>
            <a:outerShdw dist="107763" dir="18900000" algn="ctr" rotWithShape="0">
              <a:schemeClr val="bg2"/>
            </a:outerShdw>
          </a:effectLst>
        </p:spPr>
        <p:txBody>
          <a:bodyPr wrap="none" anchor="ctr"/>
          <a:lstStyle/>
          <a:p>
            <a:pPr>
              <a:defRPr/>
            </a:pPr>
            <a:endParaRPr lang="en-US" dirty="0"/>
          </a:p>
        </p:txBody>
      </p:sp>
      <p:sp>
        <p:nvSpPr>
          <p:cNvPr id="91141" name="Rectangle 5"/>
          <p:cNvSpPr>
            <a:spLocks noChangeArrowheads="1"/>
          </p:cNvSpPr>
          <p:nvPr/>
        </p:nvSpPr>
        <p:spPr bwMode="auto">
          <a:xfrm>
            <a:off x="1981200" y="1911350"/>
            <a:ext cx="8229600" cy="4060086"/>
          </a:xfrm>
          <a:prstGeom prst="rect">
            <a:avLst/>
          </a:prstGeom>
          <a:noFill/>
          <a:ln w="9525">
            <a:solidFill>
              <a:schemeClr val="bg2"/>
            </a:solidFill>
            <a:miter lim="800000"/>
            <a:headEnd/>
            <a:tailEnd/>
          </a:ln>
          <a:effectLst/>
        </p:spPr>
        <p:txBody>
          <a:bodyPr wrap="square" lIns="90488" tIns="44450" rIns="90488" bIns="44450">
            <a:spAutoFit/>
          </a:bodyPr>
          <a:lstStyle/>
          <a:p>
            <a:pPr>
              <a:defRPr/>
            </a:pPr>
            <a:r>
              <a:rPr lang="en-US" sz="2800" dirty="0">
                <a:latin typeface="Times New Roman" pitchFamily="18" charset="0"/>
              </a:rPr>
              <a:t>The </a:t>
            </a:r>
            <a:r>
              <a:rPr lang="en-US" sz="2800" b="1" dirty="0">
                <a:latin typeface="Times New Roman" pitchFamily="18" charset="0"/>
              </a:rPr>
              <a:t>binomial probability distribution</a:t>
            </a:r>
            <a:r>
              <a:rPr lang="en-US" sz="2800" dirty="0">
                <a:latin typeface="Times New Roman" pitchFamily="18" charset="0"/>
              </a:rPr>
              <a:t>:(p.d.f)</a:t>
            </a:r>
          </a:p>
          <a:p>
            <a:pPr>
              <a:defRPr/>
            </a:pPr>
            <a:endParaRPr lang="en-US" dirty="0">
              <a:latin typeface="Times New Roman" pitchFamily="18" charset="0"/>
            </a:endParaRPr>
          </a:p>
          <a:p>
            <a:pPr>
              <a:defRPr/>
            </a:pPr>
            <a:endParaRPr lang="en-US" dirty="0">
              <a:latin typeface="Times New Roman" pitchFamily="18" charset="0"/>
            </a:endParaRPr>
          </a:p>
          <a:p>
            <a:pPr>
              <a:defRPr/>
            </a:pPr>
            <a:endParaRPr lang="en-US" dirty="0">
              <a:latin typeface="Times New Roman" pitchFamily="18" charset="0"/>
            </a:endParaRPr>
          </a:p>
          <a:p>
            <a:pPr>
              <a:defRPr/>
            </a:pPr>
            <a:endParaRPr lang="en-US" dirty="0">
              <a:solidFill>
                <a:srgbClr val="081D58"/>
              </a:solidFill>
              <a:latin typeface="Times New Roman" pitchFamily="18" charset="0"/>
            </a:endParaRPr>
          </a:p>
          <a:p>
            <a:pPr>
              <a:defRPr/>
            </a:pPr>
            <a:endParaRPr lang="en-US" dirty="0">
              <a:solidFill>
                <a:srgbClr val="081D58"/>
              </a:solidFill>
              <a:latin typeface="Times New Roman" pitchFamily="18" charset="0"/>
            </a:endParaRPr>
          </a:p>
          <a:p>
            <a:pPr>
              <a:defRPr/>
            </a:pPr>
            <a:r>
              <a:rPr lang="en-US" sz="2800" dirty="0">
                <a:latin typeface="Times New Roman" pitchFamily="18" charset="0"/>
              </a:rPr>
              <a:t>where :</a:t>
            </a:r>
          </a:p>
          <a:p>
            <a:pPr>
              <a:defRPr/>
            </a:pPr>
            <a:r>
              <a:rPr lang="en-US" sz="2800" i="1" dirty="0">
                <a:latin typeface="Times New Roman" pitchFamily="18" charset="0"/>
              </a:rPr>
              <a:t>p</a:t>
            </a:r>
            <a:r>
              <a:rPr lang="en-US" sz="2800" dirty="0">
                <a:latin typeface="Times New Roman" pitchFamily="18" charset="0"/>
              </a:rPr>
              <a:t> is the probability of success in a single trial,</a:t>
            </a:r>
          </a:p>
          <a:p>
            <a:pPr>
              <a:defRPr/>
            </a:pPr>
            <a:r>
              <a:rPr lang="en-US" sz="2800" i="1" dirty="0">
                <a:latin typeface="Times New Roman" pitchFamily="18" charset="0"/>
              </a:rPr>
              <a:t>q = 1-p</a:t>
            </a:r>
            <a:r>
              <a:rPr lang="en-US" sz="2800" dirty="0">
                <a:latin typeface="Times New Roman" pitchFamily="18" charset="0"/>
              </a:rPr>
              <a:t>,</a:t>
            </a:r>
          </a:p>
          <a:p>
            <a:pPr>
              <a:defRPr/>
            </a:pPr>
            <a:r>
              <a:rPr lang="en-US" sz="2800" i="1" dirty="0">
                <a:latin typeface="Times New Roman" pitchFamily="18" charset="0"/>
              </a:rPr>
              <a:t>n</a:t>
            </a:r>
            <a:r>
              <a:rPr lang="en-US" sz="2800" dirty="0">
                <a:latin typeface="Times New Roman" pitchFamily="18" charset="0"/>
              </a:rPr>
              <a:t> is the number of trials, and</a:t>
            </a:r>
          </a:p>
          <a:p>
            <a:pPr>
              <a:defRPr/>
            </a:pPr>
            <a:r>
              <a:rPr lang="en-US" sz="2800" i="1" dirty="0">
                <a:latin typeface="Times New Roman" pitchFamily="18" charset="0"/>
              </a:rPr>
              <a:t>x</a:t>
            </a:r>
            <a:r>
              <a:rPr lang="en-US" sz="2800" dirty="0">
                <a:latin typeface="Times New Roman" pitchFamily="18" charset="0"/>
              </a:rPr>
              <a:t> is the number of successes.</a:t>
            </a:r>
          </a:p>
        </p:txBody>
      </p:sp>
      <p:graphicFrame>
        <p:nvGraphicFramePr>
          <p:cNvPr id="7171" name="Object 6"/>
          <p:cNvGraphicFramePr>
            <a:graphicFrameLocks/>
          </p:cNvGraphicFramePr>
          <p:nvPr/>
        </p:nvGraphicFramePr>
        <p:xfrm>
          <a:off x="2209800" y="2590800"/>
          <a:ext cx="8001000" cy="1219200"/>
        </p:xfrm>
        <a:graphic>
          <a:graphicData uri="http://schemas.openxmlformats.org/presentationml/2006/ole">
            <mc:AlternateContent xmlns:mc="http://schemas.openxmlformats.org/markup-compatibility/2006">
              <mc:Choice xmlns:v="urn:schemas-microsoft-com:vml" Requires="v">
                <p:oleObj spid="_x0000_s4100" name="Equation" r:id="rId4" imgW="4525920" imgH="1001520" progId="Equation.3">
                  <p:embed/>
                </p:oleObj>
              </mc:Choice>
              <mc:Fallback>
                <p:oleObj name="Equation" r:id="rId4" imgW="4525920" imgH="1001520" progId="Equation.3">
                  <p:embed/>
                  <p:pic>
                    <p:nvPicPr>
                      <p:cNvPr id="7171"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590800"/>
                        <a:ext cx="80010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3" name="Rectangle 7"/>
          <p:cNvSpPr>
            <a:spLocks noGrp="1" noChangeArrowheads="1"/>
          </p:cNvSpPr>
          <p:nvPr>
            <p:ph type="title"/>
          </p:nvPr>
        </p:nvSpPr>
        <p:spPr>
          <a:xfrm>
            <a:off x="1981200" y="274638"/>
            <a:ext cx="8229600" cy="792162"/>
          </a:xfrm>
          <a:ln>
            <a:solidFill>
              <a:schemeClr val="tx1"/>
            </a:solidFill>
          </a:ln>
        </p:spPr>
        <p:txBody>
          <a:bodyPr>
            <a:normAutofit fontScale="90000"/>
          </a:bodyPr>
          <a:lstStyle/>
          <a:p>
            <a:pPr eaLnBrk="1" hangingPunct="1">
              <a:defRPr/>
            </a:pPr>
            <a:r>
              <a:rPr lang="en-US" dirty="0"/>
              <a:t>The Binomial Probability Distribution</a:t>
            </a:r>
            <a:endParaRPr lang="en-US" sz="6000" dirty="0"/>
          </a:p>
        </p:txBody>
      </p:sp>
    </p:spTree>
  </p:cSld>
  <p:clrMapOvr>
    <a:masterClrMapping/>
  </p:clrMapOvr>
  <p:transition>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POISSON DISTRIBUTION</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lgn="just">
              <a:buFontTx/>
              <a:buNone/>
            </a:pPr>
            <a:r>
              <a:rPr lang="en-US" dirty="0"/>
              <a:t>	Poisson distribution is a discrete probability distribution and is very widely used in statistical work. It was developed by French Mathematician Simeon Denis Poisson (1781-1840).Poisson distribution may be used in cases where the chances of happening of an event is very small.</a:t>
            </a:r>
          </a:p>
          <a:p>
            <a:pPr algn="just">
              <a:buFontTx/>
              <a:buNone/>
            </a:pPr>
            <a:r>
              <a:rPr lang="en-US" dirty="0"/>
              <a:t>	It is also called as ‘law of improbable events’.</a:t>
            </a:r>
          </a:p>
          <a:p>
            <a:pPr algn="just">
              <a:buFontTx/>
              <a:buNone/>
            </a:pPr>
            <a:r>
              <a:rPr lang="en-US" dirty="0"/>
              <a:t>	Examples: Number of road accidents, printing mistakes, wrong numbers 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ASSUMPTIONS</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marL="514350" indent="-514350" algn="just">
              <a:buFont typeface="+mj-lt"/>
              <a:buAutoNum type="arabicPeriod"/>
            </a:pPr>
            <a:r>
              <a:rPr lang="en-US" i="1" dirty="0"/>
              <a:t>‘n’</a:t>
            </a:r>
            <a:r>
              <a:rPr lang="en-US" dirty="0"/>
              <a:t> the number of trials is indefinitely large, i.e., </a:t>
            </a:r>
            <a:r>
              <a:rPr lang="en-US" i="1" dirty="0"/>
              <a:t>n</a:t>
            </a:r>
            <a:r>
              <a:rPr lang="en-US" dirty="0"/>
              <a:t>→∞</a:t>
            </a:r>
          </a:p>
          <a:p>
            <a:pPr marL="514350" indent="-514350" algn="just">
              <a:buFont typeface="+mj-lt"/>
              <a:buAutoNum type="arabicPeriod"/>
            </a:pPr>
            <a:r>
              <a:rPr lang="en-US" i="1" dirty="0"/>
              <a:t>p</a:t>
            </a:r>
            <a:r>
              <a:rPr lang="en-US" dirty="0"/>
              <a:t> the constant probability  of  success for each trial is indefinitely small i.e., </a:t>
            </a:r>
            <a:r>
              <a:rPr lang="en-US" i="1" dirty="0"/>
              <a:t>p</a:t>
            </a:r>
            <a:r>
              <a:rPr lang="en-US" dirty="0"/>
              <a:t>→0</a:t>
            </a:r>
          </a:p>
          <a:p>
            <a:pPr marL="514350" indent="-514350" algn="just">
              <a:buFont typeface="+mj-lt"/>
              <a:buAutoNum type="arabicPeriod"/>
            </a:pPr>
            <a:r>
              <a:rPr lang="en-US" i="1" dirty="0"/>
              <a:t>np=</a:t>
            </a:r>
            <a:r>
              <a:rPr lang="el-GR"/>
              <a:t> λ </a:t>
            </a:r>
            <a:r>
              <a:rPr lang="en-US"/>
              <a:t> </a:t>
            </a:r>
            <a:r>
              <a:rPr lang="en-US" dirty="0"/>
              <a:t>(say) is finite.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POISSON DISTRIBUTION</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lgn="just">
              <a:buFontTx/>
              <a:buNone/>
            </a:pPr>
            <a:r>
              <a:rPr lang="en-US" dirty="0"/>
              <a:t>	</a:t>
            </a:r>
          </a:p>
        </p:txBody>
      </p:sp>
      <p:graphicFrame>
        <p:nvGraphicFramePr>
          <p:cNvPr id="32770" name="Object 2"/>
          <p:cNvGraphicFramePr>
            <a:graphicFrameLocks noChangeAspect="1"/>
          </p:cNvGraphicFramePr>
          <p:nvPr/>
        </p:nvGraphicFramePr>
        <p:xfrm>
          <a:off x="2590800" y="3810001"/>
          <a:ext cx="7162800" cy="2209799"/>
        </p:xfrm>
        <a:graphic>
          <a:graphicData uri="http://schemas.openxmlformats.org/presentationml/2006/ole">
            <mc:AlternateContent xmlns:mc="http://schemas.openxmlformats.org/markup-compatibility/2006">
              <mc:Choice xmlns:v="urn:schemas-microsoft-com:vml" Requires="v">
                <p:oleObj spid="_x0000_s5124" name="Equation" r:id="rId3" imgW="863280" imgH="419040" progId="">
                  <p:embed/>
                </p:oleObj>
              </mc:Choice>
              <mc:Fallback>
                <p:oleObj name="Equation" r:id="rId3" imgW="863280" imgH="419040" progId="">
                  <p:embed/>
                  <p:pic>
                    <p:nvPicPr>
                      <p:cNvPr id="327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10001"/>
                        <a:ext cx="7162800" cy="2209799"/>
                      </a:xfrm>
                      <a:prstGeom prst="rect">
                        <a:avLst/>
                      </a:prstGeom>
                      <a:solidFill>
                        <a:srgbClr val="993300"/>
                      </a:solidFill>
                      <a:ln w="9525">
                        <a:solidFill>
                          <a:schemeClr val="tx1"/>
                        </a:solidFill>
                        <a:miter lim="800000"/>
                        <a:headEnd/>
                        <a:tailEnd/>
                      </a:ln>
                    </p:spPr>
                  </p:pic>
                </p:oleObj>
              </mc:Fallback>
            </mc:AlternateContent>
          </a:graphicData>
        </a:graphic>
      </p:graphicFrame>
      <p:sp>
        <p:nvSpPr>
          <p:cNvPr id="11" name="TextBox 10"/>
          <p:cNvSpPr txBox="1"/>
          <p:nvPr/>
        </p:nvSpPr>
        <p:spPr>
          <a:xfrm>
            <a:off x="1981200" y="1371601"/>
            <a:ext cx="8229600" cy="2246769"/>
          </a:xfrm>
          <a:prstGeom prst="rect">
            <a:avLst/>
          </a:prstGeom>
          <a:noFill/>
        </p:spPr>
        <p:txBody>
          <a:bodyPr wrap="square" rtlCol="0">
            <a:spAutoFit/>
          </a:bodyPr>
          <a:lstStyle/>
          <a:p>
            <a:r>
              <a:rPr lang="en-US" sz="2800" dirty="0"/>
              <a:t>The p.d.f (probability density function) of a Poisson distribution is given below. </a:t>
            </a:r>
          </a:p>
          <a:p>
            <a:r>
              <a:rPr lang="en-US" sz="2800" dirty="0"/>
              <a:t>X=0,1,2…</a:t>
            </a:r>
          </a:p>
          <a:p>
            <a:r>
              <a:rPr lang="en-US" sz="2800" dirty="0"/>
              <a:t>e=2.712</a:t>
            </a:r>
          </a:p>
          <a:p>
            <a:r>
              <a:rPr lang="en-US" sz="2800" dirty="0"/>
              <a:t> </a:t>
            </a:r>
            <a:r>
              <a:rPr lang="el-GR" sz="2800" dirty="0"/>
              <a:t>λ</a:t>
            </a:r>
            <a:r>
              <a:rPr lang="en-US" sz="2800" dirty="0"/>
              <a:t>=np (n= number or trials, p=probability of success)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lstStyle/>
          <a:p>
            <a:r>
              <a:rPr lang="en-US" dirty="0"/>
              <a:t>NORMAL  DISTRIBUTION</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lgn="just">
              <a:buFontTx/>
              <a:buNone/>
            </a:pPr>
            <a:r>
              <a:rPr lang="en-US" dirty="0"/>
              <a:t>	The normal distribution was first described by Abraham De Moivre (1667-1754) as the limiting form of the Binomial model in 1733.Normal distribution was rediscovered by Gauss in 1809 and by Laplace in 1812.</a:t>
            </a:r>
          </a:p>
          <a:p>
            <a:pPr algn="just">
              <a:buFontTx/>
              <a:buNone/>
            </a:pPr>
            <a:r>
              <a:rPr lang="en-US" dirty="0"/>
              <a:t>	The normal distribution is an approximation to binomial distribution.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AD7BC5-9639-4574-A44D-66A547C119D2}"/>
              </a:ext>
            </a:extLst>
          </p:cNvPr>
          <p:cNvSpPr>
            <a:spLocks noGrp="1"/>
          </p:cNvSpPr>
          <p:nvPr>
            <p:ph type="title"/>
          </p:nvPr>
        </p:nvSpPr>
        <p:spPr/>
        <p:txBody>
          <a:bodyPr/>
          <a:lstStyle/>
          <a:p>
            <a:endParaRPr lang="en-IN"/>
          </a:p>
        </p:txBody>
      </p:sp>
      <p:pic>
        <p:nvPicPr>
          <p:cNvPr id="5122" name="Picture 2" descr="Image result for sampling &amp; sampling distribution">
            <a:extLst>
              <a:ext uri="{FF2B5EF4-FFF2-40B4-BE49-F238E27FC236}">
                <a16:creationId xmlns="" xmlns:a16="http://schemas.microsoft.com/office/drawing/2014/main" id="{BE67C7EB-DF49-47A1-A545-AB81DC398B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462" y="365125"/>
            <a:ext cx="10515599" cy="602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8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828802" y="228601"/>
            <a:ext cx="8534399" cy="990600"/>
          </a:xfrm>
          <a:ln>
            <a:solidFill>
              <a:schemeClr val="tx1"/>
            </a:solidFill>
          </a:ln>
        </p:spPr>
        <p:txBody>
          <a:bodyPr/>
          <a:lstStyle/>
          <a:p>
            <a:pPr eaLnBrk="1" hangingPunct="1"/>
            <a:r>
              <a:rPr lang="en-US" altLang="zh-CN" dirty="0">
                <a:ea typeface="宋体" pitchFamily="2" charset="-122"/>
              </a:rPr>
              <a:t> THE NORMAL DISTRIBUTION</a:t>
            </a:r>
          </a:p>
        </p:txBody>
      </p:sp>
      <p:sp>
        <p:nvSpPr>
          <p:cNvPr id="2052" name="Rectangle 3"/>
          <p:cNvSpPr>
            <a:spLocks noGrp="1" noChangeArrowheads="1"/>
          </p:cNvSpPr>
          <p:nvPr>
            <p:ph type="body" idx="1"/>
          </p:nvPr>
        </p:nvSpPr>
        <p:spPr>
          <a:xfrm>
            <a:off x="1981200" y="1524001"/>
            <a:ext cx="8229600" cy="4602163"/>
          </a:xfrm>
          <a:ln>
            <a:solidFill>
              <a:schemeClr val="tx1"/>
            </a:solidFill>
          </a:ln>
        </p:spPr>
        <p:txBody>
          <a:bodyPr/>
          <a:lstStyle/>
          <a:p>
            <a:pPr eaLnBrk="1" hangingPunct="1">
              <a:lnSpc>
                <a:spcPct val="90000"/>
              </a:lnSpc>
            </a:pPr>
            <a:r>
              <a:rPr lang="en-US" altLang="zh-CN" dirty="0">
                <a:ea typeface="宋体" pitchFamily="2" charset="-122"/>
              </a:rPr>
              <a:t>A normal curve:  Bell shaped</a:t>
            </a:r>
          </a:p>
          <a:p>
            <a:pPr eaLnBrk="1" hangingPunct="1">
              <a:lnSpc>
                <a:spcPct val="90000"/>
              </a:lnSpc>
            </a:pPr>
            <a:r>
              <a:rPr lang="en-US" altLang="zh-CN" dirty="0">
                <a:ea typeface="宋体" pitchFamily="2" charset="-122"/>
              </a:rPr>
              <a:t>Density is given by</a:t>
            </a:r>
          </a:p>
          <a:p>
            <a:pPr eaLnBrk="1" hangingPunct="1">
              <a:lnSpc>
                <a:spcPct val="90000"/>
              </a:lnSpc>
            </a:pPr>
            <a:endParaRPr lang="en-US" altLang="zh-CN" dirty="0">
              <a:ea typeface="宋体" pitchFamily="2" charset="-122"/>
            </a:endParaRPr>
          </a:p>
          <a:p>
            <a:pPr eaLnBrk="1" hangingPunct="1">
              <a:lnSpc>
                <a:spcPct val="90000"/>
              </a:lnSpc>
            </a:pPr>
            <a:endParaRPr lang="en-US" altLang="zh-CN" dirty="0">
              <a:ea typeface="宋体" pitchFamily="2" charset="-122"/>
            </a:endParaRPr>
          </a:p>
          <a:p>
            <a:pPr eaLnBrk="1" hangingPunct="1">
              <a:lnSpc>
                <a:spcPct val="90000"/>
              </a:lnSpc>
              <a:buFont typeface="Wingdings" pitchFamily="2" charset="2"/>
              <a:buNone/>
            </a:pPr>
            <a:endParaRPr lang="en-US" altLang="zh-CN" dirty="0">
              <a:ea typeface="宋体" pitchFamily="2" charset="-122"/>
            </a:endParaRPr>
          </a:p>
          <a:p>
            <a:pPr eaLnBrk="1" hangingPunct="1">
              <a:lnSpc>
                <a:spcPct val="90000"/>
              </a:lnSpc>
            </a:pPr>
            <a:endParaRPr lang="en-US" altLang="zh-CN" dirty="0">
              <a:ea typeface="宋体" pitchFamily="2" charset="-122"/>
            </a:endParaRPr>
          </a:p>
          <a:p>
            <a:pPr eaLnBrk="1" hangingPunct="1">
              <a:lnSpc>
                <a:spcPct val="90000"/>
              </a:lnSpc>
            </a:pPr>
            <a:r>
              <a:rPr lang="el-GR" dirty="0">
                <a:latin typeface="MS Mincho" pitchFamily="49" charset="-128"/>
                <a:ea typeface="MS Mincho" pitchFamily="49" charset="-128"/>
                <a:sym typeface="Math1" pitchFamily="2" charset="2"/>
              </a:rPr>
              <a:t>μ</a:t>
            </a:r>
            <a:r>
              <a:rPr lang="en-US" altLang="zh-CN" dirty="0">
                <a:ea typeface="宋体" pitchFamily="2" charset="-122"/>
                <a:sym typeface="Math1" pitchFamily="2" charset="2"/>
              </a:rPr>
              <a:t>and </a:t>
            </a:r>
            <a:r>
              <a:rPr lang="el-GR" dirty="0">
                <a:latin typeface="MS Mincho" pitchFamily="49" charset="-128"/>
                <a:ea typeface="MS Mincho" pitchFamily="49" charset="-128"/>
                <a:sym typeface="Math1" pitchFamily="2" charset="2"/>
              </a:rPr>
              <a:t>σ</a:t>
            </a:r>
            <a:r>
              <a:rPr lang="en-US" altLang="zh-CN" baseline="30000" dirty="0">
                <a:latin typeface="MS Mincho" pitchFamily="49" charset="-128"/>
                <a:ea typeface="MS Mincho" pitchFamily="49" charset="-128"/>
                <a:sym typeface="Math1" pitchFamily="2" charset="2"/>
              </a:rPr>
              <a:t>2</a:t>
            </a:r>
            <a:r>
              <a:rPr lang="en-US" altLang="zh-CN" dirty="0">
                <a:latin typeface="MS Mincho" pitchFamily="49" charset="-128"/>
                <a:ea typeface="MS Mincho" pitchFamily="49" charset="-128"/>
                <a:sym typeface="Math1" pitchFamily="2" charset="2"/>
              </a:rPr>
              <a:t> </a:t>
            </a:r>
            <a:r>
              <a:rPr lang="en-US" altLang="zh-CN" dirty="0">
                <a:ea typeface="宋体" pitchFamily="2" charset="-122"/>
                <a:sym typeface="Math1" pitchFamily="2" charset="2"/>
              </a:rPr>
              <a:t>are two parameters: mean and standard variance of a normal population</a:t>
            </a:r>
            <a:endParaRPr lang="en-US" altLang="zh-CN" dirty="0">
              <a:ea typeface="宋体" pitchFamily="2" charset="-122"/>
            </a:endParaRPr>
          </a:p>
          <a:p>
            <a:pPr eaLnBrk="1" hangingPunct="1">
              <a:lnSpc>
                <a:spcPct val="90000"/>
              </a:lnSpc>
              <a:buFont typeface="Wingdings" pitchFamily="2" charset="2"/>
              <a:buNone/>
            </a:pPr>
            <a:r>
              <a:rPr lang="en-US" altLang="zh-CN" dirty="0">
                <a:ea typeface="宋体" pitchFamily="2" charset="-122"/>
                <a:sym typeface="Math1" pitchFamily="2" charset="2"/>
              </a:rPr>
              <a:t>   (</a:t>
            </a:r>
            <a:r>
              <a:rPr lang="el-GR" dirty="0">
                <a:latin typeface="MS Mincho" pitchFamily="49" charset="-128"/>
                <a:ea typeface="MS Mincho" pitchFamily="49" charset="-128"/>
                <a:sym typeface="Math1" pitchFamily="2" charset="2"/>
              </a:rPr>
              <a:t>σ</a:t>
            </a:r>
            <a:r>
              <a:rPr lang="en-US" altLang="zh-CN" dirty="0">
                <a:ea typeface="宋体" pitchFamily="2" charset="-122"/>
                <a:sym typeface="Math1" pitchFamily="2" charset="2"/>
              </a:rPr>
              <a:t> is the standard deviation) </a:t>
            </a:r>
          </a:p>
        </p:txBody>
      </p:sp>
      <p:graphicFrame>
        <p:nvGraphicFramePr>
          <p:cNvPr id="2050" name="Object 4"/>
          <p:cNvGraphicFramePr>
            <a:graphicFrameLocks noChangeAspect="1"/>
          </p:cNvGraphicFramePr>
          <p:nvPr/>
        </p:nvGraphicFramePr>
        <p:xfrm>
          <a:off x="2855914" y="2743201"/>
          <a:ext cx="6516687" cy="1533525"/>
        </p:xfrm>
        <a:graphic>
          <a:graphicData uri="http://schemas.openxmlformats.org/presentationml/2006/ole">
            <mc:AlternateContent xmlns:mc="http://schemas.openxmlformats.org/markup-compatibility/2006">
              <mc:Choice xmlns:v="urn:schemas-microsoft-com:vml" Requires="v">
                <p:oleObj spid="_x0000_s6148" name="Equation" r:id="rId3" imgW="1930320" imgH="482400" progId="">
                  <p:embed/>
                </p:oleObj>
              </mc:Choice>
              <mc:Fallback>
                <p:oleObj name="Equation" r:id="rId3" imgW="1930320" imgH="48240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2743201"/>
                        <a:ext cx="6516687"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838200"/>
          </a:xfrm>
          <a:ln>
            <a:solidFill>
              <a:schemeClr val="tx1"/>
            </a:solidFill>
          </a:ln>
        </p:spPr>
        <p:txBody>
          <a:bodyPr>
            <a:normAutofit fontScale="90000"/>
          </a:bodyPr>
          <a:lstStyle/>
          <a:p>
            <a:r>
              <a:rPr lang="en-US" dirty="0"/>
              <a:t>STANDARD NORMAL  DISTRIBUTION</a:t>
            </a:r>
          </a:p>
        </p:txBody>
      </p:sp>
      <p:sp>
        <p:nvSpPr>
          <p:cNvPr id="138243" name="Rectangle 3"/>
          <p:cNvSpPr>
            <a:spLocks noGrp="1" noChangeArrowheads="1"/>
          </p:cNvSpPr>
          <p:nvPr>
            <p:ph idx="1"/>
          </p:nvPr>
        </p:nvSpPr>
        <p:spPr>
          <a:xfrm>
            <a:off x="1981200" y="1295400"/>
            <a:ext cx="8229600" cy="5181600"/>
          </a:xfrm>
          <a:ln>
            <a:solidFill>
              <a:schemeClr val="tx1"/>
            </a:solidFill>
          </a:ln>
        </p:spPr>
        <p:txBody>
          <a:bodyPr>
            <a:normAutofit/>
          </a:bodyPr>
          <a:lstStyle/>
          <a:p>
            <a:pPr algn="just">
              <a:buFontTx/>
              <a:buNone/>
            </a:pPr>
            <a:r>
              <a:rPr lang="en-US" dirty="0"/>
              <a:t>	The normal distribution with mean 0 and standard deviation 1 is called a standard normal distribution.</a:t>
            </a:r>
          </a:p>
          <a:p>
            <a:pPr algn="just">
              <a:buFontTx/>
              <a:buNone/>
            </a:pPr>
            <a:r>
              <a:rPr lang="en-US" dirty="0"/>
              <a:t>	A normal curve with mean  and standard deviation  </a:t>
            </a:r>
            <a:r>
              <a:rPr lang="el-GR" dirty="0"/>
              <a:t>σ</a:t>
            </a:r>
            <a:r>
              <a:rPr lang="en-US" dirty="0"/>
              <a:t> can be converted into a standard normal curve by doing a change of scale and change of origin. </a:t>
            </a:r>
          </a:p>
          <a:p>
            <a:pPr algn="just">
              <a:buFontTx/>
              <a:buNone/>
            </a:pPr>
            <a:r>
              <a:rPr lang="en-US" dirty="0"/>
              <a:t>	</a:t>
            </a:r>
          </a:p>
        </p:txBody>
      </p:sp>
      <p:graphicFrame>
        <p:nvGraphicFramePr>
          <p:cNvPr id="41985" name="Object 1"/>
          <p:cNvGraphicFramePr>
            <a:graphicFrameLocks noChangeAspect="1"/>
          </p:cNvGraphicFramePr>
          <p:nvPr/>
        </p:nvGraphicFramePr>
        <p:xfrm>
          <a:off x="7315200" y="2819401"/>
          <a:ext cx="520700" cy="615373"/>
        </p:xfrm>
        <a:graphic>
          <a:graphicData uri="http://schemas.openxmlformats.org/presentationml/2006/ole">
            <mc:AlternateContent xmlns:mc="http://schemas.openxmlformats.org/markup-compatibility/2006">
              <mc:Choice xmlns:v="urn:schemas-microsoft-com:vml" Requires="v">
                <p:oleObj spid="_x0000_s7172" name="Equation" r:id="rId3" imgW="139680" imgH="164880" progId="Equation.3">
                  <p:embed/>
                </p:oleObj>
              </mc:Choice>
              <mc:Fallback>
                <p:oleObj name="Equation" r:id="rId3" imgW="139680" imgH="164880" progId="Equation.3">
                  <p:embed/>
                  <p:pic>
                    <p:nvPicPr>
                      <p:cNvPr id="4198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19401"/>
                        <a:ext cx="520700" cy="6153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274638"/>
            <a:ext cx="8229600" cy="715962"/>
          </a:xfrm>
          <a:ln>
            <a:solidFill>
              <a:schemeClr val="tx1"/>
            </a:solidFill>
          </a:ln>
        </p:spPr>
        <p:txBody>
          <a:bodyPr>
            <a:normAutofit/>
          </a:bodyPr>
          <a:lstStyle/>
          <a:p>
            <a:r>
              <a:rPr lang="en-US" dirty="0"/>
              <a:t>The Theoretical Normal Curve	</a:t>
            </a:r>
          </a:p>
        </p:txBody>
      </p:sp>
      <p:sp>
        <p:nvSpPr>
          <p:cNvPr id="18435" name="Rectangle 3"/>
          <p:cNvSpPr>
            <a:spLocks noGrp="1" noChangeArrowheads="1"/>
          </p:cNvSpPr>
          <p:nvPr>
            <p:ph idx="1"/>
          </p:nvPr>
        </p:nvSpPr>
        <p:spPr>
          <a:xfrm>
            <a:off x="1981200" y="1600200"/>
            <a:ext cx="8229600" cy="49530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Font typeface="Wingdings" pitchFamily="2" charset="2"/>
              <a:buNone/>
            </a:pPr>
            <a:endParaRPr lang="en-US" sz="1400" dirty="0"/>
          </a:p>
          <a:p>
            <a:pPr>
              <a:buFont typeface="Wingdings" pitchFamily="2" charset="2"/>
              <a:buNone/>
            </a:pPr>
            <a:r>
              <a:rPr lang="en-US" sz="1400" dirty="0"/>
              <a:t>(from http://www.music.miami.edu/research/statistics/normalcurve/images/normalCurve1.gif</a:t>
            </a:r>
          </a:p>
        </p:txBody>
      </p:sp>
      <p:pic>
        <p:nvPicPr>
          <p:cNvPr id="18436" name="Picture 4" descr="normalCurve1"/>
          <p:cNvPicPr>
            <a:picLocks noChangeAspect="1" noChangeArrowheads="1"/>
          </p:cNvPicPr>
          <p:nvPr/>
        </p:nvPicPr>
        <p:blipFill>
          <a:blip r:embed="rId2" cstate="print">
            <a:duotone>
              <a:prstClr val="black"/>
              <a:schemeClr val="accent3">
                <a:tint val="45000"/>
                <a:satMod val="400000"/>
              </a:schemeClr>
            </a:duotone>
          </a:blip>
          <a:stretch>
            <a:fillRect/>
          </a:stretch>
        </p:blipFill>
        <p:spPr bwMode="auto">
          <a:xfrm>
            <a:off x="1981200" y="990600"/>
            <a:ext cx="8458200" cy="5719232"/>
          </a:xfrm>
          <a:prstGeom prst="rect">
            <a:avLst/>
          </a:prstGeom>
          <a:noFill/>
          <a:ln cmpd="sng">
            <a:solidFill>
              <a:schemeClr val="tx1"/>
            </a:solidFill>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277814"/>
            <a:ext cx="8229600" cy="636587"/>
          </a:xfrm>
          <a:solidFill>
            <a:schemeClr val="bg1">
              <a:lumMod val="85000"/>
            </a:schemeClr>
          </a:solidFill>
          <a:ln>
            <a:solidFill>
              <a:srgbClr val="FF0000"/>
            </a:solidFill>
          </a:ln>
        </p:spPr>
        <p:txBody>
          <a:bodyPr>
            <a:normAutofit/>
          </a:bodyPr>
          <a:lstStyle/>
          <a:p>
            <a:r>
              <a:rPr lang="en-US" sz="3800" dirty="0"/>
              <a:t>Properties </a:t>
            </a:r>
          </a:p>
        </p:txBody>
      </p:sp>
      <p:sp>
        <p:nvSpPr>
          <p:cNvPr id="21507" name="Rectangle 3"/>
          <p:cNvSpPr>
            <a:spLocks noGrp="1" noChangeArrowheads="1"/>
          </p:cNvSpPr>
          <p:nvPr>
            <p:ph type="body" sz="half" idx="1"/>
          </p:nvPr>
        </p:nvSpPr>
        <p:spPr>
          <a:xfrm>
            <a:off x="1981200" y="1066800"/>
            <a:ext cx="8229600" cy="1447800"/>
          </a:xfrm>
          <a:ln>
            <a:solidFill>
              <a:schemeClr val="tx1"/>
            </a:solidFill>
          </a:ln>
        </p:spPr>
        <p:txBody>
          <a:bodyPr>
            <a:normAutofit fontScale="85000" lnSpcReduction="20000"/>
          </a:bodyPr>
          <a:lstStyle/>
          <a:p>
            <a:pPr>
              <a:lnSpc>
                <a:spcPct val="90000"/>
              </a:lnSpc>
            </a:pPr>
            <a:r>
              <a:rPr lang="en-US" sz="2600" dirty="0"/>
              <a:t>Has a mean = 0 and standard deviation = 1.</a:t>
            </a:r>
          </a:p>
          <a:p>
            <a:pPr>
              <a:lnSpc>
                <a:spcPct val="90000"/>
              </a:lnSpc>
            </a:pPr>
            <a:r>
              <a:rPr lang="en-US" sz="2600" dirty="0"/>
              <a:t>General relationships:	±1 s = about 68.26%</a:t>
            </a:r>
          </a:p>
          <a:p>
            <a:pPr>
              <a:lnSpc>
                <a:spcPct val="90000"/>
              </a:lnSpc>
              <a:buFont typeface="Wingdings" pitchFamily="2" charset="2"/>
              <a:buNone/>
            </a:pPr>
            <a:r>
              <a:rPr lang="en-US" sz="2600" dirty="0"/>
              <a:t>					±2 s = about 95.44%</a:t>
            </a:r>
          </a:p>
          <a:p>
            <a:pPr>
              <a:lnSpc>
                <a:spcPct val="90000"/>
              </a:lnSpc>
              <a:buFont typeface="Wingdings" pitchFamily="2" charset="2"/>
              <a:buNone/>
            </a:pPr>
            <a:r>
              <a:rPr lang="en-US" sz="2600" dirty="0"/>
              <a:t>					±3 s = about 99.72%</a:t>
            </a:r>
          </a:p>
        </p:txBody>
      </p:sp>
      <p:graphicFrame>
        <p:nvGraphicFramePr>
          <p:cNvPr id="21509" name="Object 5"/>
          <p:cNvGraphicFramePr>
            <a:graphicFrameLocks noGrp="1" noChangeAspect="1"/>
          </p:cNvGraphicFramePr>
          <p:nvPr>
            <p:ph sz="half" idx="2"/>
          </p:nvPr>
        </p:nvGraphicFramePr>
        <p:xfrm>
          <a:off x="1905000" y="2743200"/>
          <a:ext cx="8382000" cy="3733800"/>
        </p:xfrm>
        <a:graphic>
          <a:graphicData uri="http://schemas.openxmlformats.org/presentationml/2006/ole">
            <mc:AlternateContent xmlns:mc="http://schemas.openxmlformats.org/markup-compatibility/2006">
              <mc:Choice xmlns:v="urn:schemas-microsoft-com:vml" Requires="v">
                <p:oleObj spid="_x0000_s8196" name="Chart" r:id="rId3" imgW="9172651" imgH="4114800" progId="Excel.Sheet.8">
                  <p:embed/>
                </p:oleObj>
              </mc:Choice>
              <mc:Fallback>
                <p:oleObj name="Chart" r:id="rId3" imgW="9172651" imgH="4114800" progId="Excel.Sheet.8">
                  <p:embed/>
                  <p:pic>
                    <p:nvPicPr>
                      <p:cNvPr id="215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83820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715962"/>
          </a:xfrm>
          <a:ln>
            <a:solidFill>
              <a:schemeClr val="tx1"/>
            </a:solidFill>
          </a:ln>
        </p:spPr>
        <p:txBody>
          <a:bodyPr>
            <a:normAutofit/>
          </a:bodyPr>
          <a:lstStyle/>
          <a:p>
            <a:r>
              <a:rPr lang="en-US" dirty="0"/>
              <a:t>Z-Scores</a:t>
            </a:r>
          </a:p>
        </p:txBody>
      </p:sp>
      <p:sp>
        <p:nvSpPr>
          <p:cNvPr id="14339" name="Rectangle 3"/>
          <p:cNvSpPr>
            <a:spLocks noGrp="1" noChangeArrowheads="1"/>
          </p:cNvSpPr>
          <p:nvPr>
            <p:ph idx="1"/>
          </p:nvPr>
        </p:nvSpPr>
        <p:spPr>
          <a:xfrm>
            <a:off x="1981200" y="1143001"/>
            <a:ext cx="8229600" cy="4987925"/>
          </a:xfrm>
          <a:ln>
            <a:solidFill>
              <a:schemeClr val="tx1"/>
            </a:solidFill>
          </a:ln>
        </p:spPr>
        <p:txBody>
          <a:bodyPr>
            <a:normAutofit/>
          </a:bodyPr>
          <a:lstStyle/>
          <a:p>
            <a:r>
              <a:rPr lang="en-US" sz="3000" dirty="0"/>
              <a:t>Are a way of determining the position of a single score under the normal curve.</a:t>
            </a:r>
          </a:p>
          <a:p>
            <a:r>
              <a:rPr lang="en-US" sz="3000" dirty="0"/>
              <a:t>Measured in standard deviations relative to the mean of the curve.</a:t>
            </a:r>
          </a:p>
          <a:p>
            <a:r>
              <a:rPr lang="en-US" sz="3000" dirty="0"/>
              <a:t>The Z-score can be used to determine an area under the curve known as a </a:t>
            </a:r>
            <a:r>
              <a:rPr lang="en-US" sz="3000" u="sng" dirty="0"/>
              <a:t>probability</a:t>
            </a:r>
            <a:r>
              <a:rPr lang="en-US" sz="3000" dirty="0"/>
              <a:t>.</a:t>
            </a:r>
          </a:p>
          <a:p>
            <a:endParaRPr lang="en-US" sz="3000" dirty="0"/>
          </a:p>
          <a:p>
            <a:r>
              <a:rPr lang="en-US" sz="3000" dirty="0"/>
              <a:t>Formula:	Z  =  </a:t>
            </a:r>
          </a:p>
        </p:txBody>
      </p:sp>
      <p:graphicFrame>
        <p:nvGraphicFramePr>
          <p:cNvPr id="51203" name="Object 3"/>
          <p:cNvGraphicFramePr>
            <a:graphicFrameLocks noChangeAspect="1"/>
          </p:cNvGraphicFramePr>
          <p:nvPr/>
        </p:nvGraphicFramePr>
        <p:xfrm>
          <a:off x="4495800" y="4495800"/>
          <a:ext cx="1676400" cy="1143000"/>
        </p:xfrm>
        <a:graphic>
          <a:graphicData uri="http://schemas.openxmlformats.org/presentationml/2006/ole">
            <mc:AlternateContent xmlns:mc="http://schemas.openxmlformats.org/markup-compatibility/2006">
              <mc:Choice xmlns:v="urn:schemas-microsoft-com:vml" Requires="v">
                <p:oleObj spid="_x0000_s9220" name="Equation" r:id="rId3" imgW="380880" imgH="419040" progId="Equation.3">
                  <p:embed/>
                </p:oleObj>
              </mc:Choice>
              <mc:Fallback>
                <p:oleObj name="Equation" r:id="rId3" imgW="380880" imgH="419040" progId="Equation.3">
                  <p:embed/>
                  <p:pic>
                    <p:nvPicPr>
                      <p:cNvPr id="512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495800"/>
                        <a:ext cx="167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The bulbs manufactured by a company gave a mean life of 3000 hours with </a:t>
            </a:r>
            <a:r>
              <a:rPr lang="en-IN" dirty="0" smtClean="0"/>
              <a:t>standard deviation </a:t>
            </a:r>
            <a:r>
              <a:rPr lang="en-IN" dirty="0"/>
              <a:t>of 400 hours. If a bulb is selected at random, what is the probability it </a:t>
            </a:r>
            <a:r>
              <a:rPr lang="en-IN" dirty="0" smtClean="0"/>
              <a:t>will have </a:t>
            </a:r>
            <a:r>
              <a:rPr lang="en-IN" dirty="0"/>
              <a:t>a mean life less </a:t>
            </a:r>
            <a:r>
              <a:rPr lang="en-IN" dirty="0" smtClean="0"/>
              <a:t>than 2000 hours?</a:t>
            </a:r>
          </a:p>
          <a:p>
            <a:r>
              <a:rPr lang="en-IN" sz="2400" dirty="0">
                <a:latin typeface="Arial" pitchFamily="34" charset="0"/>
                <a:cs typeface="Arial" pitchFamily="34" charset="0"/>
              </a:rPr>
              <a:t>OF a large group of men 5% are less than 60 inches in height and 40% are b/n 60&amp;65 inches. assuming a normal distribution, find the mean &amp; </a:t>
            </a:r>
            <a:r>
              <a:rPr lang="en-IN" sz="2400" dirty="0" smtClean="0">
                <a:latin typeface="Arial" pitchFamily="34" charset="0"/>
                <a:cs typeface="Arial" pitchFamily="34" charset="0"/>
              </a:rPr>
              <a:t>standard </a:t>
            </a:r>
            <a:r>
              <a:rPr lang="en-IN" sz="2400" dirty="0">
                <a:latin typeface="Arial" pitchFamily="34" charset="0"/>
                <a:cs typeface="Arial" pitchFamily="34" charset="0"/>
              </a:rPr>
              <a:t>deviation of heights</a:t>
            </a:r>
            <a:r>
              <a:rPr lang="en-IN" sz="2400" dirty="0" smtClean="0">
                <a:latin typeface="Arial" pitchFamily="34" charset="0"/>
                <a:cs typeface="Arial" pitchFamily="34" charset="0"/>
              </a:rPr>
              <a:t>.</a:t>
            </a:r>
          </a:p>
          <a:p>
            <a:endParaRPr lang="en-IN" sz="2400" dirty="0">
              <a:latin typeface="Arial" pitchFamily="34" charset="0"/>
              <a:cs typeface="Arial" pitchFamily="34" charset="0"/>
            </a:endParaRPr>
          </a:p>
          <a:p>
            <a:endParaRPr lang="en-IN" dirty="0" smtClean="0"/>
          </a:p>
          <a:p>
            <a:pPr marL="0" indent="0">
              <a:buNone/>
            </a:pPr>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Tree>
    <p:extLst>
      <p:ext uri="{BB962C8B-B14F-4D97-AF65-F5344CB8AC3E}">
        <p14:creationId xmlns:p14="http://schemas.microsoft.com/office/powerpoint/2010/main" val="376972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304801"/>
            <a:ext cx="8458200" cy="854075"/>
          </a:xfrm>
          <a:ln>
            <a:solidFill>
              <a:schemeClr val="tx1"/>
            </a:solidFill>
          </a:ln>
        </p:spPr>
        <p:txBody>
          <a:bodyPr>
            <a:normAutofit/>
          </a:bodyPr>
          <a:lstStyle/>
          <a:p>
            <a:r>
              <a:rPr lang="en-US" altLang="zh-CN" sz="3200" dirty="0">
                <a:ea typeface="宋体" pitchFamily="2" charset="-122"/>
              </a:rPr>
              <a:t>Table I: Area Under the Standard Normal Curve</a:t>
            </a:r>
          </a:p>
        </p:txBody>
      </p:sp>
      <p:sp>
        <p:nvSpPr>
          <p:cNvPr id="34819" name="Rectangle 3"/>
          <p:cNvSpPr>
            <a:spLocks noGrp="1" noChangeArrowheads="1"/>
          </p:cNvSpPr>
          <p:nvPr>
            <p:ph type="body" idx="1"/>
          </p:nvPr>
        </p:nvSpPr>
        <p:spPr>
          <a:xfrm>
            <a:off x="1981200" y="1447800"/>
            <a:ext cx="8458200" cy="4724400"/>
          </a:xfrm>
          <a:ln>
            <a:solidFill>
              <a:schemeClr val="tx1"/>
            </a:solidFill>
          </a:ln>
        </p:spPr>
        <p:txBody>
          <a:bodyPr/>
          <a:lstStyle/>
          <a:p>
            <a:pPr>
              <a:buFont typeface="Wingdings" pitchFamily="2" charset="2"/>
              <a:buNone/>
            </a:pPr>
            <a:r>
              <a:rPr lang="en-US" altLang="zh-CN" sz="2400" u="sng" dirty="0">
                <a:ea typeface="宋体" pitchFamily="2" charset="-122"/>
              </a:rPr>
              <a:t>z         </a:t>
            </a:r>
            <a:r>
              <a:rPr lang="en-US" altLang="zh-CN" sz="2400" b="1" u="sng" dirty="0">
                <a:ea typeface="宋体" pitchFamily="2" charset="-122"/>
              </a:rPr>
              <a:t>.00    .01      .02      .03     .04      .05     .06</a:t>
            </a:r>
            <a:r>
              <a:rPr lang="en-US" altLang="zh-CN" sz="2400" u="sng" dirty="0">
                <a:ea typeface="宋体" pitchFamily="2" charset="-122"/>
              </a:rPr>
              <a:t>   </a:t>
            </a:r>
          </a:p>
          <a:p>
            <a:pPr>
              <a:buFont typeface="Wingdings" pitchFamily="2" charset="2"/>
              <a:buNone/>
            </a:pPr>
            <a:r>
              <a:rPr lang="en-US" altLang="zh-CN" sz="2400" b="1" dirty="0">
                <a:ea typeface="宋体" pitchFamily="2" charset="-122"/>
              </a:rPr>
              <a:t>0.0</a:t>
            </a:r>
            <a:r>
              <a:rPr lang="en-US" altLang="zh-CN" sz="2400" dirty="0">
                <a:ea typeface="宋体" pitchFamily="2" charset="-122"/>
              </a:rPr>
              <a:t>   .0000  .0040  .0080  .0120 .0160  .0199  .0239</a:t>
            </a:r>
          </a:p>
          <a:p>
            <a:pPr>
              <a:buFont typeface="Wingdings" pitchFamily="2" charset="2"/>
              <a:buNone/>
            </a:pPr>
            <a:r>
              <a:rPr lang="en-US" altLang="zh-CN" sz="2400" b="1" dirty="0">
                <a:ea typeface="宋体" pitchFamily="2" charset="-122"/>
              </a:rPr>
              <a:t>0.1</a:t>
            </a:r>
            <a:r>
              <a:rPr lang="en-US" altLang="zh-CN" sz="2400" dirty="0">
                <a:ea typeface="宋体" pitchFamily="2" charset="-122"/>
              </a:rPr>
              <a:t>   .0398  .0438  .0478  .0517 .0557  .0596  .0636      </a:t>
            </a:r>
          </a:p>
          <a:p>
            <a:pPr>
              <a:buFont typeface="Wingdings" pitchFamily="2" charset="2"/>
              <a:buNone/>
            </a:pPr>
            <a:r>
              <a:rPr lang="en-US" altLang="zh-CN" sz="2400" b="1" dirty="0">
                <a:ea typeface="宋体" pitchFamily="2" charset="-122"/>
              </a:rPr>
              <a:t>0.2</a:t>
            </a:r>
            <a:r>
              <a:rPr lang="en-US" altLang="zh-CN" sz="2400" dirty="0">
                <a:ea typeface="宋体" pitchFamily="2" charset="-122"/>
              </a:rPr>
              <a:t>   .0793  .0832  .0871  .0910 .0948  .0987  .1026</a:t>
            </a:r>
          </a:p>
          <a:p>
            <a:pPr>
              <a:buFont typeface="Wingdings" pitchFamily="2" charset="2"/>
              <a:buNone/>
            </a:pPr>
            <a:r>
              <a:rPr lang="en-US" altLang="zh-CN" sz="2400" b="1" dirty="0">
                <a:ea typeface="宋体" pitchFamily="2" charset="-122"/>
              </a:rPr>
              <a:t>0.3</a:t>
            </a:r>
            <a:r>
              <a:rPr lang="en-US" altLang="zh-CN" sz="2400" dirty="0">
                <a:ea typeface="宋体" pitchFamily="2" charset="-122"/>
              </a:rPr>
              <a:t>   .1179  .1217  .1255  .1293 .1331  .1368  .1404 </a:t>
            </a:r>
          </a:p>
          <a:p>
            <a:pPr>
              <a:buFont typeface="Wingdings" pitchFamily="2" charset="2"/>
              <a:buNone/>
            </a:pPr>
            <a:r>
              <a:rPr lang="en-US" altLang="zh-CN" sz="2400" b="1" dirty="0">
                <a:ea typeface="宋体" pitchFamily="2" charset="-122"/>
              </a:rPr>
              <a:t>0.4</a:t>
            </a:r>
            <a:r>
              <a:rPr lang="en-US" altLang="zh-CN" sz="2400" dirty="0">
                <a:ea typeface="宋体" pitchFamily="2" charset="-122"/>
              </a:rPr>
              <a:t>   .1554  .1591  .1628  .1664 .1700  .1736  .1772 </a:t>
            </a:r>
          </a:p>
          <a:p>
            <a:pPr>
              <a:buFont typeface="Wingdings" pitchFamily="2" charset="2"/>
              <a:buNone/>
            </a:pPr>
            <a:r>
              <a:rPr lang="en-US" altLang="zh-CN" sz="2400" b="1" dirty="0">
                <a:ea typeface="宋体" pitchFamily="2" charset="-122"/>
              </a:rPr>
              <a:t>0.5</a:t>
            </a:r>
            <a:r>
              <a:rPr lang="en-US" altLang="zh-CN" sz="2400" dirty="0">
                <a:ea typeface="宋体" pitchFamily="2" charset="-122"/>
              </a:rPr>
              <a:t>   .1915  .1950  .1985  .2019 .2054  .2088  .2123</a:t>
            </a:r>
          </a:p>
          <a:p>
            <a:pPr>
              <a:buFont typeface="Wingdings" pitchFamily="2" charset="2"/>
              <a:buNone/>
            </a:pP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r>
              <a:rPr lang="en-US" altLang="zh-CN" sz="2400" dirty="0">
                <a:ea typeface="宋体" pitchFamily="2" charset="-122"/>
              </a:rPr>
              <a:t>       </a:t>
            </a:r>
            <a:r>
              <a:rPr lang="en-US" altLang="zh-CN" sz="2400" dirty="0">
                <a:latin typeface="Times New Roman"/>
                <a:ea typeface="宋体" pitchFamily="2" charset="-122"/>
              </a:rPr>
              <a:t>…</a:t>
            </a:r>
            <a:endParaRPr lang="en-US" altLang="zh-CN" sz="2400" dirty="0">
              <a:ea typeface="宋体" pitchFamily="2" charset="-122"/>
            </a:endParaRPr>
          </a:p>
          <a:p>
            <a:pPr>
              <a:buFont typeface="Wingdings" pitchFamily="2" charset="2"/>
              <a:buNone/>
            </a:pPr>
            <a:r>
              <a:rPr lang="en-US" altLang="zh-CN" sz="2400" b="1" dirty="0">
                <a:ea typeface="宋体" pitchFamily="2" charset="-122"/>
              </a:rPr>
              <a:t>1.0</a:t>
            </a:r>
            <a:r>
              <a:rPr lang="en-US" altLang="zh-CN" sz="2400" dirty="0">
                <a:ea typeface="宋体" pitchFamily="2" charset="-122"/>
              </a:rPr>
              <a:t>   .3413  .3438  .3461  .3485 .3508  .3531  .3554 </a:t>
            </a:r>
          </a:p>
          <a:p>
            <a:pPr>
              <a:buFont typeface="Wingdings" pitchFamily="2" charset="2"/>
              <a:buNone/>
            </a:pPr>
            <a:r>
              <a:rPr lang="en-US" altLang="zh-CN" sz="2400" b="1" dirty="0">
                <a:ea typeface="宋体" pitchFamily="2" charset="-122"/>
              </a:rPr>
              <a:t>1.1</a:t>
            </a:r>
            <a:r>
              <a:rPr lang="en-US" altLang="zh-CN" sz="2400" dirty="0">
                <a:ea typeface="宋体" pitchFamily="2" charset="-122"/>
              </a:rPr>
              <a:t>   .3643  .3665  .3686  .3708 .3729  .3749  .3770 </a:t>
            </a:r>
          </a:p>
          <a:p>
            <a:endParaRPr lang="zh-CN" altLang="en-US" sz="2400" dirty="0">
              <a:ea typeface="宋体"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42" y="399245"/>
            <a:ext cx="10380372" cy="622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43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999"/>
          </a:xfrm>
        </p:spPr>
        <p:txBody>
          <a:bodyPr>
            <a:normAutofit fontScale="90000"/>
          </a:bodyPr>
          <a:lstStyle/>
          <a:p>
            <a:endParaRPr lang="en-IN" dirty="0"/>
          </a:p>
        </p:txBody>
      </p:sp>
      <p:sp>
        <p:nvSpPr>
          <p:cNvPr id="4" name="Content Placeholder 3"/>
          <p:cNvSpPr>
            <a:spLocks noGrp="1"/>
          </p:cNvSpPr>
          <p:nvPr>
            <p:ph idx="1"/>
          </p:nvPr>
        </p:nvSpPr>
        <p:spPr/>
        <p:txBody>
          <a:bodyPr/>
          <a:lstStyle/>
          <a:p>
            <a:endParaRPr lang="en-I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68" y="373487"/>
            <a:ext cx="10022267" cy="592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38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5" descr="tdistribution.pdf"/>
          <p:cNvPicPr>
            <a:picLocks noChangeAspect="1"/>
          </p:cNvPicPr>
          <p:nvPr/>
        </p:nvPicPr>
        <p:blipFill>
          <a:blip r:embed="rId2" cstate="print"/>
          <a:srcRect/>
          <a:stretch>
            <a:fillRect/>
          </a:stretch>
        </p:blipFill>
        <p:spPr bwMode="auto">
          <a:xfrm>
            <a:off x="1828800" y="0"/>
            <a:ext cx="88392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916C2E-60C5-4701-AB6F-84BE16B63F8A}"/>
              </a:ext>
            </a:extLst>
          </p:cNvPr>
          <p:cNvSpPr>
            <a:spLocks noGrp="1"/>
          </p:cNvSpPr>
          <p:nvPr>
            <p:ph type="title"/>
          </p:nvPr>
        </p:nvSpPr>
        <p:spPr/>
        <p:txBody>
          <a:bodyPr/>
          <a:lstStyle/>
          <a:p>
            <a:endParaRPr lang="en-IN"/>
          </a:p>
        </p:txBody>
      </p:sp>
      <p:pic>
        <p:nvPicPr>
          <p:cNvPr id="7170" name="Picture 2" descr="Image result for types of sampling">
            <a:extLst>
              <a:ext uri="{FF2B5EF4-FFF2-40B4-BE49-F238E27FC236}">
                <a16:creationId xmlns="" xmlns:a16="http://schemas.microsoft.com/office/drawing/2014/main" id="{6659B57A-4154-4044-B104-00540E76DC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38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274638"/>
            <a:ext cx="8534400" cy="715962"/>
          </a:xfrm>
          <a:ln>
            <a:solidFill>
              <a:schemeClr val="tx1"/>
            </a:solidFill>
          </a:ln>
        </p:spPr>
        <p:txBody>
          <a:bodyPr>
            <a:normAutofit/>
          </a:bodyPr>
          <a:lstStyle/>
          <a:p>
            <a:r>
              <a:rPr lang="en-US" dirty="0">
                <a:solidFill>
                  <a:schemeClr val="tx1"/>
                </a:solidFill>
              </a:rPr>
              <a:t>Chi-Square Table</a:t>
            </a:r>
          </a:p>
        </p:txBody>
      </p:sp>
      <p:pic>
        <p:nvPicPr>
          <p:cNvPr id="26628" name="Picture 4" descr="chisquare_table"/>
          <p:cNvPicPr>
            <a:picLocks noGrp="1" noChangeAspect="1" noChangeArrowheads="1"/>
          </p:cNvPicPr>
          <p:nvPr>
            <p:ph idx="1"/>
          </p:nvPr>
        </p:nvPicPr>
        <p:blipFill>
          <a:blip r:embed="rId2" cstate="print"/>
          <a:srcRect/>
          <a:stretch>
            <a:fillRect/>
          </a:stretch>
        </p:blipFill>
        <p:spPr>
          <a:xfrm>
            <a:off x="1752600" y="1114426"/>
            <a:ext cx="8610600" cy="5438775"/>
          </a:xfrm>
          <a:noFill/>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52600" y="228600"/>
            <a:ext cx="8610600" cy="6403058"/>
          </a:xfrm>
          <a:prstGeom prst="rect">
            <a:avLst/>
          </a:prstGeom>
          <a:noFill/>
          <a:ln w="9525">
            <a:noFill/>
            <a:miter lim="800000"/>
            <a:headEnd/>
            <a:tailEnd/>
          </a:ln>
          <a:effectLst/>
        </p:spPr>
      </p:pic>
      <p:sp>
        <p:nvSpPr>
          <p:cNvPr id="7" name="TextBox 6"/>
          <p:cNvSpPr txBox="1"/>
          <p:nvPr/>
        </p:nvSpPr>
        <p:spPr>
          <a:xfrm>
            <a:off x="7696201" y="152401"/>
            <a:ext cx="2818785" cy="1015663"/>
          </a:xfrm>
          <a:prstGeom prst="rect">
            <a:avLst/>
          </a:prstGeom>
          <a:noFill/>
          <a:ln w="25400">
            <a:solidFill>
              <a:schemeClr val="accent1"/>
            </a:solidFill>
          </a:ln>
        </p:spPr>
        <p:txBody>
          <a:bodyPr wrap="none" rtlCol="0">
            <a:spAutoFit/>
          </a:bodyPr>
          <a:lstStyle/>
          <a:p>
            <a:pPr algn="ctr"/>
            <a:r>
              <a:rPr lang="en-US" sz="2000" dirty="0"/>
              <a:t>Normal distribution table</a:t>
            </a:r>
          </a:p>
          <a:p>
            <a:pPr algn="ctr"/>
            <a:r>
              <a:rPr lang="en-US" sz="2000" dirty="0"/>
              <a:t>Standard normal table</a:t>
            </a:r>
          </a:p>
          <a:p>
            <a:pPr algn="ctr"/>
            <a:r>
              <a:rPr lang="en-US" sz="2000" dirty="0"/>
              <a:t>Unit normal table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59" y="476518"/>
            <a:ext cx="9414455" cy="556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262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8C508D13-235C-4BDA-BEC9-9D10D648C7BA}"/>
              </a:ext>
            </a:extLst>
          </p:cNvPr>
          <p:cNvSpPr>
            <a:spLocks noGrp="1" noChangeArrowheads="1"/>
          </p:cNvSpPr>
          <p:nvPr>
            <p:ph type="body" idx="4294967295"/>
          </p:nvPr>
        </p:nvSpPr>
        <p:spPr>
          <a:xfrm>
            <a:off x="1981200" y="1752600"/>
            <a:ext cx="8229600" cy="4495800"/>
          </a:xfrm>
          <a:solidFill>
            <a:srgbClr val="CCFFCC"/>
          </a:solidFill>
          <a:ln>
            <a:solidFill>
              <a:schemeClr val="tx1"/>
            </a:solidFill>
            <a:miter lim="800000"/>
            <a:headEnd/>
            <a:tailEnd/>
          </a:ln>
        </p:spPr>
        <p:txBody>
          <a:bodyPr vert="horz" lIns="90488" tIns="44450" rIns="90488" bIns="44450" rtlCol="0">
            <a:normAutofit/>
          </a:bodyPr>
          <a:lstStyle/>
          <a:p>
            <a:pPr marL="230188" indent="-230188">
              <a:buClr>
                <a:schemeClr val="tx1"/>
              </a:buClr>
              <a:buSzPct val="125000"/>
              <a:buNone/>
            </a:pPr>
            <a:r>
              <a:rPr lang="en-US" altLang="en-US" sz="3600"/>
              <a:t>	</a:t>
            </a:r>
            <a:r>
              <a:rPr lang="en-US" altLang="en-US" sz="3600" u="sng"/>
              <a:t>Meaning :</a:t>
            </a:r>
            <a:r>
              <a:rPr lang="en-US" altLang="en-US" sz="3600"/>
              <a:t> Research Hypothesis is a predictive statement capable of being tested by scientific methods, that relates an independent variable to some dependent variable.</a:t>
            </a:r>
          </a:p>
        </p:txBody>
      </p:sp>
      <p:sp>
        <p:nvSpPr>
          <p:cNvPr id="6147" name="Rectangle 3">
            <a:extLst>
              <a:ext uri="{FF2B5EF4-FFF2-40B4-BE49-F238E27FC236}">
                <a16:creationId xmlns="" xmlns:a16="http://schemas.microsoft.com/office/drawing/2014/main" id="{51FC8A49-7CB1-4918-84E3-9EC1DACD0B07}"/>
              </a:ext>
            </a:extLst>
          </p:cNvPr>
          <p:cNvSpPr>
            <a:spLocks noGrp="1" noChangeArrowheads="1"/>
          </p:cNvSpPr>
          <p:nvPr>
            <p:ph type="title"/>
          </p:nvPr>
        </p:nvSpPr>
        <p:spPr>
          <a:xfrm>
            <a:off x="1981200" y="274638"/>
            <a:ext cx="8229600" cy="944562"/>
          </a:xfrm>
          <a:solidFill>
            <a:srgbClr val="C0C0C0"/>
          </a:solidFill>
          <a:ln>
            <a:solidFill>
              <a:schemeClr val="tx1"/>
            </a:solidFill>
            <a:miter lim="800000"/>
            <a:headEnd/>
            <a:tailEnd/>
          </a:ln>
        </p:spPr>
        <p:txBody>
          <a:bodyPr/>
          <a:lstStyle/>
          <a:p>
            <a:pPr eaLnBrk="1" hangingPunct="1"/>
            <a:r>
              <a:rPr lang="en-US" altLang="en-US"/>
              <a:t>  Hypothesis</a:t>
            </a:r>
            <a:endParaRPr lang="en-US" altLang="en-US" sz="60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2">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39BA86D4-3A62-443F-B361-DE2D34A10C96}"/>
              </a:ext>
            </a:extLst>
          </p:cNvPr>
          <p:cNvSpPr>
            <a:spLocks noGrp="1" noChangeArrowheads="1"/>
          </p:cNvSpPr>
          <p:nvPr>
            <p:ph type="body" idx="4294967295"/>
          </p:nvPr>
        </p:nvSpPr>
        <p:spPr>
          <a:xfrm>
            <a:off x="1981200" y="1524000"/>
            <a:ext cx="8229600" cy="4876800"/>
          </a:xfrm>
          <a:noFill/>
          <a:ln>
            <a:solidFill>
              <a:schemeClr val="tx1"/>
            </a:solidFill>
            <a:miter lim="800000"/>
            <a:headEnd/>
            <a:tailEnd/>
          </a:ln>
        </p:spPr>
        <p:txBody>
          <a:bodyPr vert="horz" lIns="90488" tIns="44450" rIns="90488" bIns="44450" rtlCol="0">
            <a:normAutofit/>
          </a:bodyPr>
          <a:lstStyle/>
          <a:p>
            <a:pPr marL="609600" indent="-609600">
              <a:spcBef>
                <a:spcPct val="5000"/>
              </a:spcBef>
              <a:buClr>
                <a:schemeClr val="tx1"/>
              </a:buClr>
              <a:buSzPct val="125000"/>
              <a:buFontTx/>
              <a:buAutoNum type="arabicPeriod"/>
            </a:pPr>
            <a:r>
              <a:rPr lang="en-US" altLang="en-US" sz="2400" u="sng"/>
              <a:t>Based on Function:</a:t>
            </a:r>
          </a:p>
          <a:p>
            <a:pPr marL="609600" indent="-609600">
              <a:spcBef>
                <a:spcPct val="5000"/>
              </a:spcBef>
              <a:buClr>
                <a:schemeClr val="tx1"/>
              </a:buClr>
              <a:buSzPct val="125000"/>
              <a:buNone/>
            </a:pPr>
            <a:r>
              <a:rPr lang="en-US" altLang="en-US" sz="2400"/>
              <a:t>	Descriptive Hypothesis</a:t>
            </a:r>
          </a:p>
          <a:p>
            <a:pPr marL="609600" indent="-609600">
              <a:spcBef>
                <a:spcPct val="5000"/>
              </a:spcBef>
              <a:buClr>
                <a:schemeClr val="tx1"/>
              </a:buClr>
              <a:buSzPct val="125000"/>
              <a:buNone/>
            </a:pPr>
            <a:r>
              <a:rPr lang="en-US" altLang="en-US" sz="2400"/>
              <a:t>	Relational Hypothesis</a:t>
            </a:r>
          </a:p>
          <a:p>
            <a:pPr marL="609600" indent="-609600">
              <a:spcBef>
                <a:spcPct val="5000"/>
              </a:spcBef>
              <a:buClr>
                <a:schemeClr val="tx1"/>
              </a:buClr>
              <a:buSzPct val="125000"/>
              <a:buFontTx/>
              <a:buAutoNum type="arabicPeriod" startAt="2"/>
            </a:pPr>
            <a:r>
              <a:rPr lang="en-US" altLang="en-US" sz="2400" u="sng"/>
              <a:t>Based on Level of Abstraction:</a:t>
            </a:r>
          </a:p>
          <a:p>
            <a:pPr marL="609600" indent="-609600">
              <a:spcBef>
                <a:spcPct val="5000"/>
              </a:spcBef>
              <a:buClr>
                <a:schemeClr val="tx1"/>
              </a:buClr>
              <a:buSzPct val="125000"/>
              <a:buNone/>
            </a:pPr>
            <a:r>
              <a:rPr lang="en-US" altLang="en-US" sz="2400"/>
              <a:t>	Simple Description-Common Sense Hypothesis</a:t>
            </a:r>
          </a:p>
          <a:p>
            <a:pPr marL="609600" indent="-609600">
              <a:spcBef>
                <a:spcPct val="5000"/>
              </a:spcBef>
              <a:buClr>
                <a:schemeClr val="tx1"/>
              </a:buClr>
              <a:buSzPct val="125000"/>
              <a:buNone/>
            </a:pPr>
            <a:r>
              <a:rPr lang="en-US" altLang="en-US" sz="2400"/>
              <a:t>	Logical Derivation-Complex Hypothesis</a:t>
            </a:r>
          </a:p>
          <a:p>
            <a:pPr marL="609600" indent="-609600">
              <a:spcBef>
                <a:spcPct val="5000"/>
              </a:spcBef>
              <a:buClr>
                <a:schemeClr val="tx1"/>
              </a:buClr>
              <a:buSzPct val="125000"/>
              <a:buNone/>
            </a:pPr>
            <a:r>
              <a:rPr lang="en-US" altLang="en-US" sz="2400"/>
              <a:t>	Abstraction-Analytical Hypothesis</a:t>
            </a:r>
          </a:p>
          <a:p>
            <a:pPr marL="609600" indent="-609600">
              <a:spcBef>
                <a:spcPct val="5000"/>
              </a:spcBef>
              <a:buClr>
                <a:schemeClr val="tx1"/>
              </a:buClr>
              <a:buSzPct val="125000"/>
              <a:buFontTx/>
              <a:buAutoNum type="arabicPeriod" startAt="3"/>
            </a:pPr>
            <a:r>
              <a:rPr lang="en-US" altLang="en-US" sz="2400" u="sng"/>
              <a:t>Based on Use:</a:t>
            </a:r>
          </a:p>
          <a:p>
            <a:pPr marL="609600" indent="-609600">
              <a:spcBef>
                <a:spcPct val="5000"/>
              </a:spcBef>
              <a:buClr>
                <a:schemeClr val="tx1"/>
              </a:buClr>
              <a:buSzPct val="125000"/>
              <a:buNone/>
            </a:pPr>
            <a:r>
              <a:rPr lang="en-US" altLang="en-US" sz="2400"/>
              <a:t>	Null Hypothesis</a:t>
            </a:r>
          </a:p>
          <a:p>
            <a:pPr marL="609600" indent="-609600">
              <a:spcBef>
                <a:spcPct val="5000"/>
              </a:spcBef>
              <a:buClr>
                <a:schemeClr val="tx1"/>
              </a:buClr>
              <a:buSzPct val="125000"/>
              <a:buNone/>
            </a:pPr>
            <a:r>
              <a:rPr lang="en-US" altLang="en-US" sz="2400"/>
              <a:t>	Alternate Hypothesis</a:t>
            </a:r>
          </a:p>
          <a:p>
            <a:pPr marL="609600" indent="-609600">
              <a:spcBef>
                <a:spcPct val="5000"/>
              </a:spcBef>
              <a:buClr>
                <a:schemeClr val="tx1"/>
              </a:buClr>
              <a:buSzPct val="125000"/>
              <a:buNone/>
            </a:pPr>
            <a:r>
              <a:rPr lang="en-US" altLang="en-US" sz="2400"/>
              <a:t>	Working Hypothesis</a:t>
            </a:r>
          </a:p>
          <a:p>
            <a:pPr marL="609600" indent="-609600">
              <a:spcBef>
                <a:spcPct val="5000"/>
              </a:spcBef>
              <a:buClr>
                <a:schemeClr val="tx1"/>
              </a:buClr>
              <a:buSzPct val="125000"/>
              <a:buNone/>
            </a:pPr>
            <a:r>
              <a:rPr lang="en-US" altLang="en-US" sz="2400"/>
              <a:t>	Statistical Hypothesis</a:t>
            </a:r>
          </a:p>
          <a:p>
            <a:pPr marL="876300" lvl="1" indent="-533400">
              <a:spcBef>
                <a:spcPct val="5000"/>
              </a:spcBef>
              <a:buClr>
                <a:schemeClr val="tx1"/>
              </a:buClr>
              <a:buSzPct val="125000"/>
              <a:buNone/>
            </a:pPr>
            <a:r>
              <a:rPr lang="en-US" altLang="en-US" sz="2000"/>
              <a:t>	</a:t>
            </a:r>
          </a:p>
          <a:p>
            <a:pPr marL="876300" lvl="1" indent="-533400">
              <a:spcBef>
                <a:spcPct val="5000"/>
              </a:spcBef>
              <a:buClr>
                <a:schemeClr val="tx1"/>
              </a:buClr>
              <a:buSzPct val="125000"/>
              <a:buNone/>
            </a:pPr>
            <a:endParaRPr lang="en-US" altLang="en-US" sz="2000"/>
          </a:p>
        </p:txBody>
      </p:sp>
      <p:sp>
        <p:nvSpPr>
          <p:cNvPr id="8195" name="Rectangle 3">
            <a:extLst>
              <a:ext uri="{FF2B5EF4-FFF2-40B4-BE49-F238E27FC236}">
                <a16:creationId xmlns="" xmlns:a16="http://schemas.microsoft.com/office/drawing/2014/main" id="{C7D14A36-9642-4211-8FB0-7C49F4487520}"/>
              </a:ext>
            </a:extLst>
          </p:cNvPr>
          <p:cNvSpPr>
            <a:spLocks noGrp="1" noChangeArrowheads="1"/>
          </p:cNvSpPr>
          <p:nvPr>
            <p:ph type="title"/>
          </p:nvPr>
        </p:nvSpPr>
        <p:spPr>
          <a:xfrm>
            <a:off x="1981200" y="274638"/>
            <a:ext cx="8229600" cy="868362"/>
          </a:xfrm>
          <a:solidFill>
            <a:srgbClr val="C0C0C0"/>
          </a:solidFill>
          <a:ln>
            <a:solidFill>
              <a:schemeClr val="tx1"/>
            </a:solidFill>
            <a:miter lim="800000"/>
            <a:headEnd/>
            <a:tailEnd/>
          </a:ln>
        </p:spPr>
        <p:txBody>
          <a:bodyPr/>
          <a:lstStyle/>
          <a:p>
            <a:pPr eaLnBrk="1" hangingPunct="1"/>
            <a:r>
              <a:rPr lang="en-US" altLang="en-US"/>
              <a:t>Types of Hypothesis</a:t>
            </a:r>
            <a:endParaRPr lang="en-US" altLang="en-US" sz="60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5" end="5"/>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4">
                                            <p:txEl>
                                              <p:pRg st="6" end="6"/>
                                            </p:txEl>
                                          </p:spTgt>
                                        </p:tgtEl>
                                        <p:attrNameLst>
                                          <p:attrName>style.visibility</p:attrName>
                                        </p:attrNameLst>
                                      </p:cBhvr>
                                      <p:to>
                                        <p:strVal val="visible"/>
                                      </p:to>
                                    </p:set>
                                    <p:anim calcmode="lin" valueType="num">
                                      <p:cBhvr additive="base">
                                        <p:cTn id="43" dur="500" fill="hold"/>
                                        <p:tgtEl>
                                          <p:spTgt spid="133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4">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6" end="6"/>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14">
                                            <p:txEl>
                                              <p:pRg st="7" end="7"/>
                                            </p:txEl>
                                          </p:spTgt>
                                        </p:tgtEl>
                                        <p:attrNameLst>
                                          <p:attrName>style.visibility</p:attrName>
                                        </p:attrNameLst>
                                      </p:cBhvr>
                                      <p:to>
                                        <p:strVal val="visible"/>
                                      </p:to>
                                    </p:set>
                                    <p:anim calcmode="lin" valueType="num">
                                      <p:cBhvr additive="base">
                                        <p:cTn id="49" dur="500" fill="hold"/>
                                        <p:tgtEl>
                                          <p:spTgt spid="1331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314">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7" end="7"/>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14">
                                            <p:txEl>
                                              <p:pRg st="8" end="8"/>
                                            </p:txEl>
                                          </p:spTgt>
                                        </p:tgtEl>
                                        <p:attrNameLst>
                                          <p:attrName>style.visibility</p:attrName>
                                        </p:attrNameLst>
                                      </p:cBhvr>
                                      <p:to>
                                        <p:strVal val="visible"/>
                                      </p:to>
                                    </p:set>
                                    <p:anim calcmode="lin" valueType="num">
                                      <p:cBhvr additive="base">
                                        <p:cTn id="55" dur="500" fill="hold"/>
                                        <p:tgtEl>
                                          <p:spTgt spid="1331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14">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8" end="8"/>
                                            </p:txEl>
                                          </p:spTgt>
                                        </p:tgtEl>
                                        <p:attrNameLst>
                                          <p:attrName>ppt_c</p:attrName>
                                        </p:attrNameLst>
                                      </p:cBhvr>
                                      <p:to>
                                        <a:schemeClr val="fo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314">
                                            <p:txEl>
                                              <p:pRg st="9" end="9"/>
                                            </p:txEl>
                                          </p:spTgt>
                                        </p:tgtEl>
                                        <p:attrNameLst>
                                          <p:attrName>style.visibility</p:attrName>
                                        </p:attrNameLst>
                                      </p:cBhvr>
                                      <p:to>
                                        <p:strVal val="visible"/>
                                      </p:to>
                                    </p:set>
                                    <p:anim calcmode="lin" valueType="num">
                                      <p:cBhvr additive="base">
                                        <p:cTn id="61" dur="500" fill="hold"/>
                                        <p:tgtEl>
                                          <p:spTgt spid="1331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3314">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9" end="9"/>
                                            </p:txEl>
                                          </p:spTgt>
                                        </p:tgtEl>
                                        <p:attrNameLst>
                                          <p:attrName>ppt_c</p:attrName>
                                        </p:attrNameLst>
                                      </p:cBhvr>
                                      <p:to>
                                        <a:schemeClr val="folHlink"/>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314">
                                            <p:txEl>
                                              <p:pRg st="10" end="10"/>
                                            </p:txEl>
                                          </p:spTgt>
                                        </p:tgtEl>
                                        <p:attrNameLst>
                                          <p:attrName>style.visibility</p:attrName>
                                        </p:attrNameLst>
                                      </p:cBhvr>
                                      <p:to>
                                        <p:strVal val="visible"/>
                                      </p:to>
                                    </p:set>
                                    <p:anim calcmode="lin" valueType="num">
                                      <p:cBhvr additive="base">
                                        <p:cTn id="67" dur="500" fill="hold"/>
                                        <p:tgtEl>
                                          <p:spTgt spid="13314">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3314">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10" end="10"/>
                                            </p:txEl>
                                          </p:spTgt>
                                        </p:tgtEl>
                                        <p:attrNameLst>
                                          <p:attrName>ppt_c</p:attrName>
                                        </p:attrNameLst>
                                      </p:cBhvr>
                                      <p:to>
                                        <a:schemeClr val="folHlink"/>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314">
                                            <p:txEl>
                                              <p:pRg st="11" end="11"/>
                                            </p:txEl>
                                          </p:spTgt>
                                        </p:tgtEl>
                                        <p:attrNameLst>
                                          <p:attrName>style.visibility</p:attrName>
                                        </p:attrNameLst>
                                      </p:cBhvr>
                                      <p:to>
                                        <p:strVal val="visible"/>
                                      </p:to>
                                    </p:set>
                                    <p:anim calcmode="lin" valueType="num">
                                      <p:cBhvr additive="base">
                                        <p:cTn id="73" dur="500" fill="hold"/>
                                        <p:tgtEl>
                                          <p:spTgt spid="13314">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3314">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11" end="11"/>
                                            </p:txEl>
                                          </p:spTgt>
                                        </p:tgtEl>
                                        <p:attrNameLst>
                                          <p:attrName>ppt_c</p:attrName>
                                        </p:attrNameLst>
                                      </p:cBhvr>
                                      <p:to>
                                        <a:schemeClr val="folHlink"/>
                                      </p:to>
                                    </p:animClr>
                                  </p:subTnLst>
                                </p:cTn>
                              </p:par>
                              <p:par>
                                <p:cTn id="75" presetID="2" presetClass="entr" presetSubtype="8" fill="hold" grpId="0" nodeType="withEffect">
                                  <p:stCondLst>
                                    <p:cond delay="0"/>
                                  </p:stCondLst>
                                  <p:childTnLst>
                                    <p:set>
                                      <p:cBhvr>
                                        <p:cTn id="76" dur="1" fill="hold">
                                          <p:stCondLst>
                                            <p:cond delay="0"/>
                                          </p:stCondLst>
                                        </p:cTn>
                                        <p:tgtEl>
                                          <p:spTgt spid="13314">
                                            <p:txEl>
                                              <p:pRg st="12" end="12"/>
                                            </p:txEl>
                                          </p:spTgt>
                                        </p:tgtEl>
                                        <p:attrNameLst>
                                          <p:attrName>style.visibility</p:attrName>
                                        </p:attrNameLst>
                                      </p:cBhvr>
                                      <p:to>
                                        <p:strVal val="visible"/>
                                      </p:to>
                                    </p:set>
                                    <p:anim calcmode="lin" valueType="num">
                                      <p:cBhvr additive="base">
                                        <p:cTn id="77" dur="500" fill="hold"/>
                                        <p:tgtEl>
                                          <p:spTgt spid="13314">
                                            <p:txEl>
                                              <p:pRg st="12" end="1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3314">
                                            <p:txEl>
                                              <p:pRg st="12" end="1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xEl>
                                              <p:pRg st="12" end="1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FFBC96BF-9A7D-42AA-BFD5-C83C8700E184}"/>
              </a:ext>
            </a:extLst>
          </p:cNvPr>
          <p:cNvSpPr>
            <a:spLocks noGrp="1" noChangeArrowheads="1"/>
          </p:cNvSpPr>
          <p:nvPr>
            <p:ph type="title"/>
          </p:nvPr>
        </p:nvSpPr>
        <p:spPr>
          <a:xfrm>
            <a:off x="1981200" y="274638"/>
            <a:ext cx="8229600" cy="639762"/>
          </a:xfrm>
          <a:solidFill>
            <a:srgbClr val="C0C0C0"/>
          </a:solidFill>
          <a:ln>
            <a:solidFill>
              <a:schemeClr val="tx1"/>
            </a:solidFill>
            <a:miter lim="800000"/>
            <a:headEnd/>
            <a:tailEnd/>
          </a:ln>
        </p:spPr>
        <p:txBody>
          <a:bodyPr>
            <a:normAutofit fontScale="90000"/>
          </a:bodyPr>
          <a:lstStyle/>
          <a:p>
            <a:pPr eaLnBrk="1" hangingPunct="1"/>
            <a:r>
              <a:rPr lang="en-US" altLang="en-US" sz="4000"/>
              <a:t>Sources of Hypothesis</a:t>
            </a:r>
          </a:p>
        </p:txBody>
      </p:sp>
      <p:sp>
        <p:nvSpPr>
          <p:cNvPr id="10243" name="Rectangle 3">
            <a:extLst>
              <a:ext uri="{FF2B5EF4-FFF2-40B4-BE49-F238E27FC236}">
                <a16:creationId xmlns="" xmlns:a16="http://schemas.microsoft.com/office/drawing/2014/main" id="{B4C573F7-DC4C-4F10-93E0-990287B30FB2}"/>
              </a:ext>
            </a:extLst>
          </p:cNvPr>
          <p:cNvSpPr>
            <a:spLocks noGrp="1" noChangeArrowheads="1"/>
          </p:cNvSpPr>
          <p:nvPr>
            <p:ph type="body" idx="1"/>
          </p:nvPr>
        </p:nvSpPr>
        <p:spPr>
          <a:xfrm>
            <a:off x="2057400" y="1066800"/>
            <a:ext cx="8153400" cy="5486400"/>
          </a:xfrm>
          <a:solidFill>
            <a:srgbClr val="CCFFFF"/>
          </a:solidFill>
          <a:ln>
            <a:solidFill>
              <a:schemeClr val="tx1"/>
            </a:solidFill>
            <a:miter lim="800000"/>
            <a:headEnd/>
            <a:tailEnd/>
          </a:ln>
        </p:spPr>
        <p:txBody>
          <a:bodyPr/>
          <a:lstStyle/>
          <a:p>
            <a:pPr marL="609600" indent="-609600">
              <a:lnSpc>
                <a:spcPct val="80000"/>
              </a:lnSpc>
              <a:buFontTx/>
              <a:buAutoNum type="arabicPeriod"/>
            </a:pPr>
            <a:r>
              <a:rPr lang="en-US" altLang="en-US"/>
              <a:t>Theory:</a:t>
            </a:r>
          </a:p>
          <a:p>
            <a:pPr marL="609600" indent="-609600">
              <a:lnSpc>
                <a:spcPct val="80000"/>
              </a:lnSpc>
              <a:buFontTx/>
              <a:buAutoNum type="arabicPeriod"/>
            </a:pPr>
            <a:r>
              <a:rPr lang="en-US" altLang="en-US"/>
              <a:t>Observation:</a:t>
            </a:r>
          </a:p>
          <a:p>
            <a:pPr marL="609600" indent="-609600">
              <a:lnSpc>
                <a:spcPct val="80000"/>
              </a:lnSpc>
              <a:buFontTx/>
              <a:buAutoNum type="arabicPeriod"/>
            </a:pPr>
            <a:r>
              <a:rPr lang="en-US" altLang="en-US"/>
              <a:t>Analogies:</a:t>
            </a:r>
          </a:p>
          <a:p>
            <a:pPr marL="609600" indent="-609600">
              <a:lnSpc>
                <a:spcPct val="80000"/>
              </a:lnSpc>
              <a:buFontTx/>
              <a:buAutoNum type="arabicPeriod"/>
            </a:pPr>
            <a:r>
              <a:rPr lang="en-US" altLang="en-US"/>
              <a:t>Experience:</a:t>
            </a:r>
          </a:p>
          <a:p>
            <a:pPr marL="609600" indent="-609600">
              <a:lnSpc>
                <a:spcPct val="80000"/>
              </a:lnSpc>
              <a:buFontTx/>
              <a:buAutoNum type="arabicPeriod"/>
            </a:pPr>
            <a:r>
              <a:rPr lang="en-US" altLang="en-US"/>
              <a:t>Study Findings:</a:t>
            </a:r>
          </a:p>
          <a:p>
            <a:pPr marL="609600" indent="-609600">
              <a:lnSpc>
                <a:spcPct val="80000"/>
              </a:lnSpc>
              <a:buFontTx/>
              <a:buAutoNum type="arabicPeriod"/>
            </a:pPr>
            <a:r>
              <a:rPr lang="en-US" altLang="en-US"/>
              <a:t>Culture:</a:t>
            </a:r>
          </a:p>
          <a:p>
            <a:pPr marL="609600" indent="-609600">
              <a:lnSpc>
                <a:spcPct val="80000"/>
              </a:lnSpc>
              <a:buFontTx/>
              <a:buAutoNum type="arabicPeriod"/>
            </a:pPr>
            <a:r>
              <a:rPr lang="en-US" altLang="en-US"/>
              <a:t>State of Knowledge:</a:t>
            </a:r>
          </a:p>
          <a:p>
            <a:pPr marL="609600" indent="-609600">
              <a:lnSpc>
                <a:spcPct val="80000"/>
              </a:lnSpc>
              <a:buFontTx/>
              <a:buAutoNum type="arabicPeriod"/>
            </a:pPr>
            <a:r>
              <a:rPr lang="en-US" altLang="en-US"/>
              <a:t>Continuity of Research:</a:t>
            </a:r>
          </a:p>
          <a:p>
            <a:pPr marL="609600" indent="-609600">
              <a:lnSpc>
                <a:spcPct val="80000"/>
              </a:lnSpc>
              <a:buNone/>
            </a:pPr>
            <a:r>
              <a:rPr lang="en-US" altLang="en-US"/>
              <a:t>	“Keen Observation, Creative Thinking, Hunch, Wit, Imagination, Vision, Insight and sound Judgment are the sources of a reasonable Hypothesis”</a:t>
            </a:r>
          </a:p>
          <a:p>
            <a:pPr marL="609600" indent="-609600">
              <a:lnSpc>
                <a:spcPct val="80000"/>
              </a:lnSpc>
              <a:buNone/>
            </a:pP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B807D86D-1A22-44C6-876A-485B7C3D641A}"/>
              </a:ext>
            </a:extLst>
          </p:cNvPr>
          <p:cNvSpPr>
            <a:spLocks noGrp="1" noChangeArrowheads="1"/>
          </p:cNvSpPr>
          <p:nvPr>
            <p:ph type="title"/>
          </p:nvPr>
        </p:nvSpPr>
        <p:spPr>
          <a:xfrm>
            <a:off x="1981200" y="274638"/>
            <a:ext cx="8229600" cy="639762"/>
          </a:xfrm>
          <a:solidFill>
            <a:srgbClr val="CCFFFF"/>
          </a:solidFill>
          <a:ln>
            <a:solidFill>
              <a:schemeClr val="tx1"/>
            </a:solidFill>
            <a:miter lim="800000"/>
            <a:headEnd/>
            <a:tailEnd/>
          </a:ln>
        </p:spPr>
        <p:txBody>
          <a:bodyPr>
            <a:normAutofit fontScale="90000"/>
          </a:bodyPr>
          <a:lstStyle/>
          <a:p>
            <a:pPr eaLnBrk="1" hangingPunct="1"/>
            <a:r>
              <a:rPr lang="en-US" altLang="en-US" sz="4000"/>
              <a:t>Features of a Good Hypothesis</a:t>
            </a:r>
          </a:p>
        </p:txBody>
      </p:sp>
      <p:sp>
        <p:nvSpPr>
          <p:cNvPr id="11267" name="Rectangle 3">
            <a:extLst>
              <a:ext uri="{FF2B5EF4-FFF2-40B4-BE49-F238E27FC236}">
                <a16:creationId xmlns="" xmlns:a16="http://schemas.microsoft.com/office/drawing/2014/main" id="{0E279EAE-CAB7-4DE5-B907-BCFB584C7660}"/>
              </a:ext>
            </a:extLst>
          </p:cNvPr>
          <p:cNvSpPr>
            <a:spLocks noGrp="1" noChangeArrowheads="1"/>
          </p:cNvSpPr>
          <p:nvPr>
            <p:ph type="body" idx="1"/>
          </p:nvPr>
        </p:nvSpPr>
        <p:spPr>
          <a:xfrm>
            <a:off x="1981200" y="1066800"/>
            <a:ext cx="8229600" cy="5029200"/>
          </a:xfrm>
          <a:solidFill>
            <a:srgbClr val="FFFF99"/>
          </a:solidFill>
          <a:ln>
            <a:solidFill>
              <a:schemeClr val="tx1"/>
            </a:solidFill>
            <a:miter lim="800000"/>
            <a:headEnd/>
            <a:tailEnd/>
          </a:ln>
        </p:spPr>
        <p:txBody>
          <a:bodyPr/>
          <a:lstStyle/>
          <a:p>
            <a:pPr marL="609600" indent="-609600">
              <a:buFontTx/>
              <a:buAutoNum type="arabicPeriod"/>
            </a:pPr>
            <a:r>
              <a:rPr lang="en-US" altLang="en-US"/>
              <a:t>Conceptual Clarity:</a:t>
            </a:r>
          </a:p>
          <a:p>
            <a:pPr marL="609600" indent="-609600">
              <a:buFontTx/>
              <a:buAutoNum type="arabicPeriod"/>
            </a:pPr>
            <a:r>
              <a:rPr lang="en-US" altLang="en-US"/>
              <a:t>Specificity:</a:t>
            </a:r>
          </a:p>
          <a:p>
            <a:pPr marL="609600" indent="-609600">
              <a:buFontTx/>
              <a:buAutoNum type="arabicPeriod"/>
            </a:pPr>
            <a:r>
              <a:rPr lang="en-US" altLang="en-US"/>
              <a:t>Testability:</a:t>
            </a:r>
          </a:p>
          <a:p>
            <a:pPr marL="609600" indent="-609600">
              <a:buFontTx/>
              <a:buAutoNum type="arabicPeriod"/>
            </a:pPr>
            <a:r>
              <a:rPr lang="en-US" altLang="en-US"/>
              <a:t>Availability of Techniques:</a:t>
            </a:r>
          </a:p>
          <a:p>
            <a:pPr marL="609600" indent="-609600">
              <a:buFontTx/>
              <a:buAutoNum type="arabicPeriod"/>
            </a:pPr>
            <a:r>
              <a:rPr lang="en-US" altLang="en-US"/>
              <a:t>Theoretical Relevance:</a:t>
            </a:r>
          </a:p>
          <a:p>
            <a:pPr marL="609600" indent="-609600">
              <a:buFontTx/>
              <a:buAutoNum type="arabicPeriod"/>
            </a:pPr>
            <a:r>
              <a:rPr lang="en-US" altLang="en-US"/>
              <a:t>Consistency:</a:t>
            </a:r>
          </a:p>
          <a:p>
            <a:pPr marL="609600" indent="-609600">
              <a:buFontTx/>
              <a:buAutoNum type="arabicPeriod"/>
            </a:pPr>
            <a:r>
              <a:rPr lang="en-US" altLang="en-US"/>
              <a:t>Objectivity:</a:t>
            </a:r>
          </a:p>
          <a:p>
            <a:pPr marL="609600" indent="-609600">
              <a:buFontTx/>
              <a:buAutoNum type="arabicPeriod"/>
            </a:pPr>
            <a:r>
              <a:rPr lang="en-US" altLang="en-US"/>
              <a:t>Simplicity: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B4D28400-B8A5-490E-8385-A5DE07AA7D9F}"/>
              </a:ext>
            </a:extLst>
          </p:cNvPr>
          <p:cNvSpPr>
            <a:spLocks noGrp="1" noChangeArrowheads="1"/>
          </p:cNvSpPr>
          <p:nvPr>
            <p:ph type="title"/>
          </p:nvPr>
        </p:nvSpPr>
        <p:spPr>
          <a:xfrm>
            <a:off x="1981200" y="228600"/>
            <a:ext cx="8229600" cy="1143000"/>
          </a:xfrm>
          <a:solidFill>
            <a:srgbClr val="CCFFFF"/>
          </a:solidFill>
          <a:ln>
            <a:solidFill>
              <a:schemeClr val="tx1"/>
            </a:solidFill>
            <a:miter lim="800000"/>
            <a:headEnd/>
            <a:tailEnd/>
          </a:ln>
        </p:spPr>
        <p:txBody>
          <a:bodyPr/>
          <a:lstStyle/>
          <a:p>
            <a:pPr eaLnBrk="1" hangingPunct="1"/>
            <a:r>
              <a:rPr lang="en-US" altLang="en-US" sz="4000"/>
              <a:t>Basic Concepts Concerning Hypothesis</a:t>
            </a:r>
          </a:p>
        </p:txBody>
      </p:sp>
      <p:sp>
        <p:nvSpPr>
          <p:cNvPr id="12291" name="Rectangle 3">
            <a:extLst>
              <a:ext uri="{FF2B5EF4-FFF2-40B4-BE49-F238E27FC236}">
                <a16:creationId xmlns="" xmlns:a16="http://schemas.microsoft.com/office/drawing/2014/main" id="{47DE9E6C-AE04-47B6-846F-49086840C64C}"/>
              </a:ext>
            </a:extLst>
          </p:cNvPr>
          <p:cNvSpPr>
            <a:spLocks noGrp="1" noChangeArrowheads="1"/>
          </p:cNvSpPr>
          <p:nvPr>
            <p:ph type="body" idx="1"/>
          </p:nvPr>
        </p:nvSpPr>
        <p:spPr>
          <a:xfrm>
            <a:off x="1981200" y="1600200"/>
            <a:ext cx="8229600" cy="4876800"/>
          </a:xfrm>
          <a:solidFill>
            <a:srgbClr val="FFFF99"/>
          </a:solidFill>
          <a:ln>
            <a:solidFill>
              <a:schemeClr val="tx1"/>
            </a:solidFill>
            <a:miter lim="800000"/>
            <a:headEnd/>
            <a:tailEnd/>
          </a:ln>
        </p:spPr>
        <p:txBody>
          <a:bodyPr/>
          <a:lstStyle/>
          <a:p>
            <a:pPr marL="609600" indent="-609600">
              <a:buFontTx/>
              <a:buAutoNum type="arabicPeriod"/>
            </a:pPr>
            <a:r>
              <a:rPr lang="en-US" altLang="en-US"/>
              <a:t>Null Hypothesis and Alternative Hypothesis</a:t>
            </a:r>
          </a:p>
          <a:p>
            <a:pPr marL="609600" indent="-609600">
              <a:buFontTx/>
              <a:buAutoNum type="arabicPeriod"/>
            </a:pPr>
            <a:r>
              <a:rPr lang="en-US" altLang="en-US"/>
              <a:t>The Level of Significance</a:t>
            </a:r>
          </a:p>
          <a:p>
            <a:pPr marL="609600" indent="-609600">
              <a:buFontTx/>
              <a:buAutoNum type="arabicPeriod"/>
            </a:pPr>
            <a:r>
              <a:rPr lang="en-US" altLang="en-US"/>
              <a:t>Decision Rule for test of Hypothesis</a:t>
            </a:r>
          </a:p>
          <a:p>
            <a:pPr marL="609600" indent="-609600">
              <a:buFontTx/>
              <a:buAutoNum type="arabicPeriod"/>
            </a:pPr>
            <a:r>
              <a:rPr lang="en-US" altLang="en-US"/>
              <a:t>Type I and Type II Errors</a:t>
            </a:r>
          </a:p>
          <a:p>
            <a:pPr marL="609600" indent="-609600">
              <a:buFontTx/>
              <a:buAutoNum type="arabicPeriod"/>
            </a:pPr>
            <a:r>
              <a:rPr lang="en-US" altLang="en-US"/>
              <a:t>One-tailed and Two-Tailed Tests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C2FD03D7-30CC-42CB-A921-99922BC900BB}"/>
              </a:ext>
            </a:extLst>
          </p:cNvPr>
          <p:cNvSpPr>
            <a:spLocks noGrp="1" noChangeArrowheads="1"/>
          </p:cNvSpPr>
          <p:nvPr>
            <p:ph type="title"/>
          </p:nvPr>
        </p:nvSpPr>
        <p:spPr>
          <a:solidFill>
            <a:srgbClr val="CCFFFF"/>
          </a:solidFill>
          <a:ln>
            <a:solidFill>
              <a:schemeClr val="tx1"/>
            </a:solidFill>
            <a:miter lim="800000"/>
            <a:headEnd/>
            <a:tailEnd/>
          </a:ln>
        </p:spPr>
        <p:txBody>
          <a:bodyPr/>
          <a:lstStyle/>
          <a:p>
            <a:pPr eaLnBrk="1" hangingPunct="1"/>
            <a:r>
              <a:rPr lang="en-US" altLang="en-US" sz="4000"/>
              <a:t>Null Hypothesis and Alternative Hypothesis</a:t>
            </a:r>
          </a:p>
        </p:txBody>
      </p:sp>
      <p:sp>
        <p:nvSpPr>
          <p:cNvPr id="13315" name="Rectangle 3">
            <a:extLst>
              <a:ext uri="{FF2B5EF4-FFF2-40B4-BE49-F238E27FC236}">
                <a16:creationId xmlns="" xmlns:a16="http://schemas.microsoft.com/office/drawing/2014/main" id="{ACD01D11-EA63-4E98-8222-E20254241800}"/>
              </a:ext>
            </a:extLst>
          </p:cNvPr>
          <p:cNvSpPr>
            <a:spLocks noGrp="1" noChangeArrowheads="1"/>
          </p:cNvSpPr>
          <p:nvPr>
            <p:ph type="body" idx="1"/>
          </p:nvPr>
        </p:nvSpPr>
        <p:spPr>
          <a:solidFill>
            <a:srgbClr val="CCFFCC"/>
          </a:solidFill>
          <a:ln>
            <a:solidFill>
              <a:schemeClr val="tx1"/>
            </a:solidFill>
            <a:miter lim="800000"/>
            <a:headEnd/>
            <a:tailEnd/>
          </a:ln>
        </p:spPr>
        <p:txBody>
          <a:bodyPr/>
          <a:lstStyle/>
          <a:p>
            <a:pPr eaLnBrk="1" hangingPunct="1"/>
            <a:r>
              <a:rPr lang="en-US" altLang="en-US"/>
              <a:t>H</a:t>
            </a:r>
            <a:r>
              <a:rPr lang="en-US" altLang="en-US" baseline="-25000"/>
              <a:t>0</a:t>
            </a:r>
            <a:r>
              <a:rPr lang="en-US" altLang="en-US"/>
              <a:t>:µ =µ</a:t>
            </a:r>
            <a:r>
              <a:rPr lang="en-US" altLang="en-US" baseline="-25000"/>
              <a:t>H0</a:t>
            </a:r>
            <a:r>
              <a:rPr lang="en-US" altLang="en-US"/>
              <a:t> - Null Hypothesis</a:t>
            </a:r>
          </a:p>
          <a:p>
            <a:pPr eaLnBrk="1" hangingPunct="1"/>
            <a:r>
              <a:rPr lang="en-US" altLang="en-US"/>
              <a:t>Ha:µ≥ µ</a:t>
            </a:r>
            <a:r>
              <a:rPr lang="en-US" altLang="en-US" baseline="-25000"/>
              <a:t>H0</a:t>
            </a:r>
            <a:r>
              <a:rPr lang="en-US" altLang="en-US"/>
              <a:t> –Alternative Hypothesis</a:t>
            </a:r>
          </a:p>
          <a:p>
            <a:pPr eaLnBrk="1" hangingPunct="1"/>
            <a:r>
              <a:rPr lang="en-US" altLang="en-US"/>
              <a:t>Ha:µ≤  µ</a:t>
            </a:r>
            <a:r>
              <a:rPr lang="en-US" altLang="en-US" baseline="-25000"/>
              <a:t>H0</a:t>
            </a:r>
            <a:r>
              <a:rPr lang="en-US" altLang="en-US"/>
              <a:t>-Alternative Hypothesis</a:t>
            </a:r>
          </a:p>
          <a:p>
            <a:pPr eaLnBrk="1" hangingPunct="1"/>
            <a:r>
              <a:rPr lang="en-US" altLang="en-US"/>
              <a:t>Ha:µ≠   µ</a:t>
            </a:r>
            <a:r>
              <a:rPr lang="en-US" altLang="en-US" baseline="-25000"/>
              <a:t>H0</a:t>
            </a:r>
            <a:r>
              <a:rPr lang="en-US" altLang="en-US"/>
              <a:t>-Alternative Hypothesis</a:t>
            </a:r>
          </a:p>
          <a:p>
            <a:pPr eaLnBrk="1" hangingPunct="1">
              <a:buFontTx/>
              <a:buNone/>
            </a:pPr>
            <a:r>
              <a:rPr lang="en-US" altLang="en-US"/>
              <a:t>	The Null Hypothesis is the one which we wishes to disprove and alternative hypothesis is the one we wishes to prove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DBAA6046-F8DA-41C4-854F-619577412C74}"/>
              </a:ext>
            </a:extLst>
          </p:cNvPr>
          <p:cNvSpPr>
            <a:spLocks noGrp="1" noChangeArrowheads="1"/>
          </p:cNvSpPr>
          <p:nvPr>
            <p:ph type="title"/>
          </p:nvPr>
        </p:nvSpPr>
        <p:spPr>
          <a:xfrm>
            <a:off x="1981200" y="274638"/>
            <a:ext cx="8229600" cy="792162"/>
          </a:xfrm>
          <a:solidFill>
            <a:srgbClr val="CCFFCC"/>
          </a:solidFill>
          <a:ln>
            <a:solidFill>
              <a:schemeClr val="tx1"/>
            </a:solidFill>
            <a:miter lim="800000"/>
            <a:headEnd/>
            <a:tailEnd/>
          </a:ln>
        </p:spPr>
        <p:txBody>
          <a:bodyPr/>
          <a:lstStyle/>
          <a:p>
            <a:pPr eaLnBrk="1" hangingPunct="1"/>
            <a:r>
              <a:rPr lang="en-US" altLang="en-US"/>
              <a:t>The Level of Significance</a:t>
            </a:r>
          </a:p>
        </p:txBody>
      </p:sp>
      <p:sp>
        <p:nvSpPr>
          <p:cNvPr id="14339" name="Rectangle 3">
            <a:extLst>
              <a:ext uri="{FF2B5EF4-FFF2-40B4-BE49-F238E27FC236}">
                <a16:creationId xmlns="" xmlns:a16="http://schemas.microsoft.com/office/drawing/2014/main" id="{3BB2B23B-8198-4072-A531-81E242EB7D10}"/>
              </a:ext>
            </a:extLst>
          </p:cNvPr>
          <p:cNvSpPr>
            <a:spLocks noGrp="1" noChangeArrowheads="1"/>
          </p:cNvSpPr>
          <p:nvPr>
            <p:ph type="body" idx="1"/>
          </p:nvPr>
        </p:nvSpPr>
        <p:spPr>
          <a:xfrm>
            <a:off x="1981200" y="1371600"/>
            <a:ext cx="8229600" cy="5029200"/>
          </a:xfrm>
          <a:solidFill>
            <a:srgbClr val="FFFF99"/>
          </a:solidFill>
          <a:ln>
            <a:solidFill>
              <a:schemeClr val="tx1"/>
            </a:solidFill>
            <a:miter lim="800000"/>
            <a:headEnd/>
            <a:tailEnd/>
          </a:ln>
        </p:spPr>
        <p:txBody>
          <a:bodyPr/>
          <a:lstStyle/>
          <a:p>
            <a:pPr eaLnBrk="1" hangingPunct="1">
              <a:buFontTx/>
              <a:buNone/>
            </a:pPr>
            <a:r>
              <a:rPr lang="en-US" altLang="en-US"/>
              <a:t>	The significance level is the maximum value of the probability of rejecting H</a:t>
            </a:r>
            <a:r>
              <a:rPr lang="en-US" altLang="en-US" baseline="-25000"/>
              <a:t>0 </a:t>
            </a:r>
            <a:r>
              <a:rPr lang="en-US" altLang="en-US"/>
              <a:t>when it is true and is usually decided in advance before testing the hypothesis. A significance level of 5% means there is a risk of rejecting H</a:t>
            </a:r>
            <a:r>
              <a:rPr lang="en-US" altLang="en-US" baseline="-25000"/>
              <a:t>o</a:t>
            </a:r>
            <a:r>
              <a:rPr lang="en-US" altLang="en-US"/>
              <a:t> when it is true with a probability of 0.05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D6DD71-3CD0-41E3-A67F-695656C73FD5}"/>
              </a:ext>
            </a:extLst>
          </p:cNvPr>
          <p:cNvSpPr>
            <a:spLocks noGrp="1"/>
          </p:cNvSpPr>
          <p:nvPr>
            <p:ph type="title"/>
          </p:nvPr>
        </p:nvSpPr>
        <p:spPr/>
        <p:txBody>
          <a:bodyPr/>
          <a:lstStyle/>
          <a:p>
            <a:endParaRPr lang="en-IN"/>
          </a:p>
        </p:txBody>
      </p:sp>
      <p:pic>
        <p:nvPicPr>
          <p:cNvPr id="8196" name="Picture 4" descr="Image result for types of sampling">
            <a:extLst>
              <a:ext uri="{FF2B5EF4-FFF2-40B4-BE49-F238E27FC236}">
                <a16:creationId xmlns="" xmlns:a16="http://schemas.microsoft.com/office/drawing/2014/main" id="{12C09E0A-37D0-4BC1-BFCE-C7BCDEE0E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463826"/>
            <a:ext cx="10515600" cy="54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35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1A2D1984-472C-469D-9766-27D436FF2236}"/>
              </a:ext>
            </a:extLst>
          </p:cNvPr>
          <p:cNvSpPr>
            <a:spLocks noGrp="1" noChangeArrowheads="1"/>
          </p:cNvSpPr>
          <p:nvPr>
            <p:ph type="title"/>
          </p:nvPr>
        </p:nvSpPr>
        <p:spPr>
          <a:xfrm>
            <a:off x="1981200" y="274638"/>
            <a:ext cx="8229600" cy="1096962"/>
          </a:xfrm>
          <a:solidFill>
            <a:srgbClr val="CCFFFF"/>
          </a:solidFill>
          <a:ln>
            <a:solidFill>
              <a:schemeClr val="tx1"/>
            </a:solidFill>
            <a:miter lim="800000"/>
            <a:headEnd/>
            <a:tailEnd/>
          </a:ln>
        </p:spPr>
        <p:txBody>
          <a:bodyPr/>
          <a:lstStyle/>
          <a:p>
            <a:pPr eaLnBrk="1" hangingPunct="1"/>
            <a:r>
              <a:rPr lang="en-US" altLang="en-US" sz="4000"/>
              <a:t>Decision Rule for Test of Hypothesis</a:t>
            </a:r>
          </a:p>
        </p:txBody>
      </p:sp>
      <p:sp>
        <p:nvSpPr>
          <p:cNvPr id="15363" name="Rectangle 3">
            <a:extLst>
              <a:ext uri="{FF2B5EF4-FFF2-40B4-BE49-F238E27FC236}">
                <a16:creationId xmlns="" xmlns:a16="http://schemas.microsoft.com/office/drawing/2014/main" id="{D716BAF5-1363-43F1-81F5-AD461445A88E}"/>
              </a:ext>
            </a:extLst>
          </p:cNvPr>
          <p:cNvSpPr>
            <a:spLocks noGrp="1" noChangeArrowheads="1"/>
          </p:cNvSpPr>
          <p:nvPr>
            <p:ph type="body" idx="1"/>
          </p:nvPr>
        </p:nvSpPr>
        <p:spPr>
          <a:xfrm>
            <a:off x="1981200" y="1828801"/>
            <a:ext cx="8229600" cy="4297363"/>
          </a:xfrm>
          <a:solidFill>
            <a:srgbClr val="CCFFCC"/>
          </a:solidFill>
          <a:ln>
            <a:solidFill>
              <a:schemeClr val="tx1"/>
            </a:solidFill>
            <a:miter lim="800000"/>
            <a:headEnd/>
            <a:tailEnd/>
          </a:ln>
        </p:spPr>
        <p:txBody>
          <a:bodyPr/>
          <a:lstStyle/>
          <a:p>
            <a:pPr eaLnBrk="1" hangingPunct="1">
              <a:buFontTx/>
              <a:buNone/>
            </a:pPr>
            <a:r>
              <a:rPr lang="en-US" altLang="en-US"/>
              <a:t>	Given a hypothesis H</a:t>
            </a:r>
            <a:r>
              <a:rPr lang="en-US" altLang="en-US" baseline="-25000"/>
              <a:t>0</a:t>
            </a:r>
            <a:r>
              <a:rPr lang="en-US" altLang="en-US"/>
              <a:t> and alternative hypothesis H</a:t>
            </a:r>
            <a:r>
              <a:rPr lang="en-US" altLang="en-US" baseline="-25000"/>
              <a:t>a</a:t>
            </a:r>
            <a:r>
              <a:rPr lang="en-US" altLang="en-US"/>
              <a:t>, we make a rule which is known as decision rule according to which we accept H</a:t>
            </a:r>
            <a:r>
              <a:rPr lang="en-US" altLang="en-US" baseline="-25000"/>
              <a:t>0</a:t>
            </a:r>
            <a:r>
              <a:rPr lang="en-US" altLang="en-US"/>
              <a:t> or reject H</a:t>
            </a:r>
            <a:r>
              <a:rPr lang="en-US" altLang="en-US" baseline="-25000"/>
              <a:t>0</a:t>
            </a:r>
            <a:r>
              <a:rPr lang="en-US" altLang="en-US"/>
              <a:t>. Here we must decide the number of items to be tested and the criterion for accepting or rejecting the hypothesis.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 xmlns:a16="http://schemas.microsoft.com/office/drawing/2014/main" id="{1E557736-6178-4E68-8D81-20797BB1A8EB}"/>
              </a:ext>
            </a:extLst>
          </p:cNvPr>
          <p:cNvSpPr>
            <a:spLocks noChangeArrowheads="1"/>
          </p:cNvSpPr>
          <p:nvPr/>
        </p:nvSpPr>
        <p:spPr bwMode="auto">
          <a:xfrm>
            <a:off x="2146300" y="2016126"/>
            <a:ext cx="8178800" cy="955675"/>
          </a:xfrm>
          <a:prstGeom prst="rect">
            <a:avLst/>
          </a:prstGeom>
          <a:gradFill rotWithShape="0">
            <a:gsLst>
              <a:gs pos="0">
                <a:schemeClr val="hlink">
                  <a:gamma/>
                  <a:tint val="0"/>
                  <a:invGamma/>
                </a:schemeClr>
              </a:gs>
              <a:gs pos="100000">
                <a:schemeClr val="hlink"/>
              </a:gs>
            </a:gsLst>
            <a:path path="shape">
              <a:fillToRect l="50000" t="50000" r="50000" b="50000"/>
            </a:path>
          </a:gradFill>
          <a:ln w="12700">
            <a:solidFill>
              <a:schemeClr val="tx1"/>
            </a:solidFill>
            <a:miter lim="800000"/>
            <a:headEnd/>
            <a:tailEnd/>
          </a:ln>
          <a:effectLst>
            <a:outerShdw dist="107763" dir="18900000" algn="ctr" rotWithShape="0">
              <a:schemeClr val="bg2"/>
            </a:outerShdw>
          </a:effectLst>
        </p:spPr>
        <p:txBody>
          <a:bodyPr lIns="90488" tIns="44450" rIns="90488" bIns="44450">
            <a:spAutoFit/>
          </a:bodyPr>
          <a:lstStyle/>
          <a:p>
            <a:pPr>
              <a:defRPr/>
            </a:pPr>
            <a:r>
              <a:rPr lang="en-US" sz="2800">
                <a:latin typeface="Times New Roman" pitchFamily="18" charset="0"/>
              </a:rPr>
              <a:t>A </a:t>
            </a:r>
            <a:r>
              <a:rPr lang="en-US" sz="2800" b="1">
                <a:latin typeface="Times New Roman" pitchFamily="18" charset="0"/>
              </a:rPr>
              <a:t>contingency table </a:t>
            </a:r>
            <a:r>
              <a:rPr lang="en-US" sz="2800">
                <a:latin typeface="Times New Roman" pitchFamily="18" charset="0"/>
              </a:rPr>
              <a:t>illustrates the possible outcomes of a statistical hypothesis test.</a:t>
            </a:r>
          </a:p>
        </p:txBody>
      </p:sp>
      <p:pic>
        <p:nvPicPr>
          <p:cNvPr id="16387" name="Picture 3">
            <a:extLst>
              <a:ext uri="{FF2B5EF4-FFF2-40B4-BE49-F238E27FC236}">
                <a16:creationId xmlns="" xmlns:a16="http://schemas.microsoft.com/office/drawing/2014/main" id="{D6FF31C8-33E3-46E9-AD10-7F39379E2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505201"/>
            <a:ext cx="5562600" cy="2346325"/>
          </a:xfrm>
          <a:prstGeom prst="rect">
            <a:avLst/>
          </a:prstGeom>
          <a:solidFill>
            <a:srgbClr val="CC99FF"/>
          </a:solidFill>
          <a:ln w="12700">
            <a:solidFill>
              <a:schemeClr val="tx1"/>
            </a:solidFill>
            <a:miter lim="800000"/>
            <a:headEnd/>
            <a:tailEnd/>
          </a:ln>
          <a:effectLst>
            <a:outerShdw dist="107763" dir="18900000" algn="ctr" rotWithShape="0">
              <a:schemeClr val="bg2"/>
            </a:outerShdw>
          </a:effectLst>
        </p:spPr>
      </p:pic>
      <p:sp>
        <p:nvSpPr>
          <p:cNvPr id="16388" name="Rectangle 4">
            <a:extLst>
              <a:ext uri="{FF2B5EF4-FFF2-40B4-BE49-F238E27FC236}">
                <a16:creationId xmlns="" xmlns:a16="http://schemas.microsoft.com/office/drawing/2014/main" id="{5D104B95-5AFC-47FD-9CAC-70D8B1AB7F0A}"/>
              </a:ext>
            </a:extLst>
          </p:cNvPr>
          <p:cNvSpPr>
            <a:spLocks noGrp="1" noChangeArrowheads="1"/>
          </p:cNvSpPr>
          <p:nvPr>
            <p:ph type="title"/>
          </p:nvPr>
        </p:nvSpPr>
        <p:spPr>
          <a:ln>
            <a:solidFill>
              <a:schemeClr val="tx1"/>
            </a:solidFill>
            <a:miter lim="800000"/>
            <a:headEnd/>
            <a:tailEnd/>
          </a:ln>
        </p:spPr>
        <p:txBody>
          <a:bodyPr/>
          <a:lstStyle/>
          <a:p>
            <a:pPr eaLnBrk="1" hangingPunct="1"/>
            <a:r>
              <a:rPr lang="en-US" altLang="en-US" sz="4600"/>
              <a:t>Type I and Type II Errors</a:t>
            </a:r>
            <a:endParaRPr lang="en-US" altLang="en-US" sz="6100"/>
          </a:p>
        </p:txBody>
      </p:sp>
    </p:spTree>
  </p:cSld>
  <p:clrMapOvr>
    <a:masterClrMapping/>
  </p:clrMapOvr>
  <p:transition>
    <p:strip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B903B2F-FE39-3B7E-494C-6EA3E8E6FBDF}"/>
              </a:ext>
            </a:extLst>
          </p:cNvPr>
          <p:cNvPicPr>
            <a:picLocks noChangeAspect="1"/>
          </p:cNvPicPr>
          <p:nvPr/>
        </p:nvPicPr>
        <p:blipFill>
          <a:blip r:embed="rId2"/>
          <a:stretch>
            <a:fillRect/>
          </a:stretch>
        </p:blipFill>
        <p:spPr>
          <a:xfrm>
            <a:off x="894961" y="578498"/>
            <a:ext cx="10402078" cy="5691381"/>
          </a:xfrm>
          <a:prstGeom prst="rect">
            <a:avLst/>
          </a:prstGeom>
        </p:spPr>
      </p:pic>
      <p:sp>
        <p:nvSpPr>
          <p:cNvPr id="2" name="Title 1">
            <a:extLst>
              <a:ext uri="{FF2B5EF4-FFF2-40B4-BE49-F238E27FC236}">
                <a16:creationId xmlns="" xmlns:a16="http://schemas.microsoft.com/office/drawing/2014/main" id="{B60AF725-D040-4B2D-2692-B4E0A759B7AC}"/>
              </a:ext>
            </a:extLst>
          </p:cNvPr>
          <p:cNvSpPr>
            <a:spLocks noGrp="1"/>
          </p:cNvSpPr>
          <p:nvPr>
            <p:ph type="title"/>
          </p:nvPr>
        </p:nvSpPr>
        <p:spPr/>
        <p:txBody>
          <a:bodyPr/>
          <a:lstStyle/>
          <a:p>
            <a:endParaRPr lang="en-IN" dirty="0"/>
          </a:p>
        </p:txBody>
      </p:sp>
    </p:spTree>
    <p:extLst>
      <p:ext uri="{BB962C8B-B14F-4D97-AF65-F5344CB8AC3E}">
        <p14:creationId xmlns:p14="http://schemas.microsoft.com/office/powerpoint/2010/main" val="2931262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51D597-7803-3776-72E7-30BE61CA536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00A211A6-3459-D9D6-9114-03E83AAB1FBE}"/>
              </a:ext>
            </a:extLst>
          </p:cNvPr>
          <p:cNvSpPr>
            <a:spLocks noGrp="1"/>
          </p:cNvSpPr>
          <p:nvPr>
            <p:ph type="title"/>
          </p:nvPr>
        </p:nvSpPr>
        <p:spPr/>
        <p:txBody>
          <a:bodyPr/>
          <a:lstStyle/>
          <a:p>
            <a:endParaRPr lang="en-IN" dirty="0"/>
          </a:p>
        </p:txBody>
      </p:sp>
    </p:spTree>
    <p:extLst>
      <p:ext uri="{BB962C8B-B14F-4D97-AF65-F5344CB8AC3E}">
        <p14:creationId xmlns:p14="http://schemas.microsoft.com/office/powerpoint/2010/main" val="258501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FA6CBC4A-EEBA-4FA3-BD05-86BC39014141}"/>
              </a:ext>
            </a:extLst>
          </p:cNvPr>
          <p:cNvSpPr>
            <a:spLocks noGrp="1" noChangeArrowheads="1"/>
          </p:cNvSpPr>
          <p:nvPr>
            <p:ph type="title"/>
          </p:nvPr>
        </p:nvSpPr>
        <p:spPr>
          <a:xfrm>
            <a:off x="1981200" y="274638"/>
            <a:ext cx="8229600" cy="639762"/>
          </a:xfrm>
          <a:solidFill>
            <a:srgbClr val="CC99FF"/>
          </a:solidFill>
          <a:ln>
            <a:solidFill>
              <a:schemeClr val="tx1"/>
            </a:solidFill>
            <a:miter lim="800000"/>
            <a:headEnd/>
            <a:tailEnd/>
          </a:ln>
        </p:spPr>
        <p:txBody>
          <a:bodyPr>
            <a:normAutofit fontScale="90000"/>
          </a:bodyPr>
          <a:lstStyle/>
          <a:p>
            <a:pPr eaLnBrk="1" hangingPunct="1"/>
            <a:r>
              <a:rPr lang="en-US" altLang="en-US" sz="4000"/>
              <a:t>Two-Tailed and One-Tailed Tests</a:t>
            </a:r>
          </a:p>
        </p:txBody>
      </p:sp>
      <p:sp>
        <p:nvSpPr>
          <p:cNvPr id="18435" name="Rectangle 3">
            <a:extLst>
              <a:ext uri="{FF2B5EF4-FFF2-40B4-BE49-F238E27FC236}">
                <a16:creationId xmlns="" xmlns:a16="http://schemas.microsoft.com/office/drawing/2014/main" id="{6EF9B3F8-9248-4615-85AB-C38AB3C9C111}"/>
              </a:ext>
            </a:extLst>
          </p:cNvPr>
          <p:cNvSpPr>
            <a:spLocks noGrp="1" noChangeArrowheads="1"/>
          </p:cNvSpPr>
          <p:nvPr>
            <p:ph type="body" idx="1"/>
          </p:nvPr>
        </p:nvSpPr>
        <p:spPr>
          <a:xfrm>
            <a:off x="1981200" y="1143001"/>
            <a:ext cx="8229600" cy="4983163"/>
          </a:xfrm>
          <a:noFill/>
          <a:ln>
            <a:solidFill>
              <a:schemeClr val="tx1"/>
            </a:solidFill>
            <a:miter lim="800000"/>
            <a:headEnd/>
            <a:tailEnd/>
          </a:ln>
        </p:spPr>
        <p:txBody>
          <a:bodyPr/>
          <a:lstStyle/>
          <a:p>
            <a:pPr eaLnBrk="1" hangingPunct="1">
              <a:buFontTx/>
              <a:buNone/>
            </a:pPr>
            <a:r>
              <a:rPr lang="en-US" altLang="en-US" sz="2400"/>
              <a:t>	</a:t>
            </a:r>
            <a:r>
              <a:rPr lang="en-US" altLang="en-US" sz="2000"/>
              <a:t>When we have H</a:t>
            </a:r>
            <a:r>
              <a:rPr lang="en-US" altLang="en-US" sz="2000" baseline="-25000"/>
              <a:t>0</a:t>
            </a:r>
            <a:r>
              <a:rPr lang="en-US" altLang="en-US" sz="2000"/>
              <a:t>:µ =µ H</a:t>
            </a:r>
            <a:r>
              <a:rPr lang="en-US" altLang="en-US" sz="2000" baseline="-25000"/>
              <a:t>0</a:t>
            </a:r>
            <a:r>
              <a:rPr lang="en-US" altLang="en-US" sz="2000"/>
              <a:t> and H</a:t>
            </a:r>
            <a:r>
              <a:rPr lang="en-US" altLang="en-US" sz="2000" baseline="-25000"/>
              <a:t>a</a:t>
            </a:r>
            <a:r>
              <a:rPr lang="en-US" altLang="en-US" sz="2000"/>
              <a:t>:µ ≠ µ H</a:t>
            </a:r>
            <a:r>
              <a:rPr lang="en-US" altLang="en-US" sz="2000" baseline="-25000"/>
              <a:t>0, </a:t>
            </a:r>
            <a:r>
              <a:rPr lang="en-US" altLang="en-US" sz="2000"/>
              <a:t>a two-tailed test is appropriate. Thus</a:t>
            </a:r>
            <a:r>
              <a:rPr lang="en-US" altLang="en-US" sz="2000" baseline="-25000"/>
              <a:t> </a:t>
            </a:r>
            <a:r>
              <a:rPr lang="en-US" altLang="en-US" sz="2000"/>
              <a:t>in a two tailed test, there are two rejection regions.</a:t>
            </a:r>
          </a:p>
          <a:p>
            <a:pPr eaLnBrk="1" hangingPunct="1">
              <a:buFontTx/>
              <a:buNone/>
            </a:pPr>
            <a:endParaRPr lang="en-US" altLang="en-US"/>
          </a:p>
        </p:txBody>
      </p:sp>
      <p:grpSp>
        <p:nvGrpSpPr>
          <p:cNvPr id="18436" name="Group 4">
            <a:extLst>
              <a:ext uri="{FF2B5EF4-FFF2-40B4-BE49-F238E27FC236}">
                <a16:creationId xmlns="" xmlns:a16="http://schemas.microsoft.com/office/drawing/2014/main" id="{8F86CA2A-54DC-4AB1-9F04-715B54408891}"/>
              </a:ext>
            </a:extLst>
          </p:cNvPr>
          <p:cNvGrpSpPr>
            <a:grpSpLocks/>
          </p:cNvGrpSpPr>
          <p:nvPr/>
        </p:nvGrpSpPr>
        <p:grpSpPr bwMode="auto">
          <a:xfrm>
            <a:off x="2057400" y="1981200"/>
            <a:ext cx="8153400" cy="3810000"/>
            <a:chOff x="2904" y="1092"/>
            <a:chExt cx="2640" cy="1824"/>
          </a:xfrm>
        </p:grpSpPr>
        <p:grpSp>
          <p:nvGrpSpPr>
            <p:cNvPr id="18437" name="Group 5">
              <a:extLst>
                <a:ext uri="{FF2B5EF4-FFF2-40B4-BE49-F238E27FC236}">
                  <a16:creationId xmlns="" xmlns:a16="http://schemas.microsoft.com/office/drawing/2014/main" id="{46F145AE-EF79-40C8-B2F1-7BB95C05D94C}"/>
                </a:ext>
              </a:extLst>
            </p:cNvPr>
            <p:cNvGrpSpPr>
              <a:grpSpLocks/>
            </p:cNvGrpSpPr>
            <p:nvPr/>
          </p:nvGrpSpPr>
          <p:grpSpPr bwMode="auto">
            <a:xfrm>
              <a:off x="2904" y="1092"/>
              <a:ext cx="2640" cy="1824"/>
              <a:chOff x="2904" y="1032"/>
              <a:chExt cx="2640" cy="1824"/>
            </a:xfrm>
          </p:grpSpPr>
          <p:sp>
            <p:nvSpPr>
              <p:cNvPr id="141318" name="Rectangle 6">
                <a:extLst>
                  <a:ext uri="{FF2B5EF4-FFF2-40B4-BE49-F238E27FC236}">
                    <a16:creationId xmlns="" xmlns:a16="http://schemas.microsoft.com/office/drawing/2014/main" id="{D6BE8A24-1897-49C4-93B1-87873BC68650}"/>
                  </a:ext>
                </a:extLst>
              </p:cNvPr>
              <p:cNvSpPr>
                <a:spLocks noChangeArrowheads="1"/>
              </p:cNvSpPr>
              <p:nvPr/>
            </p:nvSpPr>
            <p:spPr bwMode="auto">
              <a:xfrm>
                <a:off x="2904" y="1032"/>
                <a:ext cx="2640" cy="1824"/>
              </a:xfrm>
              <a:prstGeom prst="rect">
                <a:avLst/>
              </a:prstGeom>
              <a:gradFill rotWithShape="0">
                <a:gsLst>
                  <a:gs pos="0">
                    <a:schemeClr val="hlink">
                      <a:gamma/>
                      <a:tint val="0"/>
                      <a:invGamma/>
                    </a:schemeClr>
                  </a:gs>
                  <a:gs pos="100000">
                    <a:schemeClr val="hlink"/>
                  </a:gs>
                </a:gsLst>
                <a:path path="shape">
                  <a:fillToRect l="50000" t="50000" r="50000" b="50000"/>
                </a:path>
              </a:gra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8440" name="Freeform 7">
                <a:extLst>
                  <a:ext uri="{FF2B5EF4-FFF2-40B4-BE49-F238E27FC236}">
                    <a16:creationId xmlns="" xmlns:a16="http://schemas.microsoft.com/office/drawing/2014/main" id="{46D372CB-2D58-4A4C-9FA0-EB6DC76ED0F1}"/>
                  </a:ext>
                </a:extLst>
              </p:cNvPr>
              <p:cNvSpPr>
                <a:spLocks/>
              </p:cNvSpPr>
              <p:nvPr/>
            </p:nvSpPr>
            <p:spPr bwMode="auto">
              <a:xfrm>
                <a:off x="3336" y="1370"/>
                <a:ext cx="1795" cy="1249"/>
              </a:xfrm>
              <a:custGeom>
                <a:avLst/>
                <a:gdLst>
                  <a:gd name="T0" fmla="*/ 0 w 1378"/>
                  <a:gd name="T1" fmla="*/ 95001 h 968"/>
                  <a:gd name="T2" fmla="*/ 160578 w 1378"/>
                  <a:gd name="T3" fmla="*/ 95001 h 968"/>
                  <a:gd name="T4" fmla="*/ 160578 w 1378"/>
                  <a:gd name="T5" fmla="*/ 0 h 968"/>
                  <a:gd name="T6" fmla="*/ 0 w 1378"/>
                  <a:gd name="T7" fmla="*/ 0 h 968"/>
                  <a:gd name="T8" fmla="*/ 0 w 1378"/>
                  <a:gd name="T9" fmla="*/ 95001 h 968"/>
                  <a:gd name="T10" fmla="*/ 0 60000 65536"/>
                  <a:gd name="T11" fmla="*/ 0 60000 65536"/>
                  <a:gd name="T12" fmla="*/ 0 60000 65536"/>
                  <a:gd name="T13" fmla="*/ 0 60000 65536"/>
                  <a:gd name="T14" fmla="*/ 0 60000 65536"/>
                  <a:gd name="T15" fmla="*/ 0 w 1378"/>
                  <a:gd name="T16" fmla="*/ 0 h 968"/>
                  <a:gd name="T17" fmla="*/ 1378 w 1378"/>
                  <a:gd name="T18" fmla="*/ 968 h 968"/>
                </a:gdLst>
                <a:ahLst/>
                <a:cxnLst>
                  <a:cxn ang="T10">
                    <a:pos x="T0" y="T1"/>
                  </a:cxn>
                  <a:cxn ang="T11">
                    <a:pos x="T2" y="T3"/>
                  </a:cxn>
                  <a:cxn ang="T12">
                    <a:pos x="T4" y="T5"/>
                  </a:cxn>
                  <a:cxn ang="T13">
                    <a:pos x="T6" y="T7"/>
                  </a:cxn>
                  <a:cxn ang="T14">
                    <a:pos x="T8" y="T9"/>
                  </a:cxn>
                </a:cxnLst>
                <a:rect l="T15" t="T16" r="T17" b="T18"/>
                <a:pathLst>
                  <a:path w="1378" h="968">
                    <a:moveTo>
                      <a:pt x="0" y="967"/>
                    </a:moveTo>
                    <a:lnTo>
                      <a:pt x="1377" y="967"/>
                    </a:lnTo>
                    <a:lnTo>
                      <a:pt x="1377" y="0"/>
                    </a:lnTo>
                    <a:lnTo>
                      <a:pt x="0" y="0"/>
                    </a:lnTo>
                    <a:lnTo>
                      <a:pt x="0" y="9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41" name="Rectangle 8">
                <a:extLst>
                  <a:ext uri="{FF2B5EF4-FFF2-40B4-BE49-F238E27FC236}">
                    <a16:creationId xmlns="" xmlns:a16="http://schemas.microsoft.com/office/drawing/2014/main" id="{C93F4703-4491-43F3-9D7F-24CAB7C2B40A}"/>
                  </a:ext>
                </a:extLst>
              </p:cNvPr>
              <p:cNvSpPr>
                <a:spLocks noChangeArrowheads="1"/>
              </p:cNvSpPr>
              <p:nvPr/>
            </p:nvSpPr>
            <p:spPr bwMode="auto">
              <a:xfrm>
                <a:off x="3059" y="1346"/>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42" name="Rectangle 9">
                <a:extLst>
                  <a:ext uri="{FF2B5EF4-FFF2-40B4-BE49-F238E27FC236}">
                    <a16:creationId xmlns="" xmlns:a16="http://schemas.microsoft.com/office/drawing/2014/main" id="{59C528D6-30C7-4A24-8050-7A128AF4A6AC}"/>
                  </a:ext>
                </a:extLst>
              </p:cNvPr>
              <p:cNvSpPr>
                <a:spLocks noChangeArrowheads="1"/>
              </p:cNvSpPr>
              <p:nvPr/>
            </p:nvSpPr>
            <p:spPr bwMode="auto">
              <a:xfrm>
                <a:off x="3099" y="1346"/>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43" name="Rectangle 10">
                <a:extLst>
                  <a:ext uri="{FF2B5EF4-FFF2-40B4-BE49-F238E27FC236}">
                    <a16:creationId xmlns="" xmlns:a16="http://schemas.microsoft.com/office/drawing/2014/main" id="{8DD5A48A-D470-459D-8353-34F2AD94FF47}"/>
                  </a:ext>
                </a:extLst>
              </p:cNvPr>
              <p:cNvSpPr>
                <a:spLocks noChangeArrowheads="1"/>
              </p:cNvSpPr>
              <p:nvPr/>
            </p:nvSpPr>
            <p:spPr bwMode="auto">
              <a:xfrm>
                <a:off x="3114" y="1346"/>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8</a:t>
                </a:r>
              </a:p>
            </p:txBody>
          </p:sp>
          <p:sp>
            <p:nvSpPr>
              <p:cNvPr id="18444" name="Rectangle 11">
                <a:extLst>
                  <a:ext uri="{FF2B5EF4-FFF2-40B4-BE49-F238E27FC236}">
                    <a16:creationId xmlns="" xmlns:a16="http://schemas.microsoft.com/office/drawing/2014/main" id="{3BA68A41-47CC-4910-BFAF-EE62EF0BEE33}"/>
                  </a:ext>
                </a:extLst>
              </p:cNvPr>
              <p:cNvSpPr>
                <a:spLocks noChangeArrowheads="1"/>
              </p:cNvSpPr>
              <p:nvPr/>
            </p:nvSpPr>
            <p:spPr bwMode="auto">
              <a:xfrm>
                <a:off x="3059" y="1492"/>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45" name="Rectangle 12">
                <a:extLst>
                  <a:ext uri="{FF2B5EF4-FFF2-40B4-BE49-F238E27FC236}">
                    <a16:creationId xmlns="" xmlns:a16="http://schemas.microsoft.com/office/drawing/2014/main" id="{2C517F9F-5825-4EDC-8F22-B5B363C371D2}"/>
                  </a:ext>
                </a:extLst>
              </p:cNvPr>
              <p:cNvSpPr>
                <a:spLocks noChangeArrowheads="1"/>
              </p:cNvSpPr>
              <p:nvPr/>
            </p:nvSpPr>
            <p:spPr bwMode="auto">
              <a:xfrm>
                <a:off x="3099" y="1492"/>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46" name="Rectangle 13">
                <a:extLst>
                  <a:ext uri="{FF2B5EF4-FFF2-40B4-BE49-F238E27FC236}">
                    <a16:creationId xmlns="" xmlns:a16="http://schemas.microsoft.com/office/drawing/2014/main" id="{B4E48D51-3757-4C8A-B825-D1D0A6F542BB}"/>
                  </a:ext>
                </a:extLst>
              </p:cNvPr>
              <p:cNvSpPr>
                <a:spLocks noChangeArrowheads="1"/>
              </p:cNvSpPr>
              <p:nvPr/>
            </p:nvSpPr>
            <p:spPr bwMode="auto">
              <a:xfrm>
                <a:off x="3114" y="1492"/>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7</a:t>
                </a:r>
              </a:p>
            </p:txBody>
          </p:sp>
          <p:sp>
            <p:nvSpPr>
              <p:cNvPr id="18447" name="Rectangle 14">
                <a:extLst>
                  <a:ext uri="{FF2B5EF4-FFF2-40B4-BE49-F238E27FC236}">
                    <a16:creationId xmlns="" xmlns:a16="http://schemas.microsoft.com/office/drawing/2014/main" id="{700EAB79-00C8-4FE1-8C64-D2C4B187227F}"/>
                  </a:ext>
                </a:extLst>
              </p:cNvPr>
              <p:cNvSpPr>
                <a:spLocks noChangeArrowheads="1"/>
              </p:cNvSpPr>
              <p:nvPr/>
            </p:nvSpPr>
            <p:spPr bwMode="auto">
              <a:xfrm>
                <a:off x="3059" y="1633"/>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48" name="Rectangle 15">
                <a:extLst>
                  <a:ext uri="{FF2B5EF4-FFF2-40B4-BE49-F238E27FC236}">
                    <a16:creationId xmlns="" xmlns:a16="http://schemas.microsoft.com/office/drawing/2014/main" id="{C98C22C9-5528-4FE6-95CF-5A2FEB571DE3}"/>
                  </a:ext>
                </a:extLst>
              </p:cNvPr>
              <p:cNvSpPr>
                <a:spLocks noChangeArrowheads="1"/>
              </p:cNvSpPr>
              <p:nvPr/>
            </p:nvSpPr>
            <p:spPr bwMode="auto">
              <a:xfrm>
                <a:off x="3099" y="1633"/>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49" name="Rectangle 16">
                <a:extLst>
                  <a:ext uri="{FF2B5EF4-FFF2-40B4-BE49-F238E27FC236}">
                    <a16:creationId xmlns="" xmlns:a16="http://schemas.microsoft.com/office/drawing/2014/main" id="{021E4D31-CE16-4636-ACB0-652097139F16}"/>
                  </a:ext>
                </a:extLst>
              </p:cNvPr>
              <p:cNvSpPr>
                <a:spLocks noChangeArrowheads="1"/>
              </p:cNvSpPr>
              <p:nvPr/>
            </p:nvSpPr>
            <p:spPr bwMode="auto">
              <a:xfrm>
                <a:off x="3114" y="1633"/>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18450" name="Rectangle 17">
                <a:extLst>
                  <a:ext uri="{FF2B5EF4-FFF2-40B4-BE49-F238E27FC236}">
                    <a16:creationId xmlns="" xmlns:a16="http://schemas.microsoft.com/office/drawing/2014/main" id="{1F8E9975-042A-4153-9669-F9ED11C5F613}"/>
                  </a:ext>
                </a:extLst>
              </p:cNvPr>
              <p:cNvSpPr>
                <a:spLocks noChangeArrowheads="1"/>
              </p:cNvSpPr>
              <p:nvPr/>
            </p:nvSpPr>
            <p:spPr bwMode="auto">
              <a:xfrm>
                <a:off x="3059" y="1778"/>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51" name="Rectangle 18">
                <a:extLst>
                  <a:ext uri="{FF2B5EF4-FFF2-40B4-BE49-F238E27FC236}">
                    <a16:creationId xmlns="" xmlns:a16="http://schemas.microsoft.com/office/drawing/2014/main" id="{07D5AE45-DCC8-4EDE-9284-8D1A6920DDC4}"/>
                  </a:ext>
                </a:extLst>
              </p:cNvPr>
              <p:cNvSpPr>
                <a:spLocks noChangeArrowheads="1"/>
              </p:cNvSpPr>
              <p:nvPr/>
            </p:nvSpPr>
            <p:spPr bwMode="auto">
              <a:xfrm>
                <a:off x="3099" y="1778"/>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52" name="Rectangle 19">
                <a:extLst>
                  <a:ext uri="{FF2B5EF4-FFF2-40B4-BE49-F238E27FC236}">
                    <a16:creationId xmlns="" xmlns:a16="http://schemas.microsoft.com/office/drawing/2014/main" id="{9ABBF486-FDC6-45BF-A1BE-0E86CFEFE10E}"/>
                  </a:ext>
                </a:extLst>
              </p:cNvPr>
              <p:cNvSpPr>
                <a:spLocks noChangeArrowheads="1"/>
              </p:cNvSpPr>
              <p:nvPr/>
            </p:nvSpPr>
            <p:spPr bwMode="auto">
              <a:xfrm>
                <a:off x="3114" y="1778"/>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5</a:t>
                </a:r>
              </a:p>
            </p:txBody>
          </p:sp>
          <p:sp>
            <p:nvSpPr>
              <p:cNvPr id="18453" name="Rectangle 20">
                <a:extLst>
                  <a:ext uri="{FF2B5EF4-FFF2-40B4-BE49-F238E27FC236}">
                    <a16:creationId xmlns="" xmlns:a16="http://schemas.microsoft.com/office/drawing/2014/main" id="{EB9F7F80-7FB6-4626-9764-549A7DC2B71C}"/>
                  </a:ext>
                </a:extLst>
              </p:cNvPr>
              <p:cNvSpPr>
                <a:spLocks noChangeArrowheads="1"/>
              </p:cNvSpPr>
              <p:nvPr/>
            </p:nvSpPr>
            <p:spPr bwMode="auto">
              <a:xfrm>
                <a:off x="3059" y="1918"/>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54" name="Rectangle 21">
                <a:extLst>
                  <a:ext uri="{FF2B5EF4-FFF2-40B4-BE49-F238E27FC236}">
                    <a16:creationId xmlns="" xmlns:a16="http://schemas.microsoft.com/office/drawing/2014/main" id="{99ACBDE6-688C-459B-B401-A0FE1F34D9C1}"/>
                  </a:ext>
                </a:extLst>
              </p:cNvPr>
              <p:cNvSpPr>
                <a:spLocks noChangeArrowheads="1"/>
              </p:cNvSpPr>
              <p:nvPr/>
            </p:nvSpPr>
            <p:spPr bwMode="auto">
              <a:xfrm>
                <a:off x="3099" y="1918"/>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55" name="Rectangle 22">
                <a:extLst>
                  <a:ext uri="{FF2B5EF4-FFF2-40B4-BE49-F238E27FC236}">
                    <a16:creationId xmlns="" xmlns:a16="http://schemas.microsoft.com/office/drawing/2014/main" id="{1D38C479-9A25-4065-A24A-37AAE8188F23}"/>
                  </a:ext>
                </a:extLst>
              </p:cNvPr>
              <p:cNvSpPr>
                <a:spLocks noChangeArrowheads="1"/>
              </p:cNvSpPr>
              <p:nvPr/>
            </p:nvSpPr>
            <p:spPr bwMode="auto">
              <a:xfrm>
                <a:off x="3114" y="1918"/>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4</a:t>
                </a:r>
              </a:p>
            </p:txBody>
          </p:sp>
          <p:sp>
            <p:nvSpPr>
              <p:cNvPr id="18456" name="Rectangle 23">
                <a:extLst>
                  <a:ext uri="{FF2B5EF4-FFF2-40B4-BE49-F238E27FC236}">
                    <a16:creationId xmlns="" xmlns:a16="http://schemas.microsoft.com/office/drawing/2014/main" id="{5FF18AF0-2DDF-4684-B989-6504F747A02A}"/>
                  </a:ext>
                </a:extLst>
              </p:cNvPr>
              <p:cNvSpPr>
                <a:spLocks noChangeArrowheads="1"/>
              </p:cNvSpPr>
              <p:nvPr/>
            </p:nvSpPr>
            <p:spPr bwMode="auto">
              <a:xfrm>
                <a:off x="3059" y="2064"/>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57" name="Rectangle 24">
                <a:extLst>
                  <a:ext uri="{FF2B5EF4-FFF2-40B4-BE49-F238E27FC236}">
                    <a16:creationId xmlns="" xmlns:a16="http://schemas.microsoft.com/office/drawing/2014/main" id="{7A9C8DDC-588B-44AD-BBB4-78800CEE913C}"/>
                  </a:ext>
                </a:extLst>
              </p:cNvPr>
              <p:cNvSpPr>
                <a:spLocks noChangeArrowheads="1"/>
              </p:cNvSpPr>
              <p:nvPr/>
            </p:nvSpPr>
            <p:spPr bwMode="auto">
              <a:xfrm>
                <a:off x="3099" y="2064"/>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58" name="Rectangle 25">
                <a:extLst>
                  <a:ext uri="{FF2B5EF4-FFF2-40B4-BE49-F238E27FC236}">
                    <a16:creationId xmlns="" xmlns:a16="http://schemas.microsoft.com/office/drawing/2014/main" id="{228C2435-6623-4FAE-AA79-E493D69F165A}"/>
                  </a:ext>
                </a:extLst>
              </p:cNvPr>
              <p:cNvSpPr>
                <a:spLocks noChangeArrowheads="1"/>
              </p:cNvSpPr>
              <p:nvPr/>
            </p:nvSpPr>
            <p:spPr bwMode="auto">
              <a:xfrm>
                <a:off x="3114" y="2064"/>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3</a:t>
                </a:r>
              </a:p>
            </p:txBody>
          </p:sp>
          <p:sp>
            <p:nvSpPr>
              <p:cNvPr id="18459" name="Rectangle 26">
                <a:extLst>
                  <a:ext uri="{FF2B5EF4-FFF2-40B4-BE49-F238E27FC236}">
                    <a16:creationId xmlns="" xmlns:a16="http://schemas.microsoft.com/office/drawing/2014/main" id="{CE0EB90E-449A-44D9-87CC-CCBAF18E134E}"/>
                  </a:ext>
                </a:extLst>
              </p:cNvPr>
              <p:cNvSpPr>
                <a:spLocks noChangeArrowheads="1"/>
              </p:cNvSpPr>
              <p:nvPr/>
            </p:nvSpPr>
            <p:spPr bwMode="auto">
              <a:xfrm>
                <a:off x="3059" y="2203"/>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60" name="Rectangle 27">
                <a:extLst>
                  <a:ext uri="{FF2B5EF4-FFF2-40B4-BE49-F238E27FC236}">
                    <a16:creationId xmlns="" xmlns:a16="http://schemas.microsoft.com/office/drawing/2014/main" id="{E54D6407-CFE3-46FE-ADC2-CFBE25EE59E2}"/>
                  </a:ext>
                </a:extLst>
              </p:cNvPr>
              <p:cNvSpPr>
                <a:spLocks noChangeArrowheads="1"/>
              </p:cNvSpPr>
              <p:nvPr/>
            </p:nvSpPr>
            <p:spPr bwMode="auto">
              <a:xfrm>
                <a:off x="3099" y="2203"/>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61" name="Rectangle 28">
                <a:extLst>
                  <a:ext uri="{FF2B5EF4-FFF2-40B4-BE49-F238E27FC236}">
                    <a16:creationId xmlns="" xmlns:a16="http://schemas.microsoft.com/office/drawing/2014/main" id="{1B943C9E-8517-436D-8062-9D675B3F66FC}"/>
                  </a:ext>
                </a:extLst>
              </p:cNvPr>
              <p:cNvSpPr>
                <a:spLocks noChangeArrowheads="1"/>
              </p:cNvSpPr>
              <p:nvPr/>
            </p:nvSpPr>
            <p:spPr bwMode="auto">
              <a:xfrm>
                <a:off x="3114" y="2203"/>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2</a:t>
                </a:r>
              </a:p>
            </p:txBody>
          </p:sp>
          <p:sp>
            <p:nvSpPr>
              <p:cNvPr id="18462" name="Rectangle 29">
                <a:extLst>
                  <a:ext uri="{FF2B5EF4-FFF2-40B4-BE49-F238E27FC236}">
                    <a16:creationId xmlns="" xmlns:a16="http://schemas.microsoft.com/office/drawing/2014/main" id="{C3671489-BBBB-45B4-8B32-A4C47EF30131}"/>
                  </a:ext>
                </a:extLst>
              </p:cNvPr>
              <p:cNvSpPr>
                <a:spLocks noChangeArrowheads="1"/>
              </p:cNvSpPr>
              <p:nvPr/>
            </p:nvSpPr>
            <p:spPr bwMode="auto">
              <a:xfrm>
                <a:off x="3059" y="2349"/>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63" name="Rectangle 30">
                <a:extLst>
                  <a:ext uri="{FF2B5EF4-FFF2-40B4-BE49-F238E27FC236}">
                    <a16:creationId xmlns="" xmlns:a16="http://schemas.microsoft.com/office/drawing/2014/main" id="{56392EC8-AAFC-4DB7-8A1D-A9ACFADAA817}"/>
                  </a:ext>
                </a:extLst>
              </p:cNvPr>
              <p:cNvSpPr>
                <a:spLocks noChangeArrowheads="1"/>
              </p:cNvSpPr>
              <p:nvPr/>
            </p:nvSpPr>
            <p:spPr bwMode="auto">
              <a:xfrm>
                <a:off x="3099" y="2349"/>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64" name="Rectangle 31">
                <a:extLst>
                  <a:ext uri="{FF2B5EF4-FFF2-40B4-BE49-F238E27FC236}">
                    <a16:creationId xmlns="" xmlns:a16="http://schemas.microsoft.com/office/drawing/2014/main" id="{1D2F7F64-F765-4ABD-9D1E-68D6D9C084E6}"/>
                  </a:ext>
                </a:extLst>
              </p:cNvPr>
              <p:cNvSpPr>
                <a:spLocks noChangeArrowheads="1"/>
              </p:cNvSpPr>
              <p:nvPr/>
            </p:nvSpPr>
            <p:spPr bwMode="auto">
              <a:xfrm>
                <a:off x="3114" y="2349"/>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1</a:t>
                </a:r>
              </a:p>
            </p:txBody>
          </p:sp>
          <p:sp>
            <p:nvSpPr>
              <p:cNvPr id="18465" name="Rectangle 32">
                <a:extLst>
                  <a:ext uri="{FF2B5EF4-FFF2-40B4-BE49-F238E27FC236}">
                    <a16:creationId xmlns="" xmlns:a16="http://schemas.microsoft.com/office/drawing/2014/main" id="{E1F57F60-628B-4CB8-9446-807A2BC6BC36}"/>
                  </a:ext>
                </a:extLst>
              </p:cNvPr>
              <p:cNvSpPr>
                <a:spLocks noChangeArrowheads="1"/>
              </p:cNvSpPr>
              <p:nvPr/>
            </p:nvSpPr>
            <p:spPr bwMode="auto">
              <a:xfrm>
                <a:off x="3059" y="2490"/>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66" name="Rectangle 33">
                <a:extLst>
                  <a:ext uri="{FF2B5EF4-FFF2-40B4-BE49-F238E27FC236}">
                    <a16:creationId xmlns="" xmlns:a16="http://schemas.microsoft.com/office/drawing/2014/main" id="{D42A31B8-1C17-4C1A-9577-81E363097D22}"/>
                  </a:ext>
                </a:extLst>
              </p:cNvPr>
              <p:cNvSpPr>
                <a:spLocks noChangeArrowheads="1"/>
              </p:cNvSpPr>
              <p:nvPr/>
            </p:nvSpPr>
            <p:spPr bwMode="auto">
              <a:xfrm>
                <a:off x="3099" y="2490"/>
                <a:ext cx="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18467" name="Rectangle 34">
                <a:extLst>
                  <a:ext uri="{FF2B5EF4-FFF2-40B4-BE49-F238E27FC236}">
                    <a16:creationId xmlns="" xmlns:a16="http://schemas.microsoft.com/office/drawing/2014/main" id="{BDE78F84-4FD5-4547-A8F1-0A72B2EACBBE}"/>
                  </a:ext>
                </a:extLst>
              </p:cNvPr>
              <p:cNvSpPr>
                <a:spLocks noChangeArrowheads="1"/>
              </p:cNvSpPr>
              <p:nvPr/>
            </p:nvSpPr>
            <p:spPr bwMode="auto">
              <a:xfrm>
                <a:off x="3114" y="2490"/>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18468" name="Line 35">
                <a:extLst>
                  <a:ext uri="{FF2B5EF4-FFF2-40B4-BE49-F238E27FC236}">
                    <a16:creationId xmlns="" xmlns:a16="http://schemas.microsoft.com/office/drawing/2014/main" id="{F6C957A9-A035-4DF8-820B-8EC7AC9B6354}"/>
                  </a:ext>
                </a:extLst>
              </p:cNvPr>
              <p:cNvSpPr>
                <a:spLocks noChangeShapeType="1"/>
              </p:cNvSpPr>
              <p:nvPr/>
            </p:nvSpPr>
            <p:spPr bwMode="auto">
              <a:xfrm flipH="1">
                <a:off x="3269" y="1420"/>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69" name="Line 36">
                <a:extLst>
                  <a:ext uri="{FF2B5EF4-FFF2-40B4-BE49-F238E27FC236}">
                    <a16:creationId xmlns="" xmlns:a16="http://schemas.microsoft.com/office/drawing/2014/main" id="{305E79BC-6F1F-4B7F-8AA8-C4F3E45F27B3}"/>
                  </a:ext>
                </a:extLst>
              </p:cNvPr>
              <p:cNvSpPr>
                <a:spLocks noChangeShapeType="1"/>
              </p:cNvSpPr>
              <p:nvPr/>
            </p:nvSpPr>
            <p:spPr bwMode="auto">
              <a:xfrm flipH="1">
                <a:off x="3269" y="1564"/>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0" name="Line 37">
                <a:extLst>
                  <a:ext uri="{FF2B5EF4-FFF2-40B4-BE49-F238E27FC236}">
                    <a16:creationId xmlns="" xmlns:a16="http://schemas.microsoft.com/office/drawing/2014/main" id="{BB7C53A8-A8D4-41DB-959B-09DA06AAE775}"/>
                  </a:ext>
                </a:extLst>
              </p:cNvPr>
              <p:cNvSpPr>
                <a:spLocks noChangeShapeType="1"/>
              </p:cNvSpPr>
              <p:nvPr/>
            </p:nvSpPr>
            <p:spPr bwMode="auto">
              <a:xfrm flipH="1">
                <a:off x="3269" y="1705"/>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1" name="Line 38">
                <a:extLst>
                  <a:ext uri="{FF2B5EF4-FFF2-40B4-BE49-F238E27FC236}">
                    <a16:creationId xmlns="" xmlns:a16="http://schemas.microsoft.com/office/drawing/2014/main" id="{8A3FED86-D40E-4DC6-862A-1A53788955C4}"/>
                  </a:ext>
                </a:extLst>
              </p:cNvPr>
              <p:cNvSpPr>
                <a:spLocks noChangeShapeType="1"/>
              </p:cNvSpPr>
              <p:nvPr/>
            </p:nvSpPr>
            <p:spPr bwMode="auto">
              <a:xfrm flipH="1">
                <a:off x="3269" y="1850"/>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2" name="Line 39">
                <a:extLst>
                  <a:ext uri="{FF2B5EF4-FFF2-40B4-BE49-F238E27FC236}">
                    <a16:creationId xmlns="" xmlns:a16="http://schemas.microsoft.com/office/drawing/2014/main" id="{3A0A63E8-FEBF-41C1-8D53-704BAEA68B87}"/>
                  </a:ext>
                </a:extLst>
              </p:cNvPr>
              <p:cNvSpPr>
                <a:spLocks noChangeShapeType="1"/>
              </p:cNvSpPr>
              <p:nvPr/>
            </p:nvSpPr>
            <p:spPr bwMode="auto">
              <a:xfrm flipH="1">
                <a:off x="3269" y="1990"/>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3" name="Line 40">
                <a:extLst>
                  <a:ext uri="{FF2B5EF4-FFF2-40B4-BE49-F238E27FC236}">
                    <a16:creationId xmlns="" xmlns:a16="http://schemas.microsoft.com/office/drawing/2014/main" id="{FAC6B2D5-2F87-4AB8-8A68-585F06129407}"/>
                  </a:ext>
                </a:extLst>
              </p:cNvPr>
              <p:cNvSpPr>
                <a:spLocks noChangeShapeType="1"/>
              </p:cNvSpPr>
              <p:nvPr/>
            </p:nvSpPr>
            <p:spPr bwMode="auto">
              <a:xfrm flipH="1">
                <a:off x="3269" y="2136"/>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4" name="Line 41">
                <a:extLst>
                  <a:ext uri="{FF2B5EF4-FFF2-40B4-BE49-F238E27FC236}">
                    <a16:creationId xmlns="" xmlns:a16="http://schemas.microsoft.com/office/drawing/2014/main" id="{56FD1209-DE95-4424-8CB7-2041EB336707}"/>
                  </a:ext>
                </a:extLst>
              </p:cNvPr>
              <p:cNvSpPr>
                <a:spLocks noChangeShapeType="1"/>
              </p:cNvSpPr>
              <p:nvPr/>
            </p:nvSpPr>
            <p:spPr bwMode="auto">
              <a:xfrm flipH="1">
                <a:off x="3269" y="2277"/>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5" name="Line 42">
                <a:extLst>
                  <a:ext uri="{FF2B5EF4-FFF2-40B4-BE49-F238E27FC236}">
                    <a16:creationId xmlns="" xmlns:a16="http://schemas.microsoft.com/office/drawing/2014/main" id="{82707FF0-D334-47BF-9BDB-E9F3DA08D483}"/>
                  </a:ext>
                </a:extLst>
              </p:cNvPr>
              <p:cNvSpPr>
                <a:spLocks noChangeShapeType="1"/>
              </p:cNvSpPr>
              <p:nvPr/>
            </p:nvSpPr>
            <p:spPr bwMode="auto">
              <a:xfrm flipH="1">
                <a:off x="3269" y="2422"/>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6" name="Line 43">
                <a:extLst>
                  <a:ext uri="{FF2B5EF4-FFF2-40B4-BE49-F238E27FC236}">
                    <a16:creationId xmlns="" xmlns:a16="http://schemas.microsoft.com/office/drawing/2014/main" id="{1967BCA5-5654-49BE-97B5-292A994D9A25}"/>
                  </a:ext>
                </a:extLst>
              </p:cNvPr>
              <p:cNvSpPr>
                <a:spLocks noChangeShapeType="1"/>
              </p:cNvSpPr>
              <p:nvPr/>
            </p:nvSpPr>
            <p:spPr bwMode="auto">
              <a:xfrm flipH="1">
                <a:off x="3269" y="2562"/>
                <a:ext cx="7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7" name="Line 44">
                <a:extLst>
                  <a:ext uri="{FF2B5EF4-FFF2-40B4-BE49-F238E27FC236}">
                    <a16:creationId xmlns="" xmlns:a16="http://schemas.microsoft.com/office/drawing/2014/main" id="{D1EC9B8D-09FA-4F3E-A88D-BD817D697055}"/>
                  </a:ext>
                </a:extLst>
              </p:cNvPr>
              <p:cNvSpPr>
                <a:spLocks noChangeShapeType="1"/>
              </p:cNvSpPr>
              <p:nvPr/>
            </p:nvSpPr>
            <p:spPr bwMode="auto">
              <a:xfrm flipV="1">
                <a:off x="3336" y="1386"/>
                <a:ext cx="0" cy="12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78" name="Freeform 45">
                <a:extLst>
                  <a:ext uri="{FF2B5EF4-FFF2-40B4-BE49-F238E27FC236}">
                    <a16:creationId xmlns="" xmlns:a16="http://schemas.microsoft.com/office/drawing/2014/main" id="{619B2E59-12EC-4A41-915A-709DC73EB250}"/>
                  </a:ext>
                </a:extLst>
              </p:cNvPr>
              <p:cNvSpPr>
                <a:spLocks/>
              </p:cNvSpPr>
              <p:nvPr/>
            </p:nvSpPr>
            <p:spPr bwMode="auto">
              <a:xfrm>
                <a:off x="3370" y="1425"/>
                <a:ext cx="1727" cy="1138"/>
              </a:xfrm>
              <a:custGeom>
                <a:avLst/>
                <a:gdLst>
                  <a:gd name="T0" fmla="*/ 1528 w 1326"/>
                  <a:gd name="T1" fmla="*/ 86549 h 882"/>
                  <a:gd name="T2" fmla="*/ 4127 w 1326"/>
                  <a:gd name="T3" fmla="*/ 86549 h 882"/>
                  <a:gd name="T4" fmla="*/ 6536 w 1326"/>
                  <a:gd name="T5" fmla="*/ 86549 h 882"/>
                  <a:gd name="T6" fmla="*/ 9117 w 1326"/>
                  <a:gd name="T7" fmla="*/ 86549 h 882"/>
                  <a:gd name="T8" fmla="*/ 11601 w 1326"/>
                  <a:gd name="T9" fmla="*/ 86549 h 882"/>
                  <a:gd name="T10" fmla="*/ 14119 w 1326"/>
                  <a:gd name="T11" fmla="*/ 86549 h 882"/>
                  <a:gd name="T12" fmla="*/ 16564 w 1326"/>
                  <a:gd name="T13" fmla="*/ 86549 h 882"/>
                  <a:gd name="T14" fmla="*/ 19218 w 1326"/>
                  <a:gd name="T15" fmla="*/ 86549 h 882"/>
                  <a:gd name="T16" fmla="*/ 21169 w 1326"/>
                  <a:gd name="T17" fmla="*/ 86549 h 882"/>
                  <a:gd name="T18" fmla="*/ 23714 w 1326"/>
                  <a:gd name="T19" fmla="*/ 86549 h 882"/>
                  <a:gd name="T20" fmla="*/ 26233 w 1326"/>
                  <a:gd name="T21" fmla="*/ 86178 h 882"/>
                  <a:gd name="T22" fmla="*/ 28740 w 1326"/>
                  <a:gd name="T23" fmla="*/ 86178 h 882"/>
                  <a:gd name="T24" fmla="*/ 31275 w 1326"/>
                  <a:gd name="T25" fmla="*/ 85649 h 882"/>
                  <a:gd name="T26" fmla="*/ 33760 w 1326"/>
                  <a:gd name="T27" fmla="*/ 84898 h 882"/>
                  <a:gd name="T28" fmla="*/ 36225 w 1326"/>
                  <a:gd name="T29" fmla="*/ 83958 h 882"/>
                  <a:gd name="T30" fmla="*/ 38844 w 1326"/>
                  <a:gd name="T31" fmla="*/ 82656 h 882"/>
                  <a:gd name="T32" fmla="*/ 41255 w 1326"/>
                  <a:gd name="T33" fmla="*/ 81016 h 882"/>
                  <a:gd name="T34" fmla="*/ 43803 w 1326"/>
                  <a:gd name="T35" fmla="*/ 78456 h 882"/>
                  <a:gd name="T36" fmla="*/ 46259 w 1326"/>
                  <a:gd name="T37" fmla="*/ 75015 h 882"/>
                  <a:gd name="T38" fmla="*/ 48762 w 1326"/>
                  <a:gd name="T39" fmla="*/ 70704 h 882"/>
                  <a:gd name="T40" fmla="*/ 50807 w 1326"/>
                  <a:gd name="T41" fmla="*/ 65648 h 882"/>
                  <a:gd name="T42" fmla="*/ 53417 w 1326"/>
                  <a:gd name="T43" fmla="*/ 59210 h 882"/>
                  <a:gd name="T44" fmla="*/ 55829 w 1326"/>
                  <a:gd name="T45" fmla="*/ 52447 h 882"/>
                  <a:gd name="T46" fmla="*/ 58420 w 1326"/>
                  <a:gd name="T47" fmla="*/ 44285 h 882"/>
                  <a:gd name="T48" fmla="*/ 60911 w 1326"/>
                  <a:gd name="T49" fmla="*/ 36224 h 882"/>
                  <a:gd name="T50" fmla="*/ 63494 w 1326"/>
                  <a:gd name="T51" fmla="*/ 27721 h 882"/>
                  <a:gd name="T52" fmla="*/ 65890 w 1326"/>
                  <a:gd name="T53" fmla="*/ 19662 h 882"/>
                  <a:gd name="T54" fmla="*/ 68450 w 1326"/>
                  <a:gd name="T55" fmla="*/ 12404 h 882"/>
                  <a:gd name="T56" fmla="*/ 71109 w 1326"/>
                  <a:gd name="T57" fmla="*/ 6330 h 882"/>
                  <a:gd name="T58" fmla="*/ 73483 w 1326"/>
                  <a:gd name="T59" fmla="*/ 2084 h 882"/>
                  <a:gd name="T60" fmla="*/ 76087 w 1326"/>
                  <a:gd name="T61" fmla="*/ 0 h 882"/>
                  <a:gd name="T62" fmla="*/ 77983 w 1326"/>
                  <a:gd name="T63" fmla="*/ 0 h 882"/>
                  <a:gd name="T64" fmla="*/ 80617 w 1326"/>
                  <a:gd name="T65" fmla="*/ 2084 h 882"/>
                  <a:gd name="T66" fmla="*/ 83121 w 1326"/>
                  <a:gd name="T67" fmla="*/ 6330 h 882"/>
                  <a:gd name="T68" fmla="*/ 85640 w 1326"/>
                  <a:gd name="T69" fmla="*/ 12404 h 882"/>
                  <a:gd name="T70" fmla="*/ 88080 w 1326"/>
                  <a:gd name="T71" fmla="*/ 19662 h 882"/>
                  <a:gd name="T72" fmla="*/ 90683 w 1326"/>
                  <a:gd name="T73" fmla="*/ 27721 h 882"/>
                  <a:gd name="T74" fmla="*/ 93128 w 1326"/>
                  <a:gd name="T75" fmla="*/ 36224 h 882"/>
                  <a:gd name="T76" fmla="*/ 95705 w 1326"/>
                  <a:gd name="T77" fmla="*/ 44285 h 882"/>
                  <a:gd name="T78" fmla="*/ 98307 w 1326"/>
                  <a:gd name="T79" fmla="*/ 52447 h 882"/>
                  <a:gd name="T80" fmla="*/ 100725 w 1326"/>
                  <a:gd name="T81" fmla="*/ 59210 h 882"/>
                  <a:gd name="T82" fmla="*/ 103322 w 1326"/>
                  <a:gd name="T83" fmla="*/ 65648 h 882"/>
                  <a:gd name="T84" fmla="*/ 105295 w 1326"/>
                  <a:gd name="T85" fmla="*/ 70704 h 882"/>
                  <a:gd name="T86" fmla="*/ 107728 w 1326"/>
                  <a:gd name="T87" fmla="*/ 75015 h 882"/>
                  <a:gd name="T88" fmla="*/ 110378 w 1326"/>
                  <a:gd name="T89" fmla="*/ 78456 h 882"/>
                  <a:gd name="T90" fmla="*/ 112747 w 1326"/>
                  <a:gd name="T91" fmla="*/ 81016 h 882"/>
                  <a:gd name="T92" fmla="*/ 115346 w 1326"/>
                  <a:gd name="T93" fmla="*/ 82656 h 882"/>
                  <a:gd name="T94" fmla="*/ 117802 w 1326"/>
                  <a:gd name="T95" fmla="*/ 83958 h 882"/>
                  <a:gd name="T96" fmla="*/ 120372 w 1326"/>
                  <a:gd name="T97" fmla="*/ 84898 h 882"/>
                  <a:gd name="T98" fmla="*/ 122901 w 1326"/>
                  <a:gd name="T99" fmla="*/ 85649 h 882"/>
                  <a:gd name="T100" fmla="*/ 125340 w 1326"/>
                  <a:gd name="T101" fmla="*/ 86178 h 882"/>
                  <a:gd name="T102" fmla="*/ 127907 w 1326"/>
                  <a:gd name="T103" fmla="*/ 86178 h 882"/>
                  <a:gd name="T104" fmla="*/ 130394 w 1326"/>
                  <a:gd name="T105" fmla="*/ 86549 h 882"/>
                  <a:gd name="T106" fmla="*/ 132920 w 1326"/>
                  <a:gd name="T107" fmla="*/ 86549 h 882"/>
                  <a:gd name="T108" fmla="*/ 134938 w 1326"/>
                  <a:gd name="T109" fmla="*/ 86549 h 882"/>
                  <a:gd name="T110" fmla="*/ 137363 w 1326"/>
                  <a:gd name="T111" fmla="*/ 86549 h 882"/>
                  <a:gd name="T112" fmla="*/ 139978 w 1326"/>
                  <a:gd name="T113" fmla="*/ 86549 h 882"/>
                  <a:gd name="T114" fmla="*/ 142579 w 1326"/>
                  <a:gd name="T115" fmla="*/ 86549 h 882"/>
                  <a:gd name="T116" fmla="*/ 144978 w 1326"/>
                  <a:gd name="T117" fmla="*/ 86549 h 882"/>
                  <a:gd name="T118" fmla="*/ 147561 w 1326"/>
                  <a:gd name="T119" fmla="*/ 86549 h 882"/>
                  <a:gd name="T120" fmla="*/ 150046 w 1326"/>
                  <a:gd name="T121" fmla="*/ 86549 h 882"/>
                  <a:gd name="T122" fmla="*/ 152584 w 1326"/>
                  <a:gd name="T123" fmla="*/ 86549 h 8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882"/>
                  <a:gd name="T188" fmla="*/ 1326 w 1326"/>
                  <a:gd name="T189" fmla="*/ 882 h 8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882">
                    <a:moveTo>
                      <a:pt x="0" y="881"/>
                    </a:moveTo>
                    <a:lnTo>
                      <a:pt x="4" y="881"/>
                    </a:lnTo>
                    <a:lnTo>
                      <a:pt x="9" y="881"/>
                    </a:lnTo>
                    <a:lnTo>
                      <a:pt x="13" y="881"/>
                    </a:lnTo>
                    <a:lnTo>
                      <a:pt x="17" y="881"/>
                    </a:lnTo>
                    <a:lnTo>
                      <a:pt x="26" y="881"/>
                    </a:lnTo>
                    <a:lnTo>
                      <a:pt x="30" y="881"/>
                    </a:lnTo>
                    <a:lnTo>
                      <a:pt x="35" y="881"/>
                    </a:lnTo>
                    <a:lnTo>
                      <a:pt x="39" y="881"/>
                    </a:lnTo>
                    <a:lnTo>
                      <a:pt x="48" y="881"/>
                    </a:lnTo>
                    <a:lnTo>
                      <a:pt x="52" y="881"/>
                    </a:lnTo>
                    <a:lnTo>
                      <a:pt x="56" y="881"/>
                    </a:lnTo>
                    <a:lnTo>
                      <a:pt x="61" y="881"/>
                    </a:lnTo>
                    <a:lnTo>
                      <a:pt x="65" y="881"/>
                    </a:lnTo>
                    <a:lnTo>
                      <a:pt x="74" y="881"/>
                    </a:lnTo>
                    <a:lnTo>
                      <a:pt x="78" y="881"/>
                    </a:lnTo>
                    <a:lnTo>
                      <a:pt x="82" y="881"/>
                    </a:lnTo>
                    <a:lnTo>
                      <a:pt x="87" y="881"/>
                    </a:lnTo>
                    <a:lnTo>
                      <a:pt x="95" y="881"/>
                    </a:lnTo>
                    <a:lnTo>
                      <a:pt x="100" y="881"/>
                    </a:lnTo>
                    <a:lnTo>
                      <a:pt x="104" y="881"/>
                    </a:lnTo>
                    <a:lnTo>
                      <a:pt x="108" y="881"/>
                    </a:lnTo>
                    <a:lnTo>
                      <a:pt x="117" y="881"/>
                    </a:lnTo>
                    <a:lnTo>
                      <a:pt x="121" y="881"/>
                    </a:lnTo>
                    <a:lnTo>
                      <a:pt x="126" y="881"/>
                    </a:lnTo>
                    <a:lnTo>
                      <a:pt x="130" y="881"/>
                    </a:lnTo>
                    <a:lnTo>
                      <a:pt x="134" y="881"/>
                    </a:lnTo>
                    <a:lnTo>
                      <a:pt x="143" y="881"/>
                    </a:lnTo>
                    <a:lnTo>
                      <a:pt x="147" y="881"/>
                    </a:lnTo>
                    <a:lnTo>
                      <a:pt x="152" y="881"/>
                    </a:lnTo>
                    <a:lnTo>
                      <a:pt x="156" y="881"/>
                    </a:lnTo>
                    <a:lnTo>
                      <a:pt x="165" y="881"/>
                    </a:lnTo>
                    <a:lnTo>
                      <a:pt x="169" y="881"/>
                    </a:lnTo>
                    <a:lnTo>
                      <a:pt x="173" y="881"/>
                    </a:lnTo>
                    <a:lnTo>
                      <a:pt x="178" y="881"/>
                    </a:lnTo>
                    <a:lnTo>
                      <a:pt x="182" y="881"/>
                    </a:lnTo>
                    <a:lnTo>
                      <a:pt x="191" y="881"/>
                    </a:lnTo>
                    <a:lnTo>
                      <a:pt x="195" y="881"/>
                    </a:lnTo>
                    <a:lnTo>
                      <a:pt x="199" y="881"/>
                    </a:lnTo>
                    <a:lnTo>
                      <a:pt x="204" y="881"/>
                    </a:lnTo>
                    <a:lnTo>
                      <a:pt x="212" y="881"/>
                    </a:lnTo>
                    <a:lnTo>
                      <a:pt x="217" y="881"/>
                    </a:lnTo>
                    <a:lnTo>
                      <a:pt x="221" y="881"/>
                    </a:lnTo>
                    <a:lnTo>
                      <a:pt x="225" y="877"/>
                    </a:lnTo>
                    <a:lnTo>
                      <a:pt x="234" y="877"/>
                    </a:lnTo>
                    <a:lnTo>
                      <a:pt x="238" y="877"/>
                    </a:lnTo>
                    <a:lnTo>
                      <a:pt x="243" y="877"/>
                    </a:lnTo>
                    <a:lnTo>
                      <a:pt x="247" y="877"/>
                    </a:lnTo>
                    <a:lnTo>
                      <a:pt x="251" y="877"/>
                    </a:lnTo>
                    <a:lnTo>
                      <a:pt x="260" y="872"/>
                    </a:lnTo>
                    <a:lnTo>
                      <a:pt x="264" y="872"/>
                    </a:lnTo>
                    <a:lnTo>
                      <a:pt x="269" y="872"/>
                    </a:lnTo>
                    <a:lnTo>
                      <a:pt x="273" y="872"/>
                    </a:lnTo>
                    <a:lnTo>
                      <a:pt x="282" y="868"/>
                    </a:lnTo>
                    <a:lnTo>
                      <a:pt x="286" y="868"/>
                    </a:lnTo>
                    <a:lnTo>
                      <a:pt x="290" y="864"/>
                    </a:lnTo>
                    <a:lnTo>
                      <a:pt x="295" y="864"/>
                    </a:lnTo>
                    <a:lnTo>
                      <a:pt x="299" y="859"/>
                    </a:lnTo>
                    <a:lnTo>
                      <a:pt x="308" y="859"/>
                    </a:lnTo>
                    <a:lnTo>
                      <a:pt x="312" y="855"/>
                    </a:lnTo>
                    <a:lnTo>
                      <a:pt x="316" y="851"/>
                    </a:lnTo>
                    <a:lnTo>
                      <a:pt x="321" y="851"/>
                    </a:lnTo>
                    <a:lnTo>
                      <a:pt x="329" y="846"/>
                    </a:lnTo>
                    <a:lnTo>
                      <a:pt x="334" y="842"/>
                    </a:lnTo>
                    <a:lnTo>
                      <a:pt x="338" y="838"/>
                    </a:lnTo>
                    <a:lnTo>
                      <a:pt x="342" y="833"/>
                    </a:lnTo>
                    <a:lnTo>
                      <a:pt x="351" y="829"/>
                    </a:lnTo>
                    <a:lnTo>
                      <a:pt x="355" y="825"/>
                    </a:lnTo>
                    <a:lnTo>
                      <a:pt x="360" y="816"/>
                    </a:lnTo>
                    <a:lnTo>
                      <a:pt x="364" y="812"/>
                    </a:lnTo>
                    <a:lnTo>
                      <a:pt x="368" y="803"/>
                    </a:lnTo>
                    <a:lnTo>
                      <a:pt x="377" y="799"/>
                    </a:lnTo>
                    <a:lnTo>
                      <a:pt x="381" y="790"/>
                    </a:lnTo>
                    <a:lnTo>
                      <a:pt x="385" y="781"/>
                    </a:lnTo>
                    <a:lnTo>
                      <a:pt x="390" y="773"/>
                    </a:lnTo>
                    <a:lnTo>
                      <a:pt x="398" y="764"/>
                    </a:lnTo>
                    <a:lnTo>
                      <a:pt x="403" y="755"/>
                    </a:lnTo>
                    <a:lnTo>
                      <a:pt x="407" y="742"/>
                    </a:lnTo>
                    <a:lnTo>
                      <a:pt x="411" y="733"/>
                    </a:lnTo>
                    <a:lnTo>
                      <a:pt x="420" y="720"/>
                    </a:lnTo>
                    <a:lnTo>
                      <a:pt x="424" y="707"/>
                    </a:lnTo>
                    <a:lnTo>
                      <a:pt x="429" y="694"/>
                    </a:lnTo>
                    <a:lnTo>
                      <a:pt x="433" y="681"/>
                    </a:lnTo>
                    <a:lnTo>
                      <a:pt x="437" y="668"/>
                    </a:lnTo>
                    <a:lnTo>
                      <a:pt x="446" y="651"/>
                    </a:lnTo>
                    <a:lnTo>
                      <a:pt x="450" y="638"/>
                    </a:lnTo>
                    <a:lnTo>
                      <a:pt x="455" y="621"/>
                    </a:lnTo>
                    <a:lnTo>
                      <a:pt x="459" y="603"/>
                    </a:lnTo>
                    <a:lnTo>
                      <a:pt x="468" y="586"/>
                    </a:lnTo>
                    <a:lnTo>
                      <a:pt x="472" y="569"/>
                    </a:lnTo>
                    <a:lnTo>
                      <a:pt x="476" y="551"/>
                    </a:lnTo>
                    <a:lnTo>
                      <a:pt x="481" y="534"/>
                    </a:lnTo>
                    <a:lnTo>
                      <a:pt x="485" y="512"/>
                    </a:lnTo>
                    <a:lnTo>
                      <a:pt x="494" y="495"/>
                    </a:lnTo>
                    <a:lnTo>
                      <a:pt x="498" y="473"/>
                    </a:lnTo>
                    <a:lnTo>
                      <a:pt x="502" y="451"/>
                    </a:lnTo>
                    <a:lnTo>
                      <a:pt x="507" y="430"/>
                    </a:lnTo>
                    <a:lnTo>
                      <a:pt x="515" y="412"/>
                    </a:lnTo>
                    <a:lnTo>
                      <a:pt x="520" y="391"/>
                    </a:lnTo>
                    <a:lnTo>
                      <a:pt x="524" y="369"/>
                    </a:lnTo>
                    <a:lnTo>
                      <a:pt x="528" y="347"/>
                    </a:lnTo>
                    <a:lnTo>
                      <a:pt x="537" y="325"/>
                    </a:lnTo>
                    <a:lnTo>
                      <a:pt x="541" y="304"/>
                    </a:lnTo>
                    <a:lnTo>
                      <a:pt x="546" y="282"/>
                    </a:lnTo>
                    <a:lnTo>
                      <a:pt x="550" y="260"/>
                    </a:lnTo>
                    <a:lnTo>
                      <a:pt x="554" y="239"/>
                    </a:lnTo>
                    <a:lnTo>
                      <a:pt x="563" y="221"/>
                    </a:lnTo>
                    <a:lnTo>
                      <a:pt x="567" y="200"/>
                    </a:lnTo>
                    <a:lnTo>
                      <a:pt x="572" y="182"/>
                    </a:lnTo>
                    <a:lnTo>
                      <a:pt x="576" y="161"/>
                    </a:lnTo>
                    <a:lnTo>
                      <a:pt x="585" y="143"/>
                    </a:lnTo>
                    <a:lnTo>
                      <a:pt x="589" y="126"/>
                    </a:lnTo>
                    <a:lnTo>
                      <a:pt x="593" y="108"/>
                    </a:lnTo>
                    <a:lnTo>
                      <a:pt x="598" y="95"/>
                    </a:lnTo>
                    <a:lnTo>
                      <a:pt x="602" y="78"/>
                    </a:lnTo>
                    <a:lnTo>
                      <a:pt x="611" y="65"/>
                    </a:lnTo>
                    <a:lnTo>
                      <a:pt x="615" y="52"/>
                    </a:lnTo>
                    <a:lnTo>
                      <a:pt x="619" y="43"/>
                    </a:lnTo>
                    <a:lnTo>
                      <a:pt x="624" y="30"/>
                    </a:lnTo>
                    <a:lnTo>
                      <a:pt x="632" y="22"/>
                    </a:lnTo>
                    <a:lnTo>
                      <a:pt x="637" y="17"/>
                    </a:lnTo>
                    <a:lnTo>
                      <a:pt x="641" y="9"/>
                    </a:lnTo>
                    <a:lnTo>
                      <a:pt x="645" y="4"/>
                    </a:lnTo>
                    <a:lnTo>
                      <a:pt x="654" y="0"/>
                    </a:lnTo>
                    <a:lnTo>
                      <a:pt x="658" y="0"/>
                    </a:lnTo>
                    <a:lnTo>
                      <a:pt x="663" y="0"/>
                    </a:lnTo>
                    <a:lnTo>
                      <a:pt x="667" y="0"/>
                    </a:lnTo>
                    <a:lnTo>
                      <a:pt x="671" y="0"/>
                    </a:lnTo>
                    <a:lnTo>
                      <a:pt x="680" y="4"/>
                    </a:lnTo>
                    <a:lnTo>
                      <a:pt x="684" y="9"/>
                    </a:lnTo>
                    <a:lnTo>
                      <a:pt x="689" y="17"/>
                    </a:lnTo>
                    <a:lnTo>
                      <a:pt x="693" y="22"/>
                    </a:lnTo>
                    <a:lnTo>
                      <a:pt x="702" y="30"/>
                    </a:lnTo>
                    <a:lnTo>
                      <a:pt x="706" y="43"/>
                    </a:lnTo>
                    <a:lnTo>
                      <a:pt x="710" y="52"/>
                    </a:lnTo>
                    <a:lnTo>
                      <a:pt x="715" y="65"/>
                    </a:lnTo>
                    <a:lnTo>
                      <a:pt x="723" y="78"/>
                    </a:lnTo>
                    <a:lnTo>
                      <a:pt x="728" y="95"/>
                    </a:lnTo>
                    <a:lnTo>
                      <a:pt x="732" y="108"/>
                    </a:lnTo>
                    <a:lnTo>
                      <a:pt x="736" y="126"/>
                    </a:lnTo>
                    <a:lnTo>
                      <a:pt x="741" y="143"/>
                    </a:lnTo>
                    <a:lnTo>
                      <a:pt x="749" y="161"/>
                    </a:lnTo>
                    <a:lnTo>
                      <a:pt x="754" y="182"/>
                    </a:lnTo>
                    <a:lnTo>
                      <a:pt x="758" y="200"/>
                    </a:lnTo>
                    <a:lnTo>
                      <a:pt x="762" y="221"/>
                    </a:lnTo>
                    <a:lnTo>
                      <a:pt x="771" y="239"/>
                    </a:lnTo>
                    <a:lnTo>
                      <a:pt x="775" y="260"/>
                    </a:lnTo>
                    <a:lnTo>
                      <a:pt x="780" y="282"/>
                    </a:lnTo>
                    <a:lnTo>
                      <a:pt x="784" y="304"/>
                    </a:lnTo>
                    <a:lnTo>
                      <a:pt x="788" y="325"/>
                    </a:lnTo>
                    <a:lnTo>
                      <a:pt x="797" y="347"/>
                    </a:lnTo>
                    <a:lnTo>
                      <a:pt x="801" y="369"/>
                    </a:lnTo>
                    <a:lnTo>
                      <a:pt x="806" y="391"/>
                    </a:lnTo>
                    <a:lnTo>
                      <a:pt x="810" y="412"/>
                    </a:lnTo>
                    <a:lnTo>
                      <a:pt x="819" y="430"/>
                    </a:lnTo>
                    <a:lnTo>
                      <a:pt x="823" y="451"/>
                    </a:lnTo>
                    <a:lnTo>
                      <a:pt x="827" y="473"/>
                    </a:lnTo>
                    <a:lnTo>
                      <a:pt x="832" y="495"/>
                    </a:lnTo>
                    <a:lnTo>
                      <a:pt x="840" y="512"/>
                    </a:lnTo>
                    <a:lnTo>
                      <a:pt x="845" y="534"/>
                    </a:lnTo>
                    <a:lnTo>
                      <a:pt x="849" y="551"/>
                    </a:lnTo>
                    <a:lnTo>
                      <a:pt x="853" y="569"/>
                    </a:lnTo>
                    <a:lnTo>
                      <a:pt x="858" y="586"/>
                    </a:lnTo>
                    <a:lnTo>
                      <a:pt x="866" y="603"/>
                    </a:lnTo>
                    <a:lnTo>
                      <a:pt x="871" y="621"/>
                    </a:lnTo>
                    <a:lnTo>
                      <a:pt x="875" y="638"/>
                    </a:lnTo>
                    <a:lnTo>
                      <a:pt x="879" y="651"/>
                    </a:lnTo>
                    <a:lnTo>
                      <a:pt x="888" y="668"/>
                    </a:lnTo>
                    <a:lnTo>
                      <a:pt x="892" y="681"/>
                    </a:lnTo>
                    <a:lnTo>
                      <a:pt x="897" y="694"/>
                    </a:lnTo>
                    <a:lnTo>
                      <a:pt x="901" y="707"/>
                    </a:lnTo>
                    <a:lnTo>
                      <a:pt x="905" y="720"/>
                    </a:lnTo>
                    <a:lnTo>
                      <a:pt x="914" y="733"/>
                    </a:lnTo>
                    <a:lnTo>
                      <a:pt x="918" y="742"/>
                    </a:lnTo>
                    <a:lnTo>
                      <a:pt x="923" y="755"/>
                    </a:lnTo>
                    <a:lnTo>
                      <a:pt x="927" y="764"/>
                    </a:lnTo>
                    <a:lnTo>
                      <a:pt x="936" y="773"/>
                    </a:lnTo>
                    <a:lnTo>
                      <a:pt x="940" y="781"/>
                    </a:lnTo>
                    <a:lnTo>
                      <a:pt x="944" y="790"/>
                    </a:lnTo>
                    <a:lnTo>
                      <a:pt x="949" y="799"/>
                    </a:lnTo>
                    <a:lnTo>
                      <a:pt x="957" y="803"/>
                    </a:lnTo>
                    <a:lnTo>
                      <a:pt x="961" y="812"/>
                    </a:lnTo>
                    <a:lnTo>
                      <a:pt x="966" y="816"/>
                    </a:lnTo>
                    <a:lnTo>
                      <a:pt x="970" y="825"/>
                    </a:lnTo>
                    <a:lnTo>
                      <a:pt x="974" y="829"/>
                    </a:lnTo>
                    <a:lnTo>
                      <a:pt x="983" y="833"/>
                    </a:lnTo>
                    <a:lnTo>
                      <a:pt x="987" y="838"/>
                    </a:lnTo>
                    <a:lnTo>
                      <a:pt x="992" y="842"/>
                    </a:lnTo>
                    <a:lnTo>
                      <a:pt x="996" y="846"/>
                    </a:lnTo>
                    <a:lnTo>
                      <a:pt x="1005" y="851"/>
                    </a:lnTo>
                    <a:lnTo>
                      <a:pt x="1009" y="851"/>
                    </a:lnTo>
                    <a:lnTo>
                      <a:pt x="1013" y="855"/>
                    </a:lnTo>
                    <a:lnTo>
                      <a:pt x="1018" y="859"/>
                    </a:lnTo>
                    <a:lnTo>
                      <a:pt x="1026" y="859"/>
                    </a:lnTo>
                    <a:lnTo>
                      <a:pt x="1031" y="864"/>
                    </a:lnTo>
                    <a:lnTo>
                      <a:pt x="1035" y="864"/>
                    </a:lnTo>
                    <a:lnTo>
                      <a:pt x="1039" y="868"/>
                    </a:lnTo>
                    <a:lnTo>
                      <a:pt x="1044" y="868"/>
                    </a:lnTo>
                    <a:lnTo>
                      <a:pt x="1052" y="872"/>
                    </a:lnTo>
                    <a:lnTo>
                      <a:pt x="1057" y="872"/>
                    </a:lnTo>
                    <a:lnTo>
                      <a:pt x="1061" y="872"/>
                    </a:lnTo>
                    <a:lnTo>
                      <a:pt x="1065" y="872"/>
                    </a:lnTo>
                    <a:lnTo>
                      <a:pt x="1074" y="877"/>
                    </a:lnTo>
                    <a:lnTo>
                      <a:pt x="1078" y="877"/>
                    </a:lnTo>
                    <a:lnTo>
                      <a:pt x="1083" y="877"/>
                    </a:lnTo>
                    <a:lnTo>
                      <a:pt x="1087" y="877"/>
                    </a:lnTo>
                    <a:lnTo>
                      <a:pt x="1091" y="877"/>
                    </a:lnTo>
                    <a:lnTo>
                      <a:pt x="1100" y="877"/>
                    </a:lnTo>
                    <a:lnTo>
                      <a:pt x="1104" y="881"/>
                    </a:lnTo>
                    <a:lnTo>
                      <a:pt x="1109" y="881"/>
                    </a:lnTo>
                    <a:lnTo>
                      <a:pt x="1113" y="881"/>
                    </a:lnTo>
                    <a:lnTo>
                      <a:pt x="1122" y="881"/>
                    </a:lnTo>
                    <a:lnTo>
                      <a:pt x="1126" y="881"/>
                    </a:lnTo>
                    <a:lnTo>
                      <a:pt x="1130" y="881"/>
                    </a:lnTo>
                    <a:lnTo>
                      <a:pt x="1135" y="881"/>
                    </a:lnTo>
                    <a:lnTo>
                      <a:pt x="1143" y="881"/>
                    </a:lnTo>
                    <a:lnTo>
                      <a:pt x="1148" y="881"/>
                    </a:lnTo>
                    <a:lnTo>
                      <a:pt x="1152" y="881"/>
                    </a:lnTo>
                    <a:lnTo>
                      <a:pt x="1156" y="881"/>
                    </a:lnTo>
                    <a:lnTo>
                      <a:pt x="1161" y="881"/>
                    </a:lnTo>
                    <a:lnTo>
                      <a:pt x="1169" y="881"/>
                    </a:lnTo>
                    <a:lnTo>
                      <a:pt x="1174" y="881"/>
                    </a:lnTo>
                    <a:lnTo>
                      <a:pt x="1178" y="881"/>
                    </a:lnTo>
                    <a:lnTo>
                      <a:pt x="1182" y="881"/>
                    </a:lnTo>
                    <a:lnTo>
                      <a:pt x="1191" y="881"/>
                    </a:lnTo>
                    <a:lnTo>
                      <a:pt x="1195" y="881"/>
                    </a:lnTo>
                    <a:lnTo>
                      <a:pt x="1200" y="881"/>
                    </a:lnTo>
                    <a:lnTo>
                      <a:pt x="1204" y="881"/>
                    </a:lnTo>
                    <a:lnTo>
                      <a:pt x="1208" y="881"/>
                    </a:lnTo>
                    <a:lnTo>
                      <a:pt x="1217" y="881"/>
                    </a:lnTo>
                    <a:lnTo>
                      <a:pt x="1221" y="881"/>
                    </a:lnTo>
                    <a:lnTo>
                      <a:pt x="1226" y="881"/>
                    </a:lnTo>
                    <a:lnTo>
                      <a:pt x="1230" y="881"/>
                    </a:lnTo>
                    <a:lnTo>
                      <a:pt x="1239" y="881"/>
                    </a:lnTo>
                    <a:lnTo>
                      <a:pt x="1243" y="881"/>
                    </a:lnTo>
                    <a:lnTo>
                      <a:pt x="1247" y="881"/>
                    </a:lnTo>
                    <a:lnTo>
                      <a:pt x="1252" y="881"/>
                    </a:lnTo>
                    <a:lnTo>
                      <a:pt x="1260" y="881"/>
                    </a:lnTo>
                    <a:lnTo>
                      <a:pt x="1265" y="881"/>
                    </a:lnTo>
                    <a:lnTo>
                      <a:pt x="1269" y="881"/>
                    </a:lnTo>
                    <a:lnTo>
                      <a:pt x="1273" y="881"/>
                    </a:lnTo>
                    <a:lnTo>
                      <a:pt x="1278" y="881"/>
                    </a:lnTo>
                    <a:lnTo>
                      <a:pt x="1286" y="881"/>
                    </a:lnTo>
                    <a:lnTo>
                      <a:pt x="1291" y="881"/>
                    </a:lnTo>
                    <a:lnTo>
                      <a:pt x="1295" y="881"/>
                    </a:lnTo>
                    <a:lnTo>
                      <a:pt x="1299" y="881"/>
                    </a:lnTo>
                    <a:lnTo>
                      <a:pt x="1308" y="881"/>
                    </a:lnTo>
                    <a:lnTo>
                      <a:pt x="1312" y="881"/>
                    </a:lnTo>
                    <a:lnTo>
                      <a:pt x="1317" y="881"/>
                    </a:lnTo>
                    <a:lnTo>
                      <a:pt x="1321" y="881"/>
                    </a:lnTo>
                    <a:lnTo>
                      <a:pt x="1325" y="8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79" name="Freeform 46">
                <a:extLst>
                  <a:ext uri="{FF2B5EF4-FFF2-40B4-BE49-F238E27FC236}">
                    <a16:creationId xmlns="" xmlns:a16="http://schemas.microsoft.com/office/drawing/2014/main" id="{F0BDA4B4-BD76-4F6B-A068-5F709BED1F61}"/>
                  </a:ext>
                </a:extLst>
              </p:cNvPr>
              <p:cNvSpPr>
                <a:spLocks/>
              </p:cNvSpPr>
              <p:nvPr/>
            </p:nvSpPr>
            <p:spPr bwMode="auto">
              <a:xfrm>
                <a:off x="3370" y="1425"/>
                <a:ext cx="1719" cy="1164"/>
              </a:xfrm>
              <a:custGeom>
                <a:avLst/>
                <a:gdLst>
                  <a:gd name="T0" fmla="*/ 4113 w 1320"/>
                  <a:gd name="T1" fmla="*/ 86158 h 902"/>
                  <a:gd name="T2" fmla="*/ 9083 w 1320"/>
                  <a:gd name="T3" fmla="*/ 86158 h 902"/>
                  <a:gd name="T4" fmla="*/ 13865 w 1320"/>
                  <a:gd name="T5" fmla="*/ 86158 h 902"/>
                  <a:gd name="T6" fmla="*/ 19076 w 1320"/>
                  <a:gd name="T7" fmla="*/ 86158 h 902"/>
                  <a:gd name="T8" fmla="*/ 23514 w 1320"/>
                  <a:gd name="T9" fmla="*/ 86158 h 902"/>
                  <a:gd name="T10" fmla="*/ 28518 w 1320"/>
                  <a:gd name="T11" fmla="*/ 85757 h 902"/>
                  <a:gd name="T12" fmla="*/ 33528 w 1320"/>
                  <a:gd name="T13" fmla="*/ 84520 h 902"/>
                  <a:gd name="T14" fmla="*/ 38556 w 1320"/>
                  <a:gd name="T15" fmla="*/ 82323 h 902"/>
                  <a:gd name="T16" fmla="*/ 43504 w 1320"/>
                  <a:gd name="T17" fmla="*/ 78253 h 902"/>
                  <a:gd name="T18" fmla="*/ 48463 w 1320"/>
                  <a:gd name="T19" fmla="*/ 70425 h 902"/>
                  <a:gd name="T20" fmla="*/ 52999 w 1320"/>
                  <a:gd name="T21" fmla="*/ 59045 h 902"/>
                  <a:gd name="T22" fmla="*/ 58023 w 1320"/>
                  <a:gd name="T23" fmla="*/ 44140 h 902"/>
                  <a:gd name="T24" fmla="*/ 63112 w 1320"/>
                  <a:gd name="T25" fmla="*/ 27548 h 902"/>
                  <a:gd name="T26" fmla="*/ 67986 w 1320"/>
                  <a:gd name="T27" fmla="*/ 12307 h 902"/>
                  <a:gd name="T28" fmla="*/ 73020 w 1320"/>
                  <a:gd name="T29" fmla="*/ 2085 h 902"/>
                  <a:gd name="T30" fmla="*/ 77520 w 1320"/>
                  <a:gd name="T31" fmla="*/ 0 h 902"/>
                  <a:gd name="T32" fmla="*/ 82601 w 1320"/>
                  <a:gd name="T33" fmla="*/ 6358 h 902"/>
                  <a:gd name="T34" fmla="*/ 87592 w 1320"/>
                  <a:gd name="T35" fmla="*/ 19591 h 902"/>
                  <a:gd name="T36" fmla="*/ 92545 w 1320"/>
                  <a:gd name="T37" fmla="*/ 36192 h 902"/>
                  <a:gd name="T38" fmla="*/ 97568 w 1320"/>
                  <a:gd name="T39" fmla="*/ 52214 h 902"/>
                  <a:gd name="T40" fmla="*/ 102566 w 1320"/>
                  <a:gd name="T41" fmla="*/ 65394 h 902"/>
                  <a:gd name="T42" fmla="*/ 107100 w 1320"/>
                  <a:gd name="T43" fmla="*/ 74691 h 902"/>
                  <a:gd name="T44" fmla="*/ 112094 w 1320"/>
                  <a:gd name="T45" fmla="*/ 80734 h 902"/>
                  <a:gd name="T46" fmla="*/ 117035 w 1320"/>
                  <a:gd name="T47" fmla="*/ 83647 h 902"/>
                  <a:gd name="T48" fmla="*/ 122056 w 1320"/>
                  <a:gd name="T49" fmla="*/ 85355 h 902"/>
                  <a:gd name="T50" fmla="*/ 127060 w 1320"/>
                  <a:gd name="T51" fmla="*/ 85757 h 902"/>
                  <a:gd name="T52" fmla="*/ 132049 w 1320"/>
                  <a:gd name="T53" fmla="*/ 86158 h 902"/>
                  <a:gd name="T54" fmla="*/ 136551 w 1320"/>
                  <a:gd name="T55" fmla="*/ 86158 h 902"/>
                  <a:gd name="T56" fmla="*/ 141547 w 1320"/>
                  <a:gd name="T57" fmla="*/ 86158 h 902"/>
                  <a:gd name="T58" fmla="*/ 146553 w 1320"/>
                  <a:gd name="T59" fmla="*/ 86158 h 902"/>
                  <a:gd name="T60" fmla="*/ 151592 w 1320"/>
                  <a:gd name="T61" fmla="*/ 86158 h 902"/>
                  <a:gd name="T62" fmla="*/ 151200 w 1320"/>
                  <a:gd name="T63" fmla="*/ 88784 h 902"/>
                  <a:gd name="T64" fmla="*/ 146161 w 1320"/>
                  <a:gd name="T65" fmla="*/ 88784 h 902"/>
                  <a:gd name="T66" fmla="*/ 140958 w 1320"/>
                  <a:gd name="T67" fmla="*/ 88784 h 902"/>
                  <a:gd name="T68" fmla="*/ 136170 w 1320"/>
                  <a:gd name="T69" fmla="*/ 88784 h 902"/>
                  <a:gd name="T70" fmla="*/ 131109 w 1320"/>
                  <a:gd name="T71" fmla="*/ 88784 h 902"/>
                  <a:gd name="T72" fmla="*/ 125978 w 1320"/>
                  <a:gd name="T73" fmla="*/ 88784 h 902"/>
                  <a:gd name="T74" fmla="*/ 121468 w 1320"/>
                  <a:gd name="T75" fmla="*/ 88784 h 902"/>
                  <a:gd name="T76" fmla="*/ 116426 w 1320"/>
                  <a:gd name="T77" fmla="*/ 88784 h 902"/>
                  <a:gd name="T78" fmla="*/ 111628 w 1320"/>
                  <a:gd name="T79" fmla="*/ 88784 h 902"/>
                  <a:gd name="T80" fmla="*/ 106667 w 1320"/>
                  <a:gd name="T81" fmla="*/ 88784 h 902"/>
                  <a:gd name="T82" fmla="*/ 101470 w 1320"/>
                  <a:gd name="T83" fmla="*/ 88784 h 902"/>
                  <a:gd name="T84" fmla="*/ 97045 w 1320"/>
                  <a:gd name="T85" fmla="*/ 88784 h 902"/>
                  <a:gd name="T86" fmla="*/ 92078 w 1320"/>
                  <a:gd name="T87" fmla="*/ 88784 h 902"/>
                  <a:gd name="T88" fmla="*/ 87144 w 1320"/>
                  <a:gd name="T89" fmla="*/ 88784 h 902"/>
                  <a:gd name="T90" fmla="*/ 82021 w 1320"/>
                  <a:gd name="T91" fmla="*/ 88784 h 902"/>
                  <a:gd name="T92" fmla="*/ 77003 w 1320"/>
                  <a:gd name="T93" fmla="*/ 88784 h 902"/>
                  <a:gd name="T94" fmla="*/ 72128 w 1320"/>
                  <a:gd name="T95" fmla="*/ 88784 h 902"/>
                  <a:gd name="T96" fmla="*/ 67519 w 1320"/>
                  <a:gd name="T97" fmla="*/ 88784 h 902"/>
                  <a:gd name="T98" fmla="*/ 62559 w 1320"/>
                  <a:gd name="T99" fmla="*/ 88784 h 902"/>
                  <a:gd name="T100" fmla="*/ 57531 w 1320"/>
                  <a:gd name="T101" fmla="*/ 88784 h 902"/>
                  <a:gd name="T102" fmla="*/ 52571 w 1320"/>
                  <a:gd name="T103" fmla="*/ 88784 h 902"/>
                  <a:gd name="T104" fmla="*/ 47478 w 1320"/>
                  <a:gd name="T105" fmla="*/ 88784 h 902"/>
                  <a:gd name="T106" fmla="*/ 42530 w 1320"/>
                  <a:gd name="T107" fmla="*/ 88784 h 902"/>
                  <a:gd name="T108" fmla="*/ 38030 w 1320"/>
                  <a:gd name="T109" fmla="*/ 88784 h 902"/>
                  <a:gd name="T110" fmla="*/ 33062 w 1320"/>
                  <a:gd name="T111" fmla="*/ 88784 h 902"/>
                  <a:gd name="T112" fmla="*/ 28043 w 1320"/>
                  <a:gd name="T113" fmla="*/ 88784 h 902"/>
                  <a:gd name="T114" fmla="*/ 22981 w 1320"/>
                  <a:gd name="T115" fmla="*/ 88784 h 902"/>
                  <a:gd name="T116" fmla="*/ 17958 w 1320"/>
                  <a:gd name="T117" fmla="*/ 88784 h 902"/>
                  <a:gd name="T118" fmla="*/ 13518 w 1320"/>
                  <a:gd name="T119" fmla="*/ 88784 h 902"/>
                  <a:gd name="T120" fmla="*/ 8547 w 1320"/>
                  <a:gd name="T121" fmla="*/ 88784 h 902"/>
                  <a:gd name="T122" fmla="*/ 3469 w 1320"/>
                  <a:gd name="T123" fmla="*/ 88784 h 9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0"/>
                  <a:gd name="T187" fmla="*/ 0 h 902"/>
                  <a:gd name="T188" fmla="*/ 1320 w 1320"/>
                  <a:gd name="T189" fmla="*/ 902 h 9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0" h="902">
                    <a:moveTo>
                      <a:pt x="0" y="875"/>
                    </a:moveTo>
                    <a:lnTo>
                      <a:pt x="4" y="875"/>
                    </a:lnTo>
                    <a:lnTo>
                      <a:pt x="9" y="875"/>
                    </a:lnTo>
                    <a:lnTo>
                      <a:pt x="13" y="875"/>
                    </a:lnTo>
                    <a:lnTo>
                      <a:pt x="17" y="875"/>
                    </a:lnTo>
                    <a:lnTo>
                      <a:pt x="26" y="875"/>
                    </a:lnTo>
                    <a:lnTo>
                      <a:pt x="30" y="875"/>
                    </a:lnTo>
                    <a:lnTo>
                      <a:pt x="35" y="875"/>
                    </a:lnTo>
                    <a:lnTo>
                      <a:pt x="39" y="875"/>
                    </a:lnTo>
                    <a:lnTo>
                      <a:pt x="48" y="875"/>
                    </a:lnTo>
                    <a:lnTo>
                      <a:pt x="52" y="875"/>
                    </a:lnTo>
                    <a:lnTo>
                      <a:pt x="56" y="875"/>
                    </a:lnTo>
                    <a:lnTo>
                      <a:pt x="61" y="875"/>
                    </a:lnTo>
                    <a:lnTo>
                      <a:pt x="65" y="875"/>
                    </a:lnTo>
                    <a:lnTo>
                      <a:pt x="74" y="875"/>
                    </a:lnTo>
                    <a:lnTo>
                      <a:pt x="78" y="875"/>
                    </a:lnTo>
                    <a:lnTo>
                      <a:pt x="82" y="875"/>
                    </a:lnTo>
                    <a:lnTo>
                      <a:pt x="87" y="875"/>
                    </a:lnTo>
                    <a:lnTo>
                      <a:pt x="95" y="875"/>
                    </a:lnTo>
                    <a:lnTo>
                      <a:pt x="100" y="875"/>
                    </a:lnTo>
                    <a:lnTo>
                      <a:pt x="104" y="875"/>
                    </a:lnTo>
                    <a:lnTo>
                      <a:pt x="108" y="875"/>
                    </a:lnTo>
                    <a:lnTo>
                      <a:pt x="116" y="875"/>
                    </a:lnTo>
                    <a:lnTo>
                      <a:pt x="120" y="875"/>
                    </a:lnTo>
                    <a:lnTo>
                      <a:pt x="125" y="875"/>
                    </a:lnTo>
                    <a:lnTo>
                      <a:pt x="129" y="875"/>
                    </a:lnTo>
                    <a:lnTo>
                      <a:pt x="133" y="875"/>
                    </a:lnTo>
                    <a:lnTo>
                      <a:pt x="142" y="875"/>
                    </a:lnTo>
                    <a:lnTo>
                      <a:pt x="146" y="875"/>
                    </a:lnTo>
                    <a:lnTo>
                      <a:pt x="151" y="875"/>
                    </a:lnTo>
                    <a:lnTo>
                      <a:pt x="155" y="875"/>
                    </a:lnTo>
                    <a:lnTo>
                      <a:pt x="164" y="875"/>
                    </a:lnTo>
                    <a:lnTo>
                      <a:pt x="168" y="875"/>
                    </a:lnTo>
                    <a:lnTo>
                      <a:pt x="172" y="875"/>
                    </a:lnTo>
                    <a:lnTo>
                      <a:pt x="177" y="875"/>
                    </a:lnTo>
                    <a:lnTo>
                      <a:pt x="181" y="875"/>
                    </a:lnTo>
                    <a:lnTo>
                      <a:pt x="190" y="875"/>
                    </a:lnTo>
                    <a:lnTo>
                      <a:pt x="194" y="875"/>
                    </a:lnTo>
                    <a:lnTo>
                      <a:pt x="198" y="875"/>
                    </a:lnTo>
                    <a:lnTo>
                      <a:pt x="203" y="875"/>
                    </a:lnTo>
                    <a:lnTo>
                      <a:pt x="211" y="875"/>
                    </a:lnTo>
                    <a:lnTo>
                      <a:pt x="216" y="875"/>
                    </a:lnTo>
                    <a:lnTo>
                      <a:pt x="220" y="875"/>
                    </a:lnTo>
                    <a:lnTo>
                      <a:pt x="224" y="871"/>
                    </a:lnTo>
                    <a:lnTo>
                      <a:pt x="233" y="871"/>
                    </a:lnTo>
                    <a:lnTo>
                      <a:pt x="237" y="871"/>
                    </a:lnTo>
                    <a:lnTo>
                      <a:pt x="242" y="871"/>
                    </a:lnTo>
                    <a:lnTo>
                      <a:pt x="246" y="871"/>
                    </a:lnTo>
                    <a:lnTo>
                      <a:pt x="250" y="871"/>
                    </a:lnTo>
                    <a:lnTo>
                      <a:pt x="259" y="866"/>
                    </a:lnTo>
                    <a:lnTo>
                      <a:pt x="263" y="866"/>
                    </a:lnTo>
                    <a:lnTo>
                      <a:pt x="268" y="866"/>
                    </a:lnTo>
                    <a:lnTo>
                      <a:pt x="272" y="866"/>
                    </a:lnTo>
                    <a:lnTo>
                      <a:pt x="281" y="862"/>
                    </a:lnTo>
                    <a:lnTo>
                      <a:pt x="285" y="862"/>
                    </a:lnTo>
                    <a:lnTo>
                      <a:pt x="289" y="858"/>
                    </a:lnTo>
                    <a:lnTo>
                      <a:pt x="294" y="858"/>
                    </a:lnTo>
                    <a:lnTo>
                      <a:pt x="298" y="853"/>
                    </a:lnTo>
                    <a:lnTo>
                      <a:pt x="307" y="853"/>
                    </a:lnTo>
                    <a:lnTo>
                      <a:pt x="311" y="849"/>
                    </a:lnTo>
                    <a:lnTo>
                      <a:pt x="315" y="845"/>
                    </a:lnTo>
                    <a:lnTo>
                      <a:pt x="320" y="845"/>
                    </a:lnTo>
                    <a:lnTo>
                      <a:pt x="328" y="840"/>
                    </a:lnTo>
                    <a:lnTo>
                      <a:pt x="332" y="836"/>
                    </a:lnTo>
                    <a:lnTo>
                      <a:pt x="336" y="832"/>
                    </a:lnTo>
                    <a:lnTo>
                      <a:pt x="340" y="827"/>
                    </a:lnTo>
                    <a:lnTo>
                      <a:pt x="349" y="824"/>
                    </a:lnTo>
                    <a:lnTo>
                      <a:pt x="353" y="820"/>
                    </a:lnTo>
                    <a:lnTo>
                      <a:pt x="358" y="811"/>
                    </a:lnTo>
                    <a:lnTo>
                      <a:pt x="362" y="807"/>
                    </a:lnTo>
                    <a:lnTo>
                      <a:pt x="366" y="798"/>
                    </a:lnTo>
                    <a:lnTo>
                      <a:pt x="375" y="794"/>
                    </a:lnTo>
                    <a:lnTo>
                      <a:pt x="379" y="785"/>
                    </a:lnTo>
                    <a:lnTo>
                      <a:pt x="383" y="776"/>
                    </a:lnTo>
                    <a:lnTo>
                      <a:pt x="388" y="768"/>
                    </a:lnTo>
                    <a:lnTo>
                      <a:pt x="396" y="759"/>
                    </a:lnTo>
                    <a:lnTo>
                      <a:pt x="401" y="750"/>
                    </a:lnTo>
                    <a:lnTo>
                      <a:pt x="405" y="737"/>
                    </a:lnTo>
                    <a:lnTo>
                      <a:pt x="409" y="728"/>
                    </a:lnTo>
                    <a:lnTo>
                      <a:pt x="418" y="715"/>
                    </a:lnTo>
                    <a:lnTo>
                      <a:pt x="422" y="702"/>
                    </a:lnTo>
                    <a:lnTo>
                      <a:pt x="427" y="689"/>
                    </a:lnTo>
                    <a:lnTo>
                      <a:pt x="431" y="676"/>
                    </a:lnTo>
                    <a:lnTo>
                      <a:pt x="435" y="664"/>
                    </a:lnTo>
                    <a:lnTo>
                      <a:pt x="444" y="647"/>
                    </a:lnTo>
                    <a:lnTo>
                      <a:pt x="448" y="634"/>
                    </a:lnTo>
                    <a:lnTo>
                      <a:pt x="453" y="617"/>
                    </a:lnTo>
                    <a:lnTo>
                      <a:pt x="457" y="599"/>
                    </a:lnTo>
                    <a:lnTo>
                      <a:pt x="466" y="582"/>
                    </a:lnTo>
                    <a:lnTo>
                      <a:pt x="470" y="565"/>
                    </a:lnTo>
                    <a:lnTo>
                      <a:pt x="474" y="547"/>
                    </a:lnTo>
                    <a:lnTo>
                      <a:pt x="479" y="530"/>
                    </a:lnTo>
                    <a:lnTo>
                      <a:pt x="483" y="509"/>
                    </a:lnTo>
                    <a:lnTo>
                      <a:pt x="492" y="492"/>
                    </a:lnTo>
                    <a:lnTo>
                      <a:pt x="496" y="470"/>
                    </a:lnTo>
                    <a:lnTo>
                      <a:pt x="500" y="448"/>
                    </a:lnTo>
                    <a:lnTo>
                      <a:pt x="505" y="427"/>
                    </a:lnTo>
                    <a:lnTo>
                      <a:pt x="513" y="409"/>
                    </a:lnTo>
                    <a:lnTo>
                      <a:pt x="518" y="388"/>
                    </a:lnTo>
                    <a:lnTo>
                      <a:pt x="522" y="367"/>
                    </a:lnTo>
                    <a:lnTo>
                      <a:pt x="526" y="345"/>
                    </a:lnTo>
                    <a:lnTo>
                      <a:pt x="535" y="323"/>
                    </a:lnTo>
                    <a:lnTo>
                      <a:pt x="539" y="302"/>
                    </a:lnTo>
                    <a:lnTo>
                      <a:pt x="544" y="280"/>
                    </a:lnTo>
                    <a:lnTo>
                      <a:pt x="548" y="258"/>
                    </a:lnTo>
                    <a:lnTo>
                      <a:pt x="551" y="237"/>
                    </a:lnTo>
                    <a:lnTo>
                      <a:pt x="560" y="220"/>
                    </a:lnTo>
                    <a:lnTo>
                      <a:pt x="564" y="199"/>
                    </a:lnTo>
                    <a:lnTo>
                      <a:pt x="569" y="181"/>
                    </a:lnTo>
                    <a:lnTo>
                      <a:pt x="573" y="160"/>
                    </a:lnTo>
                    <a:lnTo>
                      <a:pt x="582" y="142"/>
                    </a:lnTo>
                    <a:lnTo>
                      <a:pt x="586" y="125"/>
                    </a:lnTo>
                    <a:lnTo>
                      <a:pt x="590" y="107"/>
                    </a:lnTo>
                    <a:lnTo>
                      <a:pt x="595" y="94"/>
                    </a:lnTo>
                    <a:lnTo>
                      <a:pt x="599" y="77"/>
                    </a:lnTo>
                    <a:lnTo>
                      <a:pt x="608" y="65"/>
                    </a:lnTo>
                    <a:lnTo>
                      <a:pt x="612" y="52"/>
                    </a:lnTo>
                    <a:lnTo>
                      <a:pt x="616" y="43"/>
                    </a:lnTo>
                    <a:lnTo>
                      <a:pt x="621" y="30"/>
                    </a:lnTo>
                    <a:lnTo>
                      <a:pt x="629" y="22"/>
                    </a:lnTo>
                    <a:lnTo>
                      <a:pt x="634" y="17"/>
                    </a:lnTo>
                    <a:lnTo>
                      <a:pt x="638" y="9"/>
                    </a:lnTo>
                    <a:lnTo>
                      <a:pt x="642" y="4"/>
                    </a:lnTo>
                    <a:lnTo>
                      <a:pt x="651" y="0"/>
                    </a:lnTo>
                    <a:lnTo>
                      <a:pt x="655" y="0"/>
                    </a:lnTo>
                    <a:lnTo>
                      <a:pt x="660" y="0"/>
                    </a:lnTo>
                    <a:lnTo>
                      <a:pt x="664" y="0"/>
                    </a:lnTo>
                    <a:lnTo>
                      <a:pt x="668" y="0"/>
                    </a:lnTo>
                    <a:lnTo>
                      <a:pt x="677" y="4"/>
                    </a:lnTo>
                    <a:lnTo>
                      <a:pt x="681" y="9"/>
                    </a:lnTo>
                    <a:lnTo>
                      <a:pt x="686" y="17"/>
                    </a:lnTo>
                    <a:lnTo>
                      <a:pt x="690" y="22"/>
                    </a:lnTo>
                    <a:lnTo>
                      <a:pt x="699" y="30"/>
                    </a:lnTo>
                    <a:lnTo>
                      <a:pt x="703" y="43"/>
                    </a:lnTo>
                    <a:lnTo>
                      <a:pt x="707" y="52"/>
                    </a:lnTo>
                    <a:lnTo>
                      <a:pt x="712" y="65"/>
                    </a:lnTo>
                    <a:lnTo>
                      <a:pt x="720" y="77"/>
                    </a:lnTo>
                    <a:lnTo>
                      <a:pt x="725" y="94"/>
                    </a:lnTo>
                    <a:lnTo>
                      <a:pt x="729" y="107"/>
                    </a:lnTo>
                    <a:lnTo>
                      <a:pt x="733" y="125"/>
                    </a:lnTo>
                    <a:lnTo>
                      <a:pt x="738" y="142"/>
                    </a:lnTo>
                    <a:lnTo>
                      <a:pt x="746" y="160"/>
                    </a:lnTo>
                    <a:lnTo>
                      <a:pt x="751" y="181"/>
                    </a:lnTo>
                    <a:lnTo>
                      <a:pt x="755" y="199"/>
                    </a:lnTo>
                    <a:lnTo>
                      <a:pt x="759" y="220"/>
                    </a:lnTo>
                    <a:lnTo>
                      <a:pt x="768" y="237"/>
                    </a:lnTo>
                    <a:lnTo>
                      <a:pt x="771" y="258"/>
                    </a:lnTo>
                    <a:lnTo>
                      <a:pt x="776" y="280"/>
                    </a:lnTo>
                    <a:lnTo>
                      <a:pt x="780" y="302"/>
                    </a:lnTo>
                    <a:lnTo>
                      <a:pt x="784" y="323"/>
                    </a:lnTo>
                    <a:lnTo>
                      <a:pt x="793" y="345"/>
                    </a:lnTo>
                    <a:lnTo>
                      <a:pt x="797" y="367"/>
                    </a:lnTo>
                    <a:lnTo>
                      <a:pt x="802" y="388"/>
                    </a:lnTo>
                    <a:lnTo>
                      <a:pt x="806" y="409"/>
                    </a:lnTo>
                    <a:lnTo>
                      <a:pt x="815" y="427"/>
                    </a:lnTo>
                    <a:lnTo>
                      <a:pt x="819" y="448"/>
                    </a:lnTo>
                    <a:lnTo>
                      <a:pt x="823" y="470"/>
                    </a:lnTo>
                    <a:lnTo>
                      <a:pt x="828" y="492"/>
                    </a:lnTo>
                    <a:lnTo>
                      <a:pt x="836" y="509"/>
                    </a:lnTo>
                    <a:lnTo>
                      <a:pt x="841" y="530"/>
                    </a:lnTo>
                    <a:lnTo>
                      <a:pt x="845" y="547"/>
                    </a:lnTo>
                    <a:lnTo>
                      <a:pt x="849" y="565"/>
                    </a:lnTo>
                    <a:lnTo>
                      <a:pt x="854" y="582"/>
                    </a:lnTo>
                    <a:lnTo>
                      <a:pt x="862" y="599"/>
                    </a:lnTo>
                    <a:lnTo>
                      <a:pt x="867" y="617"/>
                    </a:lnTo>
                    <a:lnTo>
                      <a:pt x="871" y="634"/>
                    </a:lnTo>
                    <a:lnTo>
                      <a:pt x="875" y="647"/>
                    </a:lnTo>
                    <a:lnTo>
                      <a:pt x="884" y="664"/>
                    </a:lnTo>
                    <a:lnTo>
                      <a:pt x="888" y="676"/>
                    </a:lnTo>
                    <a:lnTo>
                      <a:pt x="893" y="689"/>
                    </a:lnTo>
                    <a:lnTo>
                      <a:pt x="897" y="702"/>
                    </a:lnTo>
                    <a:lnTo>
                      <a:pt x="901" y="715"/>
                    </a:lnTo>
                    <a:lnTo>
                      <a:pt x="910" y="728"/>
                    </a:lnTo>
                    <a:lnTo>
                      <a:pt x="914" y="737"/>
                    </a:lnTo>
                    <a:lnTo>
                      <a:pt x="919" y="750"/>
                    </a:lnTo>
                    <a:lnTo>
                      <a:pt x="923" y="759"/>
                    </a:lnTo>
                    <a:lnTo>
                      <a:pt x="932" y="768"/>
                    </a:lnTo>
                    <a:lnTo>
                      <a:pt x="936" y="776"/>
                    </a:lnTo>
                    <a:lnTo>
                      <a:pt x="940" y="785"/>
                    </a:lnTo>
                    <a:lnTo>
                      <a:pt x="945" y="794"/>
                    </a:lnTo>
                    <a:lnTo>
                      <a:pt x="953" y="798"/>
                    </a:lnTo>
                    <a:lnTo>
                      <a:pt x="957" y="807"/>
                    </a:lnTo>
                    <a:lnTo>
                      <a:pt x="962" y="811"/>
                    </a:lnTo>
                    <a:lnTo>
                      <a:pt x="966" y="820"/>
                    </a:lnTo>
                    <a:lnTo>
                      <a:pt x="970" y="824"/>
                    </a:lnTo>
                    <a:lnTo>
                      <a:pt x="979" y="827"/>
                    </a:lnTo>
                    <a:lnTo>
                      <a:pt x="983" y="832"/>
                    </a:lnTo>
                    <a:lnTo>
                      <a:pt x="988" y="836"/>
                    </a:lnTo>
                    <a:lnTo>
                      <a:pt x="991" y="840"/>
                    </a:lnTo>
                    <a:lnTo>
                      <a:pt x="1000" y="845"/>
                    </a:lnTo>
                    <a:lnTo>
                      <a:pt x="1004" y="845"/>
                    </a:lnTo>
                    <a:lnTo>
                      <a:pt x="1008" y="849"/>
                    </a:lnTo>
                    <a:lnTo>
                      <a:pt x="1013" y="853"/>
                    </a:lnTo>
                    <a:lnTo>
                      <a:pt x="1021" y="853"/>
                    </a:lnTo>
                    <a:lnTo>
                      <a:pt x="1026" y="858"/>
                    </a:lnTo>
                    <a:lnTo>
                      <a:pt x="1030" y="858"/>
                    </a:lnTo>
                    <a:lnTo>
                      <a:pt x="1034" y="862"/>
                    </a:lnTo>
                    <a:lnTo>
                      <a:pt x="1039" y="862"/>
                    </a:lnTo>
                    <a:lnTo>
                      <a:pt x="1047" y="866"/>
                    </a:lnTo>
                    <a:lnTo>
                      <a:pt x="1052" y="866"/>
                    </a:lnTo>
                    <a:lnTo>
                      <a:pt x="1056" y="866"/>
                    </a:lnTo>
                    <a:lnTo>
                      <a:pt x="1060" y="866"/>
                    </a:lnTo>
                    <a:lnTo>
                      <a:pt x="1069" y="871"/>
                    </a:lnTo>
                    <a:lnTo>
                      <a:pt x="1073" y="871"/>
                    </a:lnTo>
                    <a:lnTo>
                      <a:pt x="1078" y="871"/>
                    </a:lnTo>
                    <a:lnTo>
                      <a:pt x="1082" y="871"/>
                    </a:lnTo>
                    <a:lnTo>
                      <a:pt x="1086" y="871"/>
                    </a:lnTo>
                    <a:lnTo>
                      <a:pt x="1095" y="871"/>
                    </a:lnTo>
                    <a:lnTo>
                      <a:pt x="1099" y="875"/>
                    </a:lnTo>
                    <a:lnTo>
                      <a:pt x="1104" y="875"/>
                    </a:lnTo>
                    <a:lnTo>
                      <a:pt x="1108" y="875"/>
                    </a:lnTo>
                    <a:lnTo>
                      <a:pt x="1117" y="875"/>
                    </a:lnTo>
                    <a:lnTo>
                      <a:pt x="1121" y="875"/>
                    </a:lnTo>
                    <a:lnTo>
                      <a:pt x="1125" y="875"/>
                    </a:lnTo>
                    <a:lnTo>
                      <a:pt x="1130" y="875"/>
                    </a:lnTo>
                    <a:lnTo>
                      <a:pt x="1138" y="875"/>
                    </a:lnTo>
                    <a:lnTo>
                      <a:pt x="1143" y="875"/>
                    </a:lnTo>
                    <a:lnTo>
                      <a:pt x="1147" y="875"/>
                    </a:lnTo>
                    <a:lnTo>
                      <a:pt x="1151" y="875"/>
                    </a:lnTo>
                    <a:lnTo>
                      <a:pt x="1156" y="875"/>
                    </a:lnTo>
                    <a:lnTo>
                      <a:pt x="1164" y="875"/>
                    </a:lnTo>
                    <a:lnTo>
                      <a:pt x="1169" y="875"/>
                    </a:lnTo>
                    <a:lnTo>
                      <a:pt x="1173" y="875"/>
                    </a:lnTo>
                    <a:lnTo>
                      <a:pt x="1177" y="875"/>
                    </a:lnTo>
                    <a:lnTo>
                      <a:pt x="1186" y="875"/>
                    </a:lnTo>
                    <a:lnTo>
                      <a:pt x="1190" y="875"/>
                    </a:lnTo>
                    <a:lnTo>
                      <a:pt x="1195" y="875"/>
                    </a:lnTo>
                    <a:lnTo>
                      <a:pt x="1199" y="875"/>
                    </a:lnTo>
                    <a:lnTo>
                      <a:pt x="1203" y="875"/>
                    </a:lnTo>
                    <a:lnTo>
                      <a:pt x="1211" y="875"/>
                    </a:lnTo>
                    <a:lnTo>
                      <a:pt x="1215" y="875"/>
                    </a:lnTo>
                    <a:lnTo>
                      <a:pt x="1220" y="875"/>
                    </a:lnTo>
                    <a:lnTo>
                      <a:pt x="1224" y="875"/>
                    </a:lnTo>
                    <a:lnTo>
                      <a:pt x="1233" y="875"/>
                    </a:lnTo>
                    <a:lnTo>
                      <a:pt x="1237" y="875"/>
                    </a:lnTo>
                    <a:lnTo>
                      <a:pt x="1241" y="875"/>
                    </a:lnTo>
                    <a:lnTo>
                      <a:pt x="1246" y="875"/>
                    </a:lnTo>
                    <a:lnTo>
                      <a:pt x="1254" y="875"/>
                    </a:lnTo>
                    <a:lnTo>
                      <a:pt x="1259" y="875"/>
                    </a:lnTo>
                    <a:lnTo>
                      <a:pt x="1263" y="875"/>
                    </a:lnTo>
                    <a:lnTo>
                      <a:pt x="1267" y="875"/>
                    </a:lnTo>
                    <a:lnTo>
                      <a:pt x="1272" y="875"/>
                    </a:lnTo>
                    <a:lnTo>
                      <a:pt x="1280" y="875"/>
                    </a:lnTo>
                    <a:lnTo>
                      <a:pt x="1285" y="875"/>
                    </a:lnTo>
                    <a:lnTo>
                      <a:pt x="1289" y="875"/>
                    </a:lnTo>
                    <a:lnTo>
                      <a:pt x="1293" y="875"/>
                    </a:lnTo>
                    <a:lnTo>
                      <a:pt x="1302" y="875"/>
                    </a:lnTo>
                    <a:lnTo>
                      <a:pt x="1306" y="875"/>
                    </a:lnTo>
                    <a:lnTo>
                      <a:pt x="1311" y="875"/>
                    </a:lnTo>
                    <a:lnTo>
                      <a:pt x="1315" y="875"/>
                    </a:lnTo>
                    <a:lnTo>
                      <a:pt x="1319" y="875"/>
                    </a:lnTo>
                    <a:lnTo>
                      <a:pt x="1319" y="901"/>
                    </a:lnTo>
                    <a:lnTo>
                      <a:pt x="1315" y="901"/>
                    </a:lnTo>
                    <a:lnTo>
                      <a:pt x="1311" y="901"/>
                    </a:lnTo>
                    <a:lnTo>
                      <a:pt x="1306" y="901"/>
                    </a:lnTo>
                    <a:lnTo>
                      <a:pt x="1302" y="901"/>
                    </a:lnTo>
                    <a:lnTo>
                      <a:pt x="1293" y="901"/>
                    </a:lnTo>
                    <a:lnTo>
                      <a:pt x="1289" y="901"/>
                    </a:lnTo>
                    <a:lnTo>
                      <a:pt x="1285" y="901"/>
                    </a:lnTo>
                    <a:lnTo>
                      <a:pt x="1280" y="901"/>
                    </a:lnTo>
                    <a:lnTo>
                      <a:pt x="1272" y="901"/>
                    </a:lnTo>
                    <a:lnTo>
                      <a:pt x="1267" y="901"/>
                    </a:lnTo>
                    <a:lnTo>
                      <a:pt x="1263" y="901"/>
                    </a:lnTo>
                    <a:lnTo>
                      <a:pt x="1259" y="901"/>
                    </a:lnTo>
                    <a:lnTo>
                      <a:pt x="1254" y="901"/>
                    </a:lnTo>
                    <a:lnTo>
                      <a:pt x="1246" y="901"/>
                    </a:lnTo>
                    <a:lnTo>
                      <a:pt x="1241" y="901"/>
                    </a:lnTo>
                    <a:lnTo>
                      <a:pt x="1237" y="901"/>
                    </a:lnTo>
                    <a:lnTo>
                      <a:pt x="1233" y="901"/>
                    </a:lnTo>
                    <a:lnTo>
                      <a:pt x="1224" y="901"/>
                    </a:lnTo>
                    <a:lnTo>
                      <a:pt x="1220" y="901"/>
                    </a:lnTo>
                    <a:lnTo>
                      <a:pt x="1215" y="901"/>
                    </a:lnTo>
                    <a:lnTo>
                      <a:pt x="1211" y="901"/>
                    </a:lnTo>
                    <a:lnTo>
                      <a:pt x="1203" y="901"/>
                    </a:lnTo>
                    <a:lnTo>
                      <a:pt x="1199" y="901"/>
                    </a:lnTo>
                    <a:lnTo>
                      <a:pt x="1195" y="901"/>
                    </a:lnTo>
                    <a:lnTo>
                      <a:pt x="1190" y="901"/>
                    </a:lnTo>
                    <a:lnTo>
                      <a:pt x="1186" y="901"/>
                    </a:lnTo>
                    <a:lnTo>
                      <a:pt x="1177" y="901"/>
                    </a:lnTo>
                    <a:lnTo>
                      <a:pt x="1173" y="901"/>
                    </a:lnTo>
                    <a:lnTo>
                      <a:pt x="1169" y="901"/>
                    </a:lnTo>
                    <a:lnTo>
                      <a:pt x="1164" y="901"/>
                    </a:lnTo>
                    <a:lnTo>
                      <a:pt x="1156" y="901"/>
                    </a:lnTo>
                    <a:lnTo>
                      <a:pt x="1151" y="901"/>
                    </a:lnTo>
                    <a:lnTo>
                      <a:pt x="1147" y="901"/>
                    </a:lnTo>
                    <a:lnTo>
                      <a:pt x="1143" y="901"/>
                    </a:lnTo>
                    <a:lnTo>
                      <a:pt x="1138" y="901"/>
                    </a:lnTo>
                    <a:lnTo>
                      <a:pt x="1130" y="901"/>
                    </a:lnTo>
                    <a:lnTo>
                      <a:pt x="1125" y="901"/>
                    </a:lnTo>
                    <a:lnTo>
                      <a:pt x="1121" y="901"/>
                    </a:lnTo>
                    <a:lnTo>
                      <a:pt x="1117" y="901"/>
                    </a:lnTo>
                    <a:lnTo>
                      <a:pt x="1108" y="901"/>
                    </a:lnTo>
                    <a:lnTo>
                      <a:pt x="1104" y="901"/>
                    </a:lnTo>
                    <a:lnTo>
                      <a:pt x="1099" y="901"/>
                    </a:lnTo>
                    <a:lnTo>
                      <a:pt x="1095" y="901"/>
                    </a:lnTo>
                    <a:lnTo>
                      <a:pt x="1086" y="901"/>
                    </a:lnTo>
                    <a:lnTo>
                      <a:pt x="1082" y="901"/>
                    </a:lnTo>
                    <a:lnTo>
                      <a:pt x="1078" y="901"/>
                    </a:lnTo>
                    <a:lnTo>
                      <a:pt x="1073" y="901"/>
                    </a:lnTo>
                    <a:lnTo>
                      <a:pt x="1069" y="901"/>
                    </a:lnTo>
                    <a:lnTo>
                      <a:pt x="1060" y="901"/>
                    </a:lnTo>
                    <a:lnTo>
                      <a:pt x="1056" y="901"/>
                    </a:lnTo>
                    <a:lnTo>
                      <a:pt x="1052" y="901"/>
                    </a:lnTo>
                    <a:lnTo>
                      <a:pt x="1047" y="901"/>
                    </a:lnTo>
                    <a:lnTo>
                      <a:pt x="1039" y="901"/>
                    </a:lnTo>
                    <a:lnTo>
                      <a:pt x="1034" y="901"/>
                    </a:lnTo>
                    <a:lnTo>
                      <a:pt x="1030" y="901"/>
                    </a:lnTo>
                    <a:lnTo>
                      <a:pt x="1026" y="901"/>
                    </a:lnTo>
                    <a:lnTo>
                      <a:pt x="1021" y="901"/>
                    </a:lnTo>
                    <a:lnTo>
                      <a:pt x="1013" y="901"/>
                    </a:lnTo>
                    <a:lnTo>
                      <a:pt x="1008" y="901"/>
                    </a:lnTo>
                    <a:lnTo>
                      <a:pt x="1004" y="901"/>
                    </a:lnTo>
                    <a:lnTo>
                      <a:pt x="1000" y="901"/>
                    </a:lnTo>
                    <a:lnTo>
                      <a:pt x="991" y="901"/>
                    </a:lnTo>
                    <a:lnTo>
                      <a:pt x="988" y="901"/>
                    </a:lnTo>
                    <a:lnTo>
                      <a:pt x="983" y="901"/>
                    </a:lnTo>
                    <a:lnTo>
                      <a:pt x="979" y="901"/>
                    </a:lnTo>
                    <a:lnTo>
                      <a:pt x="970" y="901"/>
                    </a:lnTo>
                    <a:lnTo>
                      <a:pt x="966" y="901"/>
                    </a:lnTo>
                    <a:lnTo>
                      <a:pt x="962" y="901"/>
                    </a:lnTo>
                    <a:lnTo>
                      <a:pt x="957" y="901"/>
                    </a:lnTo>
                    <a:lnTo>
                      <a:pt x="953" y="901"/>
                    </a:lnTo>
                    <a:lnTo>
                      <a:pt x="945" y="901"/>
                    </a:lnTo>
                    <a:lnTo>
                      <a:pt x="940" y="901"/>
                    </a:lnTo>
                    <a:lnTo>
                      <a:pt x="936" y="901"/>
                    </a:lnTo>
                    <a:lnTo>
                      <a:pt x="932" y="901"/>
                    </a:lnTo>
                    <a:lnTo>
                      <a:pt x="923" y="901"/>
                    </a:lnTo>
                    <a:lnTo>
                      <a:pt x="919" y="901"/>
                    </a:lnTo>
                    <a:lnTo>
                      <a:pt x="914" y="901"/>
                    </a:lnTo>
                    <a:lnTo>
                      <a:pt x="910" y="901"/>
                    </a:lnTo>
                    <a:lnTo>
                      <a:pt x="901" y="901"/>
                    </a:lnTo>
                    <a:lnTo>
                      <a:pt x="897" y="901"/>
                    </a:lnTo>
                    <a:lnTo>
                      <a:pt x="893" y="901"/>
                    </a:lnTo>
                    <a:lnTo>
                      <a:pt x="888" y="901"/>
                    </a:lnTo>
                    <a:lnTo>
                      <a:pt x="884" y="901"/>
                    </a:lnTo>
                    <a:lnTo>
                      <a:pt x="875" y="901"/>
                    </a:lnTo>
                    <a:lnTo>
                      <a:pt x="871" y="901"/>
                    </a:lnTo>
                    <a:lnTo>
                      <a:pt x="867" y="901"/>
                    </a:lnTo>
                    <a:lnTo>
                      <a:pt x="862" y="901"/>
                    </a:lnTo>
                    <a:lnTo>
                      <a:pt x="854" y="901"/>
                    </a:lnTo>
                    <a:lnTo>
                      <a:pt x="849" y="901"/>
                    </a:lnTo>
                    <a:lnTo>
                      <a:pt x="845" y="901"/>
                    </a:lnTo>
                    <a:lnTo>
                      <a:pt x="841" y="901"/>
                    </a:lnTo>
                    <a:lnTo>
                      <a:pt x="836" y="901"/>
                    </a:lnTo>
                    <a:lnTo>
                      <a:pt x="828" y="901"/>
                    </a:lnTo>
                    <a:lnTo>
                      <a:pt x="823" y="901"/>
                    </a:lnTo>
                    <a:lnTo>
                      <a:pt x="819" y="901"/>
                    </a:lnTo>
                    <a:lnTo>
                      <a:pt x="815" y="901"/>
                    </a:lnTo>
                    <a:lnTo>
                      <a:pt x="806" y="901"/>
                    </a:lnTo>
                    <a:lnTo>
                      <a:pt x="802" y="901"/>
                    </a:lnTo>
                    <a:lnTo>
                      <a:pt x="797" y="901"/>
                    </a:lnTo>
                    <a:lnTo>
                      <a:pt x="793" y="901"/>
                    </a:lnTo>
                    <a:lnTo>
                      <a:pt x="784" y="901"/>
                    </a:lnTo>
                    <a:lnTo>
                      <a:pt x="780" y="901"/>
                    </a:lnTo>
                    <a:lnTo>
                      <a:pt x="776" y="901"/>
                    </a:lnTo>
                    <a:lnTo>
                      <a:pt x="771" y="901"/>
                    </a:lnTo>
                    <a:lnTo>
                      <a:pt x="768" y="901"/>
                    </a:lnTo>
                    <a:lnTo>
                      <a:pt x="759" y="901"/>
                    </a:lnTo>
                    <a:lnTo>
                      <a:pt x="755" y="901"/>
                    </a:lnTo>
                    <a:lnTo>
                      <a:pt x="751" y="901"/>
                    </a:lnTo>
                    <a:lnTo>
                      <a:pt x="746" y="901"/>
                    </a:lnTo>
                    <a:lnTo>
                      <a:pt x="738" y="901"/>
                    </a:lnTo>
                    <a:lnTo>
                      <a:pt x="733" y="901"/>
                    </a:lnTo>
                    <a:lnTo>
                      <a:pt x="729" y="901"/>
                    </a:lnTo>
                    <a:lnTo>
                      <a:pt x="725" y="901"/>
                    </a:lnTo>
                    <a:lnTo>
                      <a:pt x="720" y="901"/>
                    </a:lnTo>
                    <a:lnTo>
                      <a:pt x="712" y="901"/>
                    </a:lnTo>
                    <a:lnTo>
                      <a:pt x="707" y="901"/>
                    </a:lnTo>
                    <a:lnTo>
                      <a:pt x="703" y="901"/>
                    </a:lnTo>
                    <a:lnTo>
                      <a:pt x="699" y="901"/>
                    </a:lnTo>
                    <a:lnTo>
                      <a:pt x="690" y="901"/>
                    </a:lnTo>
                    <a:lnTo>
                      <a:pt x="686" y="901"/>
                    </a:lnTo>
                    <a:lnTo>
                      <a:pt x="681" y="901"/>
                    </a:lnTo>
                    <a:lnTo>
                      <a:pt x="677" y="901"/>
                    </a:lnTo>
                    <a:lnTo>
                      <a:pt x="668" y="901"/>
                    </a:lnTo>
                    <a:lnTo>
                      <a:pt x="664" y="901"/>
                    </a:lnTo>
                    <a:lnTo>
                      <a:pt x="660" y="901"/>
                    </a:lnTo>
                    <a:lnTo>
                      <a:pt x="655" y="901"/>
                    </a:lnTo>
                    <a:lnTo>
                      <a:pt x="651" y="901"/>
                    </a:lnTo>
                    <a:lnTo>
                      <a:pt x="642" y="901"/>
                    </a:lnTo>
                    <a:lnTo>
                      <a:pt x="638" y="901"/>
                    </a:lnTo>
                    <a:lnTo>
                      <a:pt x="634" y="901"/>
                    </a:lnTo>
                    <a:lnTo>
                      <a:pt x="629" y="901"/>
                    </a:lnTo>
                    <a:lnTo>
                      <a:pt x="621" y="901"/>
                    </a:lnTo>
                    <a:lnTo>
                      <a:pt x="616" y="901"/>
                    </a:lnTo>
                    <a:lnTo>
                      <a:pt x="612" y="901"/>
                    </a:lnTo>
                    <a:lnTo>
                      <a:pt x="608" y="901"/>
                    </a:lnTo>
                    <a:lnTo>
                      <a:pt x="599" y="901"/>
                    </a:lnTo>
                    <a:lnTo>
                      <a:pt x="595" y="901"/>
                    </a:lnTo>
                    <a:lnTo>
                      <a:pt x="590" y="901"/>
                    </a:lnTo>
                    <a:lnTo>
                      <a:pt x="586" y="901"/>
                    </a:lnTo>
                    <a:lnTo>
                      <a:pt x="582" y="901"/>
                    </a:lnTo>
                    <a:lnTo>
                      <a:pt x="573" y="901"/>
                    </a:lnTo>
                    <a:lnTo>
                      <a:pt x="569" y="901"/>
                    </a:lnTo>
                    <a:lnTo>
                      <a:pt x="564" y="901"/>
                    </a:lnTo>
                    <a:lnTo>
                      <a:pt x="560" y="901"/>
                    </a:lnTo>
                    <a:lnTo>
                      <a:pt x="551" y="901"/>
                    </a:lnTo>
                    <a:lnTo>
                      <a:pt x="548" y="901"/>
                    </a:lnTo>
                    <a:lnTo>
                      <a:pt x="544" y="901"/>
                    </a:lnTo>
                    <a:lnTo>
                      <a:pt x="539" y="901"/>
                    </a:lnTo>
                    <a:lnTo>
                      <a:pt x="535" y="901"/>
                    </a:lnTo>
                    <a:lnTo>
                      <a:pt x="526" y="901"/>
                    </a:lnTo>
                    <a:lnTo>
                      <a:pt x="522" y="901"/>
                    </a:lnTo>
                    <a:lnTo>
                      <a:pt x="518" y="901"/>
                    </a:lnTo>
                    <a:lnTo>
                      <a:pt x="513" y="901"/>
                    </a:lnTo>
                    <a:lnTo>
                      <a:pt x="505" y="901"/>
                    </a:lnTo>
                    <a:lnTo>
                      <a:pt x="500" y="901"/>
                    </a:lnTo>
                    <a:lnTo>
                      <a:pt x="496" y="901"/>
                    </a:lnTo>
                    <a:lnTo>
                      <a:pt x="492" y="901"/>
                    </a:lnTo>
                    <a:lnTo>
                      <a:pt x="483" y="901"/>
                    </a:lnTo>
                    <a:lnTo>
                      <a:pt x="479" y="901"/>
                    </a:lnTo>
                    <a:lnTo>
                      <a:pt x="474" y="901"/>
                    </a:lnTo>
                    <a:lnTo>
                      <a:pt x="470" y="901"/>
                    </a:lnTo>
                    <a:lnTo>
                      <a:pt x="466" y="901"/>
                    </a:lnTo>
                    <a:lnTo>
                      <a:pt x="457" y="901"/>
                    </a:lnTo>
                    <a:lnTo>
                      <a:pt x="453" y="901"/>
                    </a:lnTo>
                    <a:lnTo>
                      <a:pt x="448" y="901"/>
                    </a:lnTo>
                    <a:lnTo>
                      <a:pt x="444" y="901"/>
                    </a:lnTo>
                    <a:lnTo>
                      <a:pt x="435" y="901"/>
                    </a:lnTo>
                    <a:lnTo>
                      <a:pt x="431" y="901"/>
                    </a:lnTo>
                    <a:lnTo>
                      <a:pt x="427" y="901"/>
                    </a:lnTo>
                    <a:lnTo>
                      <a:pt x="422" y="901"/>
                    </a:lnTo>
                    <a:lnTo>
                      <a:pt x="418" y="901"/>
                    </a:lnTo>
                    <a:lnTo>
                      <a:pt x="409" y="901"/>
                    </a:lnTo>
                    <a:lnTo>
                      <a:pt x="405" y="901"/>
                    </a:lnTo>
                    <a:lnTo>
                      <a:pt x="401" y="901"/>
                    </a:lnTo>
                    <a:lnTo>
                      <a:pt x="396" y="901"/>
                    </a:lnTo>
                    <a:lnTo>
                      <a:pt x="388" y="901"/>
                    </a:lnTo>
                    <a:lnTo>
                      <a:pt x="383" y="901"/>
                    </a:lnTo>
                    <a:lnTo>
                      <a:pt x="379" y="901"/>
                    </a:lnTo>
                    <a:lnTo>
                      <a:pt x="375" y="901"/>
                    </a:lnTo>
                    <a:lnTo>
                      <a:pt x="366" y="901"/>
                    </a:lnTo>
                    <a:lnTo>
                      <a:pt x="362" y="901"/>
                    </a:lnTo>
                    <a:lnTo>
                      <a:pt x="358" y="901"/>
                    </a:lnTo>
                    <a:lnTo>
                      <a:pt x="353" y="901"/>
                    </a:lnTo>
                    <a:lnTo>
                      <a:pt x="349" y="901"/>
                    </a:lnTo>
                    <a:lnTo>
                      <a:pt x="340" y="901"/>
                    </a:lnTo>
                    <a:lnTo>
                      <a:pt x="336" y="901"/>
                    </a:lnTo>
                    <a:lnTo>
                      <a:pt x="332" y="901"/>
                    </a:lnTo>
                    <a:lnTo>
                      <a:pt x="328" y="901"/>
                    </a:lnTo>
                    <a:lnTo>
                      <a:pt x="320" y="901"/>
                    </a:lnTo>
                    <a:lnTo>
                      <a:pt x="315" y="901"/>
                    </a:lnTo>
                    <a:lnTo>
                      <a:pt x="311" y="901"/>
                    </a:lnTo>
                    <a:lnTo>
                      <a:pt x="307" y="901"/>
                    </a:lnTo>
                    <a:lnTo>
                      <a:pt x="298" y="901"/>
                    </a:lnTo>
                    <a:lnTo>
                      <a:pt x="294" y="901"/>
                    </a:lnTo>
                    <a:lnTo>
                      <a:pt x="289" y="901"/>
                    </a:lnTo>
                    <a:lnTo>
                      <a:pt x="285" y="901"/>
                    </a:lnTo>
                    <a:lnTo>
                      <a:pt x="281" y="901"/>
                    </a:lnTo>
                    <a:lnTo>
                      <a:pt x="272" y="901"/>
                    </a:lnTo>
                    <a:lnTo>
                      <a:pt x="268" y="901"/>
                    </a:lnTo>
                    <a:lnTo>
                      <a:pt x="263" y="901"/>
                    </a:lnTo>
                    <a:lnTo>
                      <a:pt x="259" y="901"/>
                    </a:lnTo>
                    <a:lnTo>
                      <a:pt x="250" y="901"/>
                    </a:lnTo>
                    <a:lnTo>
                      <a:pt x="246" y="901"/>
                    </a:lnTo>
                    <a:lnTo>
                      <a:pt x="242" y="901"/>
                    </a:lnTo>
                    <a:lnTo>
                      <a:pt x="237" y="901"/>
                    </a:lnTo>
                    <a:lnTo>
                      <a:pt x="233" y="901"/>
                    </a:lnTo>
                    <a:lnTo>
                      <a:pt x="224" y="901"/>
                    </a:lnTo>
                    <a:lnTo>
                      <a:pt x="220" y="901"/>
                    </a:lnTo>
                    <a:lnTo>
                      <a:pt x="216" y="901"/>
                    </a:lnTo>
                    <a:lnTo>
                      <a:pt x="211" y="901"/>
                    </a:lnTo>
                    <a:lnTo>
                      <a:pt x="203" y="901"/>
                    </a:lnTo>
                    <a:lnTo>
                      <a:pt x="198" y="901"/>
                    </a:lnTo>
                    <a:lnTo>
                      <a:pt x="194" y="901"/>
                    </a:lnTo>
                    <a:lnTo>
                      <a:pt x="190" y="901"/>
                    </a:lnTo>
                    <a:lnTo>
                      <a:pt x="181" y="901"/>
                    </a:lnTo>
                    <a:lnTo>
                      <a:pt x="177" y="901"/>
                    </a:lnTo>
                    <a:lnTo>
                      <a:pt x="172" y="901"/>
                    </a:lnTo>
                    <a:lnTo>
                      <a:pt x="168" y="901"/>
                    </a:lnTo>
                    <a:lnTo>
                      <a:pt x="164" y="901"/>
                    </a:lnTo>
                    <a:lnTo>
                      <a:pt x="155" y="901"/>
                    </a:lnTo>
                    <a:lnTo>
                      <a:pt x="151" y="901"/>
                    </a:lnTo>
                    <a:lnTo>
                      <a:pt x="146" y="901"/>
                    </a:lnTo>
                    <a:lnTo>
                      <a:pt x="142" y="901"/>
                    </a:lnTo>
                    <a:lnTo>
                      <a:pt x="133" y="901"/>
                    </a:lnTo>
                    <a:lnTo>
                      <a:pt x="129" y="901"/>
                    </a:lnTo>
                    <a:lnTo>
                      <a:pt x="125" y="901"/>
                    </a:lnTo>
                    <a:lnTo>
                      <a:pt x="120" y="901"/>
                    </a:lnTo>
                    <a:lnTo>
                      <a:pt x="116" y="901"/>
                    </a:lnTo>
                    <a:lnTo>
                      <a:pt x="108" y="901"/>
                    </a:lnTo>
                    <a:lnTo>
                      <a:pt x="104" y="901"/>
                    </a:lnTo>
                    <a:lnTo>
                      <a:pt x="100" y="901"/>
                    </a:lnTo>
                    <a:lnTo>
                      <a:pt x="95" y="901"/>
                    </a:lnTo>
                    <a:lnTo>
                      <a:pt x="87" y="901"/>
                    </a:lnTo>
                    <a:lnTo>
                      <a:pt x="82" y="901"/>
                    </a:lnTo>
                    <a:lnTo>
                      <a:pt x="78" y="901"/>
                    </a:lnTo>
                    <a:lnTo>
                      <a:pt x="74" y="901"/>
                    </a:lnTo>
                    <a:lnTo>
                      <a:pt x="65" y="901"/>
                    </a:lnTo>
                    <a:lnTo>
                      <a:pt x="61" y="901"/>
                    </a:lnTo>
                    <a:lnTo>
                      <a:pt x="56" y="901"/>
                    </a:lnTo>
                    <a:lnTo>
                      <a:pt x="52" y="901"/>
                    </a:lnTo>
                    <a:lnTo>
                      <a:pt x="48" y="901"/>
                    </a:lnTo>
                    <a:lnTo>
                      <a:pt x="39" y="901"/>
                    </a:lnTo>
                    <a:lnTo>
                      <a:pt x="35" y="901"/>
                    </a:lnTo>
                    <a:lnTo>
                      <a:pt x="30" y="901"/>
                    </a:lnTo>
                    <a:lnTo>
                      <a:pt x="26" y="901"/>
                    </a:lnTo>
                    <a:lnTo>
                      <a:pt x="17" y="901"/>
                    </a:lnTo>
                    <a:lnTo>
                      <a:pt x="13" y="901"/>
                    </a:lnTo>
                    <a:lnTo>
                      <a:pt x="9" y="901"/>
                    </a:lnTo>
                    <a:lnTo>
                      <a:pt x="4" y="901"/>
                    </a:lnTo>
                    <a:lnTo>
                      <a:pt x="0" y="901"/>
                    </a:lnTo>
                    <a:lnTo>
                      <a:pt x="0" y="875"/>
                    </a:lnTo>
                  </a:path>
                </a:pathLst>
              </a:custGeom>
              <a:solidFill>
                <a:schemeClr val="fo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8480" name="Freeform 47">
                <a:extLst>
                  <a:ext uri="{FF2B5EF4-FFF2-40B4-BE49-F238E27FC236}">
                    <a16:creationId xmlns="" xmlns:a16="http://schemas.microsoft.com/office/drawing/2014/main" id="{42ABF745-CD23-483A-B6B3-21702448A5D8}"/>
                  </a:ext>
                </a:extLst>
              </p:cNvPr>
              <p:cNvSpPr>
                <a:spLocks/>
              </p:cNvSpPr>
              <p:nvPr/>
            </p:nvSpPr>
            <p:spPr bwMode="auto">
              <a:xfrm>
                <a:off x="3370" y="1425"/>
                <a:ext cx="1727" cy="1171"/>
              </a:xfrm>
              <a:custGeom>
                <a:avLst/>
                <a:gdLst>
                  <a:gd name="T0" fmla="*/ 4127 w 1326"/>
                  <a:gd name="T1" fmla="*/ 85774 h 908"/>
                  <a:gd name="T2" fmla="*/ 9117 w 1326"/>
                  <a:gd name="T3" fmla="*/ 85774 h 908"/>
                  <a:gd name="T4" fmla="*/ 14119 w 1326"/>
                  <a:gd name="T5" fmla="*/ 85774 h 908"/>
                  <a:gd name="T6" fmla="*/ 19218 w 1326"/>
                  <a:gd name="T7" fmla="*/ 85774 h 908"/>
                  <a:gd name="T8" fmla="*/ 23714 w 1326"/>
                  <a:gd name="T9" fmla="*/ 85774 h 908"/>
                  <a:gd name="T10" fmla="*/ 28740 w 1326"/>
                  <a:gd name="T11" fmla="*/ 85443 h 908"/>
                  <a:gd name="T12" fmla="*/ 33760 w 1326"/>
                  <a:gd name="T13" fmla="*/ 84138 h 908"/>
                  <a:gd name="T14" fmla="*/ 38844 w 1326"/>
                  <a:gd name="T15" fmla="*/ 82005 h 908"/>
                  <a:gd name="T16" fmla="*/ 43803 w 1326"/>
                  <a:gd name="T17" fmla="*/ 77755 h 908"/>
                  <a:gd name="T18" fmla="*/ 48762 w 1326"/>
                  <a:gd name="T19" fmla="*/ 70156 h 908"/>
                  <a:gd name="T20" fmla="*/ 53417 w 1326"/>
                  <a:gd name="T21" fmla="*/ 58749 h 908"/>
                  <a:gd name="T22" fmla="*/ 58420 w 1326"/>
                  <a:gd name="T23" fmla="*/ 44017 h 908"/>
                  <a:gd name="T24" fmla="*/ 63494 w 1326"/>
                  <a:gd name="T25" fmla="*/ 27466 h 908"/>
                  <a:gd name="T26" fmla="*/ 68450 w 1326"/>
                  <a:gd name="T27" fmla="*/ 12256 h 908"/>
                  <a:gd name="T28" fmla="*/ 73483 w 1326"/>
                  <a:gd name="T29" fmla="*/ 2066 h 908"/>
                  <a:gd name="T30" fmla="*/ 77983 w 1326"/>
                  <a:gd name="T31" fmla="*/ 0 h 908"/>
                  <a:gd name="T32" fmla="*/ 83121 w 1326"/>
                  <a:gd name="T33" fmla="*/ 6293 h 908"/>
                  <a:gd name="T34" fmla="*/ 88080 w 1326"/>
                  <a:gd name="T35" fmla="*/ 19462 h 908"/>
                  <a:gd name="T36" fmla="*/ 93128 w 1326"/>
                  <a:gd name="T37" fmla="*/ 35936 h 908"/>
                  <a:gd name="T38" fmla="*/ 98307 w 1326"/>
                  <a:gd name="T39" fmla="*/ 52023 h 908"/>
                  <a:gd name="T40" fmla="*/ 103322 w 1326"/>
                  <a:gd name="T41" fmla="*/ 65034 h 908"/>
                  <a:gd name="T42" fmla="*/ 107728 w 1326"/>
                  <a:gd name="T43" fmla="*/ 74356 h 908"/>
                  <a:gd name="T44" fmla="*/ 112747 w 1326"/>
                  <a:gd name="T45" fmla="*/ 80305 h 908"/>
                  <a:gd name="T46" fmla="*/ 117802 w 1326"/>
                  <a:gd name="T47" fmla="*/ 83248 h 908"/>
                  <a:gd name="T48" fmla="*/ 122901 w 1326"/>
                  <a:gd name="T49" fmla="*/ 84932 h 908"/>
                  <a:gd name="T50" fmla="*/ 127907 w 1326"/>
                  <a:gd name="T51" fmla="*/ 85443 h 908"/>
                  <a:gd name="T52" fmla="*/ 132920 w 1326"/>
                  <a:gd name="T53" fmla="*/ 85774 h 908"/>
                  <a:gd name="T54" fmla="*/ 137363 w 1326"/>
                  <a:gd name="T55" fmla="*/ 85774 h 908"/>
                  <a:gd name="T56" fmla="*/ 142579 w 1326"/>
                  <a:gd name="T57" fmla="*/ 85774 h 908"/>
                  <a:gd name="T58" fmla="*/ 147561 w 1326"/>
                  <a:gd name="T59" fmla="*/ 85774 h 908"/>
                  <a:gd name="T60" fmla="*/ 152584 w 1326"/>
                  <a:gd name="T61" fmla="*/ 85774 h 908"/>
                  <a:gd name="T62" fmla="*/ 152100 w 1326"/>
                  <a:gd name="T63" fmla="*/ 88367 h 908"/>
                  <a:gd name="T64" fmla="*/ 147095 w 1326"/>
                  <a:gd name="T65" fmla="*/ 88367 h 908"/>
                  <a:gd name="T66" fmla="*/ 141951 w 1326"/>
                  <a:gd name="T67" fmla="*/ 88367 h 908"/>
                  <a:gd name="T68" fmla="*/ 136957 w 1326"/>
                  <a:gd name="T69" fmla="*/ 88367 h 908"/>
                  <a:gd name="T70" fmla="*/ 131928 w 1326"/>
                  <a:gd name="T71" fmla="*/ 88367 h 908"/>
                  <a:gd name="T72" fmla="*/ 126903 w 1326"/>
                  <a:gd name="T73" fmla="*/ 88367 h 908"/>
                  <a:gd name="T74" fmla="*/ 122312 w 1326"/>
                  <a:gd name="T75" fmla="*/ 88367 h 908"/>
                  <a:gd name="T76" fmla="*/ 117276 w 1326"/>
                  <a:gd name="T77" fmla="*/ 88367 h 908"/>
                  <a:gd name="T78" fmla="*/ 112248 w 1326"/>
                  <a:gd name="T79" fmla="*/ 88367 h 908"/>
                  <a:gd name="T80" fmla="*/ 107375 w 1326"/>
                  <a:gd name="T81" fmla="*/ 88367 h 908"/>
                  <a:gd name="T82" fmla="*/ 102198 w 1326"/>
                  <a:gd name="T83" fmla="*/ 88367 h 908"/>
                  <a:gd name="T84" fmla="*/ 97676 w 1326"/>
                  <a:gd name="T85" fmla="*/ 88367 h 908"/>
                  <a:gd name="T86" fmla="*/ 92720 w 1326"/>
                  <a:gd name="T87" fmla="*/ 88367 h 908"/>
                  <a:gd name="T88" fmla="*/ 87686 w 1326"/>
                  <a:gd name="T89" fmla="*/ 88367 h 908"/>
                  <a:gd name="T90" fmla="*/ 82568 w 1326"/>
                  <a:gd name="T91" fmla="*/ 88367 h 908"/>
                  <a:gd name="T92" fmla="*/ 77590 w 1326"/>
                  <a:gd name="T93" fmla="*/ 88367 h 908"/>
                  <a:gd name="T94" fmla="*/ 72567 w 1326"/>
                  <a:gd name="T95" fmla="*/ 88367 h 908"/>
                  <a:gd name="T96" fmla="*/ 67999 w 1326"/>
                  <a:gd name="T97" fmla="*/ 88367 h 908"/>
                  <a:gd name="T98" fmla="*/ 62961 w 1326"/>
                  <a:gd name="T99" fmla="*/ 88367 h 908"/>
                  <a:gd name="T100" fmla="*/ 57955 w 1326"/>
                  <a:gd name="T101" fmla="*/ 88367 h 908"/>
                  <a:gd name="T102" fmla="*/ 52912 w 1326"/>
                  <a:gd name="T103" fmla="*/ 88367 h 908"/>
                  <a:gd name="T104" fmla="*/ 47822 w 1326"/>
                  <a:gd name="T105" fmla="*/ 88367 h 908"/>
                  <a:gd name="T106" fmla="*/ 42780 w 1326"/>
                  <a:gd name="T107" fmla="*/ 88367 h 908"/>
                  <a:gd name="T108" fmla="*/ 38139 w 1326"/>
                  <a:gd name="T109" fmla="*/ 88367 h 908"/>
                  <a:gd name="T110" fmla="*/ 33152 w 1326"/>
                  <a:gd name="T111" fmla="*/ 88367 h 908"/>
                  <a:gd name="T112" fmla="*/ 28230 w 1326"/>
                  <a:gd name="T113" fmla="*/ 88367 h 908"/>
                  <a:gd name="T114" fmla="*/ 23100 w 1326"/>
                  <a:gd name="T115" fmla="*/ 88367 h 908"/>
                  <a:gd name="T116" fmla="*/ 18094 w 1326"/>
                  <a:gd name="T117" fmla="*/ 88367 h 908"/>
                  <a:gd name="T118" fmla="*/ 13558 w 1326"/>
                  <a:gd name="T119" fmla="*/ 88367 h 908"/>
                  <a:gd name="T120" fmla="*/ 8561 w 1326"/>
                  <a:gd name="T121" fmla="*/ 88367 h 908"/>
                  <a:gd name="T122" fmla="*/ 3471 w 1326"/>
                  <a:gd name="T123" fmla="*/ 88367 h 9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908"/>
                  <a:gd name="T188" fmla="*/ 1326 w 1326"/>
                  <a:gd name="T189" fmla="*/ 908 h 9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908">
                    <a:moveTo>
                      <a:pt x="0" y="881"/>
                    </a:moveTo>
                    <a:lnTo>
                      <a:pt x="4" y="881"/>
                    </a:lnTo>
                    <a:lnTo>
                      <a:pt x="9" y="881"/>
                    </a:lnTo>
                    <a:lnTo>
                      <a:pt x="13" y="881"/>
                    </a:lnTo>
                    <a:lnTo>
                      <a:pt x="17" y="881"/>
                    </a:lnTo>
                    <a:lnTo>
                      <a:pt x="26" y="881"/>
                    </a:lnTo>
                    <a:lnTo>
                      <a:pt x="30" y="881"/>
                    </a:lnTo>
                    <a:lnTo>
                      <a:pt x="35" y="881"/>
                    </a:lnTo>
                    <a:lnTo>
                      <a:pt x="39" y="881"/>
                    </a:lnTo>
                    <a:lnTo>
                      <a:pt x="48" y="881"/>
                    </a:lnTo>
                    <a:lnTo>
                      <a:pt x="52" y="881"/>
                    </a:lnTo>
                    <a:lnTo>
                      <a:pt x="56" y="881"/>
                    </a:lnTo>
                    <a:lnTo>
                      <a:pt x="61" y="881"/>
                    </a:lnTo>
                    <a:lnTo>
                      <a:pt x="65" y="881"/>
                    </a:lnTo>
                    <a:lnTo>
                      <a:pt x="74" y="881"/>
                    </a:lnTo>
                    <a:lnTo>
                      <a:pt x="78" y="881"/>
                    </a:lnTo>
                    <a:lnTo>
                      <a:pt x="82" y="881"/>
                    </a:lnTo>
                    <a:lnTo>
                      <a:pt x="87" y="881"/>
                    </a:lnTo>
                    <a:lnTo>
                      <a:pt x="95" y="881"/>
                    </a:lnTo>
                    <a:lnTo>
                      <a:pt x="100" y="881"/>
                    </a:lnTo>
                    <a:lnTo>
                      <a:pt x="104" y="881"/>
                    </a:lnTo>
                    <a:lnTo>
                      <a:pt x="108" y="881"/>
                    </a:lnTo>
                    <a:lnTo>
                      <a:pt x="117" y="881"/>
                    </a:lnTo>
                    <a:lnTo>
                      <a:pt x="121" y="881"/>
                    </a:lnTo>
                    <a:lnTo>
                      <a:pt x="126" y="881"/>
                    </a:lnTo>
                    <a:lnTo>
                      <a:pt x="130" y="881"/>
                    </a:lnTo>
                    <a:lnTo>
                      <a:pt x="134" y="881"/>
                    </a:lnTo>
                    <a:lnTo>
                      <a:pt x="143" y="881"/>
                    </a:lnTo>
                    <a:lnTo>
                      <a:pt x="147" y="881"/>
                    </a:lnTo>
                    <a:lnTo>
                      <a:pt x="152" y="881"/>
                    </a:lnTo>
                    <a:lnTo>
                      <a:pt x="156" y="881"/>
                    </a:lnTo>
                    <a:lnTo>
                      <a:pt x="165" y="881"/>
                    </a:lnTo>
                    <a:lnTo>
                      <a:pt x="169" y="881"/>
                    </a:lnTo>
                    <a:lnTo>
                      <a:pt x="173" y="881"/>
                    </a:lnTo>
                    <a:lnTo>
                      <a:pt x="178" y="881"/>
                    </a:lnTo>
                    <a:lnTo>
                      <a:pt x="182" y="881"/>
                    </a:lnTo>
                    <a:lnTo>
                      <a:pt x="191" y="881"/>
                    </a:lnTo>
                    <a:lnTo>
                      <a:pt x="195" y="881"/>
                    </a:lnTo>
                    <a:lnTo>
                      <a:pt x="199" y="881"/>
                    </a:lnTo>
                    <a:lnTo>
                      <a:pt x="204" y="881"/>
                    </a:lnTo>
                    <a:lnTo>
                      <a:pt x="212" y="881"/>
                    </a:lnTo>
                    <a:lnTo>
                      <a:pt x="217" y="881"/>
                    </a:lnTo>
                    <a:lnTo>
                      <a:pt x="221" y="881"/>
                    </a:lnTo>
                    <a:lnTo>
                      <a:pt x="225" y="877"/>
                    </a:lnTo>
                    <a:lnTo>
                      <a:pt x="234" y="877"/>
                    </a:lnTo>
                    <a:lnTo>
                      <a:pt x="238" y="877"/>
                    </a:lnTo>
                    <a:lnTo>
                      <a:pt x="243" y="877"/>
                    </a:lnTo>
                    <a:lnTo>
                      <a:pt x="247" y="877"/>
                    </a:lnTo>
                    <a:lnTo>
                      <a:pt x="251" y="877"/>
                    </a:lnTo>
                    <a:lnTo>
                      <a:pt x="260" y="872"/>
                    </a:lnTo>
                    <a:lnTo>
                      <a:pt x="264" y="872"/>
                    </a:lnTo>
                    <a:lnTo>
                      <a:pt x="269" y="872"/>
                    </a:lnTo>
                    <a:lnTo>
                      <a:pt x="273" y="872"/>
                    </a:lnTo>
                    <a:lnTo>
                      <a:pt x="282" y="868"/>
                    </a:lnTo>
                    <a:lnTo>
                      <a:pt x="286" y="868"/>
                    </a:lnTo>
                    <a:lnTo>
                      <a:pt x="290" y="864"/>
                    </a:lnTo>
                    <a:lnTo>
                      <a:pt x="295" y="864"/>
                    </a:lnTo>
                    <a:lnTo>
                      <a:pt x="299" y="859"/>
                    </a:lnTo>
                    <a:lnTo>
                      <a:pt x="308" y="859"/>
                    </a:lnTo>
                    <a:lnTo>
                      <a:pt x="312" y="855"/>
                    </a:lnTo>
                    <a:lnTo>
                      <a:pt x="316" y="851"/>
                    </a:lnTo>
                    <a:lnTo>
                      <a:pt x="321" y="851"/>
                    </a:lnTo>
                    <a:lnTo>
                      <a:pt x="329" y="846"/>
                    </a:lnTo>
                    <a:lnTo>
                      <a:pt x="334" y="842"/>
                    </a:lnTo>
                    <a:lnTo>
                      <a:pt x="338" y="838"/>
                    </a:lnTo>
                    <a:lnTo>
                      <a:pt x="342" y="833"/>
                    </a:lnTo>
                    <a:lnTo>
                      <a:pt x="351" y="829"/>
                    </a:lnTo>
                    <a:lnTo>
                      <a:pt x="355" y="825"/>
                    </a:lnTo>
                    <a:lnTo>
                      <a:pt x="360" y="816"/>
                    </a:lnTo>
                    <a:lnTo>
                      <a:pt x="364" y="812"/>
                    </a:lnTo>
                    <a:lnTo>
                      <a:pt x="368" y="803"/>
                    </a:lnTo>
                    <a:lnTo>
                      <a:pt x="377" y="799"/>
                    </a:lnTo>
                    <a:lnTo>
                      <a:pt x="381" y="790"/>
                    </a:lnTo>
                    <a:lnTo>
                      <a:pt x="385" y="781"/>
                    </a:lnTo>
                    <a:lnTo>
                      <a:pt x="390" y="773"/>
                    </a:lnTo>
                    <a:lnTo>
                      <a:pt x="398" y="764"/>
                    </a:lnTo>
                    <a:lnTo>
                      <a:pt x="403" y="755"/>
                    </a:lnTo>
                    <a:lnTo>
                      <a:pt x="407" y="742"/>
                    </a:lnTo>
                    <a:lnTo>
                      <a:pt x="411" y="733"/>
                    </a:lnTo>
                    <a:lnTo>
                      <a:pt x="420" y="720"/>
                    </a:lnTo>
                    <a:lnTo>
                      <a:pt x="424" y="707"/>
                    </a:lnTo>
                    <a:lnTo>
                      <a:pt x="429" y="694"/>
                    </a:lnTo>
                    <a:lnTo>
                      <a:pt x="433" y="681"/>
                    </a:lnTo>
                    <a:lnTo>
                      <a:pt x="437" y="668"/>
                    </a:lnTo>
                    <a:lnTo>
                      <a:pt x="446" y="651"/>
                    </a:lnTo>
                    <a:lnTo>
                      <a:pt x="450" y="638"/>
                    </a:lnTo>
                    <a:lnTo>
                      <a:pt x="455" y="621"/>
                    </a:lnTo>
                    <a:lnTo>
                      <a:pt x="459" y="603"/>
                    </a:lnTo>
                    <a:lnTo>
                      <a:pt x="468" y="586"/>
                    </a:lnTo>
                    <a:lnTo>
                      <a:pt x="472" y="569"/>
                    </a:lnTo>
                    <a:lnTo>
                      <a:pt x="476" y="551"/>
                    </a:lnTo>
                    <a:lnTo>
                      <a:pt x="481" y="534"/>
                    </a:lnTo>
                    <a:lnTo>
                      <a:pt x="485" y="512"/>
                    </a:lnTo>
                    <a:lnTo>
                      <a:pt x="494" y="495"/>
                    </a:lnTo>
                    <a:lnTo>
                      <a:pt x="498" y="473"/>
                    </a:lnTo>
                    <a:lnTo>
                      <a:pt x="502" y="451"/>
                    </a:lnTo>
                    <a:lnTo>
                      <a:pt x="507" y="430"/>
                    </a:lnTo>
                    <a:lnTo>
                      <a:pt x="515" y="412"/>
                    </a:lnTo>
                    <a:lnTo>
                      <a:pt x="520" y="391"/>
                    </a:lnTo>
                    <a:lnTo>
                      <a:pt x="524" y="369"/>
                    </a:lnTo>
                    <a:lnTo>
                      <a:pt x="528" y="347"/>
                    </a:lnTo>
                    <a:lnTo>
                      <a:pt x="537" y="325"/>
                    </a:lnTo>
                    <a:lnTo>
                      <a:pt x="541" y="304"/>
                    </a:lnTo>
                    <a:lnTo>
                      <a:pt x="546" y="282"/>
                    </a:lnTo>
                    <a:lnTo>
                      <a:pt x="550" y="260"/>
                    </a:lnTo>
                    <a:lnTo>
                      <a:pt x="554" y="239"/>
                    </a:lnTo>
                    <a:lnTo>
                      <a:pt x="563" y="221"/>
                    </a:lnTo>
                    <a:lnTo>
                      <a:pt x="567" y="200"/>
                    </a:lnTo>
                    <a:lnTo>
                      <a:pt x="572" y="182"/>
                    </a:lnTo>
                    <a:lnTo>
                      <a:pt x="576" y="161"/>
                    </a:lnTo>
                    <a:lnTo>
                      <a:pt x="585" y="143"/>
                    </a:lnTo>
                    <a:lnTo>
                      <a:pt x="589" y="126"/>
                    </a:lnTo>
                    <a:lnTo>
                      <a:pt x="593" y="108"/>
                    </a:lnTo>
                    <a:lnTo>
                      <a:pt x="598" y="95"/>
                    </a:lnTo>
                    <a:lnTo>
                      <a:pt x="602" y="78"/>
                    </a:lnTo>
                    <a:lnTo>
                      <a:pt x="611" y="65"/>
                    </a:lnTo>
                    <a:lnTo>
                      <a:pt x="615" y="52"/>
                    </a:lnTo>
                    <a:lnTo>
                      <a:pt x="619" y="43"/>
                    </a:lnTo>
                    <a:lnTo>
                      <a:pt x="624" y="30"/>
                    </a:lnTo>
                    <a:lnTo>
                      <a:pt x="632" y="22"/>
                    </a:lnTo>
                    <a:lnTo>
                      <a:pt x="637" y="17"/>
                    </a:lnTo>
                    <a:lnTo>
                      <a:pt x="641" y="9"/>
                    </a:lnTo>
                    <a:lnTo>
                      <a:pt x="645" y="4"/>
                    </a:lnTo>
                    <a:lnTo>
                      <a:pt x="654" y="0"/>
                    </a:lnTo>
                    <a:lnTo>
                      <a:pt x="658" y="0"/>
                    </a:lnTo>
                    <a:lnTo>
                      <a:pt x="663" y="0"/>
                    </a:lnTo>
                    <a:lnTo>
                      <a:pt x="667" y="0"/>
                    </a:lnTo>
                    <a:lnTo>
                      <a:pt x="671" y="0"/>
                    </a:lnTo>
                    <a:lnTo>
                      <a:pt x="680" y="4"/>
                    </a:lnTo>
                    <a:lnTo>
                      <a:pt x="684" y="9"/>
                    </a:lnTo>
                    <a:lnTo>
                      <a:pt x="689" y="17"/>
                    </a:lnTo>
                    <a:lnTo>
                      <a:pt x="693" y="22"/>
                    </a:lnTo>
                    <a:lnTo>
                      <a:pt x="702" y="30"/>
                    </a:lnTo>
                    <a:lnTo>
                      <a:pt x="706" y="43"/>
                    </a:lnTo>
                    <a:lnTo>
                      <a:pt x="710" y="52"/>
                    </a:lnTo>
                    <a:lnTo>
                      <a:pt x="715" y="65"/>
                    </a:lnTo>
                    <a:lnTo>
                      <a:pt x="723" y="78"/>
                    </a:lnTo>
                    <a:lnTo>
                      <a:pt x="728" y="95"/>
                    </a:lnTo>
                    <a:lnTo>
                      <a:pt x="732" y="108"/>
                    </a:lnTo>
                    <a:lnTo>
                      <a:pt x="736" y="126"/>
                    </a:lnTo>
                    <a:lnTo>
                      <a:pt x="741" y="143"/>
                    </a:lnTo>
                    <a:lnTo>
                      <a:pt x="749" y="161"/>
                    </a:lnTo>
                    <a:lnTo>
                      <a:pt x="754" y="182"/>
                    </a:lnTo>
                    <a:lnTo>
                      <a:pt x="758" y="200"/>
                    </a:lnTo>
                    <a:lnTo>
                      <a:pt x="762" y="221"/>
                    </a:lnTo>
                    <a:lnTo>
                      <a:pt x="771" y="239"/>
                    </a:lnTo>
                    <a:lnTo>
                      <a:pt x="775" y="260"/>
                    </a:lnTo>
                    <a:lnTo>
                      <a:pt x="780" y="282"/>
                    </a:lnTo>
                    <a:lnTo>
                      <a:pt x="784" y="304"/>
                    </a:lnTo>
                    <a:lnTo>
                      <a:pt x="788" y="325"/>
                    </a:lnTo>
                    <a:lnTo>
                      <a:pt x="797" y="347"/>
                    </a:lnTo>
                    <a:lnTo>
                      <a:pt x="801" y="369"/>
                    </a:lnTo>
                    <a:lnTo>
                      <a:pt x="806" y="391"/>
                    </a:lnTo>
                    <a:lnTo>
                      <a:pt x="810" y="412"/>
                    </a:lnTo>
                    <a:lnTo>
                      <a:pt x="819" y="430"/>
                    </a:lnTo>
                    <a:lnTo>
                      <a:pt x="823" y="451"/>
                    </a:lnTo>
                    <a:lnTo>
                      <a:pt x="827" y="473"/>
                    </a:lnTo>
                    <a:lnTo>
                      <a:pt x="832" y="495"/>
                    </a:lnTo>
                    <a:lnTo>
                      <a:pt x="840" y="512"/>
                    </a:lnTo>
                    <a:lnTo>
                      <a:pt x="845" y="534"/>
                    </a:lnTo>
                    <a:lnTo>
                      <a:pt x="849" y="551"/>
                    </a:lnTo>
                    <a:lnTo>
                      <a:pt x="853" y="569"/>
                    </a:lnTo>
                    <a:lnTo>
                      <a:pt x="858" y="586"/>
                    </a:lnTo>
                    <a:lnTo>
                      <a:pt x="866" y="603"/>
                    </a:lnTo>
                    <a:lnTo>
                      <a:pt x="871" y="621"/>
                    </a:lnTo>
                    <a:lnTo>
                      <a:pt x="875" y="638"/>
                    </a:lnTo>
                    <a:lnTo>
                      <a:pt x="879" y="651"/>
                    </a:lnTo>
                    <a:lnTo>
                      <a:pt x="888" y="668"/>
                    </a:lnTo>
                    <a:lnTo>
                      <a:pt x="892" y="681"/>
                    </a:lnTo>
                    <a:lnTo>
                      <a:pt x="897" y="694"/>
                    </a:lnTo>
                    <a:lnTo>
                      <a:pt x="901" y="707"/>
                    </a:lnTo>
                    <a:lnTo>
                      <a:pt x="905" y="720"/>
                    </a:lnTo>
                    <a:lnTo>
                      <a:pt x="914" y="733"/>
                    </a:lnTo>
                    <a:lnTo>
                      <a:pt x="918" y="742"/>
                    </a:lnTo>
                    <a:lnTo>
                      <a:pt x="923" y="755"/>
                    </a:lnTo>
                    <a:lnTo>
                      <a:pt x="927" y="764"/>
                    </a:lnTo>
                    <a:lnTo>
                      <a:pt x="936" y="773"/>
                    </a:lnTo>
                    <a:lnTo>
                      <a:pt x="940" y="781"/>
                    </a:lnTo>
                    <a:lnTo>
                      <a:pt x="944" y="790"/>
                    </a:lnTo>
                    <a:lnTo>
                      <a:pt x="949" y="799"/>
                    </a:lnTo>
                    <a:lnTo>
                      <a:pt x="957" y="803"/>
                    </a:lnTo>
                    <a:lnTo>
                      <a:pt x="961" y="812"/>
                    </a:lnTo>
                    <a:lnTo>
                      <a:pt x="966" y="816"/>
                    </a:lnTo>
                    <a:lnTo>
                      <a:pt x="970" y="825"/>
                    </a:lnTo>
                    <a:lnTo>
                      <a:pt x="974" y="829"/>
                    </a:lnTo>
                    <a:lnTo>
                      <a:pt x="983" y="833"/>
                    </a:lnTo>
                    <a:lnTo>
                      <a:pt x="987" y="838"/>
                    </a:lnTo>
                    <a:lnTo>
                      <a:pt x="992" y="842"/>
                    </a:lnTo>
                    <a:lnTo>
                      <a:pt x="996" y="846"/>
                    </a:lnTo>
                    <a:lnTo>
                      <a:pt x="1005" y="851"/>
                    </a:lnTo>
                    <a:lnTo>
                      <a:pt x="1009" y="851"/>
                    </a:lnTo>
                    <a:lnTo>
                      <a:pt x="1013" y="855"/>
                    </a:lnTo>
                    <a:lnTo>
                      <a:pt x="1018" y="859"/>
                    </a:lnTo>
                    <a:lnTo>
                      <a:pt x="1026" y="859"/>
                    </a:lnTo>
                    <a:lnTo>
                      <a:pt x="1031" y="864"/>
                    </a:lnTo>
                    <a:lnTo>
                      <a:pt x="1035" y="864"/>
                    </a:lnTo>
                    <a:lnTo>
                      <a:pt x="1039" y="868"/>
                    </a:lnTo>
                    <a:lnTo>
                      <a:pt x="1044" y="868"/>
                    </a:lnTo>
                    <a:lnTo>
                      <a:pt x="1052" y="872"/>
                    </a:lnTo>
                    <a:lnTo>
                      <a:pt x="1057" y="872"/>
                    </a:lnTo>
                    <a:lnTo>
                      <a:pt x="1061" y="872"/>
                    </a:lnTo>
                    <a:lnTo>
                      <a:pt x="1065" y="872"/>
                    </a:lnTo>
                    <a:lnTo>
                      <a:pt x="1074" y="877"/>
                    </a:lnTo>
                    <a:lnTo>
                      <a:pt x="1078" y="877"/>
                    </a:lnTo>
                    <a:lnTo>
                      <a:pt x="1083" y="877"/>
                    </a:lnTo>
                    <a:lnTo>
                      <a:pt x="1087" y="877"/>
                    </a:lnTo>
                    <a:lnTo>
                      <a:pt x="1091" y="877"/>
                    </a:lnTo>
                    <a:lnTo>
                      <a:pt x="1100" y="877"/>
                    </a:lnTo>
                    <a:lnTo>
                      <a:pt x="1104" y="881"/>
                    </a:lnTo>
                    <a:lnTo>
                      <a:pt x="1109" y="881"/>
                    </a:lnTo>
                    <a:lnTo>
                      <a:pt x="1113" y="881"/>
                    </a:lnTo>
                    <a:lnTo>
                      <a:pt x="1122" y="881"/>
                    </a:lnTo>
                    <a:lnTo>
                      <a:pt x="1126" y="881"/>
                    </a:lnTo>
                    <a:lnTo>
                      <a:pt x="1130" y="881"/>
                    </a:lnTo>
                    <a:lnTo>
                      <a:pt x="1135" y="881"/>
                    </a:lnTo>
                    <a:lnTo>
                      <a:pt x="1143" y="881"/>
                    </a:lnTo>
                    <a:lnTo>
                      <a:pt x="1148" y="881"/>
                    </a:lnTo>
                    <a:lnTo>
                      <a:pt x="1152" y="881"/>
                    </a:lnTo>
                    <a:lnTo>
                      <a:pt x="1156" y="881"/>
                    </a:lnTo>
                    <a:lnTo>
                      <a:pt x="1161" y="881"/>
                    </a:lnTo>
                    <a:lnTo>
                      <a:pt x="1169" y="881"/>
                    </a:lnTo>
                    <a:lnTo>
                      <a:pt x="1174" y="881"/>
                    </a:lnTo>
                    <a:lnTo>
                      <a:pt x="1178" y="881"/>
                    </a:lnTo>
                    <a:lnTo>
                      <a:pt x="1182" y="881"/>
                    </a:lnTo>
                    <a:lnTo>
                      <a:pt x="1191" y="881"/>
                    </a:lnTo>
                    <a:lnTo>
                      <a:pt x="1195" y="881"/>
                    </a:lnTo>
                    <a:lnTo>
                      <a:pt x="1200" y="881"/>
                    </a:lnTo>
                    <a:lnTo>
                      <a:pt x="1204" y="881"/>
                    </a:lnTo>
                    <a:lnTo>
                      <a:pt x="1208" y="881"/>
                    </a:lnTo>
                    <a:lnTo>
                      <a:pt x="1217" y="881"/>
                    </a:lnTo>
                    <a:lnTo>
                      <a:pt x="1221" y="881"/>
                    </a:lnTo>
                    <a:lnTo>
                      <a:pt x="1226" y="881"/>
                    </a:lnTo>
                    <a:lnTo>
                      <a:pt x="1230" y="881"/>
                    </a:lnTo>
                    <a:lnTo>
                      <a:pt x="1239" y="881"/>
                    </a:lnTo>
                    <a:lnTo>
                      <a:pt x="1243" y="881"/>
                    </a:lnTo>
                    <a:lnTo>
                      <a:pt x="1247" y="881"/>
                    </a:lnTo>
                    <a:lnTo>
                      <a:pt x="1252" y="881"/>
                    </a:lnTo>
                    <a:lnTo>
                      <a:pt x="1260" y="881"/>
                    </a:lnTo>
                    <a:lnTo>
                      <a:pt x="1265" y="881"/>
                    </a:lnTo>
                    <a:lnTo>
                      <a:pt x="1269" y="881"/>
                    </a:lnTo>
                    <a:lnTo>
                      <a:pt x="1273" y="881"/>
                    </a:lnTo>
                    <a:lnTo>
                      <a:pt x="1278" y="881"/>
                    </a:lnTo>
                    <a:lnTo>
                      <a:pt x="1286" y="881"/>
                    </a:lnTo>
                    <a:lnTo>
                      <a:pt x="1291" y="881"/>
                    </a:lnTo>
                    <a:lnTo>
                      <a:pt x="1295" y="881"/>
                    </a:lnTo>
                    <a:lnTo>
                      <a:pt x="1299" y="881"/>
                    </a:lnTo>
                    <a:lnTo>
                      <a:pt x="1308" y="881"/>
                    </a:lnTo>
                    <a:lnTo>
                      <a:pt x="1312" y="881"/>
                    </a:lnTo>
                    <a:lnTo>
                      <a:pt x="1317" y="881"/>
                    </a:lnTo>
                    <a:lnTo>
                      <a:pt x="1321" y="881"/>
                    </a:lnTo>
                    <a:lnTo>
                      <a:pt x="1325" y="881"/>
                    </a:lnTo>
                    <a:lnTo>
                      <a:pt x="1325" y="907"/>
                    </a:lnTo>
                    <a:lnTo>
                      <a:pt x="1321" y="907"/>
                    </a:lnTo>
                    <a:lnTo>
                      <a:pt x="1317" y="907"/>
                    </a:lnTo>
                    <a:lnTo>
                      <a:pt x="1312" y="907"/>
                    </a:lnTo>
                    <a:lnTo>
                      <a:pt x="1308" y="907"/>
                    </a:lnTo>
                    <a:lnTo>
                      <a:pt x="1299" y="907"/>
                    </a:lnTo>
                    <a:lnTo>
                      <a:pt x="1295" y="907"/>
                    </a:lnTo>
                    <a:lnTo>
                      <a:pt x="1291" y="907"/>
                    </a:lnTo>
                    <a:lnTo>
                      <a:pt x="1286" y="907"/>
                    </a:lnTo>
                    <a:lnTo>
                      <a:pt x="1278" y="907"/>
                    </a:lnTo>
                    <a:lnTo>
                      <a:pt x="1273" y="907"/>
                    </a:lnTo>
                    <a:lnTo>
                      <a:pt x="1269" y="907"/>
                    </a:lnTo>
                    <a:lnTo>
                      <a:pt x="1265" y="907"/>
                    </a:lnTo>
                    <a:lnTo>
                      <a:pt x="1260" y="907"/>
                    </a:lnTo>
                    <a:lnTo>
                      <a:pt x="1252" y="907"/>
                    </a:lnTo>
                    <a:lnTo>
                      <a:pt x="1247" y="907"/>
                    </a:lnTo>
                    <a:lnTo>
                      <a:pt x="1243" y="907"/>
                    </a:lnTo>
                    <a:lnTo>
                      <a:pt x="1239" y="907"/>
                    </a:lnTo>
                    <a:lnTo>
                      <a:pt x="1230" y="907"/>
                    </a:lnTo>
                    <a:lnTo>
                      <a:pt x="1226" y="907"/>
                    </a:lnTo>
                    <a:lnTo>
                      <a:pt x="1221" y="907"/>
                    </a:lnTo>
                    <a:lnTo>
                      <a:pt x="1217" y="907"/>
                    </a:lnTo>
                    <a:lnTo>
                      <a:pt x="1208" y="907"/>
                    </a:lnTo>
                    <a:lnTo>
                      <a:pt x="1204" y="907"/>
                    </a:lnTo>
                    <a:lnTo>
                      <a:pt x="1200" y="907"/>
                    </a:lnTo>
                    <a:lnTo>
                      <a:pt x="1195" y="907"/>
                    </a:lnTo>
                    <a:lnTo>
                      <a:pt x="1191" y="907"/>
                    </a:lnTo>
                    <a:lnTo>
                      <a:pt x="1182" y="907"/>
                    </a:lnTo>
                    <a:lnTo>
                      <a:pt x="1178" y="907"/>
                    </a:lnTo>
                    <a:lnTo>
                      <a:pt x="1174" y="907"/>
                    </a:lnTo>
                    <a:lnTo>
                      <a:pt x="1169" y="907"/>
                    </a:lnTo>
                    <a:lnTo>
                      <a:pt x="1161" y="907"/>
                    </a:lnTo>
                    <a:lnTo>
                      <a:pt x="1156" y="907"/>
                    </a:lnTo>
                    <a:lnTo>
                      <a:pt x="1152" y="907"/>
                    </a:lnTo>
                    <a:lnTo>
                      <a:pt x="1148" y="907"/>
                    </a:lnTo>
                    <a:lnTo>
                      <a:pt x="1143" y="907"/>
                    </a:lnTo>
                    <a:lnTo>
                      <a:pt x="1135" y="907"/>
                    </a:lnTo>
                    <a:lnTo>
                      <a:pt x="1130" y="907"/>
                    </a:lnTo>
                    <a:lnTo>
                      <a:pt x="1126" y="907"/>
                    </a:lnTo>
                    <a:lnTo>
                      <a:pt x="1122" y="907"/>
                    </a:lnTo>
                    <a:lnTo>
                      <a:pt x="1113" y="907"/>
                    </a:lnTo>
                    <a:lnTo>
                      <a:pt x="1109" y="907"/>
                    </a:lnTo>
                    <a:lnTo>
                      <a:pt x="1104" y="907"/>
                    </a:lnTo>
                    <a:lnTo>
                      <a:pt x="1100" y="907"/>
                    </a:lnTo>
                    <a:lnTo>
                      <a:pt x="1091" y="907"/>
                    </a:lnTo>
                    <a:lnTo>
                      <a:pt x="1087" y="907"/>
                    </a:lnTo>
                    <a:lnTo>
                      <a:pt x="1083" y="907"/>
                    </a:lnTo>
                    <a:lnTo>
                      <a:pt x="1078" y="907"/>
                    </a:lnTo>
                    <a:lnTo>
                      <a:pt x="1074" y="907"/>
                    </a:lnTo>
                    <a:lnTo>
                      <a:pt x="1065" y="907"/>
                    </a:lnTo>
                    <a:lnTo>
                      <a:pt x="1061" y="907"/>
                    </a:lnTo>
                    <a:lnTo>
                      <a:pt x="1057" y="907"/>
                    </a:lnTo>
                    <a:lnTo>
                      <a:pt x="1052" y="907"/>
                    </a:lnTo>
                    <a:lnTo>
                      <a:pt x="1044" y="907"/>
                    </a:lnTo>
                    <a:lnTo>
                      <a:pt x="1039" y="907"/>
                    </a:lnTo>
                    <a:lnTo>
                      <a:pt x="1035" y="907"/>
                    </a:lnTo>
                    <a:lnTo>
                      <a:pt x="1031" y="907"/>
                    </a:lnTo>
                    <a:lnTo>
                      <a:pt x="1026" y="907"/>
                    </a:lnTo>
                    <a:lnTo>
                      <a:pt x="1018" y="907"/>
                    </a:lnTo>
                    <a:lnTo>
                      <a:pt x="1013" y="907"/>
                    </a:lnTo>
                    <a:lnTo>
                      <a:pt x="1009" y="907"/>
                    </a:lnTo>
                    <a:lnTo>
                      <a:pt x="1005" y="907"/>
                    </a:lnTo>
                    <a:lnTo>
                      <a:pt x="996" y="907"/>
                    </a:lnTo>
                    <a:lnTo>
                      <a:pt x="992" y="907"/>
                    </a:lnTo>
                    <a:lnTo>
                      <a:pt x="987" y="907"/>
                    </a:lnTo>
                    <a:lnTo>
                      <a:pt x="983" y="907"/>
                    </a:lnTo>
                    <a:lnTo>
                      <a:pt x="974" y="907"/>
                    </a:lnTo>
                    <a:lnTo>
                      <a:pt x="970" y="907"/>
                    </a:lnTo>
                    <a:lnTo>
                      <a:pt x="966" y="907"/>
                    </a:lnTo>
                    <a:lnTo>
                      <a:pt x="961" y="907"/>
                    </a:lnTo>
                    <a:lnTo>
                      <a:pt x="957" y="907"/>
                    </a:lnTo>
                    <a:lnTo>
                      <a:pt x="949" y="907"/>
                    </a:lnTo>
                    <a:lnTo>
                      <a:pt x="944" y="907"/>
                    </a:lnTo>
                    <a:lnTo>
                      <a:pt x="940" y="907"/>
                    </a:lnTo>
                    <a:lnTo>
                      <a:pt x="936" y="907"/>
                    </a:lnTo>
                    <a:lnTo>
                      <a:pt x="927" y="907"/>
                    </a:lnTo>
                    <a:lnTo>
                      <a:pt x="923" y="907"/>
                    </a:lnTo>
                    <a:lnTo>
                      <a:pt x="918" y="907"/>
                    </a:lnTo>
                    <a:lnTo>
                      <a:pt x="914" y="907"/>
                    </a:lnTo>
                    <a:lnTo>
                      <a:pt x="905" y="907"/>
                    </a:lnTo>
                    <a:lnTo>
                      <a:pt x="901" y="907"/>
                    </a:lnTo>
                    <a:lnTo>
                      <a:pt x="897" y="907"/>
                    </a:lnTo>
                    <a:lnTo>
                      <a:pt x="892" y="907"/>
                    </a:lnTo>
                    <a:lnTo>
                      <a:pt x="888" y="907"/>
                    </a:lnTo>
                    <a:lnTo>
                      <a:pt x="879" y="907"/>
                    </a:lnTo>
                    <a:lnTo>
                      <a:pt x="875" y="907"/>
                    </a:lnTo>
                    <a:lnTo>
                      <a:pt x="871" y="907"/>
                    </a:lnTo>
                    <a:lnTo>
                      <a:pt x="866" y="907"/>
                    </a:lnTo>
                    <a:lnTo>
                      <a:pt x="858" y="907"/>
                    </a:lnTo>
                    <a:lnTo>
                      <a:pt x="853" y="907"/>
                    </a:lnTo>
                    <a:lnTo>
                      <a:pt x="849" y="907"/>
                    </a:lnTo>
                    <a:lnTo>
                      <a:pt x="845" y="907"/>
                    </a:lnTo>
                    <a:lnTo>
                      <a:pt x="840" y="907"/>
                    </a:lnTo>
                    <a:lnTo>
                      <a:pt x="832" y="907"/>
                    </a:lnTo>
                    <a:lnTo>
                      <a:pt x="827" y="907"/>
                    </a:lnTo>
                    <a:lnTo>
                      <a:pt x="823" y="907"/>
                    </a:lnTo>
                    <a:lnTo>
                      <a:pt x="819" y="907"/>
                    </a:lnTo>
                    <a:lnTo>
                      <a:pt x="810" y="907"/>
                    </a:lnTo>
                    <a:lnTo>
                      <a:pt x="806" y="907"/>
                    </a:lnTo>
                    <a:lnTo>
                      <a:pt x="801" y="907"/>
                    </a:lnTo>
                    <a:lnTo>
                      <a:pt x="797" y="907"/>
                    </a:lnTo>
                    <a:lnTo>
                      <a:pt x="788" y="907"/>
                    </a:lnTo>
                    <a:lnTo>
                      <a:pt x="784" y="907"/>
                    </a:lnTo>
                    <a:lnTo>
                      <a:pt x="780" y="907"/>
                    </a:lnTo>
                    <a:lnTo>
                      <a:pt x="775" y="907"/>
                    </a:lnTo>
                    <a:lnTo>
                      <a:pt x="771" y="907"/>
                    </a:lnTo>
                    <a:lnTo>
                      <a:pt x="762" y="907"/>
                    </a:lnTo>
                    <a:lnTo>
                      <a:pt x="758" y="907"/>
                    </a:lnTo>
                    <a:lnTo>
                      <a:pt x="754" y="907"/>
                    </a:lnTo>
                    <a:lnTo>
                      <a:pt x="749" y="907"/>
                    </a:lnTo>
                    <a:lnTo>
                      <a:pt x="741" y="907"/>
                    </a:lnTo>
                    <a:lnTo>
                      <a:pt x="736" y="907"/>
                    </a:lnTo>
                    <a:lnTo>
                      <a:pt x="732" y="907"/>
                    </a:lnTo>
                    <a:lnTo>
                      <a:pt x="728" y="907"/>
                    </a:lnTo>
                    <a:lnTo>
                      <a:pt x="723" y="907"/>
                    </a:lnTo>
                    <a:lnTo>
                      <a:pt x="715" y="907"/>
                    </a:lnTo>
                    <a:lnTo>
                      <a:pt x="710" y="907"/>
                    </a:lnTo>
                    <a:lnTo>
                      <a:pt x="706" y="907"/>
                    </a:lnTo>
                    <a:lnTo>
                      <a:pt x="702" y="907"/>
                    </a:lnTo>
                    <a:lnTo>
                      <a:pt x="693" y="907"/>
                    </a:lnTo>
                    <a:lnTo>
                      <a:pt x="689" y="907"/>
                    </a:lnTo>
                    <a:lnTo>
                      <a:pt x="684" y="907"/>
                    </a:lnTo>
                    <a:lnTo>
                      <a:pt x="680" y="907"/>
                    </a:lnTo>
                    <a:lnTo>
                      <a:pt x="671" y="907"/>
                    </a:lnTo>
                    <a:lnTo>
                      <a:pt x="667" y="907"/>
                    </a:lnTo>
                    <a:lnTo>
                      <a:pt x="663" y="907"/>
                    </a:lnTo>
                    <a:lnTo>
                      <a:pt x="658" y="907"/>
                    </a:lnTo>
                    <a:lnTo>
                      <a:pt x="654" y="907"/>
                    </a:lnTo>
                    <a:lnTo>
                      <a:pt x="645" y="907"/>
                    </a:lnTo>
                    <a:lnTo>
                      <a:pt x="641" y="907"/>
                    </a:lnTo>
                    <a:lnTo>
                      <a:pt x="637" y="907"/>
                    </a:lnTo>
                    <a:lnTo>
                      <a:pt x="632" y="907"/>
                    </a:lnTo>
                    <a:lnTo>
                      <a:pt x="624" y="907"/>
                    </a:lnTo>
                    <a:lnTo>
                      <a:pt x="619" y="907"/>
                    </a:lnTo>
                    <a:lnTo>
                      <a:pt x="615" y="907"/>
                    </a:lnTo>
                    <a:lnTo>
                      <a:pt x="611" y="907"/>
                    </a:lnTo>
                    <a:lnTo>
                      <a:pt x="602" y="907"/>
                    </a:lnTo>
                    <a:lnTo>
                      <a:pt x="598" y="907"/>
                    </a:lnTo>
                    <a:lnTo>
                      <a:pt x="593" y="907"/>
                    </a:lnTo>
                    <a:lnTo>
                      <a:pt x="589" y="907"/>
                    </a:lnTo>
                    <a:lnTo>
                      <a:pt x="585" y="907"/>
                    </a:lnTo>
                    <a:lnTo>
                      <a:pt x="576" y="907"/>
                    </a:lnTo>
                    <a:lnTo>
                      <a:pt x="572" y="907"/>
                    </a:lnTo>
                    <a:lnTo>
                      <a:pt x="567" y="907"/>
                    </a:lnTo>
                    <a:lnTo>
                      <a:pt x="563" y="907"/>
                    </a:lnTo>
                    <a:lnTo>
                      <a:pt x="554" y="907"/>
                    </a:lnTo>
                    <a:lnTo>
                      <a:pt x="550" y="907"/>
                    </a:lnTo>
                    <a:lnTo>
                      <a:pt x="546" y="907"/>
                    </a:lnTo>
                    <a:lnTo>
                      <a:pt x="541" y="907"/>
                    </a:lnTo>
                    <a:lnTo>
                      <a:pt x="537" y="907"/>
                    </a:lnTo>
                    <a:lnTo>
                      <a:pt x="528" y="907"/>
                    </a:lnTo>
                    <a:lnTo>
                      <a:pt x="524" y="907"/>
                    </a:lnTo>
                    <a:lnTo>
                      <a:pt x="520" y="907"/>
                    </a:lnTo>
                    <a:lnTo>
                      <a:pt x="515" y="907"/>
                    </a:lnTo>
                    <a:lnTo>
                      <a:pt x="507" y="907"/>
                    </a:lnTo>
                    <a:lnTo>
                      <a:pt x="502" y="907"/>
                    </a:lnTo>
                    <a:lnTo>
                      <a:pt x="498" y="907"/>
                    </a:lnTo>
                    <a:lnTo>
                      <a:pt x="494" y="907"/>
                    </a:lnTo>
                    <a:lnTo>
                      <a:pt x="485" y="907"/>
                    </a:lnTo>
                    <a:lnTo>
                      <a:pt x="481" y="907"/>
                    </a:lnTo>
                    <a:lnTo>
                      <a:pt x="476" y="907"/>
                    </a:lnTo>
                    <a:lnTo>
                      <a:pt x="472" y="907"/>
                    </a:lnTo>
                    <a:lnTo>
                      <a:pt x="468" y="907"/>
                    </a:lnTo>
                    <a:lnTo>
                      <a:pt x="459" y="907"/>
                    </a:lnTo>
                    <a:lnTo>
                      <a:pt x="455" y="907"/>
                    </a:lnTo>
                    <a:lnTo>
                      <a:pt x="450" y="907"/>
                    </a:lnTo>
                    <a:lnTo>
                      <a:pt x="446" y="907"/>
                    </a:lnTo>
                    <a:lnTo>
                      <a:pt x="437" y="907"/>
                    </a:lnTo>
                    <a:lnTo>
                      <a:pt x="433" y="907"/>
                    </a:lnTo>
                    <a:lnTo>
                      <a:pt x="429" y="907"/>
                    </a:lnTo>
                    <a:lnTo>
                      <a:pt x="424" y="907"/>
                    </a:lnTo>
                    <a:lnTo>
                      <a:pt x="420" y="907"/>
                    </a:lnTo>
                    <a:lnTo>
                      <a:pt x="411" y="907"/>
                    </a:lnTo>
                    <a:lnTo>
                      <a:pt x="407" y="907"/>
                    </a:lnTo>
                    <a:lnTo>
                      <a:pt x="403" y="907"/>
                    </a:lnTo>
                    <a:lnTo>
                      <a:pt x="398" y="907"/>
                    </a:lnTo>
                    <a:lnTo>
                      <a:pt x="390" y="907"/>
                    </a:lnTo>
                    <a:lnTo>
                      <a:pt x="385" y="907"/>
                    </a:lnTo>
                    <a:lnTo>
                      <a:pt x="381" y="907"/>
                    </a:lnTo>
                    <a:lnTo>
                      <a:pt x="377" y="907"/>
                    </a:lnTo>
                    <a:lnTo>
                      <a:pt x="368" y="907"/>
                    </a:lnTo>
                    <a:lnTo>
                      <a:pt x="364" y="907"/>
                    </a:lnTo>
                    <a:lnTo>
                      <a:pt x="360" y="907"/>
                    </a:lnTo>
                    <a:lnTo>
                      <a:pt x="355" y="907"/>
                    </a:lnTo>
                    <a:lnTo>
                      <a:pt x="351" y="907"/>
                    </a:lnTo>
                    <a:lnTo>
                      <a:pt x="342" y="907"/>
                    </a:lnTo>
                    <a:lnTo>
                      <a:pt x="338" y="907"/>
                    </a:lnTo>
                    <a:lnTo>
                      <a:pt x="334" y="907"/>
                    </a:lnTo>
                    <a:lnTo>
                      <a:pt x="329" y="907"/>
                    </a:lnTo>
                    <a:lnTo>
                      <a:pt x="321" y="907"/>
                    </a:lnTo>
                    <a:lnTo>
                      <a:pt x="316" y="907"/>
                    </a:lnTo>
                    <a:lnTo>
                      <a:pt x="312" y="907"/>
                    </a:lnTo>
                    <a:lnTo>
                      <a:pt x="308" y="907"/>
                    </a:lnTo>
                    <a:lnTo>
                      <a:pt x="299" y="907"/>
                    </a:lnTo>
                    <a:lnTo>
                      <a:pt x="295" y="907"/>
                    </a:lnTo>
                    <a:lnTo>
                      <a:pt x="290" y="907"/>
                    </a:lnTo>
                    <a:lnTo>
                      <a:pt x="286" y="907"/>
                    </a:lnTo>
                    <a:lnTo>
                      <a:pt x="282" y="907"/>
                    </a:lnTo>
                    <a:lnTo>
                      <a:pt x="273" y="907"/>
                    </a:lnTo>
                    <a:lnTo>
                      <a:pt x="269" y="907"/>
                    </a:lnTo>
                    <a:lnTo>
                      <a:pt x="264" y="907"/>
                    </a:lnTo>
                    <a:lnTo>
                      <a:pt x="260" y="907"/>
                    </a:lnTo>
                    <a:lnTo>
                      <a:pt x="251" y="907"/>
                    </a:lnTo>
                    <a:lnTo>
                      <a:pt x="247" y="907"/>
                    </a:lnTo>
                    <a:lnTo>
                      <a:pt x="243" y="907"/>
                    </a:lnTo>
                    <a:lnTo>
                      <a:pt x="238" y="907"/>
                    </a:lnTo>
                    <a:lnTo>
                      <a:pt x="234" y="907"/>
                    </a:lnTo>
                    <a:lnTo>
                      <a:pt x="225" y="907"/>
                    </a:lnTo>
                    <a:lnTo>
                      <a:pt x="221" y="907"/>
                    </a:lnTo>
                    <a:lnTo>
                      <a:pt x="217" y="907"/>
                    </a:lnTo>
                    <a:lnTo>
                      <a:pt x="212" y="907"/>
                    </a:lnTo>
                    <a:lnTo>
                      <a:pt x="204" y="907"/>
                    </a:lnTo>
                    <a:lnTo>
                      <a:pt x="199" y="907"/>
                    </a:lnTo>
                    <a:lnTo>
                      <a:pt x="195" y="907"/>
                    </a:lnTo>
                    <a:lnTo>
                      <a:pt x="191" y="907"/>
                    </a:lnTo>
                    <a:lnTo>
                      <a:pt x="182" y="907"/>
                    </a:lnTo>
                    <a:lnTo>
                      <a:pt x="178" y="907"/>
                    </a:lnTo>
                    <a:lnTo>
                      <a:pt x="173" y="907"/>
                    </a:lnTo>
                    <a:lnTo>
                      <a:pt x="169" y="907"/>
                    </a:lnTo>
                    <a:lnTo>
                      <a:pt x="165" y="907"/>
                    </a:lnTo>
                    <a:lnTo>
                      <a:pt x="156" y="907"/>
                    </a:lnTo>
                    <a:lnTo>
                      <a:pt x="152" y="907"/>
                    </a:lnTo>
                    <a:lnTo>
                      <a:pt x="147" y="907"/>
                    </a:lnTo>
                    <a:lnTo>
                      <a:pt x="143" y="907"/>
                    </a:lnTo>
                    <a:lnTo>
                      <a:pt x="134" y="907"/>
                    </a:lnTo>
                    <a:lnTo>
                      <a:pt x="130" y="907"/>
                    </a:lnTo>
                    <a:lnTo>
                      <a:pt x="126" y="907"/>
                    </a:lnTo>
                    <a:lnTo>
                      <a:pt x="121" y="907"/>
                    </a:lnTo>
                    <a:lnTo>
                      <a:pt x="117" y="907"/>
                    </a:lnTo>
                    <a:lnTo>
                      <a:pt x="108" y="907"/>
                    </a:lnTo>
                    <a:lnTo>
                      <a:pt x="104" y="907"/>
                    </a:lnTo>
                    <a:lnTo>
                      <a:pt x="100" y="907"/>
                    </a:lnTo>
                    <a:lnTo>
                      <a:pt x="95" y="907"/>
                    </a:lnTo>
                    <a:lnTo>
                      <a:pt x="87" y="907"/>
                    </a:lnTo>
                    <a:lnTo>
                      <a:pt x="82" y="907"/>
                    </a:lnTo>
                    <a:lnTo>
                      <a:pt x="78" y="907"/>
                    </a:lnTo>
                    <a:lnTo>
                      <a:pt x="74" y="907"/>
                    </a:lnTo>
                    <a:lnTo>
                      <a:pt x="65" y="907"/>
                    </a:lnTo>
                    <a:lnTo>
                      <a:pt x="61" y="907"/>
                    </a:lnTo>
                    <a:lnTo>
                      <a:pt x="56" y="907"/>
                    </a:lnTo>
                    <a:lnTo>
                      <a:pt x="52" y="907"/>
                    </a:lnTo>
                    <a:lnTo>
                      <a:pt x="48" y="907"/>
                    </a:lnTo>
                    <a:lnTo>
                      <a:pt x="39" y="907"/>
                    </a:lnTo>
                    <a:lnTo>
                      <a:pt x="35" y="907"/>
                    </a:lnTo>
                    <a:lnTo>
                      <a:pt x="30" y="907"/>
                    </a:lnTo>
                    <a:lnTo>
                      <a:pt x="26" y="907"/>
                    </a:lnTo>
                    <a:lnTo>
                      <a:pt x="17" y="907"/>
                    </a:lnTo>
                    <a:lnTo>
                      <a:pt x="13" y="907"/>
                    </a:lnTo>
                    <a:lnTo>
                      <a:pt x="9" y="907"/>
                    </a:lnTo>
                    <a:lnTo>
                      <a:pt x="4" y="907"/>
                    </a:lnTo>
                    <a:lnTo>
                      <a:pt x="0" y="907"/>
                    </a:lnTo>
                    <a:lnTo>
                      <a:pt x="0" y="8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81" name="Line 48">
                <a:extLst>
                  <a:ext uri="{FF2B5EF4-FFF2-40B4-BE49-F238E27FC236}">
                    <a16:creationId xmlns="" xmlns:a16="http://schemas.microsoft.com/office/drawing/2014/main" id="{B0F3C2D0-3021-46D4-BD87-EAF9683D1910}"/>
                  </a:ext>
                </a:extLst>
              </p:cNvPr>
              <p:cNvSpPr>
                <a:spLocks noChangeShapeType="1"/>
              </p:cNvSpPr>
              <p:nvPr/>
            </p:nvSpPr>
            <p:spPr bwMode="auto">
              <a:xfrm>
                <a:off x="3370"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2" name="Line 49">
                <a:extLst>
                  <a:ext uri="{FF2B5EF4-FFF2-40B4-BE49-F238E27FC236}">
                    <a16:creationId xmlns="" xmlns:a16="http://schemas.microsoft.com/office/drawing/2014/main" id="{C309B7D4-A523-4F57-B276-3C18C9027E9F}"/>
                  </a:ext>
                </a:extLst>
              </p:cNvPr>
              <p:cNvSpPr>
                <a:spLocks noChangeShapeType="1"/>
              </p:cNvSpPr>
              <p:nvPr/>
            </p:nvSpPr>
            <p:spPr bwMode="auto">
              <a:xfrm>
                <a:off x="337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3" name="Line 50">
                <a:extLst>
                  <a:ext uri="{FF2B5EF4-FFF2-40B4-BE49-F238E27FC236}">
                    <a16:creationId xmlns="" xmlns:a16="http://schemas.microsoft.com/office/drawing/2014/main" id="{15AC1F63-8449-46A1-90EC-510BE7D3F80E}"/>
                  </a:ext>
                </a:extLst>
              </p:cNvPr>
              <p:cNvSpPr>
                <a:spLocks noChangeShapeType="1"/>
              </p:cNvSpPr>
              <p:nvPr/>
            </p:nvSpPr>
            <p:spPr bwMode="auto">
              <a:xfrm>
                <a:off x="3382"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4" name="Line 51">
                <a:extLst>
                  <a:ext uri="{FF2B5EF4-FFF2-40B4-BE49-F238E27FC236}">
                    <a16:creationId xmlns="" xmlns:a16="http://schemas.microsoft.com/office/drawing/2014/main" id="{EFD9E846-4603-4728-9AFF-963748211F6C}"/>
                  </a:ext>
                </a:extLst>
              </p:cNvPr>
              <p:cNvSpPr>
                <a:spLocks noChangeShapeType="1"/>
              </p:cNvSpPr>
              <p:nvPr/>
            </p:nvSpPr>
            <p:spPr bwMode="auto">
              <a:xfrm>
                <a:off x="3387"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5" name="Line 52">
                <a:extLst>
                  <a:ext uri="{FF2B5EF4-FFF2-40B4-BE49-F238E27FC236}">
                    <a16:creationId xmlns="" xmlns:a16="http://schemas.microsoft.com/office/drawing/2014/main" id="{1720C4A4-5935-42E9-9DBE-55986809F7DD}"/>
                  </a:ext>
                </a:extLst>
              </p:cNvPr>
              <p:cNvSpPr>
                <a:spLocks noChangeShapeType="1"/>
              </p:cNvSpPr>
              <p:nvPr/>
            </p:nvSpPr>
            <p:spPr bwMode="auto">
              <a:xfrm>
                <a:off x="3397"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6" name="Line 53">
                <a:extLst>
                  <a:ext uri="{FF2B5EF4-FFF2-40B4-BE49-F238E27FC236}">
                    <a16:creationId xmlns="" xmlns:a16="http://schemas.microsoft.com/office/drawing/2014/main" id="{F6063B8B-0397-45CE-9CAF-49BC50AB1E6B}"/>
                  </a:ext>
                </a:extLst>
              </p:cNvPr>
              <p:cNvSpPr>
                <a:spLocks noChangeShapeType="1"/>
              </p:cNvSpPr>
              <p:nvPr/>
            </p:nvSpPr>
            <p:spPr bwMode="auto">
              <a:xfrm>
                <a:off x="3404"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7" name="Line 54">
                <a:extLst>
                  <a:ext uri="{FF2B5EF4-FFF2-40B4-BE49-F238E27FC236}">
                    <a16:creationId xmlns="" xmlns:a16="http://schemas.microsoft.com/office/drawing/2014/main" id="{9620E6E3-6FE6-4151-9C48-7575D328B158}"/>
                  </a:ext>
                </a:extLst>
              </p:cNvPr>
              <p:cNvSpPr>
                <a:spLocks noChangeShapeType="1"/>
              </p:cNvSpPr>
              <p:nvPr/>
            </p:nvSpPr>
            <p:spPr bwMode="auto">
              <a:xfrm>
                <a:off x="3410"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8" name="Line 55">
                <a:extLst>
                  <a:ext uri="{FF2B5EF4-FFF2-40B4-BE49-F238E27FC236}">
                    <a16:creationId xmlns="" xmlns:a16="http://schemas.microsoft.com/office/drawing/2014/main" id="{91FE16D6-7485-496A-B5C3-4A5C6C819FA9}"/>
                  </a:ext>
                </a:extLst>
              </p:cNvPr>
              <p:cNvSpPr>
                <a:spLocks noChangeShapeType="1"/>
              </p:cNvSpPr>
              <p:nvPr/>
            </p:nvSpPr>
            <p:spPr bwMode="auto">
              <a:xfrm>
                <a:off x="3415"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89" name="Line 56">
                <a:extLst>
                  <a:ext uri="{FF2B5EF4-FFF2-40B4-BE49-F238E27FC236}">
                    <a16:creationId xmlns="" xmlns:a16="http://schemas.microsoft.com/office/drawing/2014/main" id="{60D97D02-56C8-426B-BB01-BD1D676A14D2}"/>
                  </a:ext>
                </a:extLst>
              </p:cNvPr>
              <p:cNvSpPr>
                <a:spLocks noChangeShapeType="1"/>
              </p:cNvSpPr>
              <p:nvPr/>
            </p:nvSpPr>
            <p:spPr bwMode="auto">
              <a:xfrm>
                <a:off x="3421"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0" name="Line 57">
                <a:extLst>
                  <a:ext uri="{FF2B5EF4-FFF2-40B4-BE49-F238E27FC236}">
                    <a16:creationId xmlns="" xmlns:a16="http://schemas.microsoft.com/office/drawing/2014/main" id="{190C1334-C0AC-4050-83C0-90BD2E7EDF4C}"/>
                  </a:ext>
                </a:extLst>
              </p:cNvPr>
              <p:cNvSpPr>
                <a:spLocks noChangeShapeType="1"/>
              </p:cNvSpPr>
              <p:nvPr/>
            </p:nvSpPr>
            <p:spPr bwMode="auto">
              <a:xfrm>
                <a:off x="3460"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1" name="Line 58">
                <a:extLst>
                  <a:ext uri="{FF2B5EF4-FFF2-40B4-BE49-F238E27FC236}">
                    <a16:creationId xmlns="" xmlns:a16="http://schemas.microsoft.com/office/drawing/2014/main" id="{4924BC08-BACC-4EBD-B9E8-E6FB70E1EF3B}"/>
                  </a:ext>
                </a:extLst>
              </p:cNvPr>
              <p:cNvSpPr>
                <a:spLocks noChangeShapeType="1"/>
              </p:cNvSpPr>
              <p:nvPr/>
            </p:nvSpPr>
            <p:spPr bwMode="auto">
              <a:xfrm>
                <a:off x="346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2" name="Line 59">
                <a:extLst>
                  <a:ext uri="{FF2B5EF4-FFF2-40B4-BE49-F238E27FC236}">
                    <a16:creationId xmlns="" xmlns:a16="http://schemas.microsoft.com/office/drawing/2014/main" id="{926092E9-F303-465A-AAFC-9AE5EE6CD47C}"/>
                  </a:ext>
                </a:extLst>
              </p:cNvPr>
              <p:cNvSpPr>
                <a:spLocks noChangeShapeType="1"/>
              </p:cNvSpPr>
              <p:nvPr/>
            </p:nvSpPr>
            <p:spPr bwMode="auto">
              <a:xfrm>
                <a:off x="3472"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3" name="Line 60">
                <a:extLst>
                  <a:ext uri="{FF2B5EF4-FFF2-40B4-BE49-F238E27FC236}">
                    <a16:creationId xmlns="" xmlns:a16="http://schemas.microsoft.com/office/drawing/2014/main" id="{25F46A23-E165-453C-95B7-5120EC0810B8}"/>
                  </a:ext>
                </a:extLst>
              </p:cNvPr>
              <p:cNvSpPr>
                <a:spLocks noChangeShapeType="1"/>
              </p:cNvSpPr>
              <p:nvPr/>
            </p:nvSpPr>
            <p:spPr bwMode="auto">
              <a:xfrm>
                <a:off x="3477"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4" name="Line 61">
                <a:extLst>
                  <a:ext uri="{FF2B5EF4-FFF2-40B4-BE49-F238E27FC236}">
                    <a16:creationId xmlns="" xmlns:a16="http://schemas.microsoft.com/office/drawing/2014/main" id="{68F0EEB4-D0D2-4A07-9168-2E6AE8CD0AC3}"/>
                  </a:ext>
                </a:extLst>
              </p:cNvPr>
              <p:cNvSpPr>
                <a:spLocks noChangeShapeType="1"/>
              </p:cNvSpPr>
              <p:nvPr/>
            </p:nvSpPr>
            <p:spPr bwMode="auto">
              <a:xfrm>
                <a:off x="3489"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5" name="Line 62">
                <a:extLst>
                  <a:ext uri="{FF2B5EF4-FFF2-40B4-BE49-F238E27FC236}">
                    <a16:creationId xmlns="" xmlns:a16="http://schemas.microsoft.com/office/drawing/2014/main" id="{981C28D2-9AB6-4FDA-8093-4AD24D8FB069}"/>
                  </a:ext>
                </a:extLst>
              </p:cNvPr>
              <p:cNvSpPr>
                <a:spLocks noChangeShapeType="1"/>
              </p:cNvSpPr>
              <p:nvPr/>
            </p:nvSpPr>
            <p:spPr bwMode="auto">
              <a:xfrm>
                <a:off x="3494"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6" name="Line 63">
                <a:extLst>
                  <a:ext uri="{FF2B5EF4-FFF2-40B4-BE49-F238E27FC236}">
                    <a16:creationId xmlns="" xmlns:a16="http://schemas.microsoft.com/office/drawing/2014/main" id="{7249DCD0-CA01-4171-85E2-D1CA794F4732}"/>
                  </a:ext>
                </a:extLst>
              </p:cNvPr>
              <p:cNvSpPr>
                <a:spLocks noChangeShapeType="1"/>
              </p:cNvSpPr>
              <p:nvPr/>
            </p:nvSpPr>
            <p:spPr bwMode="auto">
              <a:xfrm>
                <a:off x="3501"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7" name="Line 64">
                <a:extLst>
                  <a:ext uri="{FF2B5EF4-FFF2-40B4-BE49-F238E27FC236}">
                    <a16:creationId xmlns="" xmlns:a16="http://schemas.microsoft.com/office/drawing/2014/main" id="{DDB4E83E-547B-49DD-80EA-7F890F07F509}"/>
                  </a:ext>
                </a:extLst>
              </p:cNvPr>
              <p:cNvSpPr>
                <a:spLocks noChangeShapeType="1"/>
              </p:cNvSpPr>
              <p:nvPr/>
            </p:nvSpPr>
            <p:spPr bwMode="auto">
              <a:xfrm>
                <a:off x="3505"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8" name="Line 65">
                <a:extLst>
                  <a:ext uri="{FF2B5EF4-FFF2-40B4-BE49-F238E27FC236}">
                    <a16:creationId xmlns="" xmlns:a16="http://schemas.microsoft.com/office/drawing/2014/main" id="{D6593613-BA90-464E-AA9C-C0174D14E1DA}"/>
                  </a:ext>
                </a:extLst>
              </p:cNvPr>
              <p:cNvSpPr>
                <a:spLocks noChangeShapeType="1"/>
              </p:cNvSpPr>
              <p:nvPr/>
            </p:nvSpPr>
            <p:spPr bwMode="auto">
              <a:xfrm>
                <a:off x="3511"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99" name="Line 66">
                <a:extLst>
                  <a:ext uri="{FF2B5EF4-FFF2-40B4-BE49-F238E27FC236}">
                    <a16:creationId xmlns="" xmlns:a16="http://schemas.microsoft.com/office/drawing/2014/main" id="{F04F8AB9-2DC5-402F-997D-4EDA87CED7CF}"/>
                  </a:ext>
                </a:extLst>
              </p:cNvPr>
              <p:cNvSpPr>
                <a:spLocks noChangeShapeType="1"/>
              </p:cNvSpPr>
              <p:nvPr/>
            </p:nvSpPr>
            <p:spPr bwMode="auto">
              <a:xfrm>
                <a:off x="3552"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0" name="Line 67">
                <a:extLst>
                  <a:ext uri="{FF2B5EF4-FFF2-40B4-BE49-F238E27FC236}">
                    <a16:creationId xmlns="" xmlns:a16="http://schemas.microsoft.com/office/drawing/2014/main" id="{E50ABE38-9883-44F4-B956-0104632DDC49}"/>
                  </a:ext>
                </a:extLst>
              </p:cNvPr>
              <p:cNvSpPr>
                <a:spLocks noChangeShapeType="1"/>
              </p:cNvSpPr>
              <p:nvPr/>
            </p:nvSpPr>
            <p:spPr bwMode="auto">
              <a:xfrm>
                <a:off x="355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1" name="Line 68">
                <a:extLst>
                  <a:ext uri="{FF2B5EF4-FFF2-40B4-BE49-F238E27FC236}">
                    <a16:creationId xmlns="" xmlns:a16="http://schemas.microsoft.com/office/drawing/2014/main" id="{B1DF712E-794B-4C01-8CCE-D85594E6C49C}"/>
                  </a:ext>
                </a:extLst>
              </p:cNvPr>
              <p:cNvSpPr>
                <a:spLocks noChangeShapeType="1"/>
              </p:cNvSpPr>
              <p:nvPr/>
            </p:nvSpPr>
            <p:spPr bwMode="auto">
              <a:xfrm>
                <a:off x="3562"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2" name="Line 69">
                <a:extLst>
                  <a:ext uri="{FF2B5EF4-FFF2-40B4-BE49-F238E27FC236}">
                    <a16:creationId xmlns="" xmlns:a16="http://schemas.microsoft.com/office/drawing/2014/main" id="{FA31B545-206E-4F77-ABD2-F9B4217989ED}"/>
                  </a:ext>
                </a:extLst>
              </p:cNvPr>
              <p:cNvSpPr>
                <a:spLocks noChangeShapeType="1"/>
              </p:cNvSpPr>
              <p:nvPr/>
            </p:nvSpPr>
            <p:spPr bwMode="auto">
              <a:xfrm>
                <a:off x="3569"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3" name="Line 70">
                <a:extLst>
                  <a:ext uri="{FF2B5EF4-FFF2-40B4-BE49-F238E27FC236}">
                    <a16:creationId xmlns="" xmlns:a16="http://schemas.microsoft.com/office/drawing/2014/main" id="{832DEA56-5EF6-4F6E-B487-39ED72960782}"/>
                  </a:ext>
                </a:extLst>
              </p:cNvPr>
              <p:cNvSpPr>
                <a:spLocks noChangeShapeType="1"/>
              </p:cNvSpPr>
              <p:nvPr/>
            </p:nvSpPr>
            <p:spPr bwMode="auto">
              <a:xfrm>
                <a:off x="3579"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4" name="Line 71">
                <a:extLst>
                  <a:ext uri="{FF2B5EF4-FFF2-40B4-BE49-F238E27FC236}">
                    <a16:creationId xmlns="" xmlns:a16="http://schemas.microsoft.com/office/drawing/2014/main" id="{10CA5827-A461-45C2-AFDF-FB73C535ABB7}"/>
                  </a:ext>
                </a:extLst>
              </p:cNvPr>
              <p:cNvSpPr>
                <a:spLocks noChangeShapeType="1"/>
              </p:cNvSpPr>
              <p:nvPr/>
            </p:nvSpPr>
            <p:spPr bwMode="auto">
              <a:xfrm>
                <a:off x="3585"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5" name="Line 72">
                <a:extLst>
                  <a:ext uri="{FF2B5EF4-FFF2-40B4-BE49-F238E27FC236}">
                    <a16:creationId xmlns="" xmlns:a16="http://schemas.microsoft.com/office/drawing/2014/main" id="{5EA0D145-B052-4E66-ADDE-8BB6864002B4}"/>
                  </a:ext>
                </a:extLst>
              </p:cNvPr>
              <p:cNvSpPr>
                <a:spLocks noChangeShapeType="1"/>
              </p:cNvSpPr>
              <p:nvPr/>
            </p:nvSpPr>
            <p:spPr bwMode="auto">
              <a:xfrm>
                <a:off x="3590"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6" name="Line 73">
                <a:extLst>
                  <a:ext uri="{FF2B5EF4-FFF2-40B4-BE49-F238E27FC236}">
                    <a16:creationId xmlns="" xmlns:a16="http://schemas.microsoft.com/office/drawing/2014/main" id="{5E168D2B-9A49-4BC6-A339-F6182C5B3C68}"/>
                  </a:ext>
                </a:extLst>
              </p:cNvPr>
              <p:cNvSpPr>
                <a:spLocks noChangeShapeType="1"/>
              </p:cNvSpPr>
              <p:nvPr/>
            </p:nvSpPr>
            <p:spPr bwMode="auto">
              <a:xfrm>
                <a:off x="359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7" name="Line 74">
                <a:extLst>
                  <a:ext uri="{FF2B5EF4-FFF2-40B4-BE49-F238E27FC236}">
                    <a16:creationId xmlns="" xmlns:a16="http://schemas.microsoft.com/office/drawing/2014/main" id="{19026F5C-5E4F-45B2-9A57-BB9FD5962136}"/>
                  </a:ext>
                </a:extLst>
              </p:cNvPr>
              <p:cNvSpPr>
                <a:spLocks noChangeShapeType="1"/>
              </p:cNvSpPr>
              <p:nvPr/>
            </p:nvSpPr>
            <p:spPr bwMode="auto">
              <a:xfrm>
                <a:off x="3602"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8" name="Line 75">
                <a:extLst>
                  <a:ext uri="{FF2B5EF4-FFF2-40B4-BE49-F238E27FC236}">
                    <a16:creationId xmlns="" xmlns:a16="http://schemas.microsoft.com/office/drawing/2014/main" id="{3E679EE1-11FC-4C71-9A50-0D737242455D}"/>
                  </a:ext>
                </a:extLst>
              </p:cNvPr>
              <p:cNvSpPr>
                <a:spLocks noChangeShapeType="1"/>
              </p:cNvSpPr>
              <p:nvPr/>
            </p:nvSpPr>
            <p:spPr bwMode="auto">
              <a:xfrm>
                <a:off x="3641"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09" name="Line 76">
                <a:extLst>
                  <a:ext uri="{FF2B5EF4-FFF2-40B4-BE49-F238E27FC236}">
                    <a16:creationId xmlns="" xmlns:a16="http://schemas.microsoft.com/office/drawing/2014/main" id="{4950A48E-1735-4A76-AC1A-FB2037203A51}"/>
                  </a:ext>
                </a:extLst>
              </p:cNvPr>
              <p:cNvSpPr>
                <a:spLocks noChangeShapeType="1"/>
              </p:cNvSpPr>
              <p:nvPr/>
            </p:nvSpPr>
            <p:spPr bwMode="auto">
              <a:xfrm>
                <a:off x="3646"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0" name="Line 77">
                <a:extLst>
                  <a:ext uri="{FF2B5EF4-FFF2-40B4-BE49-F238E27FC236}">
                    <a16:creationId xmlns="" xmlns:a16="http://schemas.microsoft.com/office/drawing/2014/main" id="{0714A86A-FC6B-486B-8075-9AF41DA2B2FC}"/>
                  </a:ext>
                </a:extLst>
              </p:cNvPr>
              <p:cNvSpPr>
                <a:spLocks noChangeShapeType="1"/>
              </p:cNvSpPr>
              <p:nvPr/>
            </p:nvSpPr>
            <p:spPr bwMode="auto">
              <a:xfrm>
                <a:off x="3653"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1" name="Line 78">
                <a:extLst>
                  <a:ext uri="{FF2B5EF4-FFF2-40B4-BE49-F238E27FC236}">
                    <a16:creationId xmlns="" xmlns:a16="http://schemas.microsoft.com/office/drawing/2014/main" id="{D26C269F-CCFF-46B8-ABDE-6E60BAFB0D77}"/>
                  </a:ext>
                </a:extLst>
              </p:cNvPr>
              <p:cNvSpPr>
                <a:spLocks noChangeShapeType="1"/>
              </p:cNvSpPr>
              <p:nvPr/>
            </p:nvSpPr>
            <p:spPr bwMode="auto">
              <a:xfrm flipV="1">
                <a:off x="3658" y="2552"/>
                <a:ext cx="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2" name="Line 79">
                <a:extLst>
                  <a:ext uri="{FF2B5EF4-FFF2-40B4-BE49-F238E27FC236}">
                    <a16:creationId xmlns="" xmlns:a16="http://schemas.microsoft.com/office/drawing/2014/main" id="{E1E7DAF5-8EAE-4F53-932E-6C845C9C53C6}"/>
                  </a:ext>
                </a:extLst>
              </p:cNvPr>
              <p:cNvSpPr>
                <a:spLocks noChangeShapeType="1"/>
              </p:cNvSpPr>
              <p:nvPr/>
            </p:nvSpPr>
            <p:spPr bwMode="auto">
              <a:xfrm>
                <a:off x="3669" y="2557"/>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3" name="Line 80">
                <a:extLst>
                  <a:ext uri="{FF2B5EF4-FFF2-40B4-BE49-F238E27FC236}">
                    <a16:creationId xmlns="" xmlns:a16="http://schemas.microsoft.com/office/drawing/2014/main" id="{FA7522F6-AF48-486C-BA09-7E977F2F2134}"/>
                  </a:ext>
                </a:extLst>
              </p:cNvPr>
              <p:cNvSpPr>
                <a:spLocks noChangeShapeType="1"/>
              </p:cNvSpPr>
              <p:nvPr/>
            </p:nvSpPr>
            <p:spPr bwMode="auto">
              <a:xfrm>
                <a:off x="3675" y="2557"/>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4" name="Line 81">
                <a:extLst>
                  <a:ext uri="{FF2B5EF4-FFF2-40B4-BE49-F238E27FC236}">
                    <a16:creationId xmlns="" xmlns:a16="http://schemas.microsoft.com/office/drawing/2014/main" id="{A7369818-5175-47EE-94E9-FBE040C6D818}"/>
                  </a:ext>
                </a:extLst>
              </p:cNvPr>
              <p:cNvSpPr>
                <a:spLocks noChangeShapeType="1"/>
              </p:cNvSpPr>
              <p:nvPr/>
            </p:nvSpPr>
            <p:spPr bwMode="auto">
              <a:xfrm>
                <a:off x="3680" y="2557"/>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5" name="Line 82">
                <a:extLst>
                  <a:ext uri="{FF2B5EF4-FFF2-40B4-BE49-F238E27FC236}">
                    <a16:creationId xmlns="" xmlns:a16="http://schemas.microsoft.com/office/drawing/2014/main" id="{597DE172-22E8-4504-B5C5-1E4C2386285F}"/>
                  </a:ext>
                </a:extLst>
              </p:cNvPr>
              <p:cNvSpPr>
                <a:spLocks noChangeShapeType="1"/>
              </p:cNvSpPr>
              <p:nvPr/>
            </p:nvSpPr>
            <p:spPr bwMode="auto">
              <a:xfrm>
                <a:off x="3687" y="2557"/>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6" name="Line 83">
                <a:extLst>
                  <a:ext uri="{FF2B5EF4-FFF2-40B4-BE49-F238E27FC236}">
                    <a16:creationId xmlns="" xmlns:a16="http://schemas.microsoft.com/office/drawing/2014/main" id="{40DBCC92-44C7-4EA7-8F5F-29C0F9DBF424}"/>
                  </a:ext>
                </a:extLst>
              </p:cNvPr>
              <p:cNvSpPr>
                <a:spLocks noChangeShapeType="1"/>
              </p:cNvSpPr>
              <p:nvPr/>
            </p:nvSpPr>
            <p:spPr bwMode="auto">
              <a:xfrm>
                <a:off x="3691" y="2557"/>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7" name="Line 84">
                <a:extLst>
                  <a:ext uri="{FF2B5EF4-FFF2-40B4-BE49-F238E27FC236}">
                    <a16:creationId xmlns="" xmlns:a16="http://schemas.microsoft.com/office/drawing/2014/main" id="{2B09FA87-8822-426D-AA5E-E42678E3EBB7}"/>
                  </a:ext>
                </a:extLst>
              </p:cNvPr>
              <p:cNvSpPr>
                <a:spLocks noChangeShapeType="1"/>
              </p:cNvSpPr>
              <p:nvPr/>
            </p:nvSpPr>
            <p:spPr bwMode="auto">
              <a:xfrm>
                <a:off x="3725" y="2550"/>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8" name="Line 85">
                <a:extLst>
                  <a:ext uri="{FF2B5EF4-FFF2-40B4-BE49-F238E27FC236}">
                    <a16:creationId xmlns="" xmlns:a16="http://schemas.microsoft.com/office/drawing/2014/main" id="{2049B465-DD70-4198-96A9-E8C314BEADDC}"/>
                  </a:ext>
                </a:extLst>
              </p:cNvPr>
              <p:cNvSpPr>
                <a:spLocks noChangeShapeType="1"/>
              </p:cNvSpPr>
              <p:nvPr/>
            </p:nvSpPr>
            <p:spPr bwMode="auto">
              <a:xfrm flipV="1">
                <a:off x="3731" y="2540"/>
                <a:ext cx="1"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19" name="Line 86">
                <a:extLst>
                  <a:ext uri="{FF2B5EF4-FFF2-40B4-BE49-F238E27FC236}">
                    <a16:creationId xmlns="" xmlns:a16="http://schemas.microsoft.com/office/drawing/2014/main" id="{2A44D5DE-C8E8-4CEC-8831-C2AC8D50F59C}"/>
                  </a:ext>
                </a:extLst>
              </p:cNvPr>
              <p:cNvSpPr>
                <a:spLocks noChangeShapeType="1"/>
              </p:cNvSpPr>
              <p:nvPr/>
            </p:nvSpPr>
            <p:spPr bwMode="auto">
              <a:xfrm>
                <a:off x="3738" y="2545"/>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0" name="Line 87">
                <a:extLst>
                  <a:ext uri="{FF2B5EF4-FFF2-40B4-BE49-F238E27FC236}">
                    <a16:creationId xmlns="" xmlns:a16="http://schemas.microsoft.com/office/drawing/2014/main" id="{67845328-D492-4F4D-9E8D-3F64262E80E6}"/>
                  </a:ext>
                </a:extLst>
              </p:cNvPr>
              <p:cNvSpPr>
                <a:spLocks noChangeShapeType="1"/>
              </p:cNvSpPr>
              <p:nvPr/>
            </p:nvSpPr>
            <p:spPr bwMode="auto">
              <a:xfrm flipV="1">
                <a:off x="3742" y="2534"/>
                <a:ext cx="6"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1" name="Line 88">
                <a:extLst>
                  <a:ext uri="{FF2B5EF4-FFF2-40B4-BE49-F238E27FC236}">
                    <a16:creationId xmlns="" xmlns:a16="http://schemas.microsoft.com/office/drawing/2014/main" id="{9236FD81-B7B3-4963-B578-1C38E8FB0706}"/>
                  </a:ext>
                </a:extLst>
              </p:cNvPr>
              <p:cNvSpPr>
                <a:spLocks noChangeShapeType="1"/>
              </p:cNvSpPr>
              <p:nvPr/>
            </p:nvSpPr>
            <p:spPr bwMode="auto">
              <a:xfrm>
                <a:off x="3748" y="2540"/>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2" name="Line 89">
                <a:extLst>
                  <a:ext uri="{FF2B5EF4-FFF2-40B4-BE49-F238E27FC236}">
                    <a16:creationId xmlns="" xmlns:a16="http://schemas.microsoft.com/office/drawing/2014/main" id="{3BC5CF88-A6B0-4664-9CDE-D429DCB768AE}"/>
                  </a:ext>
                </a:extLst>
              </p:cNvPr>
              <p:cNvSpPr>
                <a:spLocks noChangeShapeType="1"/>
              </p:cNvSpPr>
              <p:nvPr/>
            </p:nvSpPr>
            <p:spPr bwMode="auto">
              <a:xfrm flipV="1">
                <a:off x="3755" y="2529"/>
                <a:ext cx="4"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3" name="Line 90">
                <a:extLst>
                  <a:ext uri="{FF2B5EF4-FFF2-40B4-BE49-F238E27FC236}">
                    <a16:creationId xmlns="" xmlns:a16="http://schemas.microsoft.com/office/drawing/2014/main" id="{07C8B5C0-4108-425F-8587-4D21D1C86E61}"/>
                  </a:ext>
                </a:extLst>
              </p:cNvPr>
              <p:cNvSpPr>
                <a:spLocks noChangeShapeType="1"/>
              </p:cNvSpPr>
              <p:nvPr/>
            </p:nvSpPr>
            <p:spPr bwMode="auto">
              <a:xfrm>
                <a:off x="3765" y="2533"/>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4" name="Line 91">
                <a:extLst>
                  <a:ext uri="{FF2B5EF4-FFF2-40B4-BE49-F238E27FC236}">
                    <a16:creationId xmlns="" xmlns:a16="http://schemas.microsoft.com/office/drawing/2014/main" id="{E7218C58-FCD5-45E3-BBC2-3F292568E1C2}"/>
                  </a:ext>
                </a:extLst>
              </p:cNvPr>
              <p:cNvSpPr>
                <a:spLocks noChangeShapeType="1"/>
              </p:cNvSpPr>
              <p:nvPr/>
            </p:nvSpPr>
            <p:spPr bwMode="auto">
              <a:xfrm flipV="1">
                <a:off x="3771" y="2523"/>
                <a:ext cx="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5" name="Line 92">
                <a:extLst>
                  <a:ext uri="{FF2B5EF4-FFF2-40B4-BE49-F238E27FC236}">
                    <a16:creationId xmlns="" xmlns:a16="http://schemas.microsoft.com/office/drawing/2014/main" id="{0D7610C0-8EFD-48C0-B909-8CB35C2AFB4B}"/>
                  </a:ext>
                </a:extLst>
              </p:cNvPr>
              <p:cNvSpPr>
                <a:spLocks noChangeShapeType="1"/>
              </p:cNvSpPr>
              <p:nvPr/>
            </p:nvSpPr>
            <p:spPr bwMode="auto">
              <a:xfrm>
                <a:off x="3776" y="2529"/>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6" name="Line 93">
                <a:extLst>
                  <a:ext uri="{FF2B5EF4-FFF2-40B4-BE49-F238E27FC236}">
                    <a16:creationId xmlns="" xmlns:a16="http://schemas.microsoft.com/office/drawing/2014/main" id="{E01DB2AD-B213-4FCC-A0BA-4E5226ED9160}"/>
                  </a:ext>
                </a:extLst>
              </p:cNvPr>
              <p:cNvSpPr>
                <a:spLocks noChangeShapeType="1"/>
              </p:cNvSpPr>
              <p:nvPr/>
            </p:nvSpPr>
            <p:spPr bwMode="auto">
              <a:xfrm>
                <a:off x="3810" y="2507"/>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7" name="Line 94">
                <a:extLst>
                  <a:ext uri="{FF2B5EF4-FFF2-40B4-BE49-F238E27FC236}">
                    <a16:creationId xmlns="" xmlns:a16="http://schemas.microsoft.com/office/drawing/2014/main" id="{D54D2986-5113-43D6-96A6-B307C28A7F61}"/>
                  </a:ext>
                </a:extLst>
              </p:cNvPr>
              <p:cNvSpPr>
                <a:spLocks noChangeShapeType="1"/>
              </p:cNvSpPr>
              <p:nvPr/>
            </p:nvSpPr>
            <p:spPr bwMode="auto">
              <a:xfrm flipV="1">
                <a:off x="3810" y="2494"/>
                <a:ext cx="5"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8" name="Line 95">
                <a:extLst>
                  <a:ext uri="{FF2B5EF4-FFF2-40B4-BE49-F238E27FC236}">
                    <a16:creationId xmlns="" xmlns:a16="http://schemas.microsoft.com/office/drawing/2014/main" id="{14D7744A-8254-4280-AE67-CA2448CD4FD1}"/>
                  </a:ext>
                </a:extLst>
              </p:cNvPr>
              <p:cNvSpPr>
                <a:spLocks noChangeShapeType="1"/>
              </p:cNvSpPr>
              <p:nvPr/>
            </p:nvSpPr>
            <p:spPr bwMode="auto">
              <a:xfrm flipV="1">
                <a:off x="3821" y="2490"/>
                <a:ext cx="1"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29" name="Line 96">
                <a:extLst>
                  <a:ext uri="{FF2B5EF4-FFF2-40B4-BE49-F238E27FC236}">
                    <a16:creationId xmlns="" xmlns:a16="http://schemas.microsoft.com/office/drawing/2014/main" id="{AB8D2009-D7EE-44AF-98D4-219B89BEF524}"/>
                  </a:ext>
                </a:extLst>
              </p:cNvPr>
              <p:cNvSpPr>
                <a:spLocks noChangeShapeType="1"/>
              </p:cNvSpPr>
              <p:nvPr/>
            </p:nvSpPr>
            <p:spPr bwMode="auto">
              <a:xfrm flipV="1">
                <a:off x="3828" y="2484"/>
                <a:ext cx="4"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0" name="Line 97">
                <a:extLst>
                  <a:ext uri="{FF2B5EF4-FFF2-40B4-BE49-F238E27FC236}">
                    <a16:creationId xmlns="" xmlns:a16="http://schemas.microsoft.com/office/drawing/2014/main" id="{8ECF1082-0F99-47A2-A745-1CAE95F2C4D9}"/>
                  </a:ext>
                </a:extLst>
              </p:cNvPr>
              <p:cNvSpPr>
                <a:spLocks noChangeShapeType="1"/>
              </p:cNvSpPr>
              <p:nvPr/>
            </p:nvSpPr>
            <p:spPr bwMode="auto">
              <a:xfrm flipV="1">
                <a:off x="3832" y="2473"/>
                <a:ext cx="7" cy="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1" name="Line 98">
                <a:extLst>
                  <a:ext uri="{FF2B5EF4-FFF2-40B4-BE49-F238E27FC236}">
                    <a16:creationId xmlns="" xmlns:a16="http://schemas.microsoft.com/office/drawing/2014/main" id="{F20C44F4-40FB-4685-A27C-84F4E9D4F38A}"/>
                  </a:ext>
                </a:extLst>
              </p:cNvPr>
              <p:cNvSpPr>
                <a:spLocks noChangeShapeType="1"/>
              </p:cNvSpPr>
              <p:nvPr/>
            </p:nvSpPr>
            <p:spPr bwMode="auto">
              <a:xfrm flipV="1">
                <a:off x="3839" y="2468"/>
                <a:ext cx="6"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2" name="Line 99">
                <a:extLst>
                  <a:ext uri="{FF2B5EF4-FFF2-40B4-BE49-F238E27FC236}">
                    <a16:creationId xmlns="" xmlns:a16="http://schemas.microsoft.com/office/drawing/2014/main" id="{0E5CC655-13D2-494E-95EC-2E2F278131C1}"/>
                  </a:ext>
                </a:extLst>
              </p:cNvPr>
              <p:cNvSpPr>
                <a:spLocks noChangeShapeType="1"/>
              </p:cNvSpPr>
              <p:nvPr/>
            </p:nvSpPr>
            <p:spPr bwMode="auto">
              <a:xfrm flipV="1">
                <a:off x="3845" y="2461"/>
                <a:ext cx="4"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3" name="Line 100">
                <a:extLst>
                  <a:ext uri="{FF2B5EF4-FFF2-40B4-BE49-F238E27FC236}">
                    <a16:creationId xmlns="" xmlns:a16="http://schemas.microsoft.com/office/drawing/2014/main" id="{C344F5BC-A688-4904-87B8-EE7533599DFE}"/>
                  </a:ext>
                </a:extLst>
              </p:cNvPr>
              <p:cNvSpPr>
                <a:spLocks noChangeShapeType="1"/>
              </p:cNvSpPr>
              <p:nvPr/>
            </p:nvSpPr>
            <p:spPr bwMode="auto">
              <a:xfrm flipV="1">
                <a:off x="3866" y="2428"/>
                <a:ext cx="6"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4" name="Line 101">
                <a:extLst>
                  <a:ext uri="{FF2B5EF4-FFF2-40B4-BE49-F238E27FC236}">
                    <a16:creationId xmlns="" xmlns:a16="http://schemas.microsoft.com/office/drawing/2014/main" id="{76AD1F4B-3C73-45CE-AEA1-5EDF74BB8D34}"/>
                  </a:ext>
                </a:extLst>
              </p:cNvPr>
              <p:cNvSpPr>
                <a:spLocks noChangeShapeType="1"/>
              </p:cNvSpPr>
              <p:nvPr/>
            </p:nvSpPr>
            <p:spPr bwMode="auto">
              <a:xfrm flipV="1">
                <a:off x="3872" y="2418"/>
                <a:ext cx="5"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5" name="Line 102">
                <a:extLst>
                  <a:ext uri="{FF2B5EF4-FFF2-40B4-BE49-F238E27FC236}">
                    <a16:creationId xmlns="" xmlns:a16="http://schemas.microsoft.com/office/drawing/2014/main" id="{EB95CCCD-F810-434E-B9B1-231C544C932A}"/>
                  </a:ext>
                </a:extLst>
              </p:cNvPr>
              <p:cNvSpPr>
                <a:spLocks noChangeShapeType="1"/>
              </p:cNvSpPr>
              <p:nvPr/>
            </p:nvSpPr>
            <p:spPr bwMode="auto">
              <a:xfrm flipV="1">
                <a:off x="3883" y="2406"/>
                <a:ext cx="0"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6" name="Line 103">
                <a:extLst>
                  <a:ext uri="{FF2B5EF4-FFF2-40B4-BE49-F238E27FC236}">
                    <a16:creationId xmlns="" xmlns:a16="http://schemas.microsoft.com/office/drawing/2014/main" id="{63366F3A-80D2-4F4D-AAF6-C4E9189C1BCD}"/>
                  </a:ext>
                </a:extLst>
              </p:cNvPr>
              <p:cNvSpPr>
                <a:spLocks noChangeShapeType="1"/>
              </p:cNvSpPr>
              <p:nvPr/>
            </p:nvSpPr>
            <p:spPr bwMode="auto">
              <a:xfrm flipV="1">
                <a:off x="3889" y="2394"/>
                <a:ext cx="6"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7" name="Line 104">
                <a:extLst>
                  <a:ext uri="{FF2B5EF4-FFF2-40B4-BE49-F238E27FC236}">
                    <a16:creationId xmlns="" xmlns:a16="http://schemas.microsoft.com/office/drawing/2014/main" id="{6BA1551F-57C9-4FA2-86A3-1481CD63641C}"/>
                  </a:ext>
                </a:extLst>
              </p:cNvPr>
              <p:cNvSpPr>
                <a:spLocks noChangeShapeType="1"/>
              </p:cNvSpPr>
              <p:nvPr/>
            </p:nvSpPr>
            <p:spPr bwMode="auto">
              <a:xfrm>
                <a:off x="3895" y="2399"/>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8" name="Line 105">
                <a:extLst>
                  <a:ext uri="{FF2B5EF4-FFF2-40B4-BE49-F238E27FC236}">
                    <a16:creationId xmlns="" xmlns:a16="http://schemas.microsoft.com/office/drawing/2014/main" id="{36579684-7AAE-458D-8E63-D8A0B086EF0A}"/>
                  </a:ext>
                </a:extLst>
              </p:cNvPr>
              <p:cNvSpPr>
                <a:spLocks noChangeShapeType="1"/>
              </p:cNvSpPr>
              <p:nvPr/>
            </p:nvSpPr>
            <p:spPr bwMode="auto">
              <a:xfrm>
                <a:off x="3895" y="2438"/>
                <a:ext cx="5"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9" name="Line 106">
                <a:extLst>
                  <a:ext uri="{FF2B5EF4-FFF2-40B4-BE49-F238E27FC236}">
                    <a16:creationId xmlns="" xmlns:a16="http://schemas.microsoft.com/office/drawing/2014/main" id="{5900F9BB-2F07-4EFC-A5F2-16A4F467E0BF}"/>
                  </a:ext>
                </a:extLst>
              </p:cNvPr>
              <p:cNvSpPr>
                <a:spLocks noChangeShapeType="1"/>
              </p:cNvSpPr>
              <p:nvPr/>
            </p:nvSpPr>
            <p:spPr bwMode="auto">
              <a:xfrm>
                <a:off x="3900" y="2529"/>
                <a:ext cx="0" cy="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0" name="Line 107">
                <a:extLst>
                  <a:ext uri="{FF2B5EF4-FFF2-40B4-BE49-F238E27FC236}">
                    <a16:creationId xmlns="" xmlns:a16="http://schemas.microsoft.com/office/drawing/2014/main" id="{A696AA80-0D95-4CD8-A5E1-26E39F1E9172}"/>
                  </a:ext>
                </a:extLst>
              </p:cNvPr>
              <p:cNvSpPr>
                <a:spLocks noChangeShapeType="1"/>
              </p:cNvSpPr>
              <p:nvPr/>
            </p:nvSpPr>
            <p:spPr bwMode="auto">
              <a:xfrm>
                <a:off x="3900"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1" name="Line 108">
                <a:extLst>
                  <a:ext uri="{FF2B5EF4-FFF2-40B4-BE49-F238E27FC236}">
                    <a16:creationId xmlns="" xmlns:a16="http://schemas.microsoft.com/office/drawing/2014/main" id="{4B0879EF-80FB-459A-8CC0-7FBBC1BDE864}"/>
                  </a:ext>
                </a:extLst>
              </p:cNvPr>
              <p:cNvSpPr>
                <a:spLocks noChangeShapeType="1"/>
              </p:cNvSpPr>
              <p:nvPr/>
            </p:nvSpPr>
            <p:spPr bwMode="auto">
              <a:xfrm>
                <a:off x="3910" y="2562"/>
                <a:ext cx="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2" name="Line 109">
                <a:extLst>
                  <a:ext uri="{FF2B5EF4-FFF2-40B4-BE49-F238E27FC236}">
                    <a16:creationId xmlns="" xmlns:a16="http://schemas.microsoft.com/office/drawing/2014/main" id="{B3C9B79F-C930-4489-AA0E-E38727851D6B}"/>
                  </a:ext>
                </a:extLst>
              </p:cNvPr>
              <p:cNvSpPr>
                <a:spLocks noChangeShapeType="1"/>
              </p:cNvSpPr>
              <p:nvPr/>
            </p:nvSpPr>
            <p:spPr bwMode="auto">
              <a:xfrm>
                <a:off x="3917"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3" name="Line 110">
                <a:extLst>
                  <a:ext uri="{FF2B5EF4-FFF2-40B4-BE49-F238E27FC236}">
                    <a16:creationId xmlns="" xmlns:a16="http://schemas.microsoft.com/office/drawing/2014/main" id="{8824CB1E-8EAB-4BFE-8F29-216DA1855215}"/>
                  </a:ext>
                </a:extLst>
              </p:cNvPr>
              <p:cNvSpPr>
                <a:spLocks noChangeShapeType="1"/>
              </p:cNvSpPr>
              <p:nvPr/>
            </p:nvSpPr>
            <p:spPr bwMode="auto">
              <a:xfrm>
                <a:off x="3951"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4" name="Line 111">
                <a:extLst>
                  <a:ext uri="{FF2B5EF4-FFF2-40B4-BE49-F238E27FC236}">
                    <a16:creationId xmlns="" xmlns:a16="http://schemas.microsoft.com/office/drawing/2014/main" id="{7C6889E4-7A0E-497D-8F82-09E642058EBD}"/>
                  </a:ext>
                </a:extLst>
              </p:cNvPr>
              <p:cNvSpPr>
                <a:spLocks noChangeShapeType="1"/>
              </p:cNvSpPr>
              <p:nvPr/>
            </p:nvSpPr>
            <p:spPr bwMode="auto">
              <a:xfrm>
                <a:off x="3956"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5" name="Line 112">
                <a:extLst>
                  <a:ext uri="{FF2B5EF4-FFF2-40B4-BE49-F238E27FC236}">
                    <a16:creationId xmlns="" xmlns:a16="http://schemas.microsoft.com/office/drawing/2014/main" id="{E6AF69B2-F506-4656-B9B7-334B875F2D8E}"/>
                  </a:ext>
                </a:extLst>
              </p:cNvPr>
              <p:cNvSpPr>
                <a:spLocks noChangeShapeType="1"/>
              </p:cNvSpPr>
              <p:nvPr/>
            </p:nvSpPr>
            <p:spPr bwMode="auto">
              <a:xfrm>
                <a:off x="3963"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6" name="Line 113">
                <a:extLst>
                  <a:ext uri="{FF2B5EF4-FFF2-40B4-BE49-F238E27FC236}">
                    <a16:creationId xmlns="" xmlns:a16="http://schemas.microsoft.com/office/drawing/2014/main" id="{3AEC54D6-DB5F-46F0-AA9E-3019AB36BD5F}"/>
                  </a:ext>
                </a:extLst>
              </p:cNvPr>
              <p:cNvSpPr>
                <a:spLocks noChangeShapeType="1"/>
              </p:cNvSpPr>
              <p:nvPr/>
            </p:nvSpPr>
            <p:spPr bwMode="auto">
              <a:xfrm>
                <a:off x="3973"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7" name="Line 114">
                <a:extLst>
                  <a:ext uri="{FF2B5EF4-FFF2-40B4-BE49-F238E27FC236}">
                    <a16:creationId xmlns="" xmlns:a16="http://schemas.microsoft.com/office/drawing/2014/main" id="{FE323F4A-5905-4B19-A46A-73E177636A91}"/>
                  </a:ext>
                </a:extLst>
              </p:cNvPr>
              <p:cNvSpPr>
                <a:spLocks noChangeShapeType="1"/>
              </p:cNvSpPr>
              <p:nvPr/>
            </p:nvSpPr>
            <p:spPr bwMode="auto">
              <a:xfrm>
                <a:off x="3980"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8" name="Line 115">
                <a:extLst>
                  <a:ext uri="{FF2B5EF4-FFF2-40B4-BE49-F238E27FC236}">
                    <a16:creationId xmlns="" xmlns:a16="http://schemas.microsoft.com/office/drawing/2014/main" id="{7FA9CB23-FD54-4B8E-AEDE-41C7392053FA}"/>
                  </a:ext>
                </a:extLst>
              </p:cNvPr>
              <p:cNvSpPr>
                <a:spLocks noChangeShapeType="1"/>
              </p:cNvSpPr>
              <p:nvPr/>
            </p:nvSpPr>
            <p:spPr bwMode="auto">
              <a:xfrm>
                <a:off x="3985"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49" name="Line 116">
                <a:extLst>
                  <a:ext uri="{FF2B5EF4-FFF2-40B4-BE49-F238E27FC236}">
                    <a16:creationId xmlns="" xmlns:a16="http://schemas.microsoft.com/office/drawing/2014/main" id="{DDBEBD5E-0F41-44BC-9888-D7199F6AA518}"/>
                  </a:ext>
                </a:extLst>
              </p:cNvPr>
              <p:cNvSpPr>
                <a:spLocks noChangeShapeType="1"/>
              </p:cNvSpPr>
              <p:nvPr/>
            </p:nvSpPr>
            <p:spPr bwMode="auto">
              <a:xfrm>
                <a:off x="3990"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0" name="Line 117">
                <a:extLst>
                  <a:ext uri="{FF2B5EF4-FFF2-40B4-BE49-F238E27FC236}">
                    <a16:creationId xmlns="" xmlns:a16="http://schemas.microsoft.com/office/drawing/2014/main" id="{411F6884-F893-4017-B9A3-D493FDE0E07E}"/>
                  </a:ext>
                </a:extLst>
              </p:cNvPr>
              <p:cNvSpPr>
                <a:spLocks noChangeShapeType="1"/>
              </p:cNvSpPr>
              <p:nvPr/>
            </p:nvSpPr>
            <p:spPr bwMode="auto">
              <a:xfrm>
                <a:off x="3997"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1" name="Line 118">
                <a:extLst>
                  <a:ext uri="{FF2B5EF4-FFF2-40B4-BE49-F238E27FC236}">
                    <a16:creationId xmlns="" xmlns:a16="http://schemas.microsoft.com/office/drawing/2014/main" id="{7C5E8390-ACB3-4CED-9A2D-8A28BA7B23C5}"/>
                  </a:ext>
                </a:extLst>
              </p:cNvPr>
              <p:cNvSpPr>
                <a:spLocks noChangeShapeType="1"/>
              </p:cNvSpPr>
              <p:nvPr/>
            </p:nvSpPr>
            <p:spPr bwMode="auto">
              <a:xfrm>
                <a:off x="4001"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2" name="Line 119">
                <a:extLst>
                  <a:ext uri="{FF2B5EF4-FFF2-40B4-BE49-F238E27FC236}">
                    <a16:creationId xmlns="" xmlns:a16="http://schemas.microsoft.com/office/drawing/2014/main" id="{1F3DC29D-4F46-4D95-A7DD-1D657AF2EE99}"/>
                  </a:ext>
                </a:extLst>
              </p:cNvPr>
              <p:cNvSpPr>
                <a:spLocks noChangeShapeType="1"/>
              </p:cNvSpPr>
              <p:nvPr/>
            </p:nvSpPr>
            <p:spPr bwMode="auto">
              <a:xfrm>
                <a:off x="4041"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3" name="Line 120">
                <a:extLst>
                  <a:ext uri="{FF2B5EF4-FFF2-40B4-BE49-F238E27FC236}">
                    <a16:creationId xmlns="" xmlns:a16="http://schemas.microsoft.com/office/drawing/2014/main" id="{3AF00808-2CD9-4D65-B956-B6D2F01BF78C}"/>
                  </a:ext>
                </a:extLst>
              </p:cNvPr>
              <p:cNvSpPr>
                <a:spLocks noChangeShapeType="1"/>
              </p:cNvSpPr>
              <p:nvPr/>
            </p:nvSpPr>
            <p:spPr bwMode="auto">
              <a:xfrm>
                <a:off x="4048"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4" name="Line 121">
                <a:extLst>
                  <a:ext uri="{FF2B5EF4-FFF2-40B4-BE49-F238E27FC236}">
                    <a16:creationId xmlns="" xmlns:a16="http://schemas.microsoft.com/office/drawing/2014/main" id="{B5F98E9E-8CF3-4C8A-BBF2-5DEF62B259C1}"/>
                  </a:ext>
                </a:extLst>
              </p:cNvPr>
              <p:cNvSpPr>
                <a:spLocks noChangeShapeType="1"/>
              </p:cNvSpPr>
              <p:nvPr/>
            </p:nvSpPr>
            <p:spPr bwMode="auto">
              <a:xfrm>
                <a:off x="405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5" name="Line 122">
                <a:extLst>
                  <a:ext uri="{FF2B5EF4-FFF2-40B4-BE49-F238E27FC236}">
                    <a16:creationId xmlns="" xmlns:a16="http://schemas.microsoft.com/office/drawing/2014/main" id="{26605D5F-86CF-4B3E-AA06-696071438DF0}"/>
                  </a:ext>
                </a:extLst>
              </p:cNvPr>
              <p:cNvSpPr>
                <a:spLocks noChangeShapeType="1"/>
              </p:cNvSpPr>
              <p:nvPr/>
            </p:nvSpPr>
            <p:spPr bwMode="auto">
              <a:xfrm>
                <a:off x="4063"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6" name="Line 123">
                <a:extLst>
                  <a:ext uri="{FF2B5EF4-FFF2-40B4-BE49-F238E27FC236}">
                    <a16:creationId xmlns="" xmlns:a16="http://schemas.microsoft.com/office/drawing/2014/main" id="{4D593CE2-19D5-4F07-984C-2D27154CABC1}"/>
                  </a:ext>
                </a:extLst>
              </p:cNvPr>
              <p:cNvSpPr>
                <a:spLocks noChangeShapeType="1"/>
              </p:cNvSpPr>
              <p:nvPr/>
            </p:nvSpPr>
            <p:spPr bwMode="auto">
              <a:xfrm>
                <a:off x="4069"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7" name="Line 124">
                <a:extLst>
                  <a:ext uri="{FF2B5EF4-FFF2-40B4-BE49-F238E27FC236}">
                    <a16:creationId xmlns="" xmlns:a16="http://schemas.microsoft.com/office/drawing/2014/main" id="{0237DAB4-FAF2-49FD-90C8-5643BC37589D}"/>
                  </a:ext>
                </a:extLst>
              </p:cNvPr>
              <p:cNvSpPr>
                <a:spLocks noChangeShapeType="1"/>
              </p:cNvSpPr>
              <p:nvPr/>
            </p:nvSpPr>
            <p:spPr bwMode="auto">
              <a:xfrm>
                <a:off x="4075"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8" name="Line 125">
                <a:extLst>
                  <a:ext uri="{FF2B5EF4-FFF2-40B4-BE49-F238E27FC236}">
                    <a16:creationId xmlns="" xmlns:a16="http://schemas.microsoft.com/office/drawing/2014/main" id="{1140804C-7E01-4A9D-873B-B9E31EFFA24D}"/>
                  </a:ext>
                </a:extLst>
              </p:cNvPr>
              <p:cNvSpPr>
                <a:spLocks noChangeShapeType="1"/>
              </p:cNvSpPr>
              <p:nvPr/>
            </p:nvSpPr>
            <p:spPr bwMode="auto">
              <a:xfrm>
                <a:off x="4081"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59" name="Line 126">
                <a:extLst>
                  <a:ext uri="{FF2B5EF4-FFF2-40B4-BE49-F238E27FC236}">
                    <a16:creationId xmlns="" xmlns:a16="http://schemas.microsoft.com/office/drawing/2014/main" id="{21AED719-2F58-4BC8-9647-AC23EBBE601D}"/>
                  </a:ext>
                </a:extLst>
              </p:cNvPr>
              <p:cNvSpPr>
                <a:spLocks noChangeShapeType="1"/>
              </p:cNvSpPr>
              <p:nvPr/>
            </p:nvSpPr>
            <p:spPr bwMode="auto">
              <a:xfrm>
                <a:off x="408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0" name="Line 127">
                <a:extLst>
                  <a:ext uri="{FF2B5EF4-FFF2-40B4-BE49-F238E27FC236}">
                    <a16:creationId xmlns="" xmlns:a16="http://schemas.microsoft.com/office/drawing/2014/main" id="{BDC93449-6519-4296-AA89-766123BC7426}"/>
                  </a:ext>
                </a:extLst>
              </p:cNvPr>
              <p:cNvSpPr>
                <a:spLocks noChangeShapeType="1"/>
              </p:cNvSpPr>
              <p:nvPr/>
            </p:nvSpPr>
            <p:spPr bwMode="auto">
              <a:xfrm>
                <a:off x="409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1" name="Line 128">
                <a:extLst>
                  <a:ext uri="{FF2B5EF4-FFF2-40B4-BE49-F238E27FC236}">
                    <a16:creationId xmlns="" xmlns:a16="http://schemas.microsoft.com/office/drawing/2014/main" id="{E833B452-5C09-4DE3-9634-6110F4700616}"/>
                  </a:ext>
                </a:extLst>
              </p:cNvPr>
              <p:cNvSpPr>
                <a:spLocks noChangeShapeType="1"/>
              </p:cNvSpPr>
              <p:nvPr/>
            </p:nvSpPr>
            <p:spPr bwMode="auto">
              <a:xfrm>
                <a:off x="413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2" name="Line 129">
                <a:extLst>
                  <a:ext uri="{FF2B5EF4-FFF2-40B4-BE49-F238E27FC236}">
                    <a16:creationId xmlns="" xmlns:a16="http://schemas.microsoft.com/office/drawing/2014/main" id="{22E8A0F3-9F55-4C30-B492-C546A46C8D6C}"/>
                  </a:ext>
                </a:extLst>
              </p:cNvPr>
              <p:cNvSpPr>
                <a:spLocks noChangeShapeType="1"/>
              </p:cNvSpPr>
              <p:nvPr/>
            </p:nvSpPr>
            <p:spPr bwMode="auto">
              <a:xfrm>
                <a:off x="4138"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3" name="Line 130">
                <a:extLst>
                  <a:ext uri="{FF2B5EF4-FFF2-40B4-BE49-F238E27FC236}">
                    <a16:creationId xmlns="" xmlns:a16="http://schemas.microsoft.com/office/drawing/2014/main" id="{714A0EC0-364D-4048-BE59-259058264D40}"/>
                  </a:ext>
                </a:extLst>
              </p:cNvPr>
              <p:cNvSpPr>
                <a:spLocks noChangeShapeType="1"/>
              </p:cNvSpPr>
              <p:nvPr/>
            </p:nvSpPr>
            <p:spPr bwMode="auto">
              <a:xfrm>
                <a:off x="4142"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4" name="Line 131">
                <a:extLst>
                  <a:ext uri="{FF2B5EF4-FFF2-40B4-BE49-F238E27FC236}">
                    <a16:creationId xmlns="" xmlns:a16="http://schemas.microsoft.com/office/drawing/2014/main" id="{28D820EC-BC4F-4DE4-8E40-0834FC8B6D04}"/>
                  </a:ext>
                </a:extLst>
              </p:cNvPr>
              <p:cNvSpPr>
                <a:spLocks noChangeShapeType="1"/>
              </p:cNvSpPr>
              <p:nvPr/>
            </p:nvSpPr>
            <p:spPr bwMode="auto">
              <a:xfrm>
                <a:off x="4149"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5" name="Line 132">
                <a:extLst>
                  <a:ext uri="{FF2B5EF4-FFF2-40B4-BE49-F238E27FC236}">
                    <a16:creationId xmlns="" xmlns:a16="http://schemas.microsoft.com/office/drawing/2014/main" id="{D028D171-8350-4A24-9DD0-EEC4D199ADD9}"/>
                  </a:ext>
                </a:extLst>
              </p:cNvPr>
              <p:cNvSpPr>
                <a:spLocks noChangeShapeType="1"/>
              </p:cNvSpPr>
              <p:nvPr/>
            </p:nvSpPr>
            <p:spPr bwMode="auto">
              <a:xfrm>
                <a:off x="4159"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6" name="Line 133">
                <a:extLst>
                  <a:ext uri="{FF2B5EF4-FFF2-40B4-BE49-F238E27FC236}">
                    <a16:creationId xmlns="" xmlns:a16="http://schemas.microsoft.com/office/drawing/2014/main" id="{1C8A1C1C-E464-496F-B936-71C279E0BDAC}"/>
                  </a:ext>
                </a:extLst>
              </p:cNvPr>
              <p:cNvSpPr>
                <a:spLocks noChangeShapeType="1"/>
              </p:cNvSpPr>
              <p:nvPr/>
            </p:nvSpPr>
            <p:spPr bwMode="auto">
              <a:xfrm>
                <a:off x="416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7" name="Line 134">
                <a:extLst>
                  <a:ext uri="{FF2B5EF4-FFF2-40B4-BE49-F238E27FC236}">
                    <a16:creationId xmlns="" xmlns:a16="http://schemas.microsoft.com/office/drawing/2014/main" id="{3E279AFF-D888-4998-B0D3-3431E34BF47C}"/>
                  </a:ext>
                </a:extLst>
              </p:cNvPr>
              <p:cNvSpPr>
                <a:spLocks noChangeShapeType="1"/>
              </p:cNvSpPr>
              <p:nvPr/>
            </p:nvSpPr>
            <p:spPr bwMode="auto">
              <a:xfrm>
                <a:off x="4172"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8" name="Line 135">
                <a:extLst>
                  <a:ext uri="{FF2B5EF4-FFF2-40B4-BE49-F238E27FC236}">
                    <a16:creationId xmlns="" xmlns:a16="http://schemas.microsoft.com/office/drawing/2014/main" id="{7E1B74D4-BCF8-4224-830C-01422BD3CF94}"/>
                  </a:ext>
                </a:extLst>
              </p:cNvPr>
              <p:cNvSpPr>
                <a:spLocks noChangeShapeType="1"/>
              </p:cNvSpPr>
              <p:nvPr/>
            </p:nvSpPr>
            <p:spPr bwMode="auto">
              <a:xfrm>
                <a:off x="4176"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69" name="Line 136">
                <a:extLst>
                  <a:ext uri="{FF2B5EF4-FFF2-40B4-BE49-F238E27FC236}">
                    <a16:creationId xmlns="" xmlns:a16="http://schemas.microsoft.com/office/drawing/2014/main" id="{3B286CD6-EC02-4BCA-8444-AA73F7A893B7}"/>
                  </a:ext>
                </a:extLst>
              </p:cNvPr>
              <p:cNvSpPr>
                <a:spLocks noChangeShapeType="1"/>
              </p:cNvSpPr>
              <p:nvPr/>
            </p:nvSpPr>
            <p:spPr bwMode="auto">
              <a:xfrm>
                <a:off x="4183"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0" name="Line 137">
                <a:extLst>
                  <a:ext uri="{FF2B5EF4-FFF2-40B4-BE49-F238E27FC236}">
                    <a16:creationId xmlns="" xmlns:a16="http://schemas.microsoft.com/office/drawing/2014/main" id="{8DD3E30F-23C7-4465-858D-8E15421F8EC8}"/>
                  </a:ext>
                </a:extLst>
              </p:cNvPr>
              <p:cNvSpPr>
                <a:spLocks noChangeShapeType="1"/>
              </p:cNvSpPr>
              <p:nvPr/>
            </p:nvSpPr>
            <p:spPr bwMode="auto">
              <a:xfrm>
                <a:off x="4222"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1" name="Line 138">
                <a:extLst>
                  <a:ext uri="{FF2B5EF4-FFF2-40B4-BE49-F238E27FC236}">
                    <a16:creationId xmlns="" xmlns:a16="http://schemas.microsoft.com/office/drawing/2014/main" id="{E874049C-49D2-40CE-9F10-CD4F11800660}"/>
                  </a:ext>
                </a:extLst>
              </p:cNvPr>
              <p:cNvSpPr>
                <a:spLocks noChangeShapeType="1"/>
              </p:cNvSpPr>
              <p:nvPr/>
            </p:nvSpPr>
            <p:spPr bwMode="auto">
              <a:xfrm>
                <a:off x="4227"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2" name="Line 139">
                <a:extLst>
                  <a:ext uri="{FF2B5EF4-FFF2-40B4-BE49-F238E27FC236}">
                    <a16:creationId xmlns="" xmlns:a16="http://schemas.microsoft.com/office/drawing/2014/main" id="{F486C35D-F70A-4BEA-8793-9282C334E330}"/>
                  </a:ext>
                </a:extLst>
              </p:cNvPr>
              <p:cNvSpPr>
                <a:spLocks noChangeShapeType="1"/>
              </p:cNvSpPr>
              <p:nvPr/>
            </p:nvSpPr>
            <p:spPr bwMode="auto">
              <a:xfrm>
                <a:off x="4234"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3" name="Line 140">
                <a:extLst>
                  <a:ext uri="{FF2B5EF4-FFF2-40B4-BE49-F238E27FC236}">
                    <a16:creationId xmlns="" xmlns:a16="http://schemas.microsoft.com/office/drawing/2014/main" id="{F9AFC129-8CC1-46DC-B64C-5DFEDE619BE4}"/>
                  </a:ext>
                </a:extLst>
              </p:cNvPr>
              <p:cNvSpPr>
                <a:spLocks noChangeShapeType="1"/>
              </p:cNvSpPr>
              <p:nvPr/>
            </p:nvSpPr>
            <p:spPr bwMode="auto">
              <a:xfrm>
                <a:off x="4239"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4" name="Line 141">
                <a:extLst>
                  <a:ext uri="{FF2B5EF4-FFF2-40B4-BE49-F238E27FC236}">
                    <a16:creationId xmlns="" xmlns:a16="http://schemas.microsoft.com/office/drawing/2014/main" id="{FF20FA7E-8131-4675-82C8-810B94C69912}"/>
                  </a:ext>
                </a:extLst>
              </p:cNvPr>
              <p:cNvSpPr>
                <a:spLocks noChangeShapeType="1"/>
              </p:cNvSpPr>
              <p:nvPr/>
            </p:nvSpPr>
            <p:spPr bwMode="auto">
              <a:xfrm>
                <a:off x="4249"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5" name="Line 142">
                <a:extLst>
                  <a:ext uri="{FF2B5EF4-FFF2-40B4-BE49-F238E27FC236}">
                    <a16:creationId xmlns="" xmlns:a16="http://schemas.microsoft.com/office/drawing/2014/main" id="{979420DE-8AAA-42CA-B2AC-CED16FE3B98D}"/>
                  </a:ext>
                </a:extLst>
              </p:cNvPr>
              <p:cNvSpPr>
                <a:spLocks noChangeShapeType="1"/>
              </p:cNvSpPr>
              <p:nvPr/>
            </p:nvSpPr>
            <p:spPr bwMode="auto">
              <a:xfrm>
                <a:off x="4256"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6" name="Line 143">
                <a:extLst>
                  <a:ext uri="{FF2B5EF4-FFF2-40B4-BE49-F238E27FC236}">
                    <a16:creationId xmlns="" xmlns:a16="http://schemas.microsoft.com/office/drawing/2014/main" id="{C3E922DF-D945-4B7E-95FF-96F8003FE8A0}"/>
                  </a:ext>
                </a:extLst>
              </p:cNvPr>
              <p:cNvSpPr>
                <a:spLocks noChangeShapeType="1"/>
              </p:cNvSpPr>
              <p:nvPr/>
            </p:nvSpPr>
            <p:spPr bwMode="auto">
              <a:xfrm>
                <a:off x="4261"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7" name="Line 144">
                <a:extLst>
                  <a:ext uri="{FF2B5EF4-FFF2-40B4-BE49-F238E27FC236}">
                    <a16:creationId xmlns="" xmlns:a16="http://schemas.microsoft.com/office/drawing/2014/main" id="{F67146A4-58EA-47BF-BEE2-023C85D6AAB5}"/>
                  </a:ext>
                </a:extLst>
              </p:cNvPr>
              <p:cNvSpPr>
                <a:spLocks noChangeShapeType="1"/>
              </p:cNvSpPr>
              <p:nvPr/>
            </p:nvSpPr>
            <p:spPr bwMode="auto">
              <a:xfrm>
                <a:off x="4267"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8" name="Line 145">
                <a:extLst>
                  <a:ext uri="{FF2B5EF4-FFF2-40B4-BE49-F238E27FC236}">
                    <a16:creationId xmlns="" xmlns:a16="http://schemas.microsoft.com/office/drawing/2014/main" id="{F3FF3492-237D-47C5-B712-B333DE8F6BC1}"/>
                  </a:ext>
                </a:extLst>
              </p:cNvPr>
              <p:cNvSpPr>
                <a:spLocks noChangeShapeType="1"/>
              </p:cNvSpPr>
              <p:nvPr/>
            </p:nvSpPr>
            <p:spPr bwMode="auto">
              <a:xfrm>
                <a:off x="4273"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79" name="Line 146">
                <a:extLst>
                  <a:ext uri="{FF2B5EF4-FFF2-40B4-BE49-F238E27FC236}">
                    <a16:creationId xmlns="" xmlns:a16="http://schemas.microsoft.com/office/drawing/2014/main" id="{152A440A-4ACE-4F54-8DE7-8E092B767C27}"/>
                  </a:ext>
                </a:extLst>
              </p:cNvPr>
              <p:cNvSpPr>
                <a:spLocks noChangeShapeType="1"/>
              </p:cNvSpPr>
              <p:nvPr/>
            </p:nvSpPr>
            <p:spPr bwMode="auto">
              <a:xfrm>
                <a:off x="4311"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0" name="Line 147">
                <a:extLst>
                  <a:ext uri="{FF2B5EF4-FFF2-40B4-BE49-F238E27FC236}">
                    <a16:creationId xmlns="" xmlns:a16="http://schemas.microsoft.com/office/drawing/2014/main" id="{37A7BD96-9941-4A71-910C-F9F03A53AB17}"/>
                  </a:ext>
                </a:extLst>
              </p:cNvPr>
              <p:cNvSpPr>
                <a:spLocks noChangeShapeType="1"/>
              </p:cNvSpPr>
              <p:nvPr/>
            </p:nvSpPr>
            <p:spPr bwMode="auto">
              <a:xfrm>
                <a:off x="4318"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1" name="Line 148">
                <a:extLst>
                  <a:ext uri="{FF2B5EF4-FFF2-40B4-BE49-F238E27FC236}">
                    <a16:creationId xmlns="" xmlns:a16="http://schemas.microsoft.com/office/drawing/2014/main" id="{9DBF9880-3CBB-4A35-BC54-10CCCAD8C2E6}"/>
                  </a:ext>
                </a:extLst>
              </p:cNvPr>
              <p:cNvSpPr>
                <a:spLocks noChangeShapeType="1"/>
              </p:cNvSpPr>
              <p:nvPr/>
            </p:nvSpPr>
            <p:spPr bwMode="auto">
              <a:xfrm>
                <a:off x="4324"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2" name="Line 149">
                <a:extLst>
                  <a:ext uri="{FF2B5EF4-FFF2-40B4-BE49-F238E27FC236}">
                    <a16:creationId xmlns="" xmlns:a16="http://schemas.microsoft.com/office/drawing/2014/main" id="{752FB735-9130-4A9B-B901-5D7A989F5C4C}"/>
                  </a:ext>
                </a:extLst>
              </p:cNvPr>
              <p:cNvSpPr>
                <a:spLocks noChangeShapeType="1"/>
              </p:cNvSpPr>
              <p:nvPr/>
            </p:nvSpPr>
            <p:spPr bwMode="auto">
              <a:xfrm>
                <a:off x="4328"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3" name="Line 150">
                <a:extLst>
                  <a:ext uri="{FF2B5EF4-FFF2-40B4-BE49-F238E27FC236}">
                    <a16:creationId xmlns="" xmlns:a16="http://schemas.microsoft.com/office/drawing/2014/main" id="{EC565B73-8F3A-4757-8F55-0608FBEDBF30}"/>
                  </a:ext>
                </a:extLst>
              </p:cNvPr>
              <p:cNvSpPr>
                <a:spLocks noChangeShapeType="1"/>
              </p:cNvSpPr>
              <p:nvPr/>
            </p:nvSpPr>
            <p:spPr bwMode="auto">
              <a:xfrm>
                <a:off x="4341"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4" name="Line 151">
                <a:extLst>
                  <a:ext uri="{FF2B5EF4-FFF2-40B4-BE49-F238E27FC236}">
                    <a16:creationId xmlns="" xmlns:a16="http://schemas.microsoft.com/office/drawing/2014/main" id="{0ADE3B48-206E-48CD-92E8-7D591EDA9278}"/>
                  </a:ext>
                </a:extLst>
              </p:cNvPr>
              <p:cNvSpPr>
                <a:spLocks noChangeShapeType="1"/>
              </p:cNvSpPr>
              <p:nvPr/>
            </p:nvSpPr>
            <p:spPr bwMode="auto">
              <a:xfrm>
                <a:off x="4345"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5" name="Line 152">
                <a:extLst>
                  <a:ext uri="{FF2B5EF4-FFF2-40B4-BE49-F238E27FC236}">
                    <a16:creationId xmlns="" xmlns:a16="http://schemas.microsoft.com/office/drawing/2014/main" id="{AD16D0DC-04A1-47CD-BA1B-A1F3E541939A}"/>
                  </a:ext>
                </a:extLst>
              </p:cNvPr>
              <p:cNvSpPr>
                <a:spLocks noChangeShapeType="1"/>
              </p:cNvSpPr>
              <p:nvPr/>
            </p:nvSpPr>
            <p:spPr bwMode="auto">
              <a:xfrm>
                <a:off x="435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6" name="Line 153">
                <a:extLst>
                  <a:ext uri="{FF2B5EF4-FFF2-40B4-BE49-F238E27FC236}">
                    <a16:creationId xmlns="" xmlns:a16="http://schemas.microsoft.com/office/drawing/2014/main" id="{B9CCE83F-B405-4DAA-A4AB-AD8A34B2A074}"/>
                  </a:ext>
                </a:extLst>
              </p:cNvPr>
              <p:cNvSpPr>
                <a:spLocks noChangeShapeType="1"/>
              </p:cNvSpPr>
              <p:nvPr/>
            </p:nvSpPr>
            <p:spPr bwMode="auto">
              <a:xfrm>
                <a:off x="4358"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7" name="Line 154">
                <a:extLst>
                  <a:ext uri="{FF2B5EF4-FFF2-40B4-BE49-F238E27FC236}">
                    <a16:creationId xmlns="" xmlns:a16="http://schemas.microsoft.com/office/drawing/2014/main" id="{563A3460-73EB-49FE-9217-45F4D415E167}"/>
                  </a:ext>
                </a:extLst>
              </p:cNvPr>
              <p:cNvSpPr>
                <a:spLocks noChangeShapeType="1"/>
              </p:cNvSpPr>
              <p:nvPr/>
            </p:nvSpPr>
            <p:spPr bwMode="auto">
              <a:xfrm>
                <a:off x="4362"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8" name="Line 155">
                <a:extLst>
                  <a:ext uri="{FF2B5EF4-FFF2-40B4-BE49-F238E27FC236}">
                    <a16:creationId xmlns="" xmlns:a16="http://schemas.microsoft.com/office/drawing/2014/main" id="{220C8724-C5EC-404D-9426-3074C6064ED5}"/>
                  </a:ext>
                </a:extLst>
              </p:cNvPr>
              <p:cNvSpPr>
                <a:spLocks noChangeShapeType="1"/>
              </p:cNvSpPr>
              <p:nvPr/>
            </p:nvSpPr>
            <p:spPr bwMode="auto">
              <a:xfrm>
                <a:off x="4403"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89" name="Line 156">
                <a:extLst>
                  <a:ext uri="{FF2B5EF4-FFF2-40B4-BE49-F238E27FC236}">
                    <a16:creationId xmlns="" xmlns:a16="http://schemas.microsoft.com/office/drawing/2014/main" id="{251D9E16-48F0-49CC-A94D-7F75623D7FB7}"/>
                  </a:ext>
                </a:extLst>
              </p:cNvPr>
              <p:cNvSpPr>
                <a:spLocks noChangeShapeType="1"/>
              </p:cNvSpPr>
              <p:nvPr/>
            </p:nvSpPr>
            <p:spPr bwMode="auto">
              <a:xfrm>
                <a:off x="4408"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0" name="Line 157">
                <a:extLst>
                  <a:ext uri="{FF2B5EF4-FFF2-40B4-BE49-F238E27FC236}">
                    <a16:creationId xmlns="" xmlns:a16="http://schemas.microsoft.com/office/drawing/2014/main" id="{AAE61A28-922A-4538-985E-AAC7A7FA502A}"/>
                  </a:ext>
                </a:extLst>
              </p:cNvPr>
              <p:cNvSpPr>
                <a:spLocks noChangeShapeType="1"/>
              </p:cNvSpPr>
              <p:nvPr/>
            </p:nvSpPr>
            <p:spPr bwMode="auto">
              <a:xfrm>
                <a:off x="4413"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1" name="Line 158">
                <a:extLst>
                  <a:ext uri="{FF2B5EF4-FFF2-40B4-BE49-F238E27FC236}">
                    <a16:creationId xmlns="" xmlns:a16="http://schemas.microsoft.com/office/drawing/2014/main" id="{C8FEAF83-CDD5-4553-8CDF-0DE320913817}"/>
                  </a:ext>
                </a:extLst>
              </p:cNvPr>
              <p:cNvSpPr>
                <a:spLocks noChangeShapeType="1"/>
              </p:cNvSpPr>
              <p:nvPr/>
            </p:nvSpPr>
            <p:spPr bwMode="auto">
              <a:xfrm>
                <a:off x="4420"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2" name="Line 159">
                <a:extLst>
                  <a:ext uri="{FF2B5EF4-FFF2-40B4-BE49-F238E27FC236}">
                    <a16:creationId xmlns="" xmlns:a16="http://schemas.microsoft.com/office/drawing/2014/main" id="{ED04D0D3-ADB4-4858-AC09-4A75528453F1}"/>
                  </a:ext>
                </a:extLst>
              </p:cNvPr>
              <p:cNvSpPr>
                <a:spLocks noChangeShapeType="1"/>
              </p:cNvSpPr>
              <p:nvPr/>
            </p:nvSpPr>
            <p:spPr bwMode="auto">
              <a:xfrm>
                <a:off x="4430" y="2562"/>
                <a:ext cx="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3" name="Line 160">
                <a:extLst>
                  <a:ext uri="{FF2B5EF4-FFF2-40B4-BE49-F238E27FC236}">
                    <a16:creationId xmlns="" xmlns:a16="http://schemas.microsoft.com/office/drawing/2014/main" id="{F995E57C-3B29-4D46-829D-E79C814B42B6}"/>
                  </a:ext>
                </a:extLst>
              </p:cNvPr>
              <p:cNvSpPr>
                <a:spLocks noChangeShapeType="1"/>
              </p:cNvSpPr>
              <p:nvPr/>
            </p:nvSpPr>
            <p:spPr bwMode="auto">
              <a:xfrm>
                <a:off x="4436"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4" name="Line 161">
                <a:extLst>
                  <a:ext uri="{FF2B5EF4-FFF2-40B4-BE49-F238E27FC236}">
                    <a16:creationId xmlns="" xmlns:a16="http://schemas.microsoft.com/office/drawing/2014/main" id="{0D336F66-7C0E-41A0-807E-2F5669E0ABFB}"/>
                  </a:ext>
                </a:extLst>
              </p:cNvPr>
              <p:cNvSpPr>
                <a:spLocks noChangeShapeType="1"/>
              </p:cNvSpPr>
              <p:nvPr/>
            </p:nvSpPr>
            <p:spPr bwMode="auto">
              <a:xfrm>
                <a:off x="444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5" name="Line 162">
                <a:extLst>
                  <a:ext uri="{FF2B5EF4-FFF2-40B4-BE49-F238E27FC236}">
                    <a16:creationId xmlns="" xmlns:a16="http://schemas.microsoft.com/office/drawing/2014/main" id="{ACFDA969-5FA1-4C1C-909D-2BBB2FDDF7EF}"/>
                  </a:ext>
                </a:extLst>
              </p:cNvPr>
              <p:cNvSpPr>
                <a:spLocks noChangeShapeType="1"/>
              </p:cNvSpPr>
              <p:nvPr/>
            </p:nvSpPr>
            <p:spPr bwMode="auto">
              <a:xfrm>
                <a:off x="4448"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6" name="Line 163">
                <a:extLst>
                  <a:ext uri="{FF2B5EF4-FFF2-40B4-BE49-F238E27FC236}">
                    <a16:creationId xmlns="" xmlns:a16="http://schemas.microsoft.com/office/drawing/2014/main" id="{1AB35A4D-205E-4866-994D-34FFA5F6826A}"/>
                  </a:ext>
                </a:extLst>
              </p:cNvPr>
              <p:cNvSpPr>
                <a:spLocks noChangeShapeType="1"/>
              </p:cNvSpPr>
              <p:nvPr/>
            </p:nvSpPr>
            <p:spPr bwMode="auto">
              <a:xfrm>
                <a:off x="4453"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7" name="Line 164">
                <a:extLst>
                  <a:ext uri="{FF2B5EF4-FFF2-40B4-BE49-F238E27FC236}">
                    <a16:creationId xmlns="" xmlns:a16="http://schemas.microsoft.com/office/drawing/2014/main" id="{5E9EB948-7615-4625-B2E0-9534621F3019}"/>
                  </a:ext>
                </a:extLst>
              </p:cNvPr>
              <p:cNvSpPr>
                <a:spLocks noChangeShapeType="1"/>
              </p:cNvSpPr>
              <p:nvPr/>
            </p:nvSpPr>
            <p:spPr bwMode="auto">
              <a:xfrm>
                <a:off x="4493"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8" name="Line 165">
                <a:extLst>
                  <a:ext uri="{FF2B5EF4-FFF2-40B4-BE49-F238E27FC236}">
                    <a16:creationId xmlns="" xmlns:a16="http://schemas.microsoft.com/office/drawing/2014/main" id="{75908094-9484-4545-BBEC-650D0D77C555}"/>
                  </a:ext>
                </a:extLst>
              </p:cNvPr>
              <p:cNvSpPr>
                <a:spLocks noChangeShapeType="1"/>
              </p:cNvSpPr>
              <p:nvPr/>
            </p:nvSpPr>
            <p:spPr bwMode="auto">
              <a:xfrm>
                <a:off x="4497"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99" name="Line 166">
                <a:extLst>
                  <a:ext uri="{FF2B5EF4-FFF2-40B4-BE49-F238E27FC236}">
                    <a16:creationId xmlns="" xmlns:a16="http://schemas.microsoft.com/office/drawing/2014/main" id="{A6EDDDDF-388D-459C-9FDC-28E9E61A0211}"/>
                  </a:ext>
                </a:extLst>
              </p:cNvPr>
              <p:cNvSpPr>
                <a:spLocks noChangeShapeType="1"/>
              </p:cNvSpPr>
              <p:nvPr/>
            </p:nvSpPr>
            <p:spPr bwMode="auto">
              <a:xfrm>
                <a:off x="4504"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0" name="Line 167">
                <a:extLst>
                  <a:ext uri="{FF2B5EF4-FFF2-40B4-BE49-F238E27FC236}">
                    <a16:creationId xmlns="" xmlns:a16="http://schemas.microsoft.com/office/drawing/2014/main" id="{FCA24123-32B0-468E-9619-769E13233326}"/>
                  </a:ext>
                </a:extLst>
              </p:cNvPr>
              <p:cNvSpPr>
                <a:spLocks noChangeShapeType="1"/>
              </p:cNvSpPr>
              <p:nvPr/>
            </p:nvSpPr>
            <p:spPr bwMode="auto">
              <a:xfrm>
                <a:off x="4510"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1" name="Line 168">
                <a:extLst>
                  <a:ext uri="{FF2B5EF4-FFF2-40B4-BE49-F238E27FC236}">
                    <a16:creationId xmlns="" xmlns:a16="http://schemas.microsoft.com/office/drawing/2014/main" id="{090D0DBD-07C5-44CE-9715-4B2A2C5E3875}"/>
                  </a:ext>
                </a:extLst>
              </p:cNvPr>
              <p:cNvSpPr>
                <a:spLocks noChangeShapeType="1"/>
              </p:cNvSpPr>
              <p:nvPr/>
            </p:nvSpPr>
            <p:spPr bwMode="auto">
              <a:xfrm>
                <a:off x="4520"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2" name="Line 169">
                <a:extLst>
                  <a:ext uri="{FF2B5EF4-FFF2-40B4-BE49-F238E27FC236}">
                    <a16:creationId xmlns="" xmlns:a16="http://schemas.microsoft.com/office/drawing/2014/main" id="{0ADFD281-50BC-4B27-863C-0A3D6299A662}"/>
                  </a:ext>
                </a:extLst>
              </p:cNvPr>
              <p:cNvSpPr>
                <a:spLocks noChangeShapeType="1"/>
              </p:cNvSpPr>
              <p:nvPr/>
            </p:nvSpPr>
            <p:spPr bwMode="auto">
              <a:xfrm>
                <a:off x="4527"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3" name="Line 170">
                <a:extLst>
                  <a:ext uri="{FF2B5EF4-FFF2-40B4-BE49-F238E27FC236}">
                    <a16:creationId xmlns="" xmlns:a16="http://schemas.microsoft.com/office/drawing/2014/main" id="{0163F76B-2C61-449A-9110-47546BC7ECED}"/>
                  </a:ext>
                </a:extLst>
              </p:cNvPr>
              <p:cNvSpPr>
                <a:spLocks noChangeShapeType="1"/>
              </p:cNvSpPr>
              <p:nvPr/>
            </p:nvSpPr>
            <p:spPr bwMode="auto">
              <a:xfrm>
                <a:off x="453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4" name="Line 171">
                <a:extLst>
                  <a:ext uri="{FF2B5EF4-FFF2-40B4-BE49-F238E27FC236}">
                    <a16:creationId xmlns="" xmlns:a16="http://schemas.microsoft.com/office/drawing/2014/main" id="{5D1F0C72-DACD-4730-9AEF-85549F64C618}"/>
                  </a:ext>
                </a:extLst>
              </p:cNvPr>
              <p:cNvSpPr>
                <a:spLocks noChangeShapeType="1"/>
              </p:cNvSpPr>
              <p:nvPr/>
            </p:nvSpPr>
            <p:spPr bwMode="auto">
              <a:xfrm>
                <a:off x="4538"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5" name="Line 172">
                <a:extLst>
                  <a:ext uri="{FF2B5EF4-FFF2-40B4-BE49-F238E27FC236}">
                    <a16:creationId xmlns="" xmlns:a16="http://schemas.microsoft.com/office/drawing/2014/main" id="{94E22D97-ACA5-4573-8CA3-4A88BAA8629E}"/>
                  </a:ext>
                </a:extLst>
              </p:cNvPr>
              <p:cNvSpPr>
                <a:spLocks noChangeShapeType="1"/>
              </p:cNvSpPr>
              <p:nvPr/>
            </p:nvSpPr>
            <p:spPr bwMode="auto">
              <a:xfrm>
                <a:off x="4544"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6" name="Line 173">
                <a:extLst>
                  <a:ext uri="{FF2B5EF4-FFF2-40B4-BE49-F238E27FC236}">
                    <a16:creationId xmlns="" xmlns:a16="http://schemas.microsoft.com/office/drawing/2014/main" id="{D857D635-10F2-4E33-8D7E-0CD99B9FDA57}"/>
                  </a:ext>
                </a:extLst>
              </p:cNvPr>
              <p:cNvSpPr>
                <a:spLocks noChangeShapeType="1"/>
              </p:cNvSpPr>
              <p:nvPr/>
            </p:nvSpPr>
            <p:spPr bwMode="auto">
              <a:xfrm flipV="1">
                <a:off x="4566" y="2484"/>
                <a:ext cx="0" cy="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7" name="Line 174">
                <a:extLst>
                  <a:ext uri="{FF2B5EF4-FFF2-40B4-BE49-F238E27FC236}">
                    <a16:creationId xmlns="" xmlns:a16="http://schemas.microsoft.com/office/drawing/2014/main" id="{B4235ACD-118D-465E-AD32-C59B7E7350CC}"/>
                  </a:ext>
                </a:extLst>
              </p:cNvPr>
              <p:cNvSpPr>
                <a:spLocks noChangeShapeType="1"/>
              </p:cNvSpPr>
              <p:nvPr/>
            </p:nvSpPr>
            <p:spPr bwMode="auto">
              <a:xfrm flipV="1">
                <a:off x="4572" y="2394"/>
                <a:ext cx="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8" name="Line 175">
                <a:extLst>
                  <a:ext uri="{FF2B5EF4-FFF2-40B4-BE49-F238E27FC236}">
                    <a16:creationId xmlns="" xmlns:a16="http://schemas.microsoft.com/office/drawing/2014/main" id="{5D500984-4139-4865-A535-9F93A7A1561D}"/>
                  </a:ext>
                </a:extLst>
              </p:cNvPr>
              <p:cNvSpPr>
                <a:spLocks noChangeShapeType="1"/>
              </p:cNvSpPr>
              <p:nvPr/>
            </p:nvSpPr>
            <p:spPr bwMode="auto">
              <a:xfrm>
                <a:off x="4589" y="2428"/>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09" name="Line 176">
                <a:extLst>
                  <a:ext uri="{FF2B5EF4-FFF2-40B4-BE49-F238E27FC236}">
                    <a16:creationId xmlns="" xmlns:a16="http://schemas.microsoft.com/office/drawing/2014/main" id="{4CB6ED38-D13D-4BD6-B86B-16FD55DB3D7D}"/>
                  </a:ext>
                </a:extLst>
              </p:cNvPr>
              <p:cNvSpPr>
                <a:spLocks noChangeShapeType="1"/>
              </p:cNvSpPr>
              <p:nvPr/>
            </p:nvSpPr>
            <p:spPr bwMode="auto">
              <a:xfrm>
                <a:off x="4594" y="2438"/>
                <a:ext cx="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0" name="Line 177">
                <a:extLst>
                  <a:ext uri="{FF2B5EF4-FFF2-40B4-BE49-F238E27FC236}">
                    <a16:creationId xmlns="" xmlns:a16="http://schemas.microsoft.com/office/drawing/2014/main" id="{16A1AACE-1581-4D19-9CC5-06D9E7E43BEE}"/>
                  </a:ext>
                </a:extLst>
              </p:cNvPr>
              <p:cNvSpPr>
                <a:spLocks noChangeShapeType="1"/>
              </p:cNvSpPr>
              <p:nvPr/>
            </p:nvSpPr>
            <p:spPr bwMode="auto">
              <a:xfrm>
                <a:off x="4600" y="2450"/>
                <a:ext cx="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1" name="Line 178">
                <a:extLst>
                  <a:ext uri="{FF2B5EF4-FFF2-40B4-BE49-F238E27FC236}">
                    <a16:creationId xmlns="" xmlns:a16="http://schemas.microsoft.com/office/drawing/2014/main" id="{D4F3D171-C6C2-4663-BC64-10951042D67D}"/>
                  </a:ext>
                </a:extLst>
              </p:cNvPr>
              <p:cNvSpPr>
                <a:spLocks noChangeShapeType="1"/>
              </p:cNvSpPr>
              <p:nvPr/>
            </p:nvSpPr>
            <p:spPr bwMode="auto">
              <a:xfrm>
                <a:off x="4611" y="2457"/>
                <a:ext cx="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2" name="Line 179">
                <a:extLst>
                  <a:ext uri="{FF2B5EF4-FFF2-40B4-BE49-F238E27FC236}">
                    <a16:creationId xmlns="" xmlns:a16="http://schemas.microsoft.com/office/drawing/2014/main" id="{79326270-31CE-4A2C-8B62-6C4A6DF9461F}"/>
                  </a:ext>
                </a:extLst>
              </p:cNvPr>
              <p:cNvSpPr>
                <a:spLocks noChangeShapeType="1"/>
              </p:cNvSpPr>
              <p:nvPr/>
            </p:nvSpPr>
            <p:spPr bwMode="auto">
              <a:xfrm>
                <a:off x="4617" y="2461"/>
                <a:ext cx="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3" name="Line 180">
                <a:extLst>
                  <a:ext uri="{FF2B5EF4-FFF2-40B4-BE49-F238E27FC236}">
                    <a16:creationId xmlns="" xmlns:a16="http://schemas.microsoft.com/office/drawing/2014/main" id="{B20F5882-923E-421C-8FC0-9428DB3E7E96}"/>
                  </a:ext>
                </a:extLst>
              </p:cNvPr>
              <p:cNvSpPr>
                <a:spLocks noChangeShapeType="1"/>
              </p:cNvSpPr>
              <p:nvPr/>
            </p:nvSpPr>
            <p:spPr bwMode="auto">
              <a:xfrm>
                <a:off x="4638" y="2494"/>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4" name="Line 181">
                <a:extLst>
                  <a:ext uri="{FF2B5EF4-FFF2-40B4-BE49-F238E27FC236}">
                    <a16:creationId xmlns="" xmlns:a16="http://schemas.microsoft.com/office/drawing/2014/main" id="{2DEE6153-A422-410A-85BC-D2E0102C454B}"/>
                  </a:ext>
                </a:extLst>
              </p:cNvPr>
              <p:cNvSpPr>
                <a:spLocks noChangeShapeType="1"/>
              </p:cNvSpPr>
              <p:nvPr/>
            </p:nvSpPr>
            <p:spPr bwMode="auto">
              <a:xfrm>
                <a:off x="4644" y="2494"/>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5" name="Line 182">
                <a:extLst>
                  <a:ext uri="{FF2B5EF4-FFF2-40B4-BE49-F238E27FC236}">
                    <a16:creationId xmlns="" xmlns:a16="http://schemas.microsoft.com/office/drawing/2014/main" id="{86F85194-B0B4-4BF4-BC83-BACF05AE8712}"/>
                  </a:ext>
                </a:extLst>
              </p:cNvPr>
              <p:cNvSpPr>
                <a:spLocks noChangeShapeType="1"/>
              </p:cNvSpPr>
              <p:nvPr/>
            </p:nvSpPr>
            <p:spPr bwMode="auto">
              <a:xfrm>
                <a:off x="4651" y="2500"/>
                <a:ext cx="4"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6" name="Line 183">
                <a:extLst>
                  <a:ext uri="{FF2B5EF4-FFF2-40B4-BE49-F238E27FC236}">
                    <a16:creationId xmlns="" xmlns:a16="http://schemas.microsoft.com/office/drawing/2014/main" id="{4FBA6732-A107-4043-B6C9-6457FE9F69E7}"/>
                  </a:ext>
                </a:extLst>
              </p:cNvPr>
              <p:cNvSpPr>
                <a:spLocks noChangeShapeType="1"/>
              </p:cNvSpPr>
              <p:nvPr/>
            </p:nvSpPr>
            <p:spPr bwMode="auto">
              <a:xfrm>
                <a:off x="4655" y="2507"/>
                <a:ext cx="7"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7" name="Line 184">
                <a:extLst>
                  <a:ext uri="{FF2B5EF4-FFF2-40B4-BE49-F238E27FC236}">
                    <a16:creationId xmlns="" xmlns:a16="http://schemas.microsoft.com/office/drawing/2014/main" id="{B89444FB-0013-4F1B-B7CE-24268E52C6FD}"/>
                  </a:ext>
                </a:extLst>
              </p:cNvPr>
              <p:cNvSpPr>
                <a:spLocks noChangeShapeType="1"/>
              </p:cNvSpPr>
              <p:nvPr/>
            </p:nvSpPr>
            <p:spPr bwMode="auto">
              <a:xfrm>
                <a:off x="4662" y="2511"/>
                <a:ext cx="5"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8" name="Line 185">
                <a:extLst>
                  <a:ext uri="{FF2B5EF4-FFF2-40B4-BE49-F238E27FC236}">
                    <a16:creationId xmlns="" xmlns:a16="http://schemas.microsoft.com/office/drawing/2014/main" id="{06F0E9B9-0CE9-4EAF-807D-BEEDFC43AF66}"/>
                  </a:ext>
                </a:extLst>
              </p:cNvPr>
              <p:cNvSpPr>
                <a:spLocks noChangeShapeType="1"/>
              </p:cNvSpPr>
              <p:nvPr/>
            </p:nvSpPr>
            <p:spPr bwMode="auto">
              <a:xfrm>
                <a:off x="4672" y="2517"/>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19" name="Line 186">
                <a:extLst>
                  <a:ext uri="{FF2B5EF4-FFF2-40B4-BE49-F238E27FC236}">
                    <a16:creationId xmlns="" xmlns:a16="http://schemas.microsoft.com/office/drawing/2014/main" id="{1D56768D-D8E5-44DF-A1E9-AA384B6FF175}"/>
                  </a:ext>
                </a:extLst>
              </p:cNvPr>
              <p:cNvSpPr>
                <a:spLocks noChangeShapeType="1"/>
              </p:cNvSpPr>
              <p:nvPr/>
            </p:nvSpPr>
            <p:spPr bwMode="auto">
              <a:xfrm>
                <a:off x="4679" y="2523"/>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0" name="Line 187">
                <a:extLst>
                  <a:ext uri="{FF2B5EF4-FFF2-40B4-BE49-F238E27FC236}">
                    <a16:creationId xmlns="" xmlns:a16="http://schemas.microsoft.com/office/drawing/2014/main" id="{67180EBF-635A-406F-870C-6E4076EEFBA0}"/>
                  </a:ext>
                </a:extLst>
              </p:cNvPr>
              <p:cNvSpPr>
                <a:spLocks noChangeShapeType="1"/>
              </p:cNvSpPr>
              <p:nvPr/>
            </p:nvSpPr>
            <p:spPr bwMode="auto">
              <a:xfrm>
                <a:off x="4684" y="2523"/>
                <a:ext cx="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1" name="Line 188">
                <a:extLst>
                  <a:ext uri="{FF2B5EF4-FFF2-40B4-BE49-F238E27FC236}">
                    <a16:creationId xmlns="" xmlns:a16="http://schemas.microsoft.com/office/drawing/2014/main" id="{3EE23B0F-FD05-47CB-A9EC-7505C6578627}"/>
                  </a:ext>
                </a:extLst>
              </p:cNvPr>
              <p:cNvSpPr>
                <a:spLocks noChangeShapeType="1"/>
              </p:cNvSpPr>
              <p:nvPr/>
            </p:nvSpPr>
            <p:spPr bwMode="auto">
              <a:xfrm>
                <a:off x="4718" y="2540"/>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2" name="Line 189">
                <a:extLst>
                  <a:ext uri="{FF2B5EF4-FFF2-40B4-BE49-F238E27FC236}">
                    <a16:creationId xmlns="" xmlns:a16="http://schemas.microsoft.com/office/drawing/2014/main" id="{BFAE536E-AA54-4814-9DF9-F68C290521D7}"/>
                  </a:ext>
                </a:extLst>
              </p:cNvPr>
              <p:cNvSpPr>
                <a:spLocks noChangeShapeType="1"/>
              </p:cNvSpPr>
              <p:nvPr/>
            </p:nvSpPr>
            <p:spPr bwMode="auto">
              <a:xfrm>
                <a:off x="4718" y="2540"/>
                <a:ext cx="5"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3" name="Line 190">
                <a:extLst>
                  <a:ext uri="{FF2B5EF4-FFF2-40B4-BE49-F238E27FC236}">
                    <a16:creationId xmlns="" xmlns:a16="http://schemas.microsoft.com/office/drawing/2014/main" id="{8FE84F32-84A6-46B1-9A65-58BECBDA7381}"/>
                  </a:ext>
                </a:extLst>
              </p:cNvPr>
              <p:cNvSpPr>
                <a:spLocks noChangeShapeType="1"/>
              </p:cNvSpPr>
              <p:nvPr/>
            </p:nvSpPr>
            <p:spPr bwMode="auto">
              <a:xfrm>
                <a:off x="4723" y="2545"/>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4" name="Line 191">
                <a:extLst>
                  <a:ext uri="{FF2B5EF4-FFF2-40B4-BE49-F238E27FC236}">
                    <a16:creationId xmlns="" xmlns:a16="http://schemas.microsoft.com/office/drawing/2014/main" id="{B72BD40A-9B7B-48BF-BBF6-8C120FB7BE4A}"/>
                  </a:ext>
                </a:extLst>
              </p:cNvPr>
              <p:cNvSpPr>
                <a:spLocks noChangeShapeType="1"/>
              </p:cNvSpPr>
              <p:nvPr/>
            </p:nvSpPr>
            <p:spPr bwMode="auto">
              <a:xfrm>
                <a:off x="4735" y="2545"/>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5" name="Line 192">
                <a:extLst>
                  <a:ext uri="{FF2B5EF4-FFF2-40B4-BE49-F238E27FC236}">
                    <a16:creationId xmlns="" xmlns:a16="http://schemas.microsoft.com/office/drawing/2014/main" id="{CC43F88C-5755-438A-82B9-6AF7F6254B70}"/>
                  </a:ext>
                </a:extLst>
              </p:cNvPr>
              <p:cNvSpPr>
                <a:spLocks noChangeShapeType="1"/>
              </p:cNvSpPr>
              <p:nvPr/>
            </p:nvSpPr>
            <p:spPr bwMode="auto">
              <a:xfrm>
                <a:off x="4740" y="2550"/>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6" name="Line 193">
                <a:extLst>
                  <a:ext uri="{FF2B5EF4-FFF2-40B4-BE49-F238E27FC236}">
                    <a16:creationId xmlns="" xmlns:a16="http://schemas.microsoft.com/office/drawing/2014/main" id="{778B0F8A-FB25-4678-9E29-B1643F0D5237}"/>
                  </a:ext>
                </a:extLst>
              </p:cNvPr>
              <p:cNvSpPr>
                <a:spLocks noChangeShapeType="1"/>
              </p:cNvSpPr>
              <p:nvPr/>
            </p:nvSpPr>
            <p:spPr bwMode="auto">
              <a:xfrm>
                <a:off x="4746" y="2550"/>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7" name="Line 194">
                <a:extLst>
                  <a:ext uri="{FF2B5EF4-FFF2-40B4-BE49-F238E27FC236}">
                    <a16:creationId xmlns="" xmlns:a16="http://schemas.microsoft.com/office/drawing/2014/main" id="{F7C69F05-39EC-45DF-8FF7-FAFB294185D7}"/>
                  </a:ext>
                </a:extLst>
              </p:cNvPr>
              <p:cNvSpPr>
                <a:spLocks noChangeShapeType="1"/>
              </p:cNvSpPr>
              <p:nvPr/>
            </p:nvSpPr>
            <p:spPr bwMode="auto">
              <a:xfrm>
                <a:off x="4752" y="2550"/>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8" name="Line 195">
                <a:extLst>
                  <a:ext uri="{FF2B5EF4-FFF2-40B4-BE49-F238E27FC236}">
                    <a16:creationId xmlns="" xmlns:a16="http://schemas.microsoft.com/office/drawing/2014/main" id="{B6783FF3-70B7-4939-88BE-A60C12E49E91}"/>
                  </a:ext>
                </a:extLst>
              </p:cNvPr>
              <p:cNvSpPr>
                <a:spLocks noChangeShapeType="1"/>
              </p:cNvSpPr>
              <p:nvPr/>
            </p:nvSpPr>
            <p:spPr bwMode="auto">
              <a:xfrm>
                <a:off x="4762" y="2550"/>
                <a:ext cx="1"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29" name="Line 196">
                <a:extLst>
                  <a:ext uri="{FF2B5EF4-FFF2-40B4-BE49-F238E27FC236}">
                    <a16:creationId xmlns="" xmlns:a16="http://schemas.microsoft.com/office/drawing/2014/main" id="{C163797E-C3F9-4910-8915-830CF180361B}"/>
                  </a:ext>
                </a:extLst>
              </p:cNvPr>
              <p:cNvSpPr>
                <a:spLocks noChangeShapeType="1"/>
              </p:cNvSpPr>
              <p:nvPr/>
            </p:nvSpPr>
            <p:spPr bwMode="auto">
              <a:xfrm>
                <a:off x="4769" y="2557"/>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0" name="Line 197">
                <a:extLst>
                  <a:ext uri="{FF2B5EF4-FFF2-40B4-BE49-F238E27FC236}">
                    <a16:creationId xmlns="" xmlns:a16="http://schemas.microsoft.com/office/drawing/2014/main" id="{898B0969-690A-4692-96BA-032629F9D4AC}"/>
                  </a:ext>
                </a:extLst>
              </p:cNvPr>
              <p:cNvSpPr>
                <a:spLocks noChangeShapeType="1"/>
              </p:cNvSpPr>
              <p:nvPr/>
            </p:nvSpPr>
            <p:spPr bwMode="auto">
              <a:xfrm>
                <a:off x="4803" y="2557"/>
                <a:ext cx="4"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1" name="Line 198">
                <a:extLst>
                  <a:ext uri="{FF2B5EF4-FFF2-40B4-BE49-F238E27FC236}">
                    <a16:creationId xmlns="" xmlns:a16="http://schemas.microsoft.com/office/drawing/2014/main" id="{1BBE3E04-F958-49F0-85DF-1BF2F92350AE}"/>
                  </a:ext>
                </a:extLst>
              </p:cNvPr>
              <p:cNvSpPr>
                <a:spLocks noChangeShapeType="1"/>
              </p:cNvSpPr>
              <p:nvPr/>
            </p:nvSpPr>
            <p:spPr bwMode="auto">
              <a:xfrm>
                <a:off x="4807"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2" name="Line 199">
                <a:extLst>
                  <a:ext uri="{FF2B5EF4-FFF2-40B4-BE49-F238E27FC236}">
                    <a16:creationId xmlns="" xmlns:a16="http://schemas.microsoft.com/office/drawing/2014/main" id="{DB83BA9C-94DD-4B54-B640-E877ABEAB192}"/>
                  </a:ext>
                </a:extLst>
              </p:cNvPr>
              <p:cNvSpPr>
                <a:spLocks noChangeShapeType="1"/>
              </p:cNvSpPr>
              <p:nvPr/>
            </p:nvSpPr>
            <p:spPr bwMode="auto">
              <a:xfrm>
                <a:off x="4814"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3" name="Line 200">
                <a:extLst>
                  <a:ext uri="{FF2B5EF4-FFF2-40B4-BE49-F238E27FC236}">
                    <a16:creationId xmlns="" xmlns:a16="http://schemas.microsoft.com/office/drawing/2014/main" id="{32022889-B32F-4506-AFD0-A9FA2A4D1532}"/>
                  </a:ext>
                </a:extLst>
              </p:cNvPr>
              <p:cNvSpPr>
                <a:spLocks noChangeShapeType="1"/>
              </p:cNvSpPr>
              <p:nvPr/>
            </p:nvSpPr>
            <p:spPr bwMode="auto">
              <a:xfrm>
                <a:off x="4824" y="2562"/>
                <a:ext cx="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4" name="Line 201">
                <a:extLst>
                  <a:ext uri="{FF2B5EF4-FFF2-40B4-BE49-F238E27FC236}">
                    <a16:creationId xmlns="" xmlns:a16="http://schemas.microsoft.com/office/drawing/2014/main" id="{07C3CCB2-C978-409E-8418-AB9080E39177}"/>
                  </a:ext>
                </a:extLst>
              </p:cNvPr>
              <p:cNvSpPr>
                <a:spLocks noChangeShapeType="1"/>
              </p:cNvSpPr>
              <p:nvPr/>
            </p:nvSpPr>
            <p:spPr bwMode="auto">
              <a:xfrm>
                <a:off x="4831"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5" name="Line 202">
                <a:extLst>
                  <a:ext uri="{FF2B5EF4-FFF2-40B4-BE49-F238E27FC236}">
                    <a16:creationId xmlns="" xmlns:a16="http://schemas.microsoft.com/office/drawing/2014/main" id="{FE15D942-5AB4-44C4-941F-AAFA2A7FF277}"/>
                  </a:ext>
                </a:extLst>
              </p:cNvPr>
              <p:cNvSpPr>
                <a:spLocks noChangeShapeType="1"/>
              </p:cNvSpPr>
              <p:nvPr/>
            </p:nvSpPr>
            <p:spPr bwMode="auto">
              <a:xfrm>
                <a:off x="4837"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6" name="Line 203">
                <a:extLst>
                  <a:ext uri="{FF2B5EF4-FFF2-40B4-BE49-F238E27FC236}">
                    <a16:creationId xmlns="" xmlns:a16="http://schemas.microsoft.com/office/drawing/2014/main" id="{2EE6C1C6-A5A9-4DA2-8732-7B5B2E6BBA37}"/>
                  </a:ext>
                </a:extLst>
              </p:cNvPr>
              <p:cNvSpPr>
                <a:spLocks noChangeShapeType="1"/>
              </p:cNvSpPr>
              <p:nvPr/>
            </p:nvSpPr>
            <p:spPr bwMode="auto">
              <a:xfrm>
                <a:off x="484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7" name="Line 204">
                <a:extLst>
                  <a:ext uri="{FF2B5EF4-FFF2-40B4-BE49-F238E27FC236}">
                    <a16:creationId xmlns="" xmlns:a16="http://schemas.microsoft.com/office/drawing/2014/main" id="{C5AFEDEA-0829-4C2F-8F15-5A7DAF653349}"/>
                  </a:ext>
                </a:extLst>
              </p:cNvPr>
              <p:cNvSpPr>
                <a:spLocks noChangeShapeType="1"/>
              </p:cNvSpPr>
              <p:nvPr/>
            </p:nvSpPr>
            <p:spPr bwMode="auto">
              <a:xfrm>
                <a:off x="4853"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8" name="Line 205">
                <a:extLst>
                  <a:ext uri="{FF2B5EF4-FFF2-40B4-BE49-F238E27FC236}">
                    <a16:creationId xmlns="" xmlns:a16="http://schemas.microsoft.com/office/drawing/2014/main" id="{D9842D50-0F01-4180-A19B-9BEB7066147D}"/>
                  </a:ext>
                </a:extLst>
              </p:cNvPr>
              <p:cNvSpPr>
                <a:spLocks noChangeShapeType="1"/>
              </p:cNvSpPr>
              <p:nvPr/>
            </p:nvSpPr>
            <p:spPr bwMode="auto">
              <a:xfrm>
                <a:off x="4859"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39" name="Line 206">
                <a:extLst>
                  <a:ext uri="{FF2B5EF4-FFF2-40B4-BE49-F238E27FC236}">
                    <a16:creationId xmlns="" xmlns:a16="http://schemas.microsoft.com/office/drawing/2014/main" id="{8FEDB4D7-FCE8-474D-91E8-F2A72F1C4181}"/>
                  </a:ext>
                </a:extLst>
              </p:cNvPr>
              <p:cNvSpPr>
                <a:spLocks noChangeShapeType="1"/>
              </p:cNvSpPr>
              <p:nvPr/>
            </p:nvSpPr>
            <p:spPr bwMode="auto">
              <a:xfrm>
                <a:off x="4893"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0" name="Line 207">
                <a:extLst>
                  <a:ext uri="{FF2B5EF4-FFF2-40B4-BE49-F238E27FC236}">
                    <a16:creationId xmlns="" xmlns:a16="http://schemas.microsoft.com/office/drawing/2014/main" id="{73A9445D-E993-44CB-A690-C86695E679A2}"/>
                  </a:ext>
                </a:extLst>
              </p:cNvPr>
              <p:cNvSpPr>
                <a:spLocks noChangeShapeType="1"/>
              </p:cNvSpPr>
              <p:nvPr/>
            </p:nvSpPr>
            <p:spPr bwMode="auto">
              <a:xfrm>
                <a:off x="4899"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1" name="Line 208">
                <a:extLst>
                  <a:ext uri="{FF2B5EF4-FFF2-40B4-BE49-F238E27FC236}">
                    <a16:creationId xmlns="" xmlns:a16="http://schemas.microsoft.com/office/drawing/2014/main" id="{E74B9E05-AB20-4E86-B0F4-C701801F9087}"/>
                  </a:ext>
                </a:extLst>
              </p:cNvPr>
              <p:cNvSpPr>
                <a:spLocks noChangeShapeType="1"/>
              </p:cNvSpPr>
              <p:nvPr/>
            </p:nvSpPr>
            <p:spPr bwMode="auto">
              <a:xfrm>
                <a:off x="4904"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2" name="Line 209">
                <a:extLst>
                  <a:ext uri="{FF2B5EF4-FFF2-40B4-BE49-F238E27FC236}">
                    <a16:creationId xmlns="" xmlns:a16="http://schemas.microsoft.com/office/drawing/2014/main" id="{FABE553F-2D11-4A53-8C6C-5DAD4AA35B2C}"/>
                  </a:ext>
                </a:extLst>
              </p:cNvPr>
              <p:cNvSpPr>
                <a:spLocks noChangeShapeType="1"/>
              </p:cNvSpPr>
              <p:nvPr/>
            </p:nvSpPr>
            <p:spPr bwMode="auto">
              <a:xfrm>
                <a:off x="4914" y="2562"/>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3" name="Line 210">
                <a:extLst>
                  <a:ext uri="{FF2B5EF4-FFF2-40B4-BE49-F238E27FC236}">
                    <a16:creationId xmlns="" xmlns:a16="http://schemas.microsoft.com/office/drawing/2014/main" id="{7DC54676-C164-40F3-9A8B-0886B1503FFC}"/>
                  </a:ext>
                </a:extLst>
              </p:cNvPr>
              <p:cNvSpPr>
                <a:spLocks noChangeShapeType="1"/>
              </p:cNvSpPr>
              <p:nvPr/>
            </p:nvSpPr>
            <p:spPr bwMode="auto">
              <a:xfrm>
                <a:off x="4921"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4" name="Line 211">
                <a:extLst>
                  <a:ext uri="{FF2B5EF4-FFF2-40B4-BE49-F238E27FC236}">
                    <a16:creationId xmlns="" xmlns:a16="http://schemas.microsoft.com/office/drawing/2014/main" id="{6881EE40-C14C-4348-A796-ADADADDB2EA3}"/>
                  </a:ext>
                </a:extLst>
              </p:cNvPr>
              <p:cNvSpPr>
                <a:spLocks noChangeShapeType="1"/>
              </p:cNvSpPr>
              <p:nvPr/>
            </p:nvSpPr>
            <p:spPr bwMode="auto">
              <a:xfrm>
                <a:off x="4927"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5" name="Line 212">
                <a:extLst>
                  <a:ext uri="{FF2B5EF4-FFF2-40B4-BE49-F238E27FC236}">
                    <a16:creationId xmlns="" xmlns:a16="http://schemas.microsoft.com/office/drawing/2014/main" id="{6F7FAF03-3901-4083-A63B-F19B3C29A873}"/>
                  </a:ext>
                </a:extLst>
              </p:cNvPr>
              <p:cNvSpPr>
                <a:spLocks noChangeShapeType="1"/>
              </p:cNvSpPr>
              <p:nvPr/>
            </p:nvSpPr>
            <p:spPr bwMode="auto">
              <a:xfrm>
                <a:off x="4932"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6" name="Line 213">
                <a:extLst>
                  <a:ext uri="{FF2B5EF4-FFF2-40B4-BE49-F238E27FC236}">
                    <a16:creationId xmlns="" xmlns:a16="http://schemas.microsoft.com/office/drawing/2014/main" id="{22D2B47F-E181-4C46-B35B-F658DE2758FB}"/>
                  </a:ext>
                </a:extLst>
              </p:cNvPr>
              <p:cNvSpPr>
                <a:spLocks noChangeShapeType="1"/>
              </p:cNvSpPr>
              <p:nvPr/>
            </p:nvSpPr>
            <p:spPr bwMode="auto">
              <a:xfrm>
                <a:off x="4938"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7" name="Line 214">
                <a:extLst>
                  <a:ext uri="{FF2B5EF4-FFF2-40B4-BE49-F238E27FC236}">
                    <a16:creationId xmlns="" xmlns:a16="http://schemas.microsoft.com/office/drawing/2014/main" id="{D4EF0D29-901D-4723-AFB4-C88204E1BC25}"/>
                  </a:ext>
                </a:extLst>
              </p:cNvPr>
              <p:cNvSpPr>
                <a:spLocks noChangeShapeType="1"/>
              </p:cNvSpPr>
              <p:nvPr/>
            </p:nvSpPr>
            <p:spPr bwMode="auto">
              <a:xfrm>
                <a:off x="4944"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8" name="Line 215">
                <a:extLst>
                  <a:ext uri="{FF2B5EF4-FFF2-40B4-BE49-F238E27FC236}">
                    <a16:creationId xmlns="" xmlns:a16="http://schemas.microsoft.com/office/drawing/2014/main" id="{B093992A-70E7-4B08-AE8A-EA61FC850B84}"/>
                  </a:ext>
                </a:extLst>
              </p:cNvPr>
              <p:cNvSpPr>
                <a:spLocks noChangeShapeType="1"/>
              </p:cNvSpPr>
              <p:nvPr/>
            </p:nvSpPr>
            <p:spPr bwMode="auto">
              <a:xfrm>
                <a:off x="4983"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49" name="Line 216">
                <a:extLst>
                  <a:ext uri="{FF2B5EF4-FFF2-40B4-BE49-F238E27FC236}">
                    <a16:creationId xmlns="" xmlns:a16="http://schemas.microsoft.com/office/drawing/2014/main" id="{62F165C8-3041-4416-BF82-98967A788AAD}"/>
                  </a:ext>
                </a:extLst>
              </p:cNvPr>
              <p:cNvSpPr>
                <a:spLocks noChangeShapeType="1"/>
              </p:cNvSpPr>
              <p:nvPr/>
            </p:nvSpPr>
            <p:spPr bwMode="auto">
              <a:xfrm>
                <a:off x="4989"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0" name="Line 217">
                <a:extLst>
                  <a:ext uri="{FF2B5EF4-FFF2-40B4-BE49-F238E27FC236}">
                    <a16:creationId xmlns="" xmlns:a16="http://schemas.microsoft.com/office/drawing/2014/main" id="{A29F69FD-2DC2-4B48-B604-7E1A2230516E}"/>
                  </a:ext>
                </a:extLst>
              </p:cNvPr>
              <p:cNvSpPr>
                <a:spLocks noChangeShapeType="1"/>
              </p:cNvSpPr>
              <p:nvPr/>
            </p:nvSpPr>
            <p:spPr bwMode="auto">
              <a:xfrm>
                <a:off x="4994"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1" name="Line 218">
                <a:extLst>
                  <a:ext uri="{FF2B5EF4-FFF2-40B4-BE49-F238E27FC236}">
                    <a16:creationId xmlns="" xmlns:a16="http://schemas.microsoft.com/office/drawing/2014/main" id="{3590F254-AB8F-4E60-81E2-1CBAAB0B61A7}"/>
                  </a:ext>
                </a:extLst>
              </p:cNvPr>
              <p:cNvSpPr>
                <a:spLocks noChangeShapeType="1"/>
              </p:cNvSpPr>
              <p:nvPr/>
            </p:nvSpPr>
            <p:spPr bwMode="auto">
              <a:xfrm>
                <a:off x="5006" y="25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2" name="Line 219">
                <a:extLst>
                  <a:ext uri="{FF2B5EF4-FFF2-40B4-BE49-F238E27FC236}">
                    <a16:creationId xmlns="" xmlns:a16="http://schemas.microsoft.com/office/drawing/2014/main" id="{FCE53380-EF4E-4E5E-9711-2E2C31D4E925}"/>
                  </a:ext>
                </a:extLst>
              </p:cNvPr>
              <p:cNvSpPr>
                <a:spLocks noChangeShapeType="1"/>
              </p:cNvSpPr>
              <p:nvPr/>
            </p:nvSpPr>
            <p:spPr bwMode="auto">
              <a:xfrm>
                <a:off x="5011"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3" name="Line 220">
                <a:extLst>
                  <a:ext uri="{FF2B5EF4-FFF2-40B4-BE49-F238E27FC236}">
                    <a16:creationId xmlns="" xmlns:a16="http://schemas.microsoft.com/office/drawing/2014/main" id="{AA162AA7-95DF-40E4-B4E6-92923283BEF6}"/>
                  </a:ext>
                </a:extLst>
              </p:cNvPr>
              <p:cNvSpPr>
                <a:spLocks noChangeShapeType="1"/>
              </p:cNvSpPr>
              <p:nvPr/>
            </p:nvSpPr>
            <p:spPr bwMode="auto">
              <a:xfrm>
                <a:off x="5018"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4" name="Line 221">
                <a:extLst>
                  <a:ext uri="{FF2B5EF4-FFF2-40B4-BE49-F238E27FC236}">
                    <a16:creationId xmlns="" xmlns:a16="http://schemas.microsoft.com/office/drawing/2014/main" id="{C970F50D-3554-46B1-A4E1-95403E971311}"/>
                  </a:ext>
                </a:extLst>
              </p:cNvPr>
              <p:cNvSpPr>
                <a:spLocks noChangeShapeType="1"/>
              </p:cNvSpPr>
              <p:nvPr/>
            </p:nvSpPr>
            <p:spPr bwMode="auto">
              <a:xfrm>
                <a:off x="5023" y="2562"/>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5" name="Line 222">
                <a:extLst>
                  <a:ext uri="{FF2B5EF4-FFF2-40B4-BE49-F238E27FC236}">
                    <a16:creationId xmlns="" xmlns:a16="http://schemas.microsoft.com/office/drawing/2014/main" id="{4B8D6E2F-E6DD-489D-86F3-69ACDDF0DA6C}"/>
                  </a:ext>
                </a:extLst>
              </p:cNvPr>
              <p:cNvSpPr>
                <a:spLocks noChangeShapeType="1"/>
              </p:cNvSpPr>
              <p:nvPr/>
            </p:nvSpPr>
            <p:spPr bwMode="auto">
              <a:xfrm>
                <a:off x="5028"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6" name="Line 223">
                <a:extLst>
                  <a:ext uri="{FF2B5EF4-FFF2-40B4-BE49-F238E27FC236}">
                    <a16:creationId xmlns="" xmlns:a16="http://schemas.microsoft.com/office/drawing/2014/main" id="{69DBC404-050F-4846-BF6A-69EF54987460}"/>
                  </a:ext>
                </a:extLst>
              </p:cNvPr>
              <p:cNvSpPr>
                <a:spLocks noChangeShapeType="1"/>
              </p:cNvSpPr>
              <p:nvPr/>
            </p:nvSpPr>
            <p:spPr bwMode="auto">
              <a:xfrm>
                <a:off x="5035"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7" name="Line 224">
                <a:extLst>
                  <a:ext uri="{FF2B5EF4-FFF2-40B4-BE49-F238E27FC236}">
                    <a16:creationId xmlns="" xmlns:a16="http://schemas.microsoft.com/office/drawing/2014/main" id="{B72DDD1D-C136-43BA-887F-3EEC7AB1B4C0}"/>
                  </a:ext>
                </a:extLst>
              </p:cNvPr>
              <p:cNvSpPr>
                <a:spLocks noChangeShapeType="1"/>
              </p:cNvSpPr>
              <p:nvPr/>
            </p:nvSpPr>
            <p:spPr bwMode="auto">
              <a:xfrm>
                <a:off x="5073"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8" name="Line 225">
                <a:extLst>
                  <a:ext uri="{FF2B5EF4-FFF2-40B4-BE49-F238E27FC236}">
                    <a16:creationId xmlns="" xmlns:a16="http://schemas.microsoft.com/office/drawing/2014/main" id="{D5C9613F-D42D-48EA-BDD0-44960C164A9C}"/>
                  </a:ext>
                </a:extLst>
              </p:cNvPr>
              <p:cNvSpPr>
                <a:spLocks noChangeShapeType="1"/>
              </p:cNvSpPr>
              <p:nvPr/>
            </p:nvSpPr>
            <p:spPr bwMode="auto">
              <a:xfrm>
                <a:off x="5079" y="2562"/>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59" name="Line 226">
                <a:extLst>
                  <a:ext uri="{FF2B5EF4-FFF2-40B4-BE49-F238E27FC236}">
                    <a16:creationId xmlns="" xmlns:a16="http://schemas.microsoft.com/office/drawing/2014/main" id="{AF721E18-6356-4D3C-961A-834806052033}"/>
                  </a:ext>
                </a:extLst>
              </p:cNvPr>
              <p:cNvSpPr>
                <a:spLocks noChangeShapeType="1"/>
              </p:cNvSpPr>
              <p:nvPr/>
            </p:nvSpPr>
            <p:spPr bwMode="auto">
              <a:xfrm>
                <a:off x="5086" y="2562"/>
                <a:ext cx="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60" name="Line 227">
                <a:extLst>
                  <a:ext uri="{FF2B5EF4-FFF2-40B4-BE49-F238E27FC236}">
                    <a16:creationId xmlns="" xmlns:a16="http://schemas.microsoft.com/office/drawing/2014/main" id="{DC520482-43B3-47C0-AC7B-D584CAC711B9}"/>
                  </a:ext>
                </a:extLst>
              </p:cNvPr>
              <p:cNvSpPr>
                <a:spLocks noChangeShapeType="1"/>
              </p:cNvSpPr>
              <p:nvPr/>
            </p:nvSpPr>
            <p:spPr bwMode="auto">
              <a:xfrm>
                <a:off x="5090" y="2562"/>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661" name="Freeform 228">
                <a:extLst>
                  <a:ext uri="{FF2B5EF4-FFF2-40B4-BE49-F238E27FC236}">
                    <a16:creationId xmlns="" xmlns:a16="http://schemas.microsoft.com/office/drawing/2014/main" id="{FE57CF93-82DB-4B42-802A-4DEB888080A1}"/>
                  </a:ext>
                </a:extLst>
              </p:cNvPr>
              <p:cNvSpPr>
                <a:spLocks/>
              </p:cNvSpPr>
              <p:nvPr/>
            </p:nvSpPr>
            <p:spPr bwMode="auto">
              <a:xfrm>
                <a:off x="3370" y="2399"/>
                <a:ext cx="1719" cy="190"/>
              </a:xfrm>
              <a:custGeom>
                <a:avLst/>
                <a:gdLst>
                  <a:gd name="T0" fmla="*/ 4113 w 1320"/>
                  <a:gd name="T1" fmla="*/ 12258 h 147"/>
                  <a:gd name="T2" fmla="*/ 9083 w 1320"/>
                  <a:gd name="T3" fmla="*/ 12258 h 147"/>
                  <a:gd name="T4" fmla="*/ 13865 w 1320"/>
                  <a:gd name="T5" fmla="*/ 12258 h 147"/>
                  <a:gd name="T6" fmla="*/ 19076 w 1320"/>
                  <a:gd name="T7" fmla="*/ 12258 h 147"/>
                  <a:gd name="T8" fmla="*/ 23514 w 1320"/>
                  <a:gd name="T9" fmla="*/ 12258 h 147"/>
                  <a:gd name="T10" fmla="*/ 28518 w 1320"/>
                  <a:gd name="T11" fmla="*/ 11828 h 147"/>
                  <a:gd name="T12" fmla="*/ 33528 w 1320"/>
                  <a:gd name="T13" fmla="*/ 10645 h 147"/>
                  <a:gd name="T14" fmla="*/ 38556 w 1320"/>
                  <a:gd name="T15" fmla="*/ 8547 h 147"/>
                  <a:gd name="T16" fmla="*/ 43504 w 1320"/>
                  <a:gd name="T17" fmla="*/ 4225 h 147"/>
                  <a:gd name="T18" fmla="*/ 48463 w 1320"/>
                  <a:gd name="T19" fmla="*/ 12258 h 147"/>
                  <a:gd name="T20" fmla="*/ 52999 w 1320"/>
                  <a:gd name="T21" fmla="*/ 12258 h 147"/>
                  <a:gd name="T22" fmla="*/ 58023 w 1320"/>
                  <a:gd name="T23" fmla="*/ 12258 h 147"/>
                  <a:gd name="T24" fmla="*/ 63112 w 1320"/>
                  <a:gd name="T25" fmla="*/ 12258 h 147"/>
                  <a:gd name="T26" fmla="*/ 67986 w 1320"/>
                  <a:gd name="T27" fmla="*/ 12258 h 147"/>
                  <a:gd name="T28" fmla="*/ 73020 w 1320"/>
                  <a:gd name="T29" fmla="*/ 12258 h 147"/>
                  <a:gd name="T30" fmla="*/ 77520 w 1320"/>
                  <a:gd name="T31" fmla="*/ 12258 h 147"/>
                  <a:gd name="T32" fmla="*/ 82601 w 1320"/>
                  <a:gd name="T33" fmla="*/ 12258 h 147"/>
                  <a:gd name="T34" fmla="*/ 87592 w 1320"/>
                  <a:gd name="T35" fmla="*/ 12258 h 147"/>
                  <a:gd name="T36" fmla="*/ 92545 w 1320"/>
                  <a:gd name="T37" fmla="*/ 12258 h 147"/>
                  <a:gd name="T38" fmla="*/ 97568 w 1320"/>
                  <a:gd name="T39" fmla="*/ 12258 h 147"/>
                  <a:gd name="T40" fmla="*/ 102566 w 1320"/>
                  <a:gd name="T41" fmla="*/ 12258 h 147"/>
                  <a:gd name="T42" fmla="*/ 107100 w 1320"/>
                  <a:gd name="T43" fmla="*/ 975 h 147"/>
                  <a:gd name="T44" fmla="*/ 112094 w 1320"/>
                  <a:gd name="T45" fmla="*/ 6812 h 147"/>
                  <a:gd name="T46" fmla="*/ 117035 w 1320"/>
                  <a:gd name="T47" fmla="*/ 9725 h 147"/>
                  <a:gd name="T48" fmla="*/ 122056 w 1320"/>
                  <a:gd name="T49" fmla="*/ 11381 h 147"/>
                  <a:gd name="T50" fmla="*/ 127060 w 1320"/>
                  <a:gd name="T51" fmla="*/ 11828 h 147"/>
                  <a:gd name="T52" fmla="*/ 132049 w 1320"/>
                  <a:gd name="T53" fmla="*/ 12258 h 147"/>
                  <a:gd name="T54" fmla="*/ 136551 w 1320"/>
                  <a:gd name="T55" fmla="*/ 12258 h 147"/>
                  <a:gd name="T56" fmla="*/ 141547 w 1320"/>
                  <a:gd name="T57" fmla="*/ 12258 h 147"/>
                  <a:gd name="T58" fmla="*/ 146553 w 1320"/>
                  <a:gd name="T59" fmla="*/ 12258 h 147"/>
                  <a:gd name="T60" fmla="*/ 151592 w 1320"/>
                  <a:gd name="T61" fmla="*/ 12258 h 147"/>
                  <a:gd name="T62" fmla="*/ 151200 w 1320"/>
                  <a:gd name="T63" fmla="*/ 14776 h 147"/>
                  <a:gd name="T64" fmla="*/ 146161 w 1320"/>
                  <a:gd name="T65" fmla="*/ 14776 h 147"/>
                  <a:gd name="T66" fmla="*/ 140958 w 1320"/>
                  <a:gd name="T67" fmla="*/ 14776 h 147"/>
                  <a:gd name="T68" fmla="*/ 136170 w 1320"/>
                  <a:gd name="T69" fmla="*/ 14776 h 147"/>
                  <a:gd name="T70" fmla="*/ 131109 w 1320"/>
                  <a:gd name="T71" fmla="*/ 14776 h 147"/>
                  <a:gd name="T72" fmla="*/ 125978 w 1320"/>
                  <a:gd name="T73" fmla="*/ 14776 h 147"/>
                  <a:gd name="T74" fmla="*/ 121468 w 1320"/>
                  <a:gd name="T75" fmla="*/ 14776 h 147"/>
                  <a:gd name="T76" fmla="*/ 116426 w 1320"/>
                  <a:gd name="T77" fmla="*/ 14776 h 147"/>
                  <a:gd name="T78" fmla="*/ 111628 w 1320"/>
                  <a:gd name="T79" fmla="*/ 14776 h 147"/>
                  <a:gd name="T80" fmla="*/ 106667 w 1320"/>
                  <a:gd name="T81" fmla="*/ 14776 h 147"/>
                  <a:gd name="T82" fmla="*/ 101470 w 1320"/>
                  <a:gd name="T83" fmla="*/ 14776 h 147"/>
                  <a:gd name="T84" fmla="*/ 97045 w 1320"/>
                  <a:gd name="T85" fmla="*/ 14776 h 147"/>
                  <a:gd name="T86" fmla="*/ 92078 w 1320"/>
                  <a:gd name="T87" fmla="*/ 14776 h 147"/>
                  <a:gd name="T88" fmla="*/ 87144 w 1320"/>
                  <a:gd name="T89" fmla="*/ 14776 h 147"/>
                  <a:gd name="T90" fmla="*/ 82021 w 1320"/>
                  <a:gd name="T91" fmla="*/ 14776 h 147"/>
                  <a:gd name="T92" fmla="*/ 77003 w 1320"/>
                  <a:gd name="T93" fmla="*/ 14776 h 147"/>
                  <a:gd name="T94" fmla="*/ 72128 w 1320"/>
                  <a:gd name="T95" fmla="*/ 14776 h 147"/>
                  <a:gd name="T96" fmla="*/ 67519 w 1320"/>
                  <a:gd name="T97" fmla="*/ 14776 h 147"/>
                  <a:gd name="T98" fmla="*/ 62559 w 1320"/>
                  <a:gd name="T99" fmla="*/ 14776 h 147"/>
                  <a:gd name="T100" fmla="*/ 57531 w 1320"/>
                  <a:gd name="T101" fmla="*/ 14776 h 147"/>
                  <a:gd name="T102" fmla="*/ 52571 w 1320"/>
                  <a:gd name="T103" fmla="*/ 14776 h 147"/>
                  <a:gd name="T104" fmla="*/ 47478 w 1320"/>
                  <a:gd name="T105" fmla="*/ 14776 h 147"/>
                  <a:gd name="T106" fmla="*/ 42530 w 1320"/>
                  <a:gd name="T107" fmla="*/ 14776 h 147"/>
                  <a:gd name="T108" fmla="*/ 38030 w 1320"/>
                  <a:gd name="T109" fmla="*/ 14776 h 147"/>
                  <a:gd name="T110" fmla="*/ 33062 w 1320"/>
                  <a:gd name="T111" fmla="*/ 14776 h 147"/>
                  <a:gd name="T112" fmla="*/ 28043 w 1320"/>
                  <a:gd name="T113" fmla="*/ 14776 h 147"/>
                  <a:gd name="T114" fmla="*/ 22981 w 1320"/>
                  <a:gd name="T115" fmla="*/ 14776 h 147"/>
                  <a:gd name="T116" fmla="*/ 17958 w 1320"/>
                  <a:gd name="T117" fmla="*/ 14776 h 147"/>
                  <a:gd name="T118" fmla="*/ 13518 w 1320"/>
                  <a:gd name="T119" fmla="*/ 14776 h 147"/>
                  <a:gd name="T120" fmla="*/ 8547 w 1320"/>
                  <a:gd name="T121" fmla="*/ 14776 h 147"/>
                  <a:gd name="T122" fmla="*/ 3469 w 1320"/>
                  <a:gd name="T123" fmla="*/ 14776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0"/>
                  <a:gd name="T187" fmla="*/ 0 h 147"/>
                  <a:gd name="T188" fmla="*/ 1320 w 1320"/>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0" h="147">
                    <a:moveTo>
                      <a:pt x="0" y="121"/>
                    </a:moveTo>
                    <a:lnTo>
                      <a:pt x="4" y="121"/>
                    </a:lnTo>
                    <a:lnTo>
                      <a:pt x="9" y="121"/>
                    </a:lnTo>
                    <a:lnTo>
                      <a:pt x="13" y="121"/>
                    </a:lnTo>
                    <a:lnTo>
                      <a:pt x="17" y="121"/>
                    </a:lnTo>
                    <a:lnTo>
                      <a:pt x="26" y="121"/>
                    </a:lnTo>
                    <a:lnTo>
                      <a:pt x="30" y="121"/>
                    </a:lnTo>
                    <a:lnTo>
                      <a:pt x="35" y="121"/>
                    </a:lnTo>
                    <a:lnTo>
                      <a:pt x="39" y="121"/>
                    </a:lnTo>
                    <a:lnTo>
                      <a:pt x="48" y="121"/>
                    </a:lnTo>
                    <a:lnTo>
                      <a:pt x="52" y="121"/>
                    </a:lnTo>
                    <a:lnTo>
                      <a:pt x="56" y="121"/>
                    </a:lnTo>
                    <a:lnTo>
                      <a:pt x="61" y="121"/>
                    </a:lnTo>
                    <a:lnTo>
                      <a:pt x="65" y="121"/>
                    </a:lnTo>
                    <a:lnTo>
                      <a:pt x="74" y="121"/>
                    </a:lnTo>
                    <a:lnTo>
                      <a:pt x="78" y="121"/>
                    </a:lnTo>
                    <a:lnTo>
                      <a:pt x="82" y="121"/>
                    </a:lnTo>
                    <a:lnTo>
                      <a:pt x="87" y="121"/>
                    </a:lnTo>
                    <a:lnTo>
                      <a:pt x="95" y="121"/>
                    </a:lnTo>
                    <a:lnTo>
                      <a:pt x="100" y="121"/>
                    </a:lnTo>
                    <a:lnTo>
                      <a:pt x="104" y="121"/>
                    </a:lnTo>
                    <a:lnTo>
                      <a:pt x="108" y="121"/>
                    </a:lnTo>
                    <a:lnTo>
                      <a:pt x="116" y="121"/>
                    </a:lnTo>
                    <a:lnTo>
                      <a:pt x="120" y="121"/>
                    </a:lnTo>
                    <a:lnTo>
                      <a:pt x="125" y="121"/>
                    </a:lnTo>
                    <a:lnTo>
                      <a:pt x="129" y="121"/>
                    </a:lnTo>
                    <a:lnTo>
                      <a:pt x="133" y="121"/>
                    </a:lnTo>
                    <a:lnTo>
                      <a:pt x="142" y="121"/>
                    </a:lnTo>
                    <a:lnTo>
                      <a:pt x="146" y="121"/>
                    </a:lnTo>
                    <a:lnTo>
                      <a:pt x="151" y="121"/>
                    </a:lnTo>
                    <a:lnTo>
                      <a:pt x="155" y="121"/>
                    </a:lnTo>
                    <a:lnTo>
                      <a:pt x="164" y="121"/>
                    </a:lnTo>
                    <a:lnTo>
                      <a:pt x="168" y="121"/>
                    </a:lnTo>
                    <a:lnTo>
                      <a:pt x="172" y="121"/>
                    </a:lnTo>
                    <a:lnTo>
                      <a:pt x="177" y="121"/>
                    </a:lnTo>
                    <a:lnTo>
                      <a:pt x="181" y="121"/>
                    </a:lnTo>
                    <a:lnTo>
                      <a:pt x="190" y="121"/>
                    </a:lnTo>
                    <a:lnTo>
                      <a:pt x="194" y="121"/>
                    </a:lnTo>
                    <a:lnTo>
                      <a:pt x="198" y="121"/>
                    </a:lnTo>
                    <a:lnTo>
                      <a:pt x="203" y="121"/>
                    </a:lnTo>
                    <a:lnTo>
                      <a:pt x="211" y="121"/>
                    </a:lnTo>
                    <a:lnTo>
                      <a:pt x="216" y="121"/>
                    </a:lnTo>
                    <a:lnTo>
                      <a:pt x="220" y="121"/>
                    </a:lnTo>
                    <a:lnTo>
                      <a:pt x="224" y="117"/>
                    </a:lnTo>
                    <a:lnTo>
                      <a:pt x="233" y="117"/>
                    </a:lnTo>
                    <a:lnTo>
                      <a:pt x="237" y="117"/>
                    </a:lnTo>
                    <a:lnTo>
                      <a:pt x="242" y="117"/>
                    </a:lnTo>
                    <a:lnTo>
                      <a:pt x="246" y="117"/>
                    </a:lnTo>
                    <a:lnTo>
                      <a:pt x="250" y="117"/>
                    </a:lnTo>
                    <a:lnTo>
                      <a:pt x="259" y="112"/>
                    </a:lnTo>
                    <a:lnTo>
                      <a:pt x="263" y="112"/>
                    </a:lnTo>
                    <a:lnTo>
                      <a:pt x="268" y="112"/>
                    </a:lnTo>
                    <a:lnTo>
                      <a:pt x="272" y="112"/>
                    </a:lnTo>
                    <a:lnTo>
                      <a:pt x="281" y="109"/>
                    </a:lnTo>
                    <a:lnTo>
                      <a:pt x="285" y="109"/>
                    </a:lnTo>
                    <a:lnTo>
                      <a:pt x="289" y="105"/>
                    </a:lnTo>
                    <a:lnTo>
                      <a:pt x="294" y="105"/>
                    </a:lnTo>
                    <a:lnTo>
                      <a:pt x="298" y="100"/>
                    </a:lnTo>
                    <a:lnTo>
                      <a:pt x="307" y="100"/>
                    </a:lnTo>
                    <a:lnTo>
                      <a:pt x="311" y="96"/>
                    </a:lnTo>
                    <a:lnTo>
                      <a:pt x="315" y="92"/>
                    </a:lnTo>
                    <a:lnTo>
                      <a:pt x="320" y="92"/>
                    </a:lnTo>
                    <a:lnTo>
                      <a:pt x="328" y="87"/>
                    </a:lnTo>
                    <a:lnTo>
                      <a:pt x="332" y="84"/>
                    </a:lnTo>
                    <a:lnTo>
                      <a:pt x="336" y="80"/>
                    </a:lnTo>
                    <a:lnTo>
                      <a:pt x="340" y="75"/>
                    </a:lnTo>
                    <a:lnTo>
                      <a:pt x="349" y="71"/>
                    </a:lnTo>
                    <a:lnTo>
                      <a:pt x="353" y="67"/>
                    </a:lnTo>
                    <a:lnTo>
                      <a:pt x="358" y="59"/>
                    </a:lnTo>
                    <a:lnTo>
                      <a:pt x="362" y="55"/>
                    </a:lnTo>
                    <a:lnTo>
                      <a:pt x="366" y="46"/>
                    </a:lnTo>
                    <a:lnTo>
                      <a:pt x="375" y="42"/>
                    </a:lnTo>
                    <a:lnTo>
                      <a:pt x="379" y="34"/>
                    </a:lnTo>
                    <a:lnTo>
                      <a:pt x="383" y="25"/>
                    </a:lnTo>
                    <a:lnTo>
                      <a:pt x="388" y="17"/>
                    </a:lnTo>
                    <a:lnTo>
                      <a:pt x="396" y="9"/>
                    </a:lnTo>
                    <a:lnTo>
                      <a:pt x="401" y="0"/>
                    </a:lnTo>
                    <a:lnTo>
                      <a:pt x="405" y="121"/>
                    </a:lnTo>
                    <a:lnTo>
                      <a:pt x="409" y="121"/>
                    </a:lnTo>
                    <a:lnTo>
                      <a:pt x="418" y="121"/>
                    </a:lnTo>
                    <a:lnTo>
                      <a:pt x="422" y="121"/>
                    </a:lnTo>
                    <a:lnTo>
                      <a:pt x="427" y="121"/>
                    </a:lnTo>
                    <a:lnTo>
                      <a:pt x="431" y="121"/>
                    </a:lnTo>
                    <a:lnTo>
                      <a:pt x="435" y="121"/>
                    </a:lnTo>
                    <a:lnTo>
                      <a:pt x="444" y="121"/>
                    </a:lnTo>
                    <a:lnTo>
                      <a:pt x="448" y="121"/>
                    </a:lnTo>
                    <a:lnTo>
                      <a:pt x="453" y="121"/>
                    </a:lnTo>
                    <a:lnTo>
                      <a:pt x="457" y="121"/>
                    </a:lnTo>
                    <a:lnTo>
                      <a:pt x="466" y="121"/>
                    </a:lnTo>
                    <a:lnTo>
                      <a:pt x="470" y="121"/>
                    </a:lnTo>
                    <a:lnTo>
                      <a:pt x="474" y="121"/>
                    </a:lnTo>
                    <a:lnTo>
                      <a:pt x="479" y="121"/>
                    </a:lnTo>
                    <a:lnTo>
                      <a:pt x="483" y="121"/>
                    </a:lnTo>
                    <a:lnTo>
                      <a:pt x="492" y="121"/>
                    </a:lnTo>
                    <a:lnTo>
                      <a:pt x="496" y="121"/>
                    </a:lnTo>
                    <a:lnTo>
                      <a:pt x="500" y="121"/>
                    </a:lnTo>
                    <a:lnTo>
                      <a:pt x="505" y="121"/>
                    </a:lnTo>
                    <a:lnTo>
                      <a:pt x="513" y="121"/>
                    </a:lnTo>
                    <a:lnTo>
                      <a:pt x="518" y="121"/>
                    </a:lnTo>
                    <a:lnTo>
                      <a:pt x="522" y="121"/>
                    </a:lnTo>
                    <a:lnTo>
                      <a:pt x="526" y="121"/>
                    </a:lnTo>
                    <a:lnTo>
                      <a:pt x="535" y="121"/>
                    </a:lnTo>
                    <a:lnTo>
                      <a:pt x="539" y="121"/>
                    </a:lnTo>
                    <a:lnTo>
                      <a:pt x="544" y="121"/>
                    </a:lnTo>
                    <a:lnTo>
                      <a:pt x="548" y="121"/>
                    </a:lnTo>
                    <a:lnTo>
                      <a:pt x="551" y="121"/>
                    </a:lnTo>
                    <a:lnTo>
                      <a:pt x="560" y="121"/>
                    </a:lnTo>
                    <a:lnTo>
                      <a:pt x="564" y="121"/>
                    </a:lnTo>
                    <a:lnTo>
                      <a:pt x="569" y="121"/>
                    </a:lnTo>
                    <a:lnTo>
                      <a:pt x="573" y="121"/>
                    </a:lnTo>
                    <a:lnTo>
                      <a:pt x="582" y="121"/>
                    </a:lnTo>
                    <a:lnTo>
                      <a:pt x="586" y="121"/>
                    </a:lnTo>
                    <a:lnTo>
                      <a:pt x="590" y="121"/>
                    </a:lnTo>
                    <a:lnTo>
                      <a:pt x="595" y="121"/>
                    </a:lnTo>
                    <a:lnTo>
                      <a:pt x="599" y="121"/>
                    </a:lnTo>
                    <a:lnTo>
                      <a:pt x="608" y="121"/>
                    </a:lnTo>
                    <a:lnTo>
                      <a:pt x="612" y="121"/>
                    </a:lnTo>
                    <a:lnTo>
                      <a:pt x="616" y="121"/>
                    </a:lnTo>
                    <a:lnTo>
                      <a:pt x="621" y="121"/>
                    </a:lnTo>
                    <a:lnTo>
                      <a:pt x="629" y="121"/>
                    </a:lnTo>
                    <a:lnTo>
                      <a:pt x="634" y="121"/>
                    </a:lnTo>
                    <a:lnTo>
                      <a:pt x="638" y="121"/>
                    </a:lnTo>
                    <a:lnTo>
                      <a:pt x="642" y="121"/>
                    </a:lnTo>
                    <a:lnTo>
                      <a:pt x="651" y="121"/>
                    </a:lnTo>
                    <a:lnTo>
                      <a:pt x="655" y="121"/>
                    </a:lnTo>
                    <a:lnTo>
                      <a:pt x="660" y="121"/>
                    </a:lnTo>
                    <a:lnTo>
                      <a:pt x="664" y="121"/>
                    </a:lnTo>
                    <a:lnTo>
                      <a:pt x="668" y="121"/>
                    </a:lnTo>
                    <a:lnTo>
                      <a:pt x="677" y="121"/>
                    </a:lnTo>
                    <a:lnTo>
                      <a:pt x="681" y="121"/>
                    </a:lnTo>
                    <a:lnTo>
                      <a:pt x="686" y="121"/>
                    </a:lnTo>
                    <a:lnTo>
                      <a:pt x="690" y="121"/>
                    </a:lnTo>
                    <a:lnTo>
                      <a:pt x="699" y="121"/>
                    </a:lnTo>
                    <a:lnTo>
                      <a:pt x="703" y="121"/>
                    </a:lnTo>
                    <a:lnTo>
                      <a:pt x="707" y="121"/>
                    </a:lnTo>
                    <a:lnTo>
                      <a:pt x="712" y="121"/>
                    </a:lnTo>
                    <a:lnTo>
                      <a:pt x="720" y="121"/>
                    </a:lnTo>
                    <a:lnTo>
                      <a:pt x="725" y="121"/>
                    </a:lnTo>
                    <a:lnTo>
                      <a:pt x="729" y="121"/>
                    </a:lnTo>
                    <a:lnTo>
                      <a:pt x="733" y="121"/>
                    </a:lnTo>
                    <a:lnTo>
                      <a:pt x="738" y="121"/>
                    </a:lnTo>
                    <a:lnTo>
                      <a:pt x="746" y="121"/>
                    </a:lnTo>
                    <a:lnTo>
                      <a:pt x="751" y="121"/>
                    </a:lnTo>
                    <a:lnTo>
                      <a:pt x="755" y="121"/>
                    </a:lnTo>
                    <a:lnTo>
                      <a:pt x="759" y="121"/>
                    </a:lnTo>
                    <a:lnTo>
                      <a:pt x="768" y="121"/>
                    </a:lnTo>
                    <a:lnTo>
                      <a:pt x="771" y="121"/>
                    </a:lnTo>
                    <a:lnTo>
                      <a:pt x="776" y="121"/>
                    </a:lnTo>
                    <a:lnTo>
                      <a:pt x="780" y="121"/>
                    </a:lnTo>
                    <a:lnTo>
                      <a:pt x="784" y="121"/>
                    </a:lnTo>
                    <a:lnTo>
                      <a:pt x="793" y="121"/>
                    </a:lnTo>
                    <a:lnTo>
                      <a:pt x="797" y="121"/>
                    </a:lnTo>
                    <a:lnTo>
                      <a:pt x="802" y="121"/>
                    </a:lnTo>
                    <a:lnTo>
                      <a:pt x="806" y="121"/>
                    </a:lnTo>
                    <a:lnTo>
                      <a:pt x="815" y="121"/>
                    </a:lnTo>
                    <a:lnTo>
                      <a:pt x="819" y="121"/>
                    </a:lnTo>
                    <a:lnTo>
                      <a:pt x="823" y="121"/>
                    </a:lnTo>
                    <a:lnTo>
                      <a:pt x="828" y="121"/>
                    </a:lnTo>
                    <a:lnTo>
                      <a:pt x="836" y="121"/>
                    </a:lnTo>
                    <a:lnTo>
                      <a:pt x="841" y="121"/>
                    </a:lnTo>
                    <a:lnTo>
                      <a:pt x="845" y="121"/>
                    </a:lnTo>
                    <a:lnTo>
                      <a:pt x="849" y="121"/>
                    </a:lnTo>
                    <a:lnTo>
                      <a:pt x="854" y="121"/>
                    </a:lnTo>
                    <a:lnTo>
                      <a:pt x="862" y="121"/>
                    </a:lnTo>
                    <a:lnTo>
                      <a:pt x="867" y="121"/>
                    </a:lnTo>
                    <a:lnTo>
                      <a:pt x="871" y="121"/>
                    </a:lnTo>
                    <a:lnTo>
                      <a:pt x="875" y="121"/>
                    </a:lnTo>
                    <a:lnTo>
                      <a:pt x="884" y="121"/>
                    </a:lnTo>
                    <a:lnTo>
                      <a:pt x="888" y="121"/>
                    </a:lnTo>
                    <a:lnTo>
                      <a:pt x="893" y="121"/>
                    </a:lnTo>
                    <a:lnTo>
                      <a:pt x="897" y="121"/>
                    </a:lnTo>
                    <a:lnTo>
                      <a:pt x="901" y="121"/>
                    </a:lnTo>
                    <a:lnTo>
                      <a:pt x="910" y="121"/>
                    </a:lnTo>
                    <a:lnTo>
                      <a:pt x="914" y="121"/>
                    </a:lnTo>
                    <a:lnTo>
                      <a:pt x="919" y="0"/>
                    </a:lnTo>
                    <a:lnTo>
                      <a:pt x="923" y="9"/>
                    </a:lnTo>
                    <a:lnTo>
                      <a:pt x="932" y="17"/>
                    </a:lnTo>
                    <a:lnTo>
                      <a:pt x="936" y="25"/>
                    </a:lnTo>
                    <a:lnTo>
                      <a:pt x="940" y="34"/>
                    </a:lnTo>
                    <a:lnTo>
                      <a:pt x="945" y="42"/>
                    </a:lnTo>
                    <a:lnTo>
                      <a:pt x="953" y="46"/>
                    </a:lnTo>
                    <a:lnTo>
                      <a:pt x="957" y="55"/>
                    </a:lnTo>
                    <a:lnTo>
                      <a:pt x="962" y="59"/>
                    </a:lnTo>
                    <a:lnTo>
                      <a:pt x="966" y="67"/>
                    </a:lnTo>
                    <a:lnTo>
                      <a:pt x="970" y="71"/>
                    </a:lnTo>
                    <a:lnTo>
                      <a:pt x="979" y="75"/>
                    </a:lnTo>
                    <a:lnTo>
                      <a:pt x="983" y="80"/>
                    </a:lnTo>
                    <a:lnTo>
                      <a:pt x="988" y="84"/>
                    </a:lnTo>
                    <a:lnTo>
                      <a:pt x="991" y="87"/>
                    </a:lnTo>
                    <a:lnTo>
                      <a:pt x="1000" y="92"/>
                    </a:lnTo>
                    <a:lnTo>
                      <a:pt x="1004" y="92"/>
                    </a:lnTo>
                    <a:lnTo>
                      <a:pt x="1008" y="96"/>
                    </a:lnTo>
                    <a:lnTo>
                      <a:pt x="1013" y="100"/>
                    </a:lnTo>
                    <a:lnTo>
                      <a:pt x="1021" y="100"/>
                    </a:lnTo>
                    <a:lnTo>
                      <a:pt x="1026" y="105"/>
                    </a:lnTo>
                    <a:lnTo>
                      <a:pt x="1030" y="105"/>
                    </a:lnTo>
                    <a:lnTo>
                      <a:pt x="1034" y="109"/>
                    </a:lnTo>
                    <a:lnTo>
                      <a:pt x="1039" y="109"/>
                    </a:lnTo>
                    <a:lnTo>
                      <a:pt x="1047" y="112"/>
                    </a:lnTo>
                    <a:lnTo>
                      <a:pt x="1052" y="112"/>
                    </a:lnTo>
                    <a:lnTo>
                      <a:pt x="1056" y="112"/>
                    </a:lnTo>
                    <a:lnTo>
                      <a:pt x="1060" y="112"/>
                    </a:lnTo>
                    <a:lnTo>
                      <a:pt x="1069" y="117"/>
                    </a:lnTo>
                    <a:lnTo>
                      <a:pt x="1073" y="117"/>
                    </a:lnTo>
                    <a:lnTo>
                      <a:pt x="1078" y="117"/>
                    </a:lnTo>
                    <a:lnTo>
                      <a:pt x="1082" y="117"/>
                    </a:lnTo>
                    <a:lnTo>
                      <a:pt x="1086" y="117"/>
                    </a:lnTo>
                    <a:lnTo>
                      <a:pt x="1095" y="117"/>
                    </a:lnTo>
                    <a:lnTo>
                      <a:pt x="1099" y="121"/>
                    </a:lnTo>
                    <a:lnTo>
                      <a:pt x="1104" y="121"/>
                    </a:lnTo>
                    <a:lnTo>
                      <a:pt x="1108" y="121"/>
                    </a:lnTo>
                    <a:lnTo>
                      <a:pt x="1117" y="121"/>
                    </a:lnTo>
                    <a:lnTo>
                      <a:pt x="1121" y="121"/>
                    </a:lnTo>
                    <a:lnTo>
                      <a:pt x="1125" y="121"/>
                    </a:lnTo>
                    <a:lnTo>
                      <a:pt x="1130" y="121"/>
                    </a:lnTo>
                    <a:lnTo>
                      <a:pt x="1138" y="121"/>
                    </a:lnTo>
                    <a:lnTo>
                      <a:pt x="1143" y="121"/>
                    </a:lnTo>
                    <a:lnTo>
                      <a:pt x="1147" y="121"/>
                    </a:lnTo>
                    <a:lnTo>
                      <a:pt x="1151" y="121"/>
                    </a:lnTo>
                    <a:lnTo>
                      <a:pt x="1156" y="121"/>
                    </a:lnTo>
                    <a:lnTo>
                      <a:pt x="1164" y="121"/>
                    </a:lnTo>
                    <a:lnTo>
                      <a:pt x="1169" y="121"/>
                    </a:lnTo>
                    <a:lnTo>
                      <a:pt x="1173" y="121"/>
                    </a:lnTo>
                    <a:lnTo>
                      <a:pt x="1177" y="121"/>
                    </a:lnTo>
                    <a:lnTo>
                      <a:pt x="1186" y="121"/>
                    </a:lnTo>
                    <a:lnTo>
                      <a:pt x="1190" y="121"/>
                    </a:lnTo>
                    <a:lnTo>
                      <a:pt x="1195" y="121"/>
                    </a:lnTo>
                    <a:lnTo>
                      <a:pt x="1199" y="121"/>
                    </a:lnTo>
                    <a:lnTo>
                      <a:pt x="1203" y="121"/>
                    </a:lnTo>
                    <a:lnTo>
                      <a:pt x="1211" y="121"/>
                    </a:lnTo>
                    <a:lnTo>
                      <a:pt x="1215" y="121"/>
                    </a:lnTo>
                    <a:lnTo>
                      <a:pt x="1220" y="121"/>
                    </a:lnTo>
                    <a:lnTo>
                      <a:pt x="1224" y="121"/>
                    </a:lnTo>
                    <a:lnTo>
                      <a:pt x="1233" y="121"/>
                    </a:lnTo>
                    <a:lnTo>
                      <a:pt x="1237" y="121"/>
                    </a:lnTo>
                    <a:lnTo>
                      <a:pt x="1241" y="121"/>
                    </a:lnTo>
                    <a:lnTo>
                      <a:pt x="1246" y="121"/>
                    </a:lnTo>
                    <a:lnTo>
                      <a:pt x="1254" y="121"/>
                    </a:lnTo>
                    <a:lnTo>
                      <a:pt x="1259" y="121"/>
                    </a:lnTo>
                    <a:lnTo>
                      <a:pt x="1263" y="121"/>
                    </a:lnTo>
                    <a:lnTo>
                      <a:pt x="1267" y="121"/>
                    </a:lnTo>
                    <a:lnTo>
                      <a:pt x="1272" y="121"/>
                    </a:lnTo>
                    <a:lnTo>
                      <a:pt x="1280" y="121"/>
                    </a:lnTo>
                    <a:lnTo>
                      <a:pt x="1285" y="121"/>
                    </a:lnTo>
                    <a:lnTo>
                      <a:pt x="1289" y="121"/>
                    </a:lnTo>
                    <a:lnTo>
                      <a:pt x="1293" y="121"/>
                    </a:lnTo>
                    <a:lnTo>
                      <a:pt x="1302" y="121"/>
                    </a:lnTo>
                    <a:lnTo>
                      <a:pt x="1306" y="121"/>
                    </a:lnTo>
                    <a:lnTo>
                      <a:pt x="1311" y="121"/>
                    </a:lnTo>
                    <a:lnTo>
                      <a:pt x="1315" y="121"/>
                    </a:lnTo>
                    <a:lnTo>
                      <a:pt x="1319" y="121"/>
                    </a:lnTo>
                    <a:lnTo>
                      <a:pt x="1319" y="146"/>
                    </a:lnTo>
                    <a:lnTo>
                      <a:pt x="1315" y="146"/>
                    </a:lnTo>
                    <a:lnTo>
                      <a:pt x="1311" y="146"/>
                    </a:lnTo>
                    <a:lnTo>
                      <a:pt x="1306" y="146"/>
                    </a:lnTo>
                    <a:lnTo>
                      <a:pt x="1302" y="146"/>
                    </a:lnTo>
                    <a:lnTo>
                      <a:pt x="1293" y="146"/>
                    </a:lnTo>
                    <a:lnTo>
                      <a:pt x="1289" y="146"/>
                    </a:lnTo>
                    <a:lnTo>
                      <a:pt x="1285" y="146"/>
                    </a:lnTo>
                    <a:lnTo>
                      <a:pt x="1280" y="146"/>
                    </a:lnTo>
                    <a:lnTo>
                      <a:pt x="1272" y="146"/>
                    </a:lnTo>
                    <a:lnTo>
                      <a:pt x="1267" y="146"/>
                    </a:lnTo>
                    <a:lnTo>
                      <a:pt x="1263" y="146"/>
                    </a:lnTo>
                    <a:lnTo>
                      <a:pt x="1259" y="146"/>
                    </a:lnTo>
                    <a:lnTo>
                      <a:pt x="1254" y="146"/>
                    </a:lnTo>
                    <a:lnTo>
                      <a:pt x="1246" y="146"/>
                    </a:lnTo>
                    <a:lnTo>
                      <a:pt x="1241" y="146"/>
                    </a:lnTo>
                    <a:lnTo>
                      <a:pt x="1237" y="146"/>
                    </a:lnTo>
                    <a:lnTo>
                      <a:pt x="1233" y="146"/>
                    </a:lnTo>
                    <a:lnTo>
                      <a:pt x="1224" y="146"/>
                    </a:lnTo>
                    <a:lnTo>
                      <a:pt x="1220" y="146"/>
                    </a:lnTo>
                    <a:lnTo>
                      <a:pt x="1215" y="146"/>
                    </a:lnTo>
                    <a:lnTo>
                      <a:pt x="1211" y="146"/>
                    </a:lnTo>
                    <a:lnTo>
                      <a:pt x="1203" y="146"/>
                    </a:lnTo>
                    <a:lnTo>
                      <a:pt x="1199" y="146"/>
                    </a:lnTo>
                    <a:lnTo>
                      <a:pt x="1195" y="146"/>
                    </a:lnTo>
                    <a:lnTo>
                      <a:pt x="1190" y="146"/>
                    </a:lnTo>
                    <a:lnTo>
                      <a:pt x="1186" y="146"/>
                    </a:lnTo>
                    <a:lnTo>
                      <a:pt x="1177" y="146"/>
                    </a:lnTo>
                    <a:lnTo>
                      <a:pt x="1173" y="146"/>
                    </a:lnTo>
                    <a:lnTo>
                      <a:pt x="1169" y="146"/>
                    </a:lnTo>
                    <a:lnTo>
                      <a:pt x="1164" y="146"/>
                    </a:lnTo>
                    <a:lnTo>
                      <a:pt x="1156" y="146"/>
                    </a:lnTo>
                    <a:lnTo>
                      <a:pt x="1151" y="146"/>
                    </a:lnTo>
                    <a:lnTo>
                      <a:pt x="1147" y="146"/>
                    </a:lnTo>
                    <a:lnTo>
                      <a:pt x="1143" y="146"/>
                    </a:lnTo>
                    <a:lnTo>
                      <a:pt x="1138" y="146"/>
                    </a:lnTo>
                    <a:lnTo>
                      <a:pt x="1130" y="146"/>
                    </a:lnTo>
                    <a:lnTo>
                      <a:pt x="1125" y="146"/>
                    </a:lnTo>
                    <a:lnTo>
                      <a:pt x="1121" y="146"/>
                    </a:lnTo>
                    <a:lnTo>
                      <a:pt x="1117" y="146"/>
                    </a:lnTo>
                    <a:lnTo>
                      <a:pt x="1108" y="146"/>
                    </a:lnTo>
                    <a:lnTo>
                      <a:pt x="1104" y="146"/>
                    </a:lnTo>
                    <a:lnTo>
                      <a:pt x="1099" y="146"/>
                    </a:lnTo>
                    <a:lnTo>
                      <a:pt x="1095" y="146"/>
                    </a:lnTo>
                    <a:lnTo>
                      <a:pt x="1086" y="146"/>
                    </a:lnTo>
                    <a:lnTo>
                      <a:pt x="1082" y="146"/>
                    </a:lnTo>
                    <a:lnTo>
                      <a:pt x="1078" y="146"/>
                    </a:lnTo>
                    <a:lnTo>
                      <a:pt x="1073" y="146"/>
                    </a:lnTo>
                    <a:lnTo>
                      <a:pt x="1069" y="146"/>
                    </a:lnTo>
                    <a:lnTo>
                      <a:pt x="1060" y="146"/>
                    </a:lnTo>
                    <a:lnTo>
                      <a:pt x="1056" y="146"/>
                    </a:lnTo>
                    <a:lnTo>
                      <a:pt x="1052" y="146"/>
                    </a:lnTo>
                    <a:lnTo>
                      <a:pt x="1047" y="146"/>
                    </a:lnTo>
                    <a:lnTo>
                      <a:pt x="1039" y="146"/>
                    </a:lnTo>
                    <a:lnTo>
                      <a:pt x="1034" y="146"/>
                    </a:lnTo>
                    <a:lnTo>
                      <a:pt x="1030" y="146"/>
                    </a:lnTo>
                    <a:lnTo>
                      <a:pt x="1026" y="146"/>
                    </a:lnTo>
                    <a:lnTo>
                      <a:pt x="1021" y="146"/>
                    </a:lnTo>
                    <a:lnTo>
                      <a:pt x="1013" y="146"/>
                    </a:lnTo>
                    <a:lnTo>
                      <a:pt x="1008" y="146"/>
                    </a:lnTo>
                    <a:lnTo>
                      <a:pt x="1004" y="146"/>
                    </a:lnTo>
                    <a:lnTo>
                      <a:pt x="1000" y="146"/>
                    </a:lnTo>
                    <a:lnTo>
                      <a:pt x="991" y="146"/>
                    </a:lnTo>
                    <a:lnTo>
                      <a:pt x="988" y="146"/>
                    </a:lnTo>
                    <a:lnTo>
                      <a:pt x="983" y="146"/>
                    </a:lnTo>
                    <a:lnTo>
                      <a:pt x="979" y="146"/>
                    </a:lnTo>
                    <a:lnTo>
                      <a:pt x="970" y="146"/>
                    </a:lnTo>
                    <a:lnTo>
                      <a:pt x="966" y="146"/>
                    </a:lnTo>
                    <a:lnTo>
                      <a:pt x="962" y="146"/>
                    </a:lnTo>
                    <a:lnTo>
                      <a:pt x="957" y="146"/>
                    </a:lnTo>
                    <a:lnTo>
                      <a:pt x="953" y="146"/>
                    </a:lnTo>
                    <a:lnTo>
                      <a:pt x="945" y="146"/>
                    </a:lnTo>
                    <a:lnTo>
                      <a:pt x="940" y="146"/>
                    </a:lnTo>
                    <a:lnTo>
                      <a:pt x="936" y="146"/>
                    </a:lnTo>
                    <a:lnTo>
                      <a:pt x="932" y="146"/>
                    </a:lnTo>
                    <a:lnTo>
                      <a:pt x="923" y="146"/>
                    </a:lnTo>
                    <a:lnTo>
                      <a:pt x="919" y="146"/>
                    </a:lnTo>
                    <a:lnTo>
                      <a:pt x="914" y="146"/>
                    </a:lnTo>
                    <a:lnTo>
                      <a:pt x="910" y="146"/>
                    </a:lnTo>
                    <a:lnTo>
                      <a:pt x="901" y="146"/>
                    </a:lnTo>
                    <a:lnTo>
                      <a:pt x="897" y="146"/>
                    </a:lnTo>
                    <a:lnTo>
                      <a:pt x="893" y="146"/>
                    </a:lnTo>
                    <a:lnTo>
                      <a:pt x="888" y="146"/>
                    </a:lnTo>
                    <a:lnTo>
                      <a:pt x="884" y="146"/>
                    </a:lnTo>
                    <a:lnTo>
                      <a:pt x="875" y="146"/>
                    </a:lnTo>
                    <a:lnTo>
                      <a:pt x="871" y="146"/>
                    </a:lnTo>
                    <a:lnTo>
                      <a:pt x="867" y="146"/>
                    </a:lnTo>
                    <a:lnTo>
                      <a:pt x="862" y="146"/>
                    </a:lnTo>
                    <a:lnTo>
                      <a:pt x="854" y="146"/>
                    </a:lnTo>
                    <a:lnTo>
                      <a:pt x="849" y="146"/>
                    </a:lnTo>
                    <a:lnTo>
                      <a:pt x="845" y="146"/>
                    </a:lnTo>
                    <a:lnTo>
                      <a:pt x="841" y="146"/>
                    </a:lnTo>
                    <a:lnTo>
                      <a:pt x="836" y="146"/>
                    </a:lnTo>
                    <a:lnTo>
                      <a:pt x="828" y="146"/>
                    </a:lnTo>
                    <a:lnTo>
                      <a:pt x="823" y="146"/>
                    </a:lnTo>
                    <a:lnTo>
                      <a:pt x="819" y="146"/>
                    </a:lnTo>
                    <a:lnTo>
                      <a:pt x="815" y="146"/>
                    </a:lnTo>
                    <a:lnTo>
                      <a:pt x="806" y="146"/>
                    </a:lnTo>
                    <a:lnTo>
                      <a:pt x="802" y="146"/>
                    </a:lnTo>
                    <a:lnTo>
                      <a:pt x="797" y="146"/>
                    </a:lnTo>
                    <a:lnTo>
                      <a:pt x="793" y="146"/>
                    </a:lnTo>
                    <a:lnTo>
                      <a:pt x="784" y="146"/>
                    </a:lnTo>
                    <a:lnTo>
                      <a:pt x="780" y="146"/>
                    </a:lnTo>
                    <a:lnTo>
                      <a:pt x="776" y="146"/>
                    </a:lnTo>
                    <a:lnTo>
                      <a:pt x="771" y="146"/>
                    </a:lnTo>
                    <a:lnTo>
                      <a:pt x="768" y="146"/>
                    </a:lnTo>
                    <a:lnTo>
                      <a:pt x="759" y="146"/>
                    </a:lnTo>
                    <a:lnTo>
                      <a:pt x="755" y="146"/>
                    </a:lnTo>
                    <a:lnTo>
                      <a:pt x="751" y="146"/>
                    </a:lnTo>
                    <a:lnTo>
                      <a:pt x="746" y="146"/>
                    </a:lnTo>
                    <a:lnTo>
                      <a:pt x="738" y="146"/>
                    </a:lnTo>
                    <a:lnTo>
                      <a:pt x="733" y="146"/>
                    </a:lnTo>
                    <a:lnTo>
                      <a:pt x="729" y="146"/>
                    </a:lnTo>
                    <a:lnTo>
                      <a:pt x="725" y="146"/>
                    </a:lnTo>
                    <a:lnTo>
                      <a:pt x="720" y="146"/>
                    </a:lnTo>
                    <a:lnTo>
                      <a:pt x="712" y="146"/>
                    </a:lnTo>
                    <a:lnTo>
                      <a:pt x="707" y="146"/>
                    </a:lnTo>
                    <a:lnTo>
                      <a:pt x="703" y="146"/>
                    </a:lnTo>
                    <a:lnTo>
                      <a:pt x="699" y="146"/>
                    </a:lnTo>
                    <a:lnTo>
                      <a:pt x="690" y="146"/>
                    </a:lnTo>
                    <a:lnTo>
                      <a:pt x="686" y="146"/>
                    </a:lnTo>
                    <a:lnTo>
                      <a:pt x="681" y="146"/>
                    </a:lnTo>
                    <a:lnTo>
                      <a:pt x="677" y="146"/>
                    </a:lnTo>
                    <a:lnTo>
                      <a:pt x="668" y="146"/>
                    </a:lnTo>
                    <a:lnTo>
                      <a:pt x="664" y="146"/>
                    </a:lnTo>
                    <a:lnTo>
                      <a:pt x="660" y="146"/>
                    </a:lnTo>
                    <a:lnTo>
                      <a:pt x="655" y="146"/>
                    </a:lnTo>
                    <a:lnTo>
                      <a:pt x="651" y="146"/>
                    </a:lnTo>
                    <a:lnTo>
                      <a:pt x="642" y="146"/>
                    </a:lnTo>
                    <a:lnTo>
                      <a:pt x="638" y="146"/>
                    </a:lnTo>
                    <a:lnTo>
                      <a:pt x="634" y="146"/>
                    </a:lnTo>
                    <a:lnTo>
                      <a:pt x="629" y="146"/>
                    </a:lnTo>
                    <a:lnTo>
                      <a:pt x="621" y="146"/>
                    </a:lnTo>
                    <a:lnTo>
                      <a:pt x="616" y="146"/>
                    </a:lnTo>
                    <a:lnTo>
                      <a:pt x="612" y="146"/>
                    </a:lnTo>
                    <a:lnTo>
                      <a:pt x="608" y="146"/>
                    </a:lnTo>
                    <a:lnTo>
                      <a:pt x="599" y="146"/>
                    </a:lnTo>
                    <a:lnTo>
                      <a:pt x="595" y="146"/>
                    </a:lnTo>
                    <a:lnTo>
                      <a:pt x="590" y="146"/>
                    </a:lnTo>
                    <a:lnTo>
                      <a:pt x="586" y="146"/>
                    </a:lnTo>
                    <a:lnTo>
                      <a:pt x="582" y="146"/>
                    </a:lnTo>
                    <a:lnTo>
                      <a:pt x="573" y="146"/>
                    </a:lnTo>
                    <a:lnTo>
                      <a:pt x="569" y="146"/>
                    </a:lnTo>
                    <a:lnTo>
                      <a:pt x="564" y="146"/>
                    </a:lnTo>
                    <a:lnTo>
                      <a:pt x="560" y="146"/>
                    </a:lnTo>
                    <a:lnTo>
                      <a:pt x="551" y="146"/>
                    </a:lnTo>
                    <a:lnTo>
                      <a:pt x="548" y="146"/>
                    </a:lnTo>
                    <a:lnTo>
                      <a:pt x="544" y="146"/>
                    </a:lnTo>
                    <a:lnTo>
                      <a:pt x="539" y="146"/>
                    </a:lnTo>
                    <a:lnTo>
                      <a:pt x="535" y="146"/>
                    </a:lnTo>
                    <a:lnTo>
                      <a:pt x="526" y="146"/>
                    </a:lnTo>
                    <a:lnTo>
                      <a:pt x="522" y="146"/>
                    </a:lnTo>
                    <a:lnTo>
                      <a:pt x="518" y="146"/>
                    </a:lnTo>
                    <a:lnTo>
                      <a:pt x="513" y="146"/>
                    </a:lnTo>
                    <a:lnTo>
                      <a:pt x="505" y="146"/>
                    </a:lnTo>
                    <a:lnTo>
                      <a:pt x="500" y="146"/>
                    </a:lnTo>
                    <a:lnTo>
                      <a:pt x="496" y="146"/>
                    </a:lnTo>
                    <a:lnTo>
                      <a:pt x="492" y="146"/>
                    </a:lnTo>
                    <a:lnTo>
                      <a:pt x="483" y="146"/>
                    </a:lnTo>
                    <a:lnTo>
                      <a:pt x="479" y="146"/>
                    </a:lnTo>
                    <a:lnTo>
                      <a:pt x="474" y="146"/>
                    </a:lnTo>
                    <a:lnTo>
                      <a:pt x="470" y="146"/>
                    </a:lnTo>
                    <a:lnTo>
                      <a:pt x="466" y="146"/>
                    </a:lnTo>
                    <a:lnTo>
                      <a:pt x="457" y="146"/>
                    </a:lnTo>
                    <a:lnTo>
                      <a:pt x="453" y="146"/>
                    </a:lnTo>
                    <a:lnTo>
                      <a:pt x="448" y="146"/>
                    </a:lnTo>
                    <a:lnTo>
                      <a:pt x="444" y="146"/>
                    </a:lnTo>
                    <a:lnTo>
                      <a:pt x="435" y="146"/>
                    </a:lnTo>
                    <a:lnTo>
                      <a:pt x="431" y="146"/>
                    </a:lnTo>
                    <a:lnTo>
                      <a:pt x="427" y="146"/>
                    </a:lnTo>
                    <a:lnTo>
                      <a:pt x="422" y="146"/>
                    </a:lnTo>
                    <a:lnTo>
                      <a:pt x="418" y="146"/>
                    </a:lnTo>
                    <a:lnTo>
                      <a:pt x="409" y="146"/>
                    </a:lnTo>
                    <a:lnTo>
                      <a:pt x="405" y="146"/>
                    </a:lnTo>
                    <a:lnTo>
                      <a:pt x="401" y="146"/>
                    </a:lnTo>
                    <a:lnTo>
                      <a:pt x="396" y="146"/>
                    </a:lnTo>
                    <a:lnTo>
                      <a:pt x="388" y="146"/>
                    </a:lnTo>
                    <a:lnTo>
                      <a:pt x="383" y="146"/>
                    </a:lnTo>
                    <a:lnTo>
                      <a:pt x="379" y="146"/>
                    </a:lnTo>
                    <a:lnTo>
                      <a:pt x="375" y="146"/>
                    </a:lnTo>
                    <a:lnTo>
                      <a:pt x="366" y="146"/>
                    </a:lnTo>
                    <a:lnTo>
                      <a:pt x="362" y="146"/>
                    </a:lnTo>
                    <a:lnTo>
                      <a:pt x="358" y="146"/>
                    </a:lnTo>
                    <a:lnTo>
                      <a:pt x="353" y="146"/>
                    </a:lnTo>
                    <a:lnTo>
                      <a:pt x="349" y="146"/>
                    </a:lnTo>
                    <a:lnTo>
                      <a:pt x="340" y="146"/>
                    </a:lnTo>
                    <a:lnTo>
                      <a:pt x="336" y="146"/>
                    </a:lnTo>
                    <a:lnTo>
                      <a:pt x="332" y="146"/>
                    </a:lnTo>
                    <a:lnTo>
                      <a:pt x="328" y="146"/>
                    </a:lnTo>
                    <a:lnTo>
                      <a:pt x="320" y="146"/>
                    </a:lnTo>
                    <a:lnTo>
                      <a:pt x="315" y="146"/>
                    </a:lnTo>
                    <a:lnTo>
                      <a:pt x="311" y="146"/>
                    </a:lnTo>
                    <a:lnTo>
                      <a:pt x="307" y="146"/>
                    </a:lnTo>
                    <a:lnTo>
                      <a:pt x="298" y="146"/>
                    </a:lnTo>
                    <a:lnTo>
                      <a:pt x="294" y="146"/>
                    </a:lnTo>
                    <a:lnTo>
                      <a:pt x="289" y="146"/>
                    </a:lnTo>
                    <a:lnTo>
                      <a:pt x="285" y="146"/>
                    </a:lnTo>
                    <a:lnTo>
                      <a:pt x="281" y="146"/>
                    </a:lnTo>
                    <a:lnTo>
                      <a:pt x="272" y="146"/>
                    </a:lnTo>
                    <a:lnTo>
                      <a:pt x="268" y="146"/>
                    </a:lnTo>
                    <a:lnTo>
                      <a:pt x="263" y="146"/>
                    </a:lnTo>
                    <a:lnTo>
                      <a:pt x="259" y="146"/>
                    </a:lnTo>
                    <a:lnTo>
                      <a:pt x="250" y="146"/>
                    </a:lnTo>
                    <a:lnTo>
                      <a:pt x="246" y="146"/>
                    </a:lnTo>
                    <a:lnTo>
                      <a:pt x="242" y="146"/>
                    </a:lnTo>
                    <a:lnTo>
                      <a:pt x="237" y="146"/>
                    </a:lnTo>
                    <a:lnTo>
                      <a:pt x="233" y="146"/>
                    </a:lnTo>
                    <a:lnTo>
                      <a:pt x="224" y="146"/>
                    </a:lnTo>
                    <a:lnTo>
                      <a:pt x="220" y="146"/>
                    </a:lnTo>
                    <a:lnTo>
                      <a:pt x="216" y="146"/>
                    </a:lnTo>
                    <a:lnTo>
                      <a:pt x="211" y="146"/>
                    </a:lnTo>
                    <a:lnTo>
                      <a:pt x="203" y="146"/>
                    </a:lnTo>
                    <a:lnTo>
                      <a:pt x="198" y="146"/>
                    </a:lnTo>
                    <a:lnTo>
                      <a:pt x="194" y="146"/>
                    </a:lnTo>
                    <a:lnTo>
                      <a:pt x="190" y="146"/>
                    </a:lnTo>
                    <a:lnTo>
                      <a:pt x="181" y="146"/>
                    </a:lnTo>
                    <a:lnTo>
                      <a:pt x="177" y="146"/>
                    </a:lnTo>
                    <a:lnTo>
                      <a:pt x="172" y="146"/>
                    </a:lnTo>
                    <a:lnTo>
                      <a:pt x="168" y="146"/>
                    </a:lnTo>
                    <a:lnTo>
                      <a:pt x="164" y="146"/>
                    </a:lnTo>
                    <a:lnTo>
                      <a:pt x="155" y="146"/>
                    </a:lnTo>
                    <a:lnTo>
                      <a:pt x="151" y="146"/>
                    </a:lnTo>
                    <a:lnTo>
                      <a:pt x="146" y="146"/>
                    </a:lnTo>
                    <a:lnTo>
                      <a:pt x="142" y="146"/>
                    </a:lnTo>
                    <a:lnTo>
                      <a:pt x="133" y="146"/>
                    </a:lnTo>
                    <a:lnTo>
                      <a:pt x="129" y="146"/>
                    </a:lnTo>
                    <a:lnTo>
                      <a:pt x="125" y="146"/>
                    </a:lnTo>
                    <a:lnTo>
                      <a:pt x="120" y="146"/>
                    </a:lnTo>
                    <a:lnTo>
                      <a:pt x="116" y="146"/>
                    </a:lnTo>
                    <a:lnTo>
                      <a:pt x="108" y="146"/>
                    </a:lnTo>
                    <a:lnTo>
                      <a:pt x="104" y="146"/>
                    </a:lnTo>
                    <a:lnTo>
                      <a:pt x="100" y="146"/>
                    </a:lnTo>
                    <a:lnTo>
                      <a:pt x="95" y="146"/>
                    </a:lnTo>
                    <a:lnTo>
                      <a:pt x="87" y="146"/>
                    </a:lnTo>
                    <a:lnTo>
                      <a:pt x="82" y="146"/>
                    </a:lnTo>
                    <a:lnTo>
                      <a:pt x="78" y="146"/>
                    </a:lnTo>
                    <a:lnTo>
                      <a:pt x="74" y="146"/>
                    </a:lnTo>
                    <a:lnTo>
                      <a:pt x="65" y="146"/>
                    </a:lnTo>
                    <a:lnTo>
                      <a:pt x="61" y="146"/>
                    </a:lnTo>
                    <a:lnTo>
                      <a:pt x="56" y="146"/>
                    </a:lnTo>
                    <a:lnTo>
                      <a:pt x="52" y="146"/>
                    </a:lnTo>
                    <a:lnTo>
                      <a:pt x="48" y="146"/>
                    </a:lnTo>
                    <a:lnTo>
                      <a:pt x="39" y="146"/>
                    </a:lnTo>
                    <a:lnTo>
                      <a:pt x="35" y="146"/>
                    </a:lnTo>
                    <a:lnTo>
                      <a:pt x="30" y="146"/>
                    </a:lnTo>
                    <a:lnTo>
                      <a:pt x="26" y="146"/>
                    </a:lnTo>
                    <a:lnTo>
                      <a:pt x="17" y="146"/>
                    </a:lnTo>
                    <a:lnTo>
                      <a:pt x="13" y="146"/>
                    </a:lnTo>
                    <a:lnTo>
                      <a:pt x="9" y="146"/>
                    </a:lnTo>
                    <a:lnTo>
                      <a:pt x="4" y="146"/>
                    </a:lnTo>
                    <a:lnTo>
                      <a:pt x="0" y="146"/>
                    </a:lnTo>
                    <a:lnTo>
                      <a:pt x="0" y="121"/>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18662" name="Freeform 229">
                <a:extLst>
                  <a:ext uri="{FF2B5EF4-FFF2-40B4-BE49-F238E27FC236}">
                    <a16:creationId xmlns="" xmlns:a16="http://schemas.microsoft.com/office/drawing/2014/main" id="{64074AD3-D6F8-46A8-9617-3087DEB56928}"/>
                  </a:ext>
                </a:extLst>
              </p:cNvPr>
              <p:cNvSpPr>
                <a:spLocks/>
              </p:cNvSpPr>
              <p:nvPr/>
            </p:nvSpPr>
            <p:spPr bwMode="auto">
              <a:xfrm>
                <a:off x="3370" y="2399"/>
                <a:ext cx="1727" cy="197"/>
              </a:xfrm>
              <a:custGeom>
                <a:avLst/>
                <a:gdLst>
                  <a:gd name="T0" fmla="*/ 4127 w 1326"/>
                  <a:gd name="T1" fmla="*/ 11928 h 153"/>
                  <a:gd name="T2" fmla="*/ 9117 w 1326"/>
                  <a:gd name="T3" fmla="*/ 11928 h 153"/>
                  <a:gd name="T4" fmla="*/ 14119 w 1326"/>
                  <a:gd name="T5" fmla="*/ 11928 h 153"/>
                  <a:gd name="T6" fmla="*/ 19218 w 1326"/>
                  <a:gd name="T7" fmla="*/ 11928 h 153"/>
                  <a:gd name="T8" fmla="*/ 23714 w 1326"/>
                  <a:gd name="T9" fmla="*/ 11928 h 153"/>
                  <a:gd name="T10" fmla="*/ 28740 w 1326"/>
                  <a:gd name="T11" fmla="*/ 11534 h 153"/>
                  <a:gd name="T12" fmla="*/ 33760 w 1326"/>
                  <a:gd name="T13" fmla="*/ 10315 h 153"/>
                  <a:gd name="T14" fmla="*/ 38844 w 1326"/>
                  <a:gd name="T15" fmla="*/ 8180 h 153"/>
                  <a:gd name="T16" fmla="*/ 43803 w 1326"/>
                  <a:gd name="T17" fmla="*/ 4169 h 153"/>
                  <a:gd name="T18" fmla="*/ 48762 w 1326"/>
                  <a:gd name="T19" fmla="*/ 11928 h 153"/>
                  <a:gd name="T20" fmla="*/ 53417 w 1326"/>
                  <a:gd name="T21" fmla="*/ 11928 h 153"/>
                  <a:gd name="T22" fmla="*/ 58420 w 1326"/>
                  <a:gd name="T23" fmla="*/ 11928 h 153"/>
                  <a:gd name="T24" fmla="*/ 63494 w 1326"/>
                  <a:gd name="T25" fmla="*/ 11928 h 153"/>
                  <a:gd name="T26" fmla="*/ 68450 w 1326"/>
                  <a:gd name="T27" fmla="*/ 11928 h 153"/>
                  <a:gd name="T28" fmla="*/ 73483 w 1326"/>
                  <a:gd name="T29" fmla="*/ 11928 h 153"/>
                  <a:gd name="T30" fmla="*/ 77983 w 1326"/>
                  <a:gd name="T31" fmla="*/ 11928 h 153"/>
                  <a:gd name="T32" fmla="*/ 83121 w 1326"/>
                  <a:gd name="T33" fmla="*/ 11928 h 153"/>
                  <a:gd name="T34" fmla="*/ 88080 w 1326"/>
                  <a:gd name="T35" fmla="*/ 11928 h 153"/>
                  <a:gd name="T36" fmla="*/ 93128 w 1326"/>
                  <a:gd name="T37" fmla="*/ 11928 h 153"/>
                  <a:gd name="T38" fmla="*/ 98307 w 1326"/>
                  <a:gd name="T39" fmla="*/ 11928 h 153"/>
                  <a:gd name="T40" fmla="*/ 103322 w 1326"/>
                  <a:gd name="T41" fmla="*/ 11928 h 153"/>
                  <a:gd name="T42" fmla="*/ 107728 w 1326"/>
                  <a:gd name="T43" fmla="*/ 840 h 153"/>
                  <a:gd name="T44" fmla="*/ 112747 w 1326"/>
                  <a:gd name="T45" fmla="*/ 6605 h 153"/>
                  <a:gd name="T46" fmla="*/ 117802 w 1326"/>
                  <a:gd name="T47" fmla="*/ 9479 h 153"/>
                  <a:gd name="T48" fmla="*/ 122901 w 1326"/>
                  <a:gd name="T49" fmla="*/ 11096 h 153"/>
                  <a:gd name="T50" fmla="*/ 127907 w 1326"/>
                  <a:gd name="T51" fmla="*/ 11534 h 153"/>
                  <a:gd name="T52" fmla="*/ 132920 w 1326"/>
                  <a:gd name="T53" fmla="*/ 11928 h 153"/>
                  <a:gd name="T54" fmla="*/ 137363 w 1326"/>
                  <a:gd name="T55" fmla="*/ 11928 h 153"/>
                  <a:gd name="T56" fmla="*/ 142579 w 1326"/>
                  <a:gd name="T57" fmla="*/ 11928 h 153"/>
                  <a:gd name="T58" fmla="*/ 147561 w 1326"/>
                  <a:gd name="T59" fmla="*/ 11928 h 153"/>
                  <a:gd name="T60" fmla="*/ 152584 w 1326"/>
                  <a:gd name="T61" fmla="*/ 11928 h 153"/>
                  <a:gd name="T62" fmla="*/ 152100 w 1326"/>
                  <a:gd name="T63" fmla="*/ 14349 h 153"/>
                  <a:gd name="T64" fmla="*/ 147095 w 1326"/>
                  <a:gd name="T65" fmla="*/ 14349 h 153"/>
                  <a:gd name="T66" fmla="*/ 141951 w 1326"/>
                  <a:gd name="T67" fmla="*/ 14349 h 153"/>
                  <a:gd name="T68" fmla="*/ 136957 w 1326"/>
                  <a:gd name="T69" fmla="*/ 14349 h 153"/>
                  <a:gd name="T70" fmla="*/ 131928 w 1326"/>
                  <a:gd name="T71" fmla="*/ 14349 h 153"/>
                  <a:gd name="T72" fmla="*/ 126903 w 1326"/>
                  <a:gd name="T73" fmla="*/ 14349 h 153"/>
                  <a:gd name="T74" fmla="*/ 122312 w 1326"/>
                  <a:gd name="T75" fmla="*/ 14349 h 153"/>
                  <a:gd name="T76" fmla="*/ 117276 w 1326"/>
                  <a:gd name="T77" fmla="*/ 14349 h 153"/>
                  <a:gd name="T78" fmla="*/ 112248 w 1326"/>
                  <a:gd name="T79" fmla="*/ 14349 h 153"/>
                  <a:gd name="T80" fmla="*/ 107375 w 1326"/>
                  <a:gd name="T81" fmla="*/ 14349 h 153"/>
                  <a:gd name="T82" fmla="*/ 102198 w 1326"/>
                  <a:gd name="T83" fmla="*/ 14349 h 153"/>
                  <a:gd name="T84" fmla="*/ 97676 w 1326"/>
                  <a:gd name="T85" fmla="*/ 14349 h 153"/>
                  <a:gd name="T86" fmla="*/ 92720 w 1326"/>
                  <a:gd name="T87" fmla="*/ 14349 h 153"/>
                  <a:gd name="T88" fmla="*/ 87686 w 1326"/>
                  <a:gd name="T89" fmla="*/ 14349 h 153"/>
                  <a:gd name="T90" fmla="*/ 82568 w 1326"/>
                  <a:gd name="T91" fmla="*/ 14349 h 153"/>
                  <a:gd name="T92" fmla="*/ 77590 w 1326"/>
                  <a:gd name="T93" fmla="*/ 14349 h 153"/>
                  <a:gd name="T94" fmla="*/ 72567 w 1326"/>
                  <a:gd name="T95" fmla="*/ 14349 h 153"/>
                  <a:gd name="T96" fmla="*/ 67999 w 1326"/>
                  <a:gd name="T97" fmla="*/ 14349 h 153"/>
                  <a:gd name="T98" fmla="*/ 62961 w 1326"/>
                  <a:gd name="T99" fmla="*/ 14349 h 153"/>
                  <a:gd name="T100" fmla="*/ 57955 w 1326"/>
                  <a:gd name="T101" fmla="*/ 14349 h 153"/>
                  <a:gd name="T102" fmla="*/ 52912 w 1326"/>
                  <a:gd name="T103" fmla="*/ 14349 h 153"/>
                  <a:gd name="T104" fmla="*/ 47822 w 1326"/>
                  <a:gd name="T105" fmla="*/ 14349 h 153"/>
                  <a:gd name="T106" fmla="*/ 42780 w 1326"/>
                  <a:gd name="T107" fmla="*/ 14349 h 153"/>
                  <a:gd name="T108" fmla="*/ 38139 w 1326"/>
                  <a:gd name="T109" fmla="*/ 14349 h 153"/>
                  <a:gd name="T110" fmla="*/ 33152 w 1326"/>
                  <a:gd name="T111" fmla="*/ 14349 h 153"/>
                  <a:gd name="T112" fmla="*/ 28230 w 1326"/>
                  <a:gd name="T113" fmla="*/ 14349 h 153"/>
                  <a:gd name="T114" fmla="*/ 23100 w 1326"/>
                  <a:gd name="T115" fmla="*/ 14349 h 153"/>
                  <a:gd name="T116" fmla="*/ 18094 w 1326"/>
                  <a:gd name="T117" fmla="*/ 14349 h 153"/>
                  <a:gd name="T118" fmla="*/ 13558 w 1326"/>
                  <a:gd name="T119" fmla="*/ 14349 h 153"/>
                  <a:gd name="T120" fmla="*/ 8561 w 1326"/>
                  <a:gd name="T121" fmla="*/ 14349 h 153"/>
                  <a:gd name="T122" fmla="*/ 3471 w 1326"/>
                  <a:gd name="T123" fmla="*/ 14349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53"/>
                  <a:gd name="T188" fmla="*/ 1326 w 1326"/>
                  <a:gd name="T189" fmla="*/ 153 h 1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53">
                    <a:moveTo>
                      <a:pt x="0" y="126"/>
                    </a:moveTo>
                    <a:lnTo>
                      <a:pt x="4" y="126"/>
                    </a:lnTo>
                    <a:lnTo>
                      <a:pt x="9" y="126"/>
                    </a:lnTo>
                    <a:lnTo>
                      <a:pt x="13" y="126"/>
                    </a:lnTo>
                    <a:lnTo>
                      <a:pt x="17" y="126"/>
                    </a:lnTo>
                    <a:lnTo>
                      <a:pt x="26" y="126"/>
                    </a:lnTo>
                    <a:lnTo>
                      <a:pt x="30" y="126"/>
                    </a:lnTo>
                    <a:lnTo>
                      <a:pt x="35" y="126"/>
                    </a:lnTo>
                    <a:lnTo>
                      <a:pt x="39" y="126"/>
                    </a:lnTo>
                    <a:lnTo>
                      <a:pt x="48" y="126"/>
                    </a:lnTo>
                    <a:lnTo>
                      <a:pt x="52" y="126"/>
                    </a:lnTo>
                    <a:lnTo>
                      <a:pt x="56" y="126"/>
                    </a:lnTo>
                    <a:lnTo>
                      <a:pt x="61" y="126"/>
                    </a:lnTo>
                    <a:lnTo>
                      <a:pt x="65" y="126"/>
                    </a:lnTo>
                    <a:lnTo>
                      <a:pt x="74" y="126"/>
                    </a:lnTo>
                    <a:lnTo>
                      <a:pt x="78" y="126"/>
                    </a:lnTo>
                    <a:lnTo>
                      <a:pt x="82" y="126"/>
                    </a:lnTo>
                    <a:lnTo>
                      <a:pt x="87" y="126"/>
                    </a:lnTo>
                    <a:lnTo>
                      <a:pt x="95" y="126"/>
                    </a:lnTo>
                    <a:lnTo>
                      <a:pt x="100" y="126"/>
                    </a:lnTo>
                    <a:lnTo>
                      <a:pt x="104" y="126"/>
                    </a:lnTo>
                    <a:lnTo>
                      <a:pt x="108" y="126"/>
                    </a:lnTo>
                    <a:lnTo>
                      <a:pt x="117" y="126"/>
                    </a:lnTo>
                    <a:lnTo>
                      <a:pt x="121" y="126"/>
                    </a:lnTo>
                    <a:lnTo>
                      <a:pt x="126" y="126"/>
                    </a:lnTo>
                    <a:lnTo>
                      <a:pt x="130" y="126"/>
                    </a:lnTo>
                    <a:lnTo>
                      <a:pt x="134" y="126"/>
                    </a:lnTo>
                    <a:lnTo>
                      <a:pt x="143" y="126"/>
                    </a:lnTo>
                    <a:lnTo>
                      <a:pt x="147" y="126"/>
                    </a:lnTo>
                    <a:lnTo>
                      <a:pt x="152" y="126"/>
                    </a:lnTo>
                    <a:lnTo>
                      <a:pt x="156" y="126"/>
                    </a:lnTo>
                    <a:lnTo>
                      <a:pt x="165" y="126"/>
                    </a:lnTo>
                    <a:lnTo>
                      <a:pt x="169" y="126"/>
                    </a:lnTo>
                    <a:lnTo>
                      <a:pt x="173" y="126"/>
                    </a:lnTo>
                    <a:lnTo>
                      <a:pt x="178" y="126"/>
                    </a:lnTo>
                    <a:lnTo>
                      <a:pt x="182" y="126"/>
                    </a:lnTo>
                    <a:lnTo>
                      <a:pt x="191" y="126"/>
                    </a:lnTo>
                    <a:lnTo>
                      <a:pt x="195" y="126"/>
                    </a:lnTo>
                    <a:lnTo>
                      <a:pt x="199" y="126"/>
                    </a:lnTo>
                    <a:lnTo>
                      <a:pt x="204" y="126"/>
                    </a:lnTo>
                    <a:lnTo>
                      <a:pt x="212" y="126"/>
                    </a:lnTo>
                    <a:lnTo>
                      <a:pt x="217" y="126"/>
                    </a:lnTo>
                    <a:lnTo>
                      <a:pt x="221" y="126"/>
                    </a:lnTo>
                    <a:lnTo>
                      <a:pt x="225" y="122"/>
                    </a:lnTo>
                    <a:lnTo>
                      <a:pt x="234" y="122"/>
                    </a:lnTo>
                    <a:lnTo>
                      <a:pt x="238" y="122"/>
                    </a:lnTo>
                    <a:lnTo>
                      <a:pt x="243" y="122"/>
                    </a:lnTo>
                    <a:lnTo>
                      <a:pt x="247" y="122"/>
                    </a:lnTo>
                    <a:lnTo>
                      <a:pt x="251" y="122"/>
                    </a:lnTo>
                    <a:lnTo>
                      <a:pt x="260" y="117"/>
                    </a:lnTo>
                    <a:lnTo>
                      <a:pt x="264" y="117"/>
                    </a:lnTo>
                    <a:lnTo>
                      <a:pt x="269" y="117"/>
                    </a:lnTo>
                    <a:lnTo>
                      <a:pt x="273" y="117"/>
                    </a:lnTo>
                    <a:lnTo>
                      <a:pt x="282" y="113"/>
                    </a:lnTo>
                    <a:lnTo>
                      <a:pt x="286" y="113"/>
                    </a:lnTo>
                    <a:lnTo>
                      <a:pt x="290" y="109"/>
                    </a:lnTo>
                    <a:lnTo>
                      <a:pt x="295" y="109"/>
                    </a:lnTo>
                    <a:lnTo>
                      <a:pt x="299" y="104"/>
                    </a:lnTo>
                    <a:lnTo>
                      <a:pt x="308" y="104"/>
                    </a:lnTo>
                    <a:lnTo>
                      <a:pt x="312" y="100"/>
                    </a:lnTo>
                    <a:lnTo>
                      <a:pt x="316" y="96"/>
                    </a:lnTo>
                    <a:lnTo>
                      <a:pt x="321" y="96"/>
                    </a:lnTo>
                    <a:lnTo>
                      <a:pt x="329" y="91"/>
                    </a:lnTo>
                    <a:lnTo>
                      <a:pt x="334" y="87"/>
                    </a:lnTo>
                    <a:lnTo>
                      <a:pt x="338" y="83"/>
                    </a:lnTo>
                    <a:lnTo>
                      <a:pt x="342" y="78"/>
                    </a:lnTo>
                    <a:lnTo>
                      <a:pt x="351" y="74"/>
                    </a:lnTo>
                    <a:lnTo>
                      <a:pt x="355" y="70"/>
                    </a:lnTo>
                    <a:lnTo>
                      <a:pt x="360" y="61"/>
                    </a:lnTo>
                    <a:lnTo>
                      <a:pt x="364" y="57"/>
                    </a:lnTo>
                    <a:lnTo>
                      <a:pt x="368" y="48"/>
                    </a:lnTo>
                    <a:lnTo>
                      <a:pt x="377" y="44"/>
                    </a:lnTo>
                    <a:lnTo>
                      <a:pt x="381" y="35"/>
                    </a:lnTo>
                    <a:lnTo>
                      <a:pt x="385" y="26"/>
                    </a:lnTo>
                    <a:lnTo>
                      <a:pt x="390" y="18"/>
                    </a:lnTo>
                    <a:lnTo>
                      <a:pt x="398" y="9"/>
                    </a:lnTo>
                    <a:lnTo>
                      <a:pt x="403" y="0"/>
                    </a:lnTo>
                    <a:lnTo>
                      <a:pt x="407" y="126"/>
                    </a:lnTo>
                    <a:lnTo>
                      <a:pt x="411" y="126"/>
                    </a:lnTo>
                    <a:lnTo>
                      <a:pt x="420" y="126"/>
                    </a:lnTo>
                    <a:lnTo>
                      <a:pt x="424" y="126"/>
                    </a:lnTo>
                    <a:lnTo>
                      <a:pt x="429" y="126"/>
                    </a:lnTo>
                    <a:lnTo>
                      <a:pt x="433" y="126"/>
                    </a:lnTo>
                    <a:lnTo>
                      <a:pt x="437" y="126"/>
                    </a:lnTo>
                    <a:lnTo>
                      <a:pt x="446" y="126"/>
                    </a:lnTo>
                    <a:lnTo>
                      <a:pt x="450" y="126"/>
                    </a:lnTo>
                    <a:lnTo>
                      <a:pt x="455" y="126"/>
                    </a:lnTo>
                    <a:lnTo>
                      <a:pt x="459" y="126"/>
                    </a:lnTo>
                    <a:lnTo>
                      <a:pt x="468" y="126"/>
                    </a:lnTo>
                    <a:lnTo>
                      <a:pt x="472" y="126"/>
                    </a:lnTo>
                    <a:lnTo>
                      <a:pt x="476" y="126"/>
                    </a:lnTo>
                    <a:lnTo>
                      <a:pt x="481" y="126"/>
                    </a:lnTo>
                    <a:lnTo>
                      <a:pt x="485" y="126"/>
                    </a:lnTo>
                    <a:lnTo>
                      <a:pt x="494" y="126"/>
                    </a:lnTo>
                    <a:lnTo>
                      <a:pt x="498" y="126"/>
                    </a:lnTo>
                    <a:lnTo>
                      <a:pt x="502" y="126"/>
                    </a:lnTo>
                    <a:lnTo>
                      <a:pt x="507" y="126"/>
                    </a:lnTo>
                    <a:lnTo>
                      <a:pt x="515" y="126"/>
                    </a:lnTo>
                    <a:lnTo>
                      <a:pt x="520" y="126"/>
                    </a:lnTo>
                    <a:lnTo>
                      <a:pt x="524" y="126"/>
                    </a:lnTo>
                    <a:lnTo>
                      <a:pt x="528" y="126"/>
                    </a:lnTo>
                    <a:lnTo>
                      <a:pt x="537" y="126"/>
                    </a:lnTo>
                    <a:lnTo>
                      <a:pt x="541" y="126"/>
                    </a:lnTo>
                    <a:lnTo>
                      <a:pt x="546" y="126"/>
                    </a:lnTo>
                    <a:lnTo>
                      <a:pt x="550" y="126"/>
                    </a:lnTo>
                    <a:lnTo>
                      <a:pt x="554" y="126"/>
                    </a:lnTo>
                    <a:lnTo>
                      <a:pt x="563" y="126"/>
                    </a:lnTo>
                    <a:lnTo>
                      <a:pt x="567" y="126"/>
                    </a:lnTo>
                    <a:lnTo>
                      <a:pt x="572" y="126"/>
                    </a:lnTo>
                    <a:lnTo>
                      <a:pt x="576" y="126"/>
                    </a:lnTo>
                    <a:lnTo>
                      <a:pt x="585" y="126"/>
                    </a:lnTo>
                    <a:lnTo>
                      <a:pt x="589" y="126"/>
                    </a:lnTo>
                    <a:lnTo>
                      <a:pt x="593" y="126"/>
                    </a:lnTo>
                    <a:lnTo>
                      <a:pt x="598" y="126"/>
                    </a:lnTo>
                    <a:lnTo>
                      <a:pt x="602" y="126"/>
                    </a:lnTo>
                    <a:lnTo>
                      <a:pt x="611" y="126"/>
                    </a:lnTo>
                    <a:lnTo>
                      <a:pt x="615" y="126"/>
                    </a:lnTo>
                    <a:lnTo>
                      <a:pt x="619" y="126"/>
                    </a:lnTo>
                    <a:lnTo>
                      <a:pt x="624" y="126"/>
                    </a:lnTo>
                    <a:lnTo>
                      <a:pt x="632" y="126"/>
                    </a:lnTo>
                    <a:lnTo>
                      <a:pt x="637" y="126"/>
                    </a:lnTo>
                    <a:lnTo>
                      <a:pt x="641" y="126"/>
                    </a:lnTo>
                    <a:lnTo>
                      <a:pt x="645" y="126"/>
                    </a:lnTo>
                    <a:lnTo>
                      <a:pt x="654" y="126"/>
                    </a:lnTo>
                    <a:lnTo>
                      <a:pt x="658" y="126"/>
                    </a:lnTo>
                    <a:lnTo>
                      <a:pt x="663" y="126"/>
                    </a:lnTo>
                    <a:lnTo>
                      <a:pt x="667" y="126"/>
                    </a:lnTo>
                    <a:lnTo>
                      <a:pt x="671" y="126"/>
                    </a:lnTo>
                    <a:lnTo>
                      <a:pt x="680" y="126"/>
                    </a:lnTo>
                    <a:lnTo>
                      <a:pt x="684" y="126"/>
                    </a:lnTo>
                    <a:lnTo>
                      <a:pt x="689" y="126"/>
                    </a:lnTo>
                    <a:lnTo>
                      <a:pt x="693" y="126"/>
                    </a:lnTo>
                    <a:lnTo>
                      <a:pt x="702" y="126"/>
                    </a:lnTo>
                    <a:lnTo>
                      <a:pt x="706" y="126"/>
                    </a:lnTo>
                    <a:lnTo>
                      <a:pt x="710" y="126"/>
                    </a:lnTo>
                    <a:lnTo>
                      <a:pt x="715" y="126"/>
                    </a:lnTo>
                    <a:lnTo>
                      <a:pt x="723" y="126"/>
                    </a:lnTo>
                    <a:lnTo>
                      <a:pt x="728" y="126"/>
                    </a:lnTo>
                    <a:lnTo>
                      <a:pt x="732" y="126"/>
                    </a:lnTo>
                    <a:lnTo>
                      <a:pt x="736" y="126"/>
                    </a:lnTo>
                    <a:lnTo>
                      <a:pt x="741" y="126"/>
                    </a:lnTo>
                    <a:lnTo>
                      <a:pt x="749" y="126"/>
                    </a:lnTo>
                    <a:lnTo>
                      <a:pt x="754" y="126"/>
                    </a:lnTo>
                    <a:lnTo>
                      <a:pt x="758" y="126"/>
                    </a:lnTo>
                    <a:lnTo>
                      <a:pt x="762" y="126"/>
                    </a:lnTo>
                    <a:lnTo>
                      <a:pt x="771" y="126"/>
                    </a:lnTo>
                    <a:lnTo>
                      <a:pt x="775" y="126"/>
                    </a:lnTo>
                    <a:lnTo>
                      <a:pt x="780" y="126"/>
                    </a:lnTo>
                    <a:lnTo>
                      <a:pt x="784" y="126"/>
                    </a:lnTo>
                    <a:lnTo>
                      <a:pt x="788" y="126"/>
                    </a:lnTo>
                    <a:lnTo>
                      <a:pt x="797" y="126"/>
                    </a:lnTo>
                    <a:lnTo>
                      <a:pt x="801" y="126"/>
                    </a:lnTo>
                    <a:lnTo>
                      <a:pt x="806" y="126"/>
                    </a:lnTo>
                    <a:lnTo>
                      <a:pt x="810" y="126"/>
                    </a:lnTo>
                    <a:lnTo>
                      <a:pt x="819" y="126"/>
                    </a:lnTo>
                    <a:lnTo>
                      <a:pt x="823" y="126"/>
                    </a:lnTo>
                    <a:lnTo>
                      <a:pt x="827" y="126"/>
                    </a:lnTo>
                    <a:lnTo>
                      <a:pt x="832" y="126"/>
                    </a:lnTo>
                    <a:lnTo>
                      <a:pt x="840" y="126"/>
                    </a:lnTo>
                    <a:lnTo>
                      <a:pt x="845" y="126"/>
                    </a:lnTo>
                    <a:lnTo>
                      <a:pt x="849" y="126"/>
                    </a:lnTo>
                    <a:lnTo>
                      <a:pt x="853" y="126"/>
                    </a:lnTo>
                    <a:lnTo>
                      <a:pt x="858" y="126"/>
                    </a:lnTo>
                    <a:lnTo>
                      <a:pt x="866" y="126"/>
                    </a:lnTo>
                    <a:lnTo>
                      <a:pt x="871" y="126"/>
                    </a:lnTo>
                    <a:lnTo>
                      <a:pt x="875" y="126"/>
                    </a:lnTo>
                    <a:lnTo>
                      <a:pt x="879" y="126"/>
                    </a:lnTo>
                    <a:lnTo>
                      <a:pt x="888" y="126"/>
                    </a:lnTo>
                    <a:lnTo>
                      <a:pt x="892" y="126"/>
                    </a:lnTo>
                    <a:lnTo>
                      <a:pt x="897" y="126"/>
                    </a:lnTo>
                    <a:lnTo>
                      <a:pt x="901" y="126"/>
                    </a:lnTo>
                    <a:lnTo>
                      <a:pt x="905" y="126"/>
                    </a:lnTo>
                    <a:lnTo>
                      <a:pt x="914" y="126"/>
                    </a:lnTo>
                    <a:lnTo>
                      <a:pt x="918" y="126"/>
                    </a:lnTo>
                    <a:lnTo>
                      <a:pt x="923" y="0"/>
                    </a:lnTo>
                    <a:lnTo>
                      <a:pt x="927" y="9"/>
                    </a:lnTo>
                    <a:lnTo>
                      <a:pt x="936" y="18"/>
                    </a:lnTo>
                    <a:lnTo>
                      <a:pt x="940" y="26"/>
                    </a:lnTo>
                    <a:lnTo>
                      <a:pt x="944" y="35"/>
                    </a:lnTo>
                    <a:lnTo>
                      <a:pt x="949" y="44"/>
                    </a:lnTo>
                    <a:lnTo>
                      <a:pt x="957" y="48"/>
                    </a:lnTo>
                    <a:lnTo>
                      <a:pt x="961" y="57"/>
                    </a:lnTo>
                    <a:lnTo>
                      <a:pt x="966" y="61"/>
                    </a:lnTo>
                    <a:lnTo>
                      <a:pt x="970" y="70"/>
                    </a:lnTo>
                    <a:lnTo>
                      <a:pt x="974" y="74"/>
                    </a:lnTo>
                    <a:lnTo>
                      <a:pt x="983" y="78"/>
                    </a:lnTo>
                    <a:lnTo>
                      <a:pt x="987" y="83"/>
                    </a:lnTo>
                    <a:lnTo>
                      <a:pt x="992" y="87"/>
                    </a:lnTo>
                    <a:lnTo>
                      <a:pt x="996" y="91"/>
                    </a:lnTo>
                    <a:lnTo>
                      <a:pt x="1005" y="96"/>
                    </a:lnTo>
                    <a:lnTo>
                      <a:pt x="1009" y="96"/>
                    </a:lnTo>
                    <a:lnTo>
                      <a:pt x="1013" y="100"/>
                    </a:lnTo>
                    <a:lnTo>
                      <a:pt x="1018" y="104"/>
                    </a:lnTo>
                    <a:lnTo>
                      <a:pt x="1026" y="104"/>
                    </a:lnTo>
                    <a:lnTo>
                      <a:pt x="1031" y="109"/>
                    </a:lnTo>
                    <a:lnTo>
                      <a:pt x="1035" y="109"/>
                    </a:lnTo>
                    <a:lnTo>
                      <a:pt x="1039" y="113"/>
                    </a:lnTo>
                    <a:lnTo>
                      <a:pt x="1044" y="113"/>
                    </a:lnTo>
                    <a:lnTo>
                      <a:pt x="1052" y="117"/>
                    </a:lnTo>
                    <a:lnTo>
                      <a:pt x="1057" y="117"/>
                    </a:lnTo>
                    <a:lnTo>
                      <a:pt x="1061" y="117"/>
                    </a:lnTo>
                    <a:lnTo>
                      <a:pt x="1065" y="117"/>
                    </a:lnTo>
                    <a:lnTo>
                      <a:pt x="1074" y="122"/>
                    </a:lnTo>
                    <a:lnTo>
                      <a:pt x="1078" y="122"/>
                    </a:lnTo>
                    <a:lnTo>
                      <a:pt x="1083" y="122"/>
                    </a:lnTo>
                    <a:lnTo>
                      <a:pt x="1087" y="122"/>
                    </a:lnTo>
                    <a:lnTo>
                      <a:pt x="1091" y="122"/>
                    </a:lnTo>
                    <a:lnTo>
                      <a:pt x="1100" y="122"/>
                    </a:lnTo>
                    <a:lnTo>
                      <a:pt x="1104" y="126"/>
                    </a:lnTo>
                    <a:lnTo>
                      <a:pt x="1109" y="126"/>
                    </a:lnTo>
                    <a:lnTo>
                      <a:pt x="1113" y="126"/>
                    </a:lnTo>
                    <a:lnTo>
                      <a:pt x="1122" y="126"/>
                    </a:lnTo>
                    <a:lnTo>
                      <a:pt x="1126" y="126"/>
                    </a:lnTo>
                    <a:lnTo>
                      <a:pt x="1130" y="126"/>
                    </a:lnTo>
                    <a:lnTo>
                      <a:pt x="1135" y="126"/>
                    </a:lnTo>
                    <a:lnTo>
                      <a:pt x="1143" y="126"/>
                    </a:lnTo>
                    <a:lnTo>
                      <a:pt x="1148" y="126"/>
                    </a:lnTo>
                    <a:lnTo>
                      <a:pt x="1152" y="126"/>
                    </a:lnTo>
                    <a:lnTo>
                      <a:pt x="1156" y="126"/>
                    </a:lnTo>
                    <a:lnTo>
                      <a:pt x="1161" y="126"/>
                    </a:lnTo>
                    <a:lnTo>
                      <a:pt x="1169" y="126"/>
                    </a:lnTo>
                    <a:lnTo>
                      <a:pt x="1174" y="126"/>
                    </a:lnTo>
                    <a:lnTo>
                      <a:pt x="1178" y="126"/>
                    </a:lnTo>
                    <a:lnTo>
                      <a:pt x="1182" y="126"/>
                    </a:lnTo>
                    <a:lnTo>
                      <a:pt x="1191" y="126"/>
                    </a:lnTo>
                    <a:lnTo>
                      <a:pt x="1195" y="126"/>
                    </a:lnTo>
                    <a:lnTo>
                      <a:pt x="1200" y="126"/>
                    </a:lnTo>
                    <a:lnTo>
                      <a:pt x="1204" y="126"/>
                    </a:lnTo>
                    <a:lnTo>
                      <a:pt x="1208" y="126"/>
                    </a:lnTo>
                    <a:lnTo>
                      <a:pt x="1217" y="126"/>
                    </a:lnTo>
                    <a:lnTo>
                      <a:pt x="1221" y="126"/>
                    </a:lnTo>
                    <a:lnTo>
                      <a:pt x="1226" y="126"/>
                    </a:lnTo>
                    <a:lnTo>
                      <a:pt x="1230" y="126"/>
                    </a:lnTo>
                    <a:lnTo>
                      <a:pt x="1239" y="126"/>
                    </a:lnTo>
                    <a:lnTo>
                      <a:pt x="1243" y="126"/>
                    </a:lnTo>
                    <a:lnTo>
                      <a:pt x="1247" y="126"/>
                    </a:lnTo>
                    <a:lnTo>
                      <a:pt x="1252" y="126"/>
                    </a:lnTo>
                    <a:lnTo>
                      <a:pt x="1260" y="126"/>
                    </a:lnTo>
                    <a:lnTo>
                      <a:pt x="1265" y="126"/>
                    </a:lnTo>
                    <a:lnTo>
                      <a:pt x="1269" y="126"/>
                    </a:lnTo>
                    <a:lnTo>
                      <a:pt x="1273" y="126"/>
                    </a:lnTo>
                    <a:lnTo>
                      <a:pt x="1278" y="126"/>
                    </a:lnTo>
                    <a:lnTo>
                      <a:pt x="1286" y="126"/>
                    </a:lnTo>
                    <a:lnTo>
                      <a:pt x="1291" y="126"/>
                    </a:lnTo>
                    <a:lnTo>
                      <a:pt x="1295" y="126"/>
                    </a:lnTo>
                    <a:lnTo>
                      <a:pt x="1299" y="126"/>
                    </a:lnTo>
                    <a:lnTo>
                      <a:pt x="1308" y="126"/>
                    </a:lnTo>
                    <a:lnTo>
                      <a:pt x="1312" y="126"/>
                    </a:lnTo>
                    <a:lnTo>
                      <a:pt x="1317" y="126"/>
                    </a:lnTo>
                    <a:lnTo>
                      <a:pt x="1321" y="126"/>
                    </a:lnTo>
                    <a:lnTo>
                      <a:pt x="1325" y="126"/>
                    </a:lnTo>
                    <a:lnTo>
                      <a:pt x="1325" y="152"/>
                    </a:lnTo>
                    <a:lnTo>
                      <a:pt x="1321" y="152"/>
                    </a:lnTo>
                    <a:lnTo>
                      <a:pt x="1317" y="152"/>
                    </a:lnTo>
                    <a:lnTo>
                      <a:pt x="1312" y="152"/>
                    </a:lnTo>
                    <a:lnTo>
                      <a:pt x="1308" y="152"/>
                    </a:lnTo>
                    <a:lnTo>
                      <a:pt x="1299" y="152"/>
                    </a:lnTo>
                    <a:lnTo>
                      <a:pt x="1295" y="152"/>
                    </a:lnTo>
                    <a:lnTo>
                      <a:pt x="1291" y="152"/>
                    </a:lnTo>
                    <a:lnTo>
                      <a:pt x="1286" y="152"/>
                    </a:lnTo>
                    <a:lnTo>
                      <a:pt x="1278" y="152"/>
                    </a:lnTo>
                    <a:lnTo>
                      <a:pt x="1273" y="152"/>
                    </a:lnTo>
                    <a:lnTo>
                      <a:pt x="1269" y="152"/>
                    </a:lnTo>
                    <a:lnTo>
                      <a:pt x="1265" y="152"/>
                    </a:lnTo>
                    <a:lnTo>
                      <a:pt x="1260" y="152"/>
                    </a:lnTo>
                    <a:lnTo>
                      <a:pt x="1252" y="152"/>
                    </a:lnTo>
                    <a:lnTo>
                      <a:pt x="1247" y="152"/>
                    </a:lnTo>
                    <a:lnTo>
                      <a:pt x="1243" y="152"/>
                    </a:lnTo>
                    <a:lnTo>
                      <a:pt x="1239" y="152"/>
                    </a:lnTo>
                    <a:lnTo>
                      <a:pt x="1230" y="152"/>
                    </a:lnTo>
                    <a:lnTo>
                      <a:pt x="1226" y="152"/>
                    </a:lnTo>
                    <a:lnTo>
                      <a:pt x="1221" y="152"/>
                    </a:lnTo>
                    <a:lnTo>
                      <a:pt x="1217" y="152"/>
                    </a:lnTo>
                    <a:lnTo>
                      <a:pt x="1208" y="152"/>
                    </a:lnTo>
                    <a:lnTo>
                      <a:pt x="1204" y="152"/>
                    </a:lnTo>
                    <a:lnTo>
                      <a:pt x="1200" y="152"/>
                    </a:lnTo>
                    <a:lnTo>
                      <a:pt x="1195" y="152"/>
                    </a:lnTo>
                    <a:lnTo>
                      <a:pt x="1191" y="152"/>
                    </a:lnTo>
                    <a:lnTo>
                      <a:pt x="1182" y="152"/>
                    </a:lnTo>
                    <a:lnTo>
                      <a:pt x="1178" y="152"/>
                    </a:lnTo>
                    <a:lnTo>
                      <a:pt x="1174" y="152"/>
                    </a:lnTo>
                    <a:lnTo>
                      <a:pt x="1169" y="152"/>
                    </a:lnTo>
                    <a:lnTo>
                      <a:pt x="1161" y="152"/>
                    </a:lnTo>
                    <a:lnTo>
                      <a:pt x="1156" y="152"/>
                    </a:lnTo>
                    <a:lnTo>
                      <a:pt x="1152" y="152"/>
                    </a:lnTo>
                    <a:lnTo>
                      <a:pt x="1148" y="152"/>
                    </a:lnTo>
                    <a:lnTo>
                      <a:pt x="1143" y="152"/>
                    </a:lnTo>
                    <a:lnTo>
                      <a:pt x="1135" y="152"/>
                    </a:lnTo>
                    <a:lnTo>
                      <a:pt x="1130" y="152"/>
                    </a:lnTo>
                    <a:lnTo>
                      <a:pt x="1126" y="152"/>
                    </a:lnTo>
                    <a:lnTo>
                      <a:pt x="1122" y="152"/>
                    </a:lnTo>
                    <a:lnTo>
                      <a:pt x="1113" y="152"/>
                    </a:lnTo>
                    <a:lnTo>
                      <a:pt x="1109" y="152"/>
                    </a:lnTo>
                    <a:lnTo>
                      <a:pt x="1104" y="152"/>
                    </a:lnTo>
                    <a:lnTo>
                      <a:pt x="1100" y="152"/>
                    </a:lnTo>
                    <a:lnTo>
                      <a:pt x="1091" y="152"/>
                    </a:lnTo>
                    <a:lnTo>
                      <a:pt x="1087" y="152"/>
                    </a:lnTo>
                    <a:lnTo>
                      <a:pt x="1083" y="152"/>
                    </a:lnTo>
                    <a:lnTo>
                      <a:pt x="1078" y="152"/>
                    </a:lnTo>
                    <a:lnTo>
                      <a:pt x="1074" y="152"/>
                    </a:lnTo>
                    <a:lnTo>
                      <a:pt x="1065" y="152"/>
                    </a:lnTo>
                    <a:lnTo>
                      <a:pt x="1061" y="152"/>
                    </a:lnTo>
                    <a:lnTo>
                      <a:pt x="1057" y="152"/>
                    </a:lnTo>
                    <a:lnTo>
                      <a:pt x="1052" y="152"/>
                    </a:lnTo>
                    <a:lnTo>
                      <a:pt x="1044" y="152"/>
                    </a:lnTo>
                    <a:lnTo>
                      <a:pt x="1039" y="152"/>
                    </a:lnTo>
                    <a:lnTo>
                      <a:pt x="1035" y="152"/>
                    </a:lnTo>
                    <a:lnTo>
                      <a:pt x="1031" y="152"/>
                    </a:lnTo>
                    <a:lnTo>
                      <a:pt x="1026" y="152"/>
                    </a:lnTo>
                    <a:lnTo>
                      <a:pt x="1018" y="152"/>
                    </a:lnTo>
                    <a:lnTo>
                      <a:pt x="1013" y="152"/>
                    </a:lnTo>
                    <a:lnTo>
                      <a:pt x="1009" y="152"/>
                    </a:lnTo>
                    <a:lnTo>
                      <a:pt x="1005" y="152"/>
                    </a:lnTo>
                    <a:lnTo>
                      <a:pt x="996" y="152"/>
                    </a:lnTo>
                    <a:lnTo>
                      <a:pt x="992" y="152"/>
                    </a:lnTo>
                    <a:lnTo>
                      <a:pt x="987" y="152"/>
                    </a:lnTo>
                    <a:lnTo>
                      <a:pt x="983" y="152"/>
                    </a:lnTo>
                    <a:lnTo>
                      <a:pt x="974" y="152"/>
                    </a:lnTo>
                    <a:lnTo>
                      <a:pt x="970" y="152"/>
                    </a:lnTo>
                    <a:lnTo>
                      <a:pt x="966" y="152"/>
                    </a:lnTo>
                    <a:lnTo>
                      <a:pt x="961" y="152"/>
                    </a:lnTo>
                    <a:lnTo>
                      <a:pt x="957" y="152"/>
                    </a:lnTo>
                    <a:lnTo>
                      <a:pt x="949" y="152"/>
                    </a:lnTo>
                    <a:lnTo>
                      <a:pt x="944" y="152"/>
                    </a:lnTo>
                    <a:lnTo>
                      <a:pt x="940" y="152"/>
                    </a:lnTo>
                    <a:lnTo>
                      <a:pt x="936" y="152"/>
                    </a:lnTo>
                    <a:lnTo>
                      <a:pt x="927" y="152"/>
                    </a:lnTo>
                    <a:lnTo>
                      <a:pt x="923" y="152"/>
                    </a:lnTo>
                    <a:lnTo>
                      <a:pt x="918" y="152"/>
                    </a:lnTo>
                    <a:lnTo>
                      <a:pt x="914" y="152"/>
                    </a:lnTo>
                    <a:lnTo>
                      <a:pt x="905" y="152"/>
                    </a:lnTo>
                    <a:lnTo>
                      <a:pt x="901" y="152"/>
                    </a:lnTo>
                    <a:lnTo>
                      <a:pt x="897" y="152"/>
                    </a:lnTo>
                    <a:lnTo>
                      <a:pt x="892" y="152"/>
                    </a:lnTo>
                    <a:lnTo>
                      <a:pt x="888" y="152"/>
                    </a:lnTo>
                    <a:lnTo>
                      <a:pt x="879" y="152"/>
                    </a:lnTo>
                    <a:lnTo>
                      <a:pt x="875" y="152"/>
                    </a:lnTo>
                    <a:lnTo>
                      <a:pt x="871" y="152"/>
                    </a:lnTo>
                    <a:lnTo>
                      <a:pt x="866" y="152"/>
                    </a:lnTo>
                    <a:lnTo>
                      <a:pt x="858" y="152"/>
                    </a:lnTo>
                    <a:lnTo>
                      <a:pt x="853" y="152"/>
                    </a:lnTo>
                    <a:lnTo>
                      <a:pt x="849" y="152"/>
                    </a:lnTo>
                    <a:lnTo>
                      <a:pt x="845" y="152"/>
                    </a:lnTo>
                    <a:lnTo>
                      <a:pt x="840" y="152"/>
                    </a:lnTo>
                    <a:lnTo>
                      <a:pt x="832" y="152"/>
                    </a:lnTo>
                    <a:lnTo>
                      <a:pt x="827" y="152"/>
                    </a:lnTo>
                    <a:lnTo>
                      <a:pt x="823" y="152"/>
                    </a:lnTo>
                    <a:lnTo>
                      <a:pt x="819" y="152"/>
                    </a:lnTo>
                    <a:lnTo>
                      <a:pt x="810" y="152"/>
                    </a:lnTo>
                    <a:lnTo>
                      <a:pt x="806" y="152"/>
                    </a:lnTo>
                    <a:lnTo>
                      <a:pt x="801" y="152"/>
                    </a:lnTo>
                    <a:lnTo>
                      <a:pt x="797" y="152"/>
                    </a:lnTo>
                    <a:lnTo>
                      <a:pt x="788" y="152"/>
                    </a:lnTo>
                    <a:lnTo>
                      <a:pt x="784" y="152"/>
                    </a:lnTo>
                    <a:lnTo>
                      <a:pt x="780" y="152"/>
                    </a:lnTo>
                    <a:lnTo>
                      <a:pt x="775" y="152"/>
                    </a:lnTo>
                    <a:lnTo>
                      <a:pt x="771" y="152"/>
                    </a:lnTo>
                    <a:lnTo>
                      <a:pt x="762" y="152"/>
                    </a:lnTo>
                    <a:lnTo>
                      <a:pt x="758" y="152"/>
                    </a:lnTo>
                    <a:lnTo>
                      <a:pt x="754" y="152"/>
                    </a:lnTo>
                    <a:lnTo>
                      <a:pt x="749" y="152"/>
                    </a:lnTo>
                    <a:lnTo>
                      <a:pt x="741" y="152"/>
                    </a:lnTo>
                    <a:lnTo>
                      <a:pt x="736" y="152"/>
                    </a:lnTo>
                    <a:lnTo>
                      <a:pt x="732" y="152"/>
                    </a:lnTo>
                    <a:lnTo>
                      <a:pt x="728" y="152"/>
                    </a:lnTo>
                    <a:lnTo>
                      <a:pt x="723" y="152"/>
                    </a:lnTo>
                    <a:lnTo>
                      <a:pt x="715" y="152"/>
                    </a:lnTo>
                    <a:lnTo>
                      <a:pt x="710" y="152"/>
                    </a:lnTo>
                    <a:lnTo>
                      <a:pt x="706" y="152"/>
                    </a:lnTo>
                    <a:lnTo>
                      <a:pt x="702" y="152"/>
                    </a:lnTo>
                    <a:lnTo>
                      <a:pt x="693" y="152"/>
                    </a:lnTo>
                    <a:lnTo>
                      <a:pt x="689" y="152"/>
                    </a:lnTo>
                    <a:lnTo>
                      <a:pt x="684" y="152"/>
                    </a:lnTo>
                    <a:lnTo>
                      <a:pt x="680" y="152"/>
                    </a:lnTo>
                    <a:lnTo>
                      <a:pt x="671" y="152"/>
                    </a:lnTo>
                    <a:lnTo>
                      <a:pt x="667" y="152"/>
                    </a:lnTo>
                    <a:lnTo>
                      <a:pt x="663" y="152"/>
                    </a:lnTo>
                    <a:lnTo>
                      <a:pt x="658" y="152"/>
                    </a:lnTo>
                    <a:lnTo>
                      <a:pt x="654" y="152"/>
                    </a:lnTo>
                    <a:lnTo>
                      <a:pt x="645" y="152"/>
                    </a:lnTo>
                    <a:lnTo>
                      <a:pt x="641" y="152"/>
                    </a:lnTo>
                    <a:lnTo>
                      <a:pt x="637" y="152"/>
                    </a:lnTo>
                    <a:lnTo>
                      <a:pt x="632" y="152"/>
                    </a:lnTo>
                    <a:lnTo>
                      <a:pt x="624" y="152"/>
                    </a:lnTo>
                    <a:lnTo>
                      <a:pt x="619" y="152"/>
                    </a:lnTo>
                    <a:lnTo>
                      <a:pt x="615" y="152"/>
                    </a:lnTo>
                    <a:lnTo>
                      <a:pt x="611" y="152"/>
                    </a:lnTo>
                    <a:lnTo>
                      <a:pt x="602" y="152"/>
                    </a:lnTo>
                    <a:lnTo>
                      <a:pt x="598" y="152"/>
                    </a:lnTo>
                    <a:lnTo>
                      <a:pt x="593" y="152"/>
                    </a:lnTo>
                    <a:lnTo>
                      <a:pt x="589" y="152"/>
                    </a:lnTo>
                    <a:lnTo>
                      <a:pt x="585" y="152"/>
                    </a:lnTo>
                    <a:lnTo>
                      <a:pt x="576" y="152"/>
                    </a:lnTo>
                    <a:lnTo>
                      <a:pt x="572" y="152"/>
                    </a:lnTo>
                    <a:lnTo>
                      <a:pt x="567" y="152"/>
                    </a:lnTo>
                    <a:lnTo>
                      <a:pt x="563" y="152"/>
                    </a:lnTo>
                    <a:lnTo>
                      <a:pt x="554" y="152"/>
                    </a:lnTo>
                    <a:lnTo>
                      <a:pt x="550" y="152"/>
                    </a:lnTo>
                    <a:lnTo>
                      <a:pt x="546" y="152"/>
                    </a:lnTo>
                    <a:lnTo>
                      <a:pt x="541" y="152"/>
                    </a:lnTo>
                    <a:lnTo>
                      <a:pt x="537" y="152"/>
                    </a:lnTo>
                    <a:lnTo>
                      <a:pt x="528" y="152"/>
                    </a:lnTo>
                    <a:lnTo>
                      <a:pt x="524" y="152"/>
                    </a:lnTo>
                    <a:lnTo>
                      <a:pt x="520" y="152"/>
                    </a:lnTo>
                    <a:lnTo>
                      <a:pt x="515" y="152"/>
                    </a:lnTo>
                    <a:lnTo>
                      <a:pt x="507" y="152"/>
                    </a:lnTo>
                    <a:lnTo>
                      <a:pt x="502" y="152"/>
                    </a:lnTo>
                    <a:lnTo>
                      <a:pt x="498" y="152"/>
                    </a:lnTo>
                    <a:lnTo>
                      <a:pt x="494" y="152"/>
                    </a:lnTo>
                    <a:lnTo>
                      <a:pt x="485" y="152"/>
                    </a:lnTo>
                    <a:lnTo>
                      <a:pt x="481" y="152"/>
                    </a:lnTo>
                    <a:lnTo>
                      <a:pt x="476" y="152"/>
                    </a:lnTo>
                    <a:lnTo>
                      <a:pt x="472" y="152"/>
                    </a:lnTo>
                    <a:lnTo>
                      <a:pt x="468" y="152"/>
                    </a:lnTo>
                    <a:lnTo>
                      <a:pt x="459" y="152"/>
                    </a:lnTo>
                    <a:lnTo>
                      <a:pt x="455" y="152"/>
                    </a:lnTo>
                    <a:lnTo>
                      <a:pt x="450" y="152"/>
                    </a:lnTo>
                    <a:lnTo>
                      <a:pt x="446" y="152"/>
                    </a:lnTo>
                    <a:lnTo>
                      <a:pt x="437" y="152"/>
                    </a:lnTo>
                    <a:lnTo>
                      <a:pt x="433" y="152"/>
                    </a:lnTo>
                    <a:lnTo>
                      <a:pt x="429" y="152"/>
                    </a:lnTo>
                    <a:lnTo>
                      <a:pt x="424" y="152"/>
                    </a:lnTo>
                    <a:lnTo>
                      <a:pt x="420" y="152"/>
                    </a:lnTo>
                    <a:lnTo>
                      <a:pt x="411" y="152"/>
                    </a:lnTo>
                    <a:lnTo>
                      <a:pt x="407" y="152"/>
                    </a:lnTo>
                    <a:lnTo>
                      <a:pt x="403" y="152"/>
                    </a:lnTo>
                    <a:lnTo>
                      <a:pt x="398" y="152"/>
                    </a:lnTo>
                    <a:lnTo>
                      <a:pt x="390" y="152"/>
                    </a:lnTo>
                    <a:lnTo>
                      <a:pt x="385" y="152"/>
                    </a:lnTo>
                    <a:lnTo>
                      <a:pt x="381" y="152"/>
                    </a:lnTo>
                    <a:lnTo>
                      <a:pt x="377" y="152"/>
                    </a:lnTo>
                    <a:lnTo>
                      <a:pt x="368" y="152"/>
                    </a:lnTo>
                    <a:lnTo>
                      <a:pt x="364" y="152"/>
                    </a:lnTo>
                    <a:lnTo>
                      <a:pt x="360" y="152"/>
                    </a:lnTo>
                    <a:lnTo>
                      <a:pt x="355" y="152"/>
                    </a:lnTo>
                    <a:lnTo>
                      <a:pt x="351" y="152"/>
                    </a:lnTo>
                    <a:lnTo>
                      <a:pt x="342" y="152"/>
                    </a:lnTo>
                    <a:lnTo>
                      <a:pt x="338" y="152"/>
                    </a:lnTo>
                    <a:lnTo>
                      <a:pt x="334" y="152"/>
                    </a:lnTo>
                    <a:lnTo>
                      <a:pt x="329" y="152"/>
                    </a:lnTo>
                    <a:lnTo>
                      <a:pt x="321" y="152"/>
                    </a:lnTo>
                    <a:lnTo>
                      <a:pt x="316" y="152"/>
                    </a:lnTo>
                    <a:lnTo>
                      <a:pt x="312" y="152"/>
                    </a:lnTo>
                    <a:lnTo>
                      <a:pt x="308" y="152"/>
                    </a:lnTo>
                    <a:lnTo>
                      <a:pt x="299" y="152"/>
                    </a:lnTo>
                    <a:lnTo>
                      <a:pt x="295" y="152"/>
                    </a:lnTo>
                    <a:lnTo>
                      <a:pt x="290" y="152"/>
                    </a:lnTo>
                    <a:lnTo>
                      <a:pt x="286" y="152"/>
                    </a:lnTo>
                    <a:lnTo>
                      <a:pt x="282" y="152"/>
                    </a:lnTo>
                    <a:lnTo>
                      <a:pt x="273" y="152"/>
                    </a:lnTo>
                    <a:lnTo>
                      <a:pt x="269" y="152"/>
                    </a:lnTo>
                    <a:lnTo>
                      <a:pt x="264" y="152"/>
                    </a:lnTo>
                    <a:lnTo>
                      <a:pt x="260" y="152"/>
                    </a:lnTo>
                    <a:lnTo>
                      <a:pt x="251" y="152"/>
                    </a:lnTo>
                    <a:lnTo>
                      <a:pt x="247" y="152"/>
                    </a:lnTo>
                    <a:lnTo>
                      <a:pt x="243" y="152"/>
                    </a:lnTo>
                    <a:lnTo>
                      <a:pt x="238" y="152"/>
                    </a:lnTo>
                    <a:lnTo>
                      <a:pt x="234" y="152"/>
                    </a:lnTo>
                    <a:lnTo>
                      <a:pt x="225" y="152"/>
                    </a:lnTo>
                    <a:lnTo>
                      <a:pt x="221" y="152"/>
                    </a:lnTo>
                    <a:lnTo>
                      <a:pt x="217" y="152"/>
                    </a:lnTo>
                    <a:lnTo>
                      <a:pt x="212" y="152"/>
                    </a:lnTo>
                    <a:lnTo>
                      <a:pt x="204" y="152"/>
                    </a:lnTo>
                    <a:lnTo>
                      <a:pt x="199" y="152"/>
                    </a:lnTo>
                    <a:lnTo>
                      <a:pt x="195" y="152"/>
                    </a:lnTo>
                    <a:lnTo>
                      <a:pt x="191" y="152"/>
                    </a:lnTo>
                    <a:lnTo>
                      <a:pt x="182" y="152"/>
                    </a:lnTo>
                    <a:lnTo>
                      <a:pt x="178" y="152"/>
                    </a:lnTo>
                    <a:lnTo>
                      <a:pt x="173" y="152"/>
                    </a:lnTo>
                    <a:lnTo>
                      <a:pt x="169" y="152"/>
                    </a:lnTo>
                    <a:lnTo>
                      <a:pt x="165" y="152"/>
                    </a:lnTo>
                    <a:lnTo>
                      <a:pt x="156" y="152"/>
                    </a:lnTo>
                    <a:lnTo>
                      <a:pt x="152" y="152"/>
                    </a:lnTo>
                    <a:lnTo>
                      <a:pt x="147" y="152"/>
                    </a:lnTo>
                    <a:lnTo>
                      <a:pt x="143" y="152"/>
                    </a:lnTo>
                    <a:lnTo>
                      <a:pt x="134" y="152"/>
                    </a:lnTo>
                    <a:lnTo>
                      <a:pt x="130" y="152"/>
                    </a:lnTo>
                    <a:lnTo>
                      <a:pt x="126" y="152"/>
                    </a:lnTo>
                    <a:lnTo>
                      <a:pt x="121" y="152"/>
                    </a:lnTo>
                    <a:lnTo>
                      <a:pt x="117" y="152"/>
                    </a:lnTo>
                    <a:lnTo>
                      <a:pt x="108" y="152"/>
                    </a:lnTo>
                    <a:lnTo>
                      <a:pt x="104" y="152"/>
                    </a:lnTo>
                    <a:lnTo>
                      <a:pt x="100" y="152"/>
                    </a:lnTo>
                    <a:lnTo>
                      <a:pt x="95" y="152"/>
                    </a:lnTo>
                    <a:lnTo>
                      <a:pt x="87" y="152"/>
                    </a:lnTo>
                    <a:lnTo>
                      <a:pt x="82" y="152"/>
                    </a:lnTo>
                    <a:lnTo>
                      <a:pt x="78" y="152"/>
                    </a:lnTo>
                    <a:lnTo>
                      <a:pt x="74" y="152"/>
                    </a:lnTo>
                    <a:lnTo>
                      <a:pt x="65" y="152"/>
                    </a:lnTo>
                    <a:lnTo>
                      <a:pt x="61" y="152"/>
                    </a:lnTo>
                    <a:lnTo>
                      <a:pt x="56" y="152"/>
                    </a:lnTo>
                    <a:lnTo>
                      <a:pt x="52" y="152"/>
                    </a:lnTo>
                    <a:lnTo>
                      <a:pt x="48" y="152"/>
                    </a:lnTo>
                    <a:lnTo>
                      <a:pt x="39" y="152"/>
                    </a:lnTo>
                    <a:lnTo>
                      <a:pt x="35" y="152"/>
                    </a:lnTo>
                    <a:lnTo>
                      <a:pt x="30" y="152"/>
                    </a:lnTo>
                    <a:lnTo>
                      <a:pt x="26" y="152"/>
                    </a:lnTo>
                    <a:lnTo>
                      <a:pt x="17" y="152"/>
                    </a:lnTo>
                    <a:lnTo>
                      <a:pt x="13" y="152"/>
                    </a:lnTo>
                    <a:lnTo>
                      <a:pt x="9" y="152"/>
                    </a:lnTo>
                    <a:lnTo>
                      <a:pt x="4" y="152"/>
                    </a:lnTo>
                    <a:lnTo>
                      <a:pt x="0" y="152"/>
                    </a:lnTo>
                    <a:lnTo>
                      <a:pt x="0" y="12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663" name="Rectangle 230">
                <a:extLst>
                  <a:ext uri="{FF2B5EF4-FFF2-40B4-BE49-F238E27FC236}">
                    <a16:creationId xmlns="" xmlns:a16="http://schemas.microsoft.com/office/drawing/2014/main" id="{78DE5D26-966E-45E8-99FF-719FD9546B0E}"/>
                  </a:ext>
                </a:extLst>
              </p:cNvPr>
              <p:cNvSpPr>
                <a:spLocks noChangeArrowheads="1"/>
              </p:cNvSpPr>
              <p:nvPr/>
            </p:nvSpPr>
            <p:spPr bwMode="auto">
              <a:xfrm>
                <a:off x="2986"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h</a:t>
                </a:r>
              </a:p>
            </p:txBody>
          </p:sp>
          <p:sp>
            <p:nvSpPr>
              <p:cNvPr id="18664" name="Rectangle 231">
                <a:extLst>
                  <a:ext uri="{FF2B5EF4-FFF2-40B4-BE49-F238E27FC236}">
                    <a16:creationId xmlns="" xmlns:a16="http://schemas.microsoft.com/office/drawing/2014/main" id="{8D6F0F9E-6030-43B9-A78E-7DA31FB31A4C}"/>
                  </a:ext>
                </a:extLst>
              </p:cNvPr>
              <p:cNvSpPr>
                <a:spLocks noChangeArrowheads="1"/>
              </p:cNvSpPr>
              <p:nvPr/>
            </p:nvSpPr>
            <p:spPr bwMode="auto">
              <a:xfrm>
                <a:off x="3042"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18665" name="Rectangle 232">
                <a:extLst>
                  <a:ext uri="{FF2B5EF4-FFF2-40B4-BE49-F238E27FC236}">
                    <a16:creationId xmlns="" xmlns:a16="http://schemas.microsoft.com/office/drawing/2014/main" id="{E9F5AC34-8655-4C35-AED6-C85D52F096D1}"/>
                  </a:ext>
                </a:extLst>
              </p:cNvPr>
              <p:cNvSpPr>
                <a:spLocks noChangeArrowheads="1"/>
              </p:cNvSpPr>
              <p:nvPr/>
            </p:nvSpPr>
            <p:spPr bwMode="auto">
              <a:xfrm>
                <a:off x="3104"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666" name="Rectangle 233">
                <a:extLst>
                  <a:ext uri="{FF2B5EF4-FFF2-40B4-BE49-F238E27FC236}">
                    <a16:creationId xmlns="" xmlns:a16="http://schemas.microsoft.com/office/drawing/2014/main" id="{F6BBC2A4-9CC3-42BE-B7C1-9FAC99B6D4C3}"/>
                  </a:ext>
                </a:extLst>
              </p:cNvPr>
              <p:cNvSpPr>
                <a:spLocks noChangeArrowheads="1"/>
              </p:cNvSpPr>
              <p:nvPr/>
            </p:nvSpPr>
            <p:spPr bwMode="auto">
              <a:xfrm>
                <a:off x="3131" y="1039"/>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H</a:t>
                </a:r>
              </a:p>
            </p:txBody>
          </p:sp>
          <p:sp>
            <p:nvSpPr>
              <p:cNvPr id="18667" name="Rectangle 234">
                <a:extLst>
                  <a:ext uri="{FF2B5EF4-FFF2-40B4-BE49-F238E27FC236}">
                    <a16:creationId xmlns="" xmlns:a16="http://schemas.microsoft.com/office/drawing/2014/main" id="{7D0BD014-A408-48E2-BBCB-B85A5BF57EB7}"/>
                  </a:ext>
                </a:extLst>
              </p:cNvPr>
              <p:cNvSpPr>
                <a:spLocks noChangeArrowheads="1"/>
              </p:cNvSpPr>
              <p:nvPr/>
            </p:nvSpPr>
            <p:spPr bwMode="auto">
              <a:xfrm>
                <a:off x="3206" y="1039"/>
                <a:ext cx="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y</a:t>
                </a:r>
              </a:p>
            </p:txBody>
          </p:sp>
          <p:sp>
            <p:nvSpPr>
              <p:cNvPr id="18668" name="Rectangle 235">
                <a:extLst>
                  <a:ext uri="{FF2B5EF4-FFF2-40B4-BE49-F238E27FC236}">
                    <a16:creationId xmlns="" xmlns:a16="http://schemas.microsoft.com/office/drawing/2014/main" id="{6D828666-8780-4B83-B466-CE83A397A31C}"/>
                  </a:ext>
                </a:extLst>
              </p:cNvPr>
              <p:cNvSpPr>
                <a:spLocks noChangeArrowheads="1"/>
              </p:cNvSpPr>
              <p:nvPr/>
            </p:nvSpPr>
            <p:spPr bwMode="auto">
              <a:xfrm>
                <a:off x="3256"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p</a:t>
                </a:r>
              </a:p>
            </p:txBody>
          </p:sp>
          <p:sp>
            <p:nvSpPr>
              <p:cNvPr id="18669" name="Rectangle 236">
                <a:extLst>
                  <a:ext uri="{FF2B5EF4-FFF2-40B4-BE49-F238E27FC236}">
                    <a16:creationId xmlns="" xmlns:a16="http://schemas.microsoft.com/office/drawing/2014/main" id="{BDA5EB65-D6BE-4DC9-AEFF-07DD2A7C9B92}"/>
                  </a:ext>
                </a:extLst>
              </p:cNvPr>
              <p:cNvSpPr>
                <a:spLocks noChangeArrowheads="1"/>
              </p:cNvSpPr>
              <p:nvPr/>
            </p:nvSpPr>
            <p:spPr bwMode="auto">
              <a:xfrm>
                <a:off x="3318"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18670" name="Rectangle 237">
                <a:extLst>
                  <a:ext uri="{FF2B5EF4-FFF2-40B4-BE49-F238E27FC236}">
                    <a16:creationId xmlns="" xmlns:a16="http://schemas.microsoft.com/office/drawing/2014/main" id="{DE3ED7B8-2D72-4DAC-907B-4F1B1B2CFAFA}"/>
                  </a:ext>
                </a:extLst>
              </p:cNvPr>
              <p:cNvSpPr>
                <a:spLocks noChangeArrowheads="1"/>
              </p:cNvSpPr>
              <p:nvPr/>
            </p:nvSpPr>
            <p:spPr bwMode="auto">
              <a:xfrm>
                <a:off x="3380"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18671" name="Rectangle 238">
                <a:extLst>
                  <a:ext uri="{FF2B5EF4-FFF2-40B4-BE49-F238E27FC236}">
                    <a16:creationId xmlns="" xmlns:a16="http://schemas.microsoft.com/office/drawing/2014/main" id="{3C242652-5913-4710-A53A-EE98AFDF4011}"/>
                  </a:ext>
                </a:extLst>
              </p:cNvPr>
              <p:cNvSpPr>
                <a:spLocks noChangeArrowheads="1"/>
              </p:cNvSpPr>
              <p:nvPr/>
            </p:nvSpPr>
            <p:spPr bwMode="auto">
              <a:xfrm>
                <a:off x="3410"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h</a:t>
                </a:r>
              </a:p>
            </p:txBody>
          </p:sp>
          <p:sp>
            <p:nvSpPr>
              <p:cNvPr id="18672" name="Rectangle 239">
                <a:extLst>
                  <a:ext uri="{FF2B5EF4-FFF2-40B4-BE49-F238E27FC236}">
                    <a16:creationId xmlns="" xmlns:a16="http://schemas.microsoft.com/office/drawing/2014/main" id="{3D5740FB-E3AC-4E01-B29F-3D8BBA9EC299}"/>
                  </a:ext>
                </a:extLst>
              </p:cNvPr>
              <p:cNvSpPr>
                <a:spLocks noChangeArrowheads="1"/>
              </p:cNvSpPr>
              <p:nvPr/>
            </p:nvSpPr>
            <p:spPr bwMode="auto">
              <a:xfrm>
                <a:off x="3465"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18673" name="Rectangle 240">
                <a:extLst>
                  <a:ext uri="{FF2B5EF4-FFF2-40B4-BE49-F238E27FC236}">
                    <a16:creationId xmlns="" xmlns:a16="http://schemas.microsoft.com/office/drawing/2014/main" id="{522D34E3-E8AC-4E82-B397-FB8C78C8425D}"/>
                  </a:ext>
                </a:extLst>
              </p:cNvPr>
              <p:cNvSpPr>
                <a:spLocks noChangeArrowheads="1"/>
              </p:cNvSpPr>
              <p:nvPr/>
            </p:nvSpPr>
            <p:spPr bwMode="auto">
              <a:xfrm>
                <a:off x="3528" y="1039"/>
                <a:ext cx="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s</a:t>
                </a:r>
              </a:p>
            </p:txBody>
          </p:sp>
          <p:sp>
            <p:nvSpPr>
              <p:cNvPr id="18674" name="Rectangle 241">
                <a:extLst>
                  <a:ext uri="{FF2B5EF4-FFF2-40B4-BE49-F238E27FC236}">
                    <a16:creationId xmlns="" xmlns:a16="http://schemas.microsoft.com/office/drawing/2014/main" id="{211D70B3-9F4B-4EA9-A092-BF87A5423111}"/>
                  </a:ext>
                </a:extLst>
              </p:cNvPr>
              <p:cNvSpPr>
                <a:spLocks noChangeArrowheads="1"/>
              </p:cNvSpPr>
              <p:nvPr/>
            </p:nvSpPr>
            <p:spPr bwMode="auto">
              <a:xfrm>
                <a:off x="3585"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18675" name="Rectangle 242">
                <a:extLst>
                  <a:ext uri="{FF2B5EF4-FFF2-40B4-BE49-F238E27FC236}">
                    <a16:creationId xmlns="" xmlns:a16="http://schemas.microsoft.com/office/drawing/2014/main" id="{D306AFA4-BBB5-488C-AE2B-F21B5BBC6400}"/>
                  </a:ext>
                </a:extLst>
              </p:cNvPr>
              <p:cNvSpPr>
                <a:spLocks noChangeArrowheads="1"/>
              </p:cNvSpPr>
              <p:nvPr/>
            </p:nvSpPr>
            <p:spPr bwMode="auto">
              <a:xfrm>
                <a:off x="3606" y="1039"/>
                <a:ext cx="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z</a:t>
                </a:r>
              </a:p>
            </p:txBody>
          </p:sp>
          <p:sp>
            <p:nvSpPr>
              <p:cNvPr id="18676" name="Rectangle 243">
                <a:extLst>
                  <a:ext uri="{FF2B5EF4-FFF2-40B4-BE49-F238E27FC236}">
                    <a16:creationId xmlns="" xmlns:a16="http://schemas.microsoft.com/office/drawing/2014/main" id="{B3A947BB-7CF6-4EE0-BC96-F10D83669F26}"/>
                  </a:ext>
                </a:extLst>
              </p:cNvPr>
              <p:cNvSpPr>
                <a:spLocks noChangeArrowheads="1"/>
              </p:cNvSpPr>
              <p:nvPr/>
            </p:nvSpPr>
            <p:spPr bwMode="auto">
              <a:xfrm>
                <a:off x="3657"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18677" name="Rectangle 244">
                <a:extLst>
                  <a:ext uri="{FF2B5EF4-FFF2-40B4-BE49-F238E27FC236}">
                    <a16:creationId xmlns="" xmlns:a16="http://schemas.microsoft.com/office/drawing/2014/main" id="{64F4C554-CC22-49C6-AFAC-47FE4C35EF5D}"/>
                  </a:ext>
                </a:extLst>
              </p:cNvPr>
              <p:cNvSpPr>
                <a:spLocks noChangeArrowheads="1"/>
              </p:cNvSpPr>
              <p:nvPr/>
            </p:nvSpPr>
            <p:spPr bwMode="auto">
              <a:xfrm>
                <a:off x="3720"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d</a:t>
                </a:r>
              </a:p>
            </p:txBody>
          </p:sp>
          <p:sp>
            <p:nvSpPr>
              <p:cNvPr id="18678" name="Rectangle 245">
                <a:extLst>
                  <a:ext uri="{FF2B5EF4-FFF2-40B4-BE49-F238E27FC236}">
                    <a16:creationId xmlns="" xmlns:a16="http://schemas.microsoft.com/office/drawing/2014/main" id="{3D5A26ED-1ACB-464C-A745-94EC32A4A2DF}"/>
                  </a:ext>
                </a:extLst>
              </p:cNvPr>
              <p:cNvSpPr>
                <a:spLocks noChangeArrowheads="1"/>
              </p:cNvSpPr>
              <p:nvPr/>
            </p:nvSpPr>
            <p:spPr bwMode="auto">
              <a:xfrm>
                <a:off x="3782"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679" name="Rectangle 246">
                <a:extLst>
                  <a:ext uri="{FF2B5EF4-FFF2-40B4-BE49-F238E27FC236}">
                    <a16:creationId xmlns="" xmlns:a16="http://schemas.microsoft.com/office/drawing/2014/main" id="{124DF9DA-ABA5-47C7-89FC-B14C2C650DEE}"/>
                  </a:ext>
                </a:extLst>
              </p:cNvPr>
              <p:cNvSpPr>
                <a:spLocks noChangeArrowheads="1"/>
              </p:cNvSpPr>
              <p:nvPr/>
            </p:nvSpPr>
            <p:spPr bwMode="auto">
              <a:xfrm>
                <a:off x="3810" y="1039"/>
                <a:ext cx="9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S</a:t>
                </a:r>
              </a:p>
            </p:txBody>
          </p:sp>
          <p:sp>
            <p:nvSpPr>
              <p:cNvPr id="18680" name="Rectangle 247">
                <a:extLst>
                  <a:ext uri="{FF2B5EF4-FFF2-40B4-BE49-F238E27FC236}">
                    <a16:creationId xmlns="" xmlns:a16="http://schemas.microsoft.com/office/drawing/2014/main" id="{6773C3FB-9306-40FA-BC1B-A45272A0F8DE}"/>
                  </a:ext>
                </a:extLst>
              </p:cNvPr>
              <p:cNvSpPr>
                <a:spLocks noChangeArrowheads="1"/>
              </p:cNvSpPr>
              <p:nvPr/>
            </p:nvSpPr>
            <p:spPr bwMode="auto">
              <a:xfrm>
                <a:off x="3882"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a:t>
                </a:r>
              </a:p>
            </p:txBody>
          </p:sp>
          <p:sp>
            <p:nvSpPr>
              <p:cNvPr id="18681" name="Rectangle 248">
                <a:extLst>
                  <a:ext uri="{FF2B5EF4-FFF2-40B4-BE49-F238E27FC236}">
                    <a16:creationId xmlns="" xmlns:a16="http://schemas.microsoft.com/office/drawing/2014/main" id="{1D206A1F-9789-44EF-AC15-639AAB732572}"/>
                  </a:ext>
                </a:extLst>
              </p:cNvPr>
              <p:cNvSpPr>
                <a:spLocks noChangeArrowheads="1"/>
              </p:cNvSpPr>
              <p:nvPr/>
            </p:nvSpPr>
            <p:spPr bwMode="auto">
              <a:xfrm>
                <a:off x="3939" y="1039"/>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m</a:t>
                </a:r>
              </a:p>
            </p:txBody>
          </p:sp>
          <p:sp>
            <p:nvSpPr>
              <p:cNvPr id="18682" name="Rectangle 249">
                <a:extLst>
                  <a:ext uri="{FF2B5EF4-FFF2-40B4-BE49-F238E27FC236}">
                    <a16:creationId xmlns="" xmlns:a16="http://schemas.microsoft.com/office/drawing/2014/main" id="{61625CE1-8B6F-4B1E-990E-EC7E78F3A420}"/>
                  </a:ext>
                </a:extLst>
              </p:cNvPr>
              <p:cNvSpPr>
                <a:spLocks noChangeArrowheads="1"/>
              </p:cNvSpPr>
              <p:nvPr/>
            </p:nvSpPr>
            <p:spPr bwMode="auto">
              <a:xfrm>
                <a:off x="4030"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p</a:t>
                </a:r>
              </a:p>
            </p:txBody>
          </p:sp>
          <p:sp>
            <p:nvSpPr>
              <p:cNvPr id="18683" name="Rectangle 250">
                <a:extLst>
                  <a:ext uri="{FF2B5EF4-FFF2-40B4-BE49-F238E27FC236}">
                    <a16:creationId xmlns="" xmlns:a16="http://schemas.microsoft.com/office/drawing/2014/main" id="{8CA23159-6908-46A2-A4F6-84234B377CE7}"/>
                  </a:ext>
                </a:extLst>
              </p:cNvPr>
              <p:cNvSpPr>
                <a:spLocks noChangeArrowheads="1"/>
              </p:cNvSpPr>
              <p:nvPr/>
            </p:nvSpPr>
            <p:spPr bwMode="auto">
              <a:xfrm>
                <a:off x="4092"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l</a:t>
                </a:r>
              </a:p>
            </p:txBody>
          </p:sp>
          <p:sp>
            <p:nvSpPr>
              <p:cNvPr id="18684" name="Rectangle 251">
                <a:extLst>
                  <a:ext uri="{FF2B5EF4-FFF2-40B4-BE49-F238E27FC236}">
                    <a16:creationId xmlns="" xmlns:a16="http://schemas.microsoft.com/office/drawing/2014/main" id="{C64BE80D-2E64-470B-893B-CCA2113C1AE1}"/>
                  </a:ext>
                </a:extLst>
              </p:cNvPr>
              <p:cNvSpPr>
                <a:spLocks noChangeArrowheads="1"/>
              </p:cNvSpPr>
              <p:nvPr/>
            </p:nvSpPr>
            <p:spPr bwMode="auto">
              <a:xfrm>
                <a:off x="4114"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18685" name="Rectangle 252">
                <a:extLst>
                  <a:ext uri="{FF2B5EF4-FFF2-40B4-BE49-F238E27FC236}">
                    <a16:creationId xmlns="" xmlns:a16="http://schemas.microsoft.com/office/drawing/2014/main" id="{BA6766DF-9910-4494-8D10-0B136995467F}"/>
                  </a:ext>
                </a:extLst>
              </p:cNvPr>
              <p:cNvSpPr>
                <a:spLocks noChangeArrowheads="1"/>
              </p:cNvSpPr>
              <p:nvPr/>
            </p:nvSpPr>
            <p:spPr bwMode="auto">
              <a:xfrm>
                <a:off x="4138"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n</a:t>
                </a:r>
              </a:p>
            </p:txBody>
          </p:sp>
          <p:sp>
            <p:nvSpPr>
              <p:cNvPr id="18686" name="Rectangle 253">
                <a:extLst>
                  <a:ext uri="{FF2B5EF4-FFF2-40B4-BE49-F238E27FC236}">
                    <a16:creationId xmlns="" xmlns:a16="http://schemas.microsoft.com/office/drawing/2014/main" id="{072A3CE0-7245-4F85-ADD3-51339832F630}"/>
                  </a:ext>
                </a:extLst>
              </p:cNvPr>
              <p:cNvSpPr>
                <a:spLocks noChangeArrowheads="1"/>
              </p:cNvSpPr>
              <p:nvPr/>
            </p:nvSpPr>
            <p:spPr bwMode="auto">
              <a:xfrm>
                <a:off x="4193"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g</a:t>
                </a:r>
              </a:p>
            </p:txBody>
          </p:sp>
          <p:sp>
            <p:nvSpPr>
              <p:cNvPr id="18687" name="Rectangle 254">
                <a:extLst>
                  <a:ext uri="{FF2B5EF4-FFF2-40B4-BE49-F238E27FC236}">
                    <a16:creationId xmlns="" xmlns:a16="http://schemas.microsoft.com/office/drawing/2014/main" id="{AF363595-377D-4F7D-AD9A-3F8DD99714F1}"/>
                  </a:ext>
                </a:extLst>
              </p:cNvPr>
              <p:cNvSpPr>
                <a:spLocks noChangeArrowheads="1"/>
              </p:cNvSpPr>
              <p:nvPr/>
            </p:nvSpPr>
            <p:spPr bwMode="auto">
              <a:xfrm>
                <a:off x="4254"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688" name="Rectangle 255">
                <a:extLst>
                  <a:ext uri="{FF2B5EF4-FFF2-40B4-BE49-F238E27FC236}">
                    <a16:creationId xmlns="" xmlns:a16="http://schemas.microsoft.com/office/drawing/2014/main" id="{1641E0C7-48E8-4BFC-86C3-BF3F7CEDDD16}"/>
                  </a:ext>
                </a:extLst>
              </p:cNvPr>
              <p:cNvSpPr>
                <a:spLocks noChangeArrowheads="1"/>
              </p:cNvSpPr>
              <p:nvPr/>
            </p:nvSpPr>
            <p:spPr bwMode="auto">
              <a:xfrm>
                <a:off x="4283" y="1039"/>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D</a:t>
                </a:r>
              </a:p>
            </p:txBody>
          </p:sp>
          <p:sp>
            <p:nvSpPr>
              <p:cNvPr id="18689" name="Rectangle 256">
                <a:extLst>
                  <a:ext uri="{FF2B5EF4-FFF2-40B4-BE49-F238E27FC236}">
                    <a16:creationId xmlns="" xmlns:a16="http://schemas.microsoft.com/office/drawing/2014/main" id="{FFE7977A-B580-40DF-8E23-502845114929}"/>
                  </a:ext>
                </a:extLst>
              </p:cNvPr>
              <p:cNvSpPr>
                <a:spLocks noChangeArrowheads="1"/>
              </p:cNvSpPr>
              <p:nvPr/>
            </p:nvSpPr>
            <p:spPr bwMode="auto">
              <a:xfrm>
                <a:off x="4363"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18690" name="Rectangle 257">
                <a:extLst>
                  <a:ext uri="{FF2B5EF4-FFF2-40B4-BE49-F238E27FC236}">
                    <a16:creationId xmlns="" xmlns:a16="http://schemas.microsoft.com/office/drawing/2014/main" id="{07BA47AF-9973-4035-ACD8-F50A26CE6860}"/>
                  </a:ext>
                </a:extLst>
              </p:cNvPr>
              <p:cNvSpPr>
                <a:spLocks noChangeArrowheads="1"/>
              </p:cNvSpPr>
              <p:nvPr/>
            </p:nvSpPr>
            <p:spPr bwMode="auto">
              <a:xfrm>
                <a:off x="4385" y="1039"/>
                <a:ext cx="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s</a:t>
                </a:r>
              </a:p>
            </p:txBody>
          </p:sp>
          <p:sp>
            <p:nvSpPr>
              <p:cNvPr id="18691" name="Rectangle 258">
                <a:extLst>
                  <a:ext uri="{FF2B5EF4-FFF2-40B4-BE49-F238E27FC236}">
                    <a16:creationId xmlns="" xmlns:a16="http://schemas.microsoft.com/office/drawing/2014/main" id="{AD6B88A1-ACF1-43ED-A2CD-861916187DDF}"/>
                  </a:ext>
                </a:extLst>
              </p:cNvPr>
              <p:cNvSpPr>
                <a:spLocks noChangeArrowheads="1"/>
              </p:cNvSpPr>
              <p:nvPr/>
            </p:nvSpPr>
            <p:spPr bwMode="auto">
              <a:xfrm>
                <a:off x="4441"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18692" name="Rectangle 259">
                <a:extLst>
                  <a:ext uri="{FF2B5EF4-FFF2-40B4-BE49-F238E27FC236}">
                    <a16:creationId xmlns="" xmlns:a16="http://schemas.microsoft.com/office/drawing/2014/main" id="{D0A9F940-25ED-43E0-BA31-4B0FFF56279A}"/>
                  </a:ext>
                </a:extLst>
              </p:cNvPr>
              <p:cNvSpPr>
                <a:spLocks noChangeArrowheads="1"/>
              </p:cNvSpPr>
              <p:nvPr/>
            </p:nvSpPr>
            <p:spPr bwMode="auto">
              <a:xfrm>
                <a:off x="4469" y="1039"/>
                <a:ext cx="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r</a:t>
                </a:r>
              </a:p>
            </p:txBody>
          </p:sp>
          <p:sp>
            <p:nvSpPr>
              <p:cNvPr id="18693" name="Rectangle 260">
                <a:extLst>
                  <a:ext uri="{FF2B5EF4-FFF2-40B4-BE49-F238E27FC236}">
                    <a16:creationId xmlns="" xmlns:a16="http://schemas.microsoft.com/office/drawing/2014/main" id="{937C4E14-7E2D-4DD8-AEF0-5AAA3C6EEC8B}"/>
                  </a:ext>
                </a:extLst>
              </p:cNvPr>
              <p:cNvSpPr>
                <a:spLocks noChangeArrowheads="1"/>
              </p:cNvSpPr>
              <p:nvPr/>
            </p:nvSpPr>
            <p:spPr bwMode="auto">
              <a:xfrm>
                <a:off x="4503"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18694" name="Rectangle 261">
                <a:extLst>
                  <a:ext uri="{FF2B5EF4-FFF2-40B4-BE49-F238E27FC236}">
                    <a16:creationId xmlns="" xmlns:a16="http://schemas.microsoft.com/office/drawing/2014/main" id="{10E146FC-102C-40EF-9945-EF7EF30636CE}"/>
                  </a:ext>
                </a:extLst>
              </p:cNvPr>
              <p:cNvSpPr>
                <a:spLocks noChangeArrowheads="1"/>
              </p:cNvSpPr>
              <p:nvPr/>
            </p:nvSpPr>
            <p:spPr bwMode="auto">
              <a:xfrm>
                <a:off x="4525"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b</a:t>
                </a:r>
              </a:p>
            </p:txBody>
          </p:sp>
          <p:sp>
            <p:nvSpPr>
              <p:cNvPr id="18695" name="Rectangle 262">
                <a:extLst>
                  <a:ext uri="{FF2B5EF4-FFF2-40B4-BE49-F238E27FC236}">
                    <a16:creationId xmlns="" xmlns:a16="http://schemas.microsoft.com/office/drawing/2014/main" id="{52756E86-29DF-445A-A1D8-F82CD0BCEDB3}"/>
                  </a:ext>
                </a:extLst>
              </p:cNvPr>
              <p:cNvSpPr>
                <a:spLocks noChangeArrowheads="1"/>
              </p:cNvSpPr>
              <p:nvPr/>
            </p:nvSpPr>
            <p:spPr bwMode="auto">
              <a:xfrm>
                <a:off x="4587"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u</a:t>
                </a:r>
              </a:p>
            </p:txBody>
          </p:sp>
          <p:sp>
            <p:nvSpPr>
              <p:cNvPr id="18696" name="Rectangle 263">
                <a:extLst>
                  <a:ext uri="{FF2B5EF4-FFF2-40B4-BE49-F238E27FC236}">
                    <a16:creationId xmlns="" xmlns:a16="http://schemas.microsoft.com/office/drawing/2014/main" id="{DC0402F3-080F-4D84-A374-DEC115B57F87}"/>
                  </a:ext>
                </a:extLst>
              </p:cNvPr>
              <p:cNvSpPr>
                <a:spLocks noChangeArrowheads="1"/>
              </p:cNvSpPr>
              <p:nvPr/>
            </p:nvSpPr>
            <p:spPr bwMode="auto">
              <a:xfrm>
                <a:off x="4644"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18697" name="Rectangle 264">
                <a:extLst>
                  <a:ext uri="{FF2B5EF4-FFF2-40B4-BE49-F238E27FC236}">
                    <a16:creationId xmlns="" xmlns:a16="http://schemas.microsoft.com/office/drawing/2014/main" id="{E0DE111D-A64F-496C-8C5C-8F4D518B096E}"/>
                  </a:ext>
                </a:extLst>
              </p:cNvPr>
              <p:cNvSpPr>
                <a:spLocks noChangeArrowheads="1"/>
              </p:cNvSpPr>
              <p:nvPr/>
            </p:nvSpPr>
            <p:spPr bwMode="auto">
              <a:xfrm>
                <a:off x="4673" y="1039"/>
                <a:ext cx="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18698" name="Rectangle 265">
                <a:extLst>
                  <a:ext uri="{FF2B5EF4-FFF2-40B4-BE49-F238E27FC236}">
                    <a16:creationId xmlns="" xmlns:a16="http://schemas.microsoft.com/office/drawing/2014/main" id="{C80BD8E7-B0B0-4617-B54B-563BA4F6A6D9}"/>
                  </a:ext>
                </a:extLst>
              </p:cNvPr>
              <p:cNvSpPr>
                <a:spLocks noChangeArrowheads="1"/>
              </p:cNvSpPr>
              <p:nvPr/>
            </p:nvSpPr>
            <p:spPr bwMode="auto">
              <a:xfrm>
                <a:off x="4695"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18699" name="Rectangle 266">
                <a:extLst>
                  <a:ext uri="{FF2B5EF4-FFF2-40B4-BE49-F238E27FC236}">
                    <a16:creationId xmlns="" xmlns:a16="http://schemas.microsoft.com/office/drawing/2014/main" id="{C717AE1C-A719-40ED-ACB7-3345354C093B}"/>
                  </a:ext>
                </a:extLst>
              </p:cNvPr>
              <p:cNvSpPr>
                <a:spLocks noChangeArrowheads="1"/>
              </p:cNvSpPr>
              <p:nvPr/>
            </p:nvSpPr>
            <p:spPr bwMode="auto">
              <a:xfrm>
                <a:off x="4757"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n</a:t>
                </a:r>
              </a:p>
            </p:txBody>
          </p:sp>
          <p:sp>
            <p:nvSpPr>
              <p:cNvPr id="18700" name="Rectangle 267">
                <a:extLst>
                  <a:ext uri="{FF2B5EF4-FFF2-40B4-BE49-F238E27FC236}">
                    <a16:creationId xmlns="" xmlns:a16="http://schemas.microsoft.com/office/drawing/2014/main" id="{1F0C62BC-1B89-4893-9FDF-A14CFCCBC01F}"/>
                  </a:ext>
                </a:extLst>
              </p:cNvPr>
              <p:cNvSpPr>
                <a:spLocks noChangeArrowheads="1"/>
              </p:cNvSpPr>
              <p:nvPr/>
            </p:nvSpPr>
            <p:spPr bwMode="auto">
              <a:xfrm>
                <a:off x="4814"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701" name="Rectangle 268">
                <a:extLst>
                  <a:ext uri="{FF2B5EF4-FFF2-40B4-BE49-F238E27FC236}">
                    <a16:creationId xmlns="" xmlns:a16="http://schemas.microsoft.com/office/drawing/2014/main" id="{F4BC0211-71E1-4E64-8CA1-B744FB607173}"/>
                  </a:ext>
                </a:extLst>
              </p:cNvPr>
              <p:cNvSpPr>
                <a:spLocks noChangeArrowheads="1"/>
              </p:cNvSpPr>
              <p:nvPr/>
            </p:nvSpPr>
            <p:spPr bwMode="auto">
              <a:xfrm>
                <a:off x="4842"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18702" name="Rectangle 269">
                <a:extLst>
                  <a:ext uri="{FF2B5EF4-FFF2-40B4-BE49-F238E27FC236}">
                    <a16:creationId xmlns="" xmlns:a16="http://schemas.microsoft.com/office/drawing/2014/main" id="{3E61EFDB-0715-4C76-8590-DCB0DCA962F5}"/>
                  </a:ext>
                </a:extLst>
              </p:cNvPr>
              <p:cNvSpPr>
                <a:spLocks noChangeArrowheads="1"/>
              </p:cNvSpPr>
              <p:nvPr/>
            </p:nvSpPr>
            <p:spPr bwMode="auto">
              <a:xfrm>
                <a:off x="4903"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f</a:t>
                </a:r>
              </a:p>
            </p:txBody>
          </p:sp>
          <p:sp>
            <p:nvSpPr>
              <p:cNvPr id="18703" name="Rectangle 270">
                <a:extLst>
                  <a:ext uri="{FF2B5EF4-FFF2-40B4-BE49-F238E27FC236}">
                    <a16:creationId xmlns="" xmlns:a16="http://schemas.microsoft.com/office/drawing/2014/main" id="{66575D4E-6DFE-4398-8174-BC833CB86BEC}"/>
                  </a:ext>
                </a:extLst>
              </p:cNvPr>
              <p:cNvSpPr>
                <a:spLocks noChangeArrowheads="1"/>
              </p:cNvSpPr>
              <p:nvPr/>
            </p:nvSpPr>
            <p:spPr bwMode="auto">
              <a:xfrm>
                <a:off x="4937"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704" name="Rectangle 271">
                <a:extLst>
                  <a:ext uri="{FF2B5EF4-FFF2-40B4-BE49-F238E27FC236}">
                    <a16:creationId xmlns="" xmlns:a16="http://schemas.microsoft.com/office/drawing/2014/main" id="{2309CF9E-ACE2-4BED-A3C7-7E58BAF87159}"/>
                  </a:ext>
                </a:extLst>
              </p:cNvPr>
              <p:cNvSpPr>
                <a:spLocks noChangeArrowheads="1"/>
              </p:cNvSpPr>
              <p:nvPr/>
            </p:nvSpPr>
            <p:spPr bwMode="auto">
              <a:xfrm>
                <a:off x="4966"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18705" name="Rectangle 272">
                <a:extLst>
                  <a:ext uri="{FF2B5EF4-FFF2-40B4-BE49-F238E27FC236}">
                    <a16:creationId xmlns="" xmlns:a16="http://schemas.microsoft.com/office/drawing/2014/main" id="{ACE8F06F-DB5E-4B37-B6E8-C83B4F5A26DD}"/>
                  </a:ext>
                </a:extLst>
              </p:cNvPr>
              <p:cNvSpPr>
                <a:spLocks noChangeArrowheads="1"/>
              </p:cNvSpPr>
              <p:nvPr/>
            </p:nvSpPr>
            <p:spPr bwMode="auto">
              <a:xfrm>
                <a:off x="4994"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h</a:t>
                </a:r>
              </a:p>
            </p:txBody>
          </p:sp>
          <p:sp>
            <p:nvSpPr>
              <p:cNvPr id="18706" name="Rectangle 273">
                <a:extLst>
                  <a:ext uri="{FF2B5EF4-FFF2-40B4-BE49-F238E27FC236}">
                    <a16:creationId xmlns="" xmlns:a16="http://schemas.microsoft.com/office/drawing/2014/main" id="{DA71C237-97DA-42A7-AAE8-E36CEE0BB93A}"/>
                  </a:ext>
                </a:extLst>
              </p:cNvPr>
              <p:cNvSpPr>
                <a:spLocks noChangeArrowheads="1"/>
              </p:cNvSpPr>
              <p:nvPr/>
            </p:nvSpPr>
            <p:spPr bwMode="auto">
              <a:xfrm>
                <a:off x="5050"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18707" name="Rectangle 274">
                <a:extLst>
                  <a:ext uri="{FF2B5EF4-FFF2-40B4-BE49-F238E27FC236}">
                    <a16:creationId xmlns="" xmlns:a16="http://schemas.microsoft.com/office/drawing/2014/main" id="{8795949E-1FFE-4D04-877E-F149E58B498B}"/>
                  </a:ext>
                </a:extLst>
              </p:cNvPr>
              <p:cNvSpPr>
                <a:spLocks noChangeArrowheads="1"/>
              </p:cNvSpPr>
              <p:nvPr/>
            </p:nvSpPr>
            <p:spPr bwMode="auto">
              <a:xfrm>
                <a:off x="5113" y="1039"/>
                <a:ext cx="7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18708" name="Rectangle 275">
                <a:extLst>
                  <a:ext uri="{FF2B5EF4-FFF2-40B4-BE49-F238E27FC236}">
                    <a16:creationId xmlns="" xmlns:a16="http://schemas.microsoft.com/office/drawing/2014/main" id="{86F631A8-453D-40A4-90CB-0723E4C9FB32}"/>
                  </a:ext>
                </a:extLst>
              </p:cNvPr>
              <p:cNvSpPr>
                <a:spLocks noChangeArrowheads="1"/>
              </p:cNvSpPr>
              <p:nvPr/>
            </p:nvSpPr>
            <p:spPr bwMode="auto">
              <a:xfrm>
                <a:off x="5141" y="1039"/>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M</a:t>
                </a:r>
              </a:p>
            </p:txBody>
          </p:sp>
          <p:sp>
            <p:nvSpPr>
              <p:cNvPr id="18709" name="Rectangle 276">
                <a:extLst>
                  <a:ext uri="{FF2B5EF4-FFF2-40B4-BE49-F238E27FC236}">
                    <a16:creationId xmlns="" xmlns:a16="http://schemas.microsoft.com/office/drawing/2014/main" id="{98B4E5E7-6C66-438F-9562-C8DFCA73080C}"/>
                  </a:ext>
                </a:extLst>
              </p:cNvPr>
              <p:cNvSpPr>
                <a:spLocks noChangeArrowheads="1"/>
              </p:cNvSpPr>
              <p:nvPr/>
            </p:nvSpPr>
            <p:spPr bwMode="auto">
              <a:xfrm>
                <a:off x="5225"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18710" name="Rectangle 277">
                <a:extLst>
                  <a:ext uri="{FF2B5EF4-FFF2-40B4-BE49-F238E27FC236}">
                    <a16:creationId xmlns="" xmlns:a16="http://schemas.microsoft.com/office/drawing/2014/main" id="{F3A71451-B0F6-4647-BFA8-673BD771863F}"/>
                  </a:ext>
                </a:extLst>
              </p:cNvPr>
              <p:cNvSpPr>
                <a:spLocks noChangeArrowheads="1"/>
              </p:cNvSpPr>
              <p:nvPr/>
            </p:nvSpPr>
            <p:spPr bwMode="auto">
              <a:xfrm>
                <a:off x="5287"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a:t>
                </a:r>
              </a:p>
            </p:txBody>
          </p:sp>
          <p:sp>
            <p:nvSpPr>
              <p:cNvPr id="18711" name="Rectangle 278">
                <a:extLst>
                  <a:ext uri="{FF2B5EF4-FFF2-40B4-BE49-F238E27FC236}">
                    <a16:creationId xmlns="" xmlns:a16="http://schemas.microsoft.com/office/drawing/2014/main" id="{5A19FA30-15EC-4897-8768-7B14F8F85795}"/>
                  </a:ext>
                </a:extLst>
              </p:cNvPr>
              <p:cNvSpPr>
                <a:spLocks noChangeArrowheads="1"/>
              </p:cNvSpPr>
              <p:nvPr/>
            </p:nvSpPr>
            <p:spPr bwMode="auto">
              <a:xfrm>
                <a:off x="5343" y="1039"/>
                <a:ext cx="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n</a:t>
                </a:r>
              </a:p>
            </p:txBody>
          </p:sp>
          <p:sp>
            <p:nvSpPr>
              <p:cNvPr id="18712" name="Rectangle 279">
                <a:extLst>
                  <a:ext uri="{FF2B5EF4-FFF2-40B4-BE49-F238E27FC236}">
                    <a16:creationId xmlns="" xmlns:a16="http://schemas.microsoft.com/office/drawing/2014/main" id="{1115491D-FA16-4A85-A6EE-44CE433321B9}"/>
                  </a:ext>
                </a:extLst>
              </p:cNvPr>
              <p:cNvSpPr>
                <a:spLocks noChangeArrowheads="1"/>
              </p:cNvSpPr>
              <p:nvPr/>
            </p:nvSpPr>
            <p:spPr bwMode="auto">
              <a:xfrm>
                <a:off x="3895" y="2403"/>
                <a:ext cx="682" cy="19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18713" name="Line 280">
                <a:extLst>
                  <a:ext uri="{FF2B5EF4-FFF2-40B4-BE49-F238E27FC236}">
                    <a16:creationId xmlns="" xmlns:a16="http://schemas.microsoft.com/office/drawing/2014/main" id="{B81FAA5F-B75D-449A-9C7A-B35DBDE6A9BA}"/>
                  </a:ext>
                </a:extLst>
              </p:cNvPr>
              <p:cNvSpPr>
                <a:spLocks noChangeShapeType="1"/>
              </p:cNvSpPr>
              <p:nvPr/>
            </p:nvSpPr>
            <p:spPr bwMode="auto">
              <a:xfrm>
                <a:off x="4231" y="1430"/>
                <a:ext cx="0" cy="1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nvGrpSpPr>
              <p:cNvPr id="18714" name="Group 281">
                <a:extLst>
                  <a:ext uri="{FF2B5EF4-FFF2-40B4-BE49-F238E27FC236}">
                    <a16:creationId xmlns="" xmlns:a16="http://schemas.microsoft.com/office/drawing/2014/main" id="{6E86C760-C74D-431F-B09A-411F57C404E5}"/>
                  </a:ext>
                </a:extLst>
              </p:cNvPr>
              <p:cNvGrpSpPr>
                <a:grpSpLocks/>
              </p:cNvGrpSpPr>
              <p:nvPr/>
            </p:nvGrpSpPr>
            <p:grpSpPr bwMode="auto">
              <a:xfrm>
                <a:off x="3722" y="2703"/>
                <a:ext cx="876" cy="106"/>
                <a:chOff x="2354" y="2658"/>
                <a:chExt cx="674" cy="82"/>
              </a:xfrm>
            </p:grpSpPr>
            <p:sp>
              <p:nvSpPr>
                <p:cNvPr id="18724" name="Rectangle 282">
                  <a:extLst>
                    <a:ext uri="{FF2B5EF4-FFF2-40B4-BE49-F238E27FC236}">
                      <a16:creationId xmlns="" xmlns:a16="http://schemas.microsoft.com/office/drawing/2014/main" id="{630DE185-DE20-4B2D-BFD2-2157A8593DDB}"/>
                    </a:ext>
                  </a:extLst>
                </p:cNvPr>
                <p:cNvSpPr>
                  <a:spLocks noChangeArrowheads="1"/>
                </p:cNvSpPr>
                <p:nvPr/>
              </p:nvSpPr>
              <p:spPr bwMode="auto">
                <a:xfrm>
                  <a:off x="2633" y="2658"/>
                  <a:ext cx="11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latin typeface="Symbol" panose="05050102010706020507" pitchFamily="18" charset="2"/>
                    </a:rPr>
                    <a:t></a:t>
                  </a:r>
                  <a:r>
                    <a:rPr lang="en-US" altLang="en-US" sz="800" baseline="-25000">
                      <a:solidFill>
                        <a:srgbClr val="000000"/>
                      </a:solidFill>
                    </a:rPr>
                    <a:t>0</a:t>
                  </a:r>
                  <a:r>
                    <a:rPr lang="en-US" altLang="en-US" sz="800">
                      <a:solidFill>
                        <a:srgbClr val="000000"/>
                      </a:solidFill>
                    </a:rPr>
                    <a:t>=28</a:t>
                  </a:r>
                </a:p>
              </p:txBody>
            </p:sp>
            <p:sp>
              <p:nvSpPr>
                <p:cNvPr id="18725" name="Rectangle 283">
                  <a:extLst>
                    <a:ext uri="{FF2B5EF4-FFF2-40B4-BE49-F238E27FC236}">
                      <a16:creationId xmlns="" xmlns:a16="http://schemas.microsoft.com/office/drawing/2014/main" id="{8B4DCC95-67E9-45A8-94C3-011981B0B658}"/>
                    </a:ext>
                  </a:extLst>
                </p:cNvPr>
                <p:cNvSpPr>
                  <a:spLocks noChangeArrowheads="1"/>
                </p:cNvSpPr>
                <p:nvPr/>
              </p:nvSpPr>
              <p:spPr bwMode="auto">
                <a:xfrm>
                  <a:off x="2918" y="2660"/>
                  <a:ext cx="11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28.98</a:t>
                  </a:r>
                </a:p>
              </p:txBody>
            </p:sp>
            <p:sp>
              <p:nvSpPr>
                <p:cNvPr id="18726" name="Rectangle 284">
                  <a:extLst>
                    <a:ext uri="{FF2B5EF4-FFF2-40B4-BE49-F238E27FC236}">
                      <a16:creationId xmlns="" xmlns:a16="http://schemas.microsoft.com/office/drawing/2014/main" id="{1B8C80F0-35F8-48CB-89D2-E1BD9905C9F4}"/>
                    </a:ext>
                  </a:extLst>
                </p:cNvPr>
                <p:cNvSpPr>
                  <a:spLocks noChangeArrowheads="1"/>
                </p:cNvSpPr>
                <p:nvPr/>
              </p:nvSpPr>
              <p:spPr bwMode="auto">
                <a:xfrm>
                  <a:off x="2354" y="2661"/>
                  <a:ext cx="11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27.02</a:t>
                  </a:r>
                </a:p>
              </p:txBody>
            </p:sp>
          </p:grpSp>
          <p:sp>
            <p:nvSpPr>
              <p:cNvPr id="18715" name="Line 285">
                <a:extLst>
                  <a:ext uri="{FF2B5EF4-FFF2-40B4-BE49-F238E27FC236}">
                    <a16:creationId xmlns="" xmlns:a16="http://schemas.microsoft.com/office/drawing/2014/main" id="{F4D5D202-59F9-437C-88DB-738A2EB73645}"/>
                  </a:ext>
                </a:extLst>
              </p:cNvPr>
              <p:cNvSpPr>
                <a:spLocks noChangeShapeType="1"/>
              </p:cNvSpPr>
              <p:nvPr/>
            </p:nvSpPr>
            <p:spPr bwMode="auto">
              <a:xfrm>
                <a:off x="3891" y="2413"/>
                <a:ext cx="0" cy="2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716" name="Line 286">
                <a:extLst>
                  <a:ext uri="{FF2B5EF4-FFF2-40B4-BE49-F238E27FC236}">
                    <a16:creationId xmlns="" xmlns:a16="http://schemas.microsoft.com/office/drawing/2014/main" id="{533C86ED-CFF6-49C1-B741-AAF19E81FA72}"/>
                  </a:ext>
                </a:extLst>
              </p:cNvPr>
              <p:cNvSpPr>
                <a:spLocks noChangeShapeType="1"/>
              </p:cNvSpPr>
              <p:nvPr/>
            </p:nvSpPr>
            <p:spPr bwMode="auto">
              <a:xfrm>
                <a:off x="4583" y="2413"/>
                <a:ext cx="0" cy="2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717" name="Line 287">
                <a:extLst>
                  <a:ext uri="{FF2B5EF4-FFF2-40B4-BE49-F238E27FC236}">
                    <a16:creationId xmlns="" xmlns:a16="http://schemas.microsoft.com/office/drawing/2014/main" id="{B18933C0-6D11-486F-B2D5-4FECF3E349F1}"/>
                  </a:ext>
                </a:extLst>
              </p:cNvPr>
              <p:cNvSpPr>
                <a:spLocks noChangeShapeType="1"/>
              </p:cNvSpPr>
              <p:nvPr/>
            </p:nvSpPr>
            <p:spPr bwMode="auto">
              <a:xfrm>
                <a:off x="3891" y="2425"/>
                <a:ext cx="0" cy="2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1600" name="Rectangle 288">
                <a:extLst>
                  <a:ext uri="{FF2B5EF4-FFF2-40B4-BE49-F238E27FC236}">
                    <a16:creationId xmlns="" xmlns:a16="http://schemas.microsoft.com/office/drawing/2014/main" id="{AF40BE73-253C-4DF4-A2C7-A31F56442AD5}"/>
                  </a:ext>
                </a:extLst>
              </p:cNvPr>
              <p:cNvSpPr>
                <a:spLocks noChangeArrowheads="1"/>
              </p:cNvSpPr>
              <p:nvPr/>
            </p:nvSpPr>
            <p:spPr bwMode="auto">
              <a:xfrm>
                <a:off x="3386" y="2159"/>
                <a:ext cx="125" cy="102"/>
              </a:xfrm>
              <a:prstGeom prst="rect">
                <a:avLst/>
              </a:prstGeom>
              <a:gradFill rotWithShape="0">
                <a:gsLst>
                  <a:gs pos="0">
                    <a:schemeClr val="hlink">
                      <a:gamma/>
                      <a:tint val="0"/>
                      <a:invGamma/>
                    </a:schemeClr>
                  </a:gs>
                  <a:gs pos="100000">
                    <a:schemeClr val="hlink"/>
                  </a:gs>
                </a:gsLst>
                <a:path path="shape">
                  <a:fillToRect l="50000" t="50000" r="50000" b="50000"/>
                </a:path>
              </a:gradFill>
              <a:ln w="12700">
                <a:noFill/>
                <a:miter lim="800000"/>
                <a:headEnd/>
                <a:tailEnd/>
              </a:ln>
              <a:effectLst/>
            </p:spPr>
            <p:txBody>
              <a:bodyPr wrap="none" lIns="90488" tIns="44450" rIns="90488" bIns="44450">
                <a:spAutoFit/>
              </a:bodyPr>
              <a:lstStyle/>
              <a:p>
                <a:pPr>
                  <a:defRPr/>
                </a:pPr>
                <a:r>
                  <a:rPr lang="en-US" sz="800">
                    <a:solidFill>
                      <a:srgbClr val="000000"/>
                    </a:solidFill>
                    <a:latin typeface="Arial" charset="0"/>
                  </a:rPr>
                  <a:t>.025</a:t>
                </a:r>
              </a:p>
            </p:txBody>
          </p:sp>
          <p:sp>
            <p:nvSpPr>
              <p:cNvPr id="141601" name="Rectangle 289">
                <a:extLst>
                  <a:ext uri="{FF2B5EF4-FFF2-40B4-BE49-F238E27FC236}">
                    <a16:creationId xmlns="" xmlns:a16="http://schemas.microsoft.com/office/drawing/2014/main" id="{09F51C8F-5E7B-4A7F-9F78-98D96B1C8DCE}"/>
                  </a:ext>
                </a:extLst>
              </p:cNvPr>
              <p:cNvSpPr>
                <a:spLocks noChangeArrowheads="1"/>
              </p:cNvSpPr>
              <p:nvPr/>
            </p:nvSpPr>
            <p:spPr bwMode="auto">
              <a:xfrm>
                <a:off x="4820" y="2159"/>
                <a:ext cx="125" cy="102"/>
              </a:xfrm>
              <a:prstGeom prst="rect">
                <a:avLst/>
              </a:prstGeom>
              <a:gradFill rotWithShape="0">
                <a:gsLst>
                  <a:gs pos="0">
                    <a:schemeClr val="hlink">
                      <a:gamma/>
                      <a:tint val="0"/>
                      <a:invGamma/>
                    </a:schemeClr>
                  </a:gs>
                  <a:gs pos="100000">
                    <a:schemeClr val="hlink"/>
                  </a:gs>
                </a:gsLst>
                <a:path path="shape">
                  <a:fillToRect l="50000" t="50000" r="50000" b="50000"/>
                </a:path>
              </a:gradFill>
              <a:ln w="12700">
                <a:noFill/>
                <a:miter lim="800000"/>
                <a:headEnd/>
                <a:tailEnd/>
              </a:ln>
              <a:effectLst/>
            </p:spPr>
            <p:txBody>
              <a:bodyPr wrap="none" lIns="90488" tIns="44450" rIns="90488" bIns="44450">
                <a:spAutoFit/>
              </a:bodyPr>
              <a:lstStyle/>
              <a:p>
                <a:pPr>
                  <a:defRPr/>
                </a:pPr>
                <a:r>
                  <a:rPr lang="en-US" sz="800">
                    <a:solidFill>
                      <a:srgbClr val="000000"/>
                    </a:solidFill>
                    <a:latin typeface="Arial" charset="0"/>
                  </a:rPr>
                  <a:t>.025</a:t>
                </a:r>
              </a:p>
            </p:txBody>
          </p:sp>
          <p:sp>
            <p:nvSpPr>
              <p:cNvPr id="141602" name="Rectangle 290">
                <a:extLst>
                  <a:ext uri="{FF2B5EF4-FFF2-40B4-BE49-F238E27FC236}">
                    <a16:creationId xmlns="" xmlns:a16="http://schemas.microsoft.com/office/drawing/2014/main" id="{3CAAE25D-CA7E-423D-B89F-16FC1FAE4BD9}"/>
                  </a:ext>
                </a:extLst>
              </p:cNvPr>
              <p:cNvSpPr>
                <a:spLocks noChangeArrowheads="1"/>
              </p:cNvSpPr>
              <p:nvPr/>
            </p:nvSpPr>
            <p:spPr bwMode="auto">
              <a:xfrm>
                <a:off x="4507" y="1505"/>
                <a:ext cx="106" cy="102"/>
              </a:xfrm>
              <a:prstGeom prst="rect">
                <a:avLst/>
              </a:prstGeom>
              <a:gradFill rotWithShape="0">
                <a:gsLst>
                  <a:gs pos="0">
                    <a:schemeClr val="hlink">
                      <a:gamma/>
                      <a:tint val="0"/>
                      <a:invGamma/>
                    </a:schemeClr>
                  </a:gs>
                  <a:gs pos="100000">
                    <a:schemeClr val="hlink"/>
                  </a:gs>
                </a:gsLst>
                <a:path path="shape">
                  <a:fillToRect l="50000" t="50000" r="50000" b="50000"/>
                </a:path>
              </a:gradFill>
              <a:ln w="12700">
                <a:noFill/>
                <a:miter lim="800000"/>
                <a:headEnd/>
                <a:tailEnd/>
              </a:ln>
              <a:effectLst/>
            </p:spPr>
            <p:txBody>
              <a:bodyPr wrap="none" lIns="90488" tIns="44450" rIns="90488" bIns="44450">
                <a:spAutoFit/>
              </a:bodyPr>
              <a:lstStyle/>
              <a:p>
                <a:pPr>
                  <a:defRPr/>
                </a:pPr>
                <a:r>
                  <a:rPr lang="en-US" sz="800">
                    <a:solidFill>
                      <a:srgbClr val="000000"/>
                    </a:solidFill>
                    <a:latin typeface="Arial" charset="0"/>
                  </a:rPr>
                  <a:t>.95</a:t>
                </a:r>
              </a:p>
            </p:txBody>
          </p:sp>
          <p:sp>
            <p:nvSpPr>
              <p:cNvPr id="18721" name="Line 291">
                <a:extLst>
                  <a:ext uri="{FF2B5EF4-FFF2-40B4-BE49-F238E27FC236}">
                    <a16:creationId xmlns="" xmlns:a16="http://schemas.microsoft.com/office/drawing/2014/main" id="{2919A518-9AF4-455E-B9A3-B432656D0F25}"/>
                  </a:ext>
                </a:extLst>
              </p:cNvPr>
              <p:cNvSpPr>
                <a:spLocks noChangeShapeType="1"/>
              </p:cNvSpPr>
              <p:nvPr/>
            </p:nvSpPr>
            <p:spPr bwMode="auto">
              <a:xfrm flipV="1">
                <a:off x="4408" y="1667"/>
                <a:ext cx="169" cy="169"/>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sp>
            <p:nvSpPr>
              <p:cNvPr id="18722" name="Line 292">
                <a:extLst>
                  <a:ext uri="{FF2B5EF4-FFF2-40B4-BE49-F238E27FC236}">
                    <a16:creationId xmlns="" xmlns:a16="http://schemas.microsoft.com/office/drawing/2014/main" id="{7CD413BF-262B-4954-9D93-E81418D7C73B}"/>
                  </a:ext>
                </a:extLst>
              </p:cNvPr>
              <p:cNvSpPr>
                <a:spLocks noChangeShapeType="1"/>
              </p:cNvSpPr>
              <p:nvPr/>
            </p:nvSpPr>
            <p:spPr bwMode="auto">
              <a:xfrm flipV="1">
                <a:off x="4651" y="2302"/>
                <a:ext cx="153" cy="18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sp>
            <p:nvSpPr>
              <p:cNvPr id="18723" name="Line 293">
                <a:extLst>
                  <a:ext uri="{FF2B5EF4-FFF2-40B4-BE49-F238E27FC236}">
                    <a16:creationId xmlns="" xmlns:a16="http://schemas.microsoft.com/office/drawing/2014/main" id="{F39DD1E9-37CE-4976-9A64-2DD39A939AEB}"/>
                  </a:ext>
                </a:extLst>
              </p:cNvPr>
              <p:cNvSpPr>
                <a:spLocks noChangeShapeType="1"/>
              </p:cNvSpPr>
              <p:nvPr/>
            </p:nvSpPr>
            <p:spPr bwMode="auto">
              <a:xfrm flipH="1" flipV="1">
                <a:off x="3667" y="2326"/>
                <a:ext cx="143" cy="18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18438" name="Rectangle 294">
              <a:extLst>
                <a:ext uri="{FF2B5EF4-FFF2-40B4-BE49-F238E27FC236}">
                  <a16:creationId xmlns="" xmlns:a16="http://schemas.microsoft.com/office/drawing/2014/main" id="{F48F66EB-6082-41C8-B123-4BD9A3D360FD}"/>
                </a:ext>
              </a:extLst>
            </p:cNvPr>
            <p:cNvSpPr>
              <a:spLocks noChangeArrowheads="1"/>
            </p:cNvSpPr>
            <p:nvPr/>
          </p:nvSpPr>
          <p:spPr bwMode="auto">
            <a:xfrm>
              <a:off x="2916" y="1092"/>
              <a:ext cx="9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F0A553CC-CEC8-4081-93B2-6AB3F8CC1428}"/>
              </a:ext>
            </a:extLst>
          </p:cNvPr>
          <p:cNvSpPr>
            <a:spLocks noGrp="1" noChangeArrowheads="1"/>
          </p:cNvSpPr>
          <p:nvPr>
            <p:ph type="title"/>
          </p:nvPr>
        </p:nvSpPr>
        <p:spPr>
          <a:xfrm>
            <a:off x="1981200" y="381000"/>
            <a:ext cx="8229600" cy="685800"/>
          </a:xfrm>
          <a:solidFill>
            <a:srgbClr val="CCFFFF"/>
          </a:solidFill>
          <a:ln>
            <a:solidFill>
              <a:schemeClr val="tx1"/>
            </a:solidFill>
            <a:miter lim="800000"/>
            <a:headEnd/>
            <a:tailEnd/>
          </a:ln>
        </p:spPr>
        <p:txBody>
          <a:bodyPr/>
          <a:lstStyle/>
          <a:p>
            <a:pPr eaLnBrk="1" hangingPunct="1"/>
            <a:r>
              <a:rPr lang="en-US" altLang="en-US" sz="4000"/>
              <a:t>One-Tailed Test</a:t>
            </a:r>
          </a:p>
        </p:txBody>
      </p:sp>
      <p:sp>
        <p:nvSpPr>
          <p:cNvPr id="19459" name="Rectangle 3">
            <a:extLst>
              <a:ext uri="{FF2B5EF4-FFF2-40B4-BE49-F238E27FC236}">
                <a16:creationId xmlns="" xmlns:a16="http://schemas.microsoft.com/office/drawing/2014/main" id="{23EEA099-113C-4DF4-BB55-E9951CE581A3}"/>
              </a:ext>
            </a:extLst>
          </p:cNvPr>
          <p:cNvSpPr>
            <a:spLocks noGrp="1" noChangeArrowheads="1"/>
          </p:cNvSpPr>
          <p:nvPr>
            <p:ph type="body" idx="1"/>
          </p:nvPr>
        </p:nvSpPr>
        <p:spPr>
          <a:xfrm>
            <a:off x="1905000" y="1600201"/>
            <a:ext cx="8458200" cy="4525963"/>
          </a:xfrm>
          <a:solidFill>
            <a:srgbClr val="FFFF99"/>
          </a:solidFill>
          <a:ln>
            <a:solidFill>
              <a:schemeClr val="tx1"/>
            </a:solidFill>
            <a:miter lim="800000"/>
            <a:headEnd/>
            <a:tailEnd/>
          </a:ln>
        </p:spPr>
        <p:txBody>
          <a:bodyPr/>
          <a:lstStyle/>
          <a:p>
            <a:pPr eaLnBrk="1" hangingPunct="1">
              <a:buFontTx/>
              <a:buNone/>
            </a:pPr>
            <a:r>
              <a:rPr lang="en-US" altLang="en-US"/>
              <a:t>	A one-tailed test would be used when we are to test the population mean is either lower or higher than some hypothesized value. Ex: H</a:t>
            </a:r>
            <a:r>
              <a:rPr lang="en-US" altLang="en-US" baseline="-25000"/>
              <a:t>0</a:t>
            </a:r>
            <a:r>
              <a:rPr lang="en-US" altLang="en-US"/>
              <a:t>:µ=µ H</a:t>
            </a:r>
            <a:r>
              <a:rPr lang="en-US" altLang="en-US" baseline="-25000"/>
              <a:t>0</a:t>
            </a:r>
            <a:r>
              <a:rPr lang="en-US" altLang="en-US"/>
              <a:t>and,H</a:t>
            </a:r>
            <a:r>
              <a:rPr lang="en-US" altLang="en-US" baseline="-25000"/>
              <a:t>a</a:t>
            </a:r>
            <a:r>
              <a:rPr lang="en-US" altLang="en-US"/>
              <a:t>:µ&lt;µ H</a:t>
            </a:r>
            <a:r>
              <a:rPr lang="en-US" altLang="en-US" baseline="-25000"/>
              <a:t>0</a:t>
            </a:r>
            <a:r>
              <a:rPr lang="en-US" altLang="en-US"/>
              <a:t> then we apply the left tailed test. When H</a:t>
            </a:r>
            <a:r>
              <a:rPr lang="en-US" altLang="en-US" baseline="-25000"/>
              <a:t>0</a:t>
            </a:r>
            <a:r>
              <a:rPr lang="en-US" altLang="en-US"/>
              <a:t>:µ=µ H</a:t>
            </a:r>
            <a:r>
              <a:rPr lang="en-US" altLang="en-US" baseline="-25000"/>
              <a:t>0 </a:t>
            </a:r>
            <a:r>
              <a:rPr lang="en-US" altLang="en-US"/>
              <a:t>and</a:t>
            </a:r>
            <a:r>
              <a:rPr lang="en-US" altLang="en-US" baseline="-25000"/>
              <a:t> </a:t>
            </a:r>
            <a:r>
              <a:rPr lang="en-US" altLang="en-US"/>
              <a:t>H</a:t>
            </a:r>
            <a:r>
              <a:rPr lang="en-US" altLang="en-US" baseline="-25000"/>
              <a:t>a</a:t>
            </a:r>
            <a:r>
              <a:rPr lang="en-US" altLang="en-US"/>
              <a:t>:µ&gt;µ H</a:t>
            </a:r>
            <a:r>
              <a:rPr lang="en-US" altLang="en-US" baseline="-25000"/>
              <a:t>0, </a:t>
            </a:r>
            <a:r>
              <a:rPr lang="en-US" altLang="en-US"/>
              <a:t>then a right tailed test would be appropriate.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0D0CDD30-B1D7-4AC5-A350-177CAEE5EC63}"/>
              </a:ext>
            </a:extLst>
          </p:cNvPr>
          <p:cNvSpPr>
            <a:spLocks noGrp="1" noChangeArrowheads="1"/>
          </p:cNvSpPr>
          <p:nvPr>
            <p:ph type="title"/>
          </p:nvPr>
        </p:nvSpPr>
        <p:spPr>
          <a:xfrm>
            <a:off x="1981200" y="274638"/>
            <a:ext cx="8229600" cy="792162"/>
          </a:xfrm>
          <a:solidFill>
            <a:srgbClr val="FFFF99"/>
          </a:solidFill>
          <a:ln>
            <a:solidFill>
              <a:schemeClr val="tx1"/>
            </a:solidFill>
            <a:miter lim="800000"/>
            <a:headEnd/>
            <a:tailEnd/>
          </a:ln>
        </p:spPr>
        <p:txBody>
          <a:bodyPr/>
          <a:lstStyle/>
          <a:p>
            <a:pPr eaLnBrk="1" hangingPunct="1"/>
            <a:r>
              <a:rPr lang="en-US" altLang="en-US"/>
              <a:t>Right Tailed Test</a:t>
            </a:r>
          </a:p>
        </p:txBody>
      </p:sp>
      <p:sp>
        <p:nvSpPr>
          <p:cNvPr id="20483" name="Rectangle 3">
            <a:extLst>
              <a:ext uri="{FF2B5EF4-FFF2-40B4-BE49-F238E27FC236}">
                <a16:creationId xmlns="" xmlns:a16="http://schemas.microsoft.com/office/drawing/2014/main" id="{36361E97-58D0-4532-AF53-B0350051A5E6}"/>
              </a:ext>
            </a:extLst>
          </p:cNvPr>
          <p:cNvSpPr>
            <a:spLocks noGrp="1" noChangeArrowheads="1"/>
          </p:cNvSpPr>
          <p:nvPr>
            <p:ph type="body" idx="1"/>
          </p:nvPr>
        </p:nvSpPr>
        <p:spPr>
          <a:ln>
            <a:solidFill>
              <a:schemeClr val="tx1"/>
            </a:solidFill>
            <a:miter lim="800000"/>
            <a:headEnd/>
            <a:tailEnd/>
          </a:ln>
        </p:spPr>
        <p:txBody>
          <a:bodyPr/>
          <a:lstStyle/>
          <a:p>
            <a:pPr algn="ctr" eaLnBrk="1" hangingPunct="1"/>
            <a:endParaRPr lang="en-US" altLang="en-US"/>
          </a:p>
        </p:txBody>
      </p:sp>
      <p:grpSp>
        <p:nvGrpSpPr>
          <p:cNvPr id="20484" name="Group 4">
            <a:extLst>
              <a:ext uri="{FF2B5EF4-FFF2-40B4-BE49-F238E27FC236}">
                <a16:creationId xmlns="" xmlns:a16="http://schemas.microsoft.com/office/drawing/2014/main" id="{F88EEC01-6240-4583-913E-6B7908953B18}"/>
              </a:ext>
            </a:extLst>
          </p:cNvPr>
          <p:cNvGrpSpPr>
            <a:grpSpLocks/>
          </p:cNvGrpSpPr>
          <p:nvPr/>
        </p:nvGrpSpPr>
        <p:grpSpPr bwMode="auto">
          <a:xfrm>
            <a:off x="1905000" y="1828800"/>
            <a:ext cx="7467600" cy="4173538"/>
            <a:chOff x="628" y="1331"/>
            <a:chExt cx="1713" cy="1826"/>
          </a:xfrm>
        </p:grpSpPr>
        <p:sp>
          <p:nvSpPr>
            <p:cNvPr id="20485" name="Rectangle 5">
              <a:extLst>
                <a:ext uri="{FF2B5EF4-FFF2-40B4-BE49-F238E27FC236}">
                  <a16:creationId xmlns="" xmlns:a16="http://schemas.microsoft.com/office/drawing/2014/main" id="{08E051AA-DA28-4260-BC49-0F1E82223459}"/>
                </a:ext>
              </a:extLst>
            </p:cNvPr>
            <p:cNvSpPr>
              <a:spLocks noChangeArrowheads="1"/>
            </p:cNvSpPr>
            <p:nvPr/>
          </p:nvSpPr>
          <p:spPr bwMode="auto">
            <a:xfrm>
              <a:off x="1967" y="1762"/>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a:latin typeface="Times New Roman" panose="02020603050405020304" pitchFamily="18" charset="0"/>
                </a:rPr>
                <a:t>0.99</a:t>
              </a:r>
            </a:p>
          </p:txBody>
        </p:sp>
        <p:sp>
          <p:nvSpPr>
            <p:cNvPr id="20486" name="Rectangle 6">
              <a:extLst>
                <a:ext uri="{FF2B5EF4-FFF2-40B4-BE49-F238E27FC236}">
                  <a16:creationId xmlns="" xmlns:a16="http://schemas.microsoft.com/office/drawing/2014/main" id="{2EEF928B-DDCC-4EB3-8375-AE46E2AB9E11}"/>
                </a:ext>
              </a:extLst>
            </p:cNvPr>
            <p:cNvSpPr>
              <a:spLocks noChangeArrowheads="1"/>
            </p:cNvSpPr>
            <p:nvPr/>
          </p:nvSpPr>
          <p:spPr bwMode="auto">
            <a:xfrm>
              <a:off x="2106" y="2234"/>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a:latin typeface="Symbol" panose="05050102010706020507" pitchFamily="18" charset="2"/>
                </a:rPr>
                <a:t></a:t>
              </a:r>
            </a:p>
          </p:txBody>
        </p:sp>
        <p:sp>
          <p:nvSpPr>
            <p:cNvPr id="20487" name="Rectangle 7">
              <a:extLst>
                <a:ext uri="{FF2B5EF4-FFF2-40B4-BE49-F238E27FC236}">
                  <a16:creationId xmlns="" xmlns:a16="http://schemas.microsoft.com/office/drawing/2014/main" id="{1DF60301-397E-4A69-B019-A234DF804ECF}"/>
                </a:ext>
              </a:extLst>
            </p:cNvPr>
            <p:cNvSpPr>
              <a:spLocks noChangeArrowheads="1"/>
            </p:cNvSpPr>
            <p:nvPr/>
          </p:nvSpPr>
          <p:spPr bwMode="auto">
            <a:xfrm>
              <a:off x="1733" y="2644"/>
              <a:ext cx="10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t>2.326</a:t>
              </a:r>
            </a:p>
          </p:txBody>
        </p:sp>
        <p:sp>
          <p:nvSpPr>
            <p:cNvPr id="20488" name="Freeform 8">
              <a:extLst>
                <a:ext uri="{FF2B5EF4-FFF2-40B4-BE49-F238E27FC236}">
                  <a16:creationId xmlns="" xmlns:a16="http://schemas.microsoft.com/office/drawing/2014/main" id="{05213B69-FB9F-4729-A811-E79A8564EFFA}"/>
                </a:ext>
              </a:extLst>
            </p:cNvPr>
            <p:cNvSpPr>
              <a:spLocks/>
            </p:cNvSpPr>
            <p:nvPr/>
          </p:nvSpPr>
          <p:spPr bwMode="auto">
            <a:xfrm>
              <a:off x="963" y="1579"/>
              <a:ext cx="1378" cy="968"/>
            </a:xfrm>
            <a:custGeom>
              <a:avLst/>
              <a:gdLst>
                <a:gd name="T0" fmla="*/ 0 w 1378"/>
                <a:gd name="T1" fmla="*/ 967 h 968"/>
                <a:gd name="T2" fmla="*/ 1377 w 1378"/>
                <a:gd name="T3" fmla="*/ 967 h 968"/>
                <a:gd name="T4" fmla="*/ 1377 w 1378"/>
                <a:gd name="T5" fmla="*/ 0 h 968"/>
                <a:gd name="T6" fmla="*/ 0 w 1378"/>
                <a:gd name="T7" fmla="*/ 0 h 968"/>
                <a:gd name="T8" fmla="*/ 0 w 1378"/>
                <a:gd name="T9" fmla="*/ 967 h 968"/>
                <a:gd name="T10" fmla="*/ 0 60000 65536"/>
                <a:gd name="T11" fmla="*/ 0 60000 65536"/>
                <a:gd name="T12" fmla="*/ 0 60000 65536"/>
                <a:gd name="T13" fmla="*/ 0 60000 65536"/>
                <a:gd name="T14" fmla="*/ 0 60000 65536"/>
                <a:gd name="T15" fmla="*/ 0 w 1378"/>
                <a:gd name="T16" fmla="*/ 0 h 968"/>
                <a:gd name="T17" fmla="*/ 1378 w 1378"/>
                <a:gd name="T18" fmla="*/ 968 h 968"/>
              </a:gdLst>
              <a:ahLst/>
              <a:cxnLst>
                <a:cxn ang="T10">
                  <a:pos x="T0" y="T1"/>
                </a:cxn>
                <a:cxn ang="T11">
                  <a:pos x="T2" y="T3"/>
                </a:cxn>
                <a:cxn ang="T12">
                  <a:pos x="T4" y="T5"/>
                </a:cxn>
                <a:cxn ang="T13">
                  <a:pos x="T6" y="T7"/>
                </a:cxn>
                <a:cxn ang="T14">
                  <a:pos x="T8" y="T9"/>
                </a:cxn>
              </a:cxnLst>
              <a:rect l="T15" t="T16" r="T17" b="T18"/>
              <a:pathLst>
                <a:path w="1378" h="968">
                  <a:moveTo>
                    <a:pt x="0" y="967"/>
                  </a:moveTo>
                  <a:lnTo>
                    <a:pt x="1377" y="967"/>
                  </a:lnTo>
                  <a:lnTo>
                    <a:pt x="1377" y="0"/>
                  </a:lnTo>
                  <a:lnTo>
                    <a:pt x="0" y="0"/>
                  </a:lnTo>
                  <a:lnTo>
                    <a:pt x="0" y="9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489" name="Rectangle 9">
              <a:extLst>
                <a:ext uri="{FF2B5EF4-FFF2-40B4-BE49-F238E27FC236}">
                  <a16:creationId xmlns="" xmlns:a16="http://schemas.microsoft.com/office/drawing/2014/main" id="{50305896-B867-4ED3-9EBE-E447E3D08D2A}"/>
                </a:ext>
              </a:extLst>
            </p:cNvPr>
            <p:cNvSpPr>
              <a:spLocks noChangeArrowheads="1"/>
            </p:cNvSpPr>
            <p:nvPr/>
          </p:nvSpPr>
          <p:spPr bwMode="auto">
            <a:xfrm>
              <a:off x="2239" y="2568"/>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5</a:t>
              </a:r>
            </a:p>
          </p:txBody>
        </p:sp>
        <p:sp>
          <p:nvSpPr>
            <p:cNvPr id="20490" name="Rectangle 10">
              <a:extLst>
                <a:ext uri="{FF2B5EF4-FFF2-40B4-BE49-F238E27FC236}">
                  <a16:creationId xmlns="" xmlns:a16="http://schemas.microsoft.com/office/drawing/2014/main" id="{88E6DE98-F322-4D8D-8760-0EE75E512451}"/>
                </a:ext>
              </a:extLst>
            </p:cNvPr>
            <p:cNvSpPr>
              <a:spLocks noChangeArrowheads="1"/>
            </p:cNvSpPr>
            <p:nvPr/>
          </p:nvSpPr>
          <p:spPr bwMode="auto">
            <a:xfrm>
              <a:off x="1612" y="2568"/>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491" name="Rectangle 11">
              <a:extLst>
                <a:ext uri="{FF2B5EF4-FFF2-40B4-BE49-F238E27FC236}">
                  <a16:creationId xmlns="" xmlns:a16="http://schemas.microsoft.com/office/drawing/2014/main" id="{6F70E392-9333-454E-9787-E5CAEE9A6871}"/>
                </a:ext>
              </a:extLst>
            </p:cNvPr>
            <p:cNvSpPr>
              <a:spLocks noChangeArrowheads="1"/>
            </p:cNvSpPr>
            <p:nvPr/>
          </p:nvSpPr>
          <p:spPr bwMode="auto">
            <a:xfrm>
              <a:off x="969" y="2568"/>
              <a:ext cx="4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492" name="Rectangle 12">
              <a:extLst>
                <a:ext uri="{FF2B5EF4-FFF2-40B4-BE49-F238E27FC236}">
                  <a16:creationId xmlns="" xmlns:a16="http://schemas.microsoft.com/office/drawing/2014/main" id="{2CB6B20C-589D-41D3-90AB-CA54947F7971}"/>
                </a:ext>
              </a:extLst>
            </p:cNvPr>
            <p:cNvSpPr>
              <a:spLocks noChangeArrowheads="1"/>
            </p:cNvSpPr>
            <p:nvPr/>
          </p:nvSpPr>
          <p:spPr bwMode="auto">
            <a:xfrm>
              <a:off x="987" y="2568"/>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5</a:t>
              </a:r>
            </a:p>
          </p:txBody>
        </p:sp>
        <p:sp>
          <p:nvSpPr>
            <p:cNvPr id="20493" name="Line 13">
              <a:extLst>
                <a:ext uri="{FF2B5EF4-FFF2-40B4-BE49-F238E27FC236}">
                  <a16:creationId xmlns="" xmlns:a16="http://schemas.microsoft.com/office/drawing/2014/main" id="{FD4A2B48-BF89-4392-BBFA-0801A1F1B052}"/>
                </a:ext>
              </a:extLst>
            </p:cNvPr>
            <p:cNvSpPr>
              <a:spLocks noChangeShapeType="1"/>
            </p:cNvSpPr>
            <p:nvPr/>
          </p:nvSpPr>
          <p:spPr bwMode="auto">
            <a:xfrm>
              <a:off x="2280" y="2550"/>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494" name="Line 14">
              <a:extLst>
                <a:ext uri="{FF2B5EF4-FFF2-40B4-BE49-F238E27FC236}">
                  <a16:creationId xmlns="" xmlns:a16="http://schemas.microsoft.com/office/drawing/2014/main" id="{E8313E4D-D1B6-4152-9857-8D5460EC7C21}"/>
                </a:ext>
              </a:extLst>
            </p:cNvPr>
            <p:cNvSpPr>
              <a:spLocks noChangeShapeType="1"/>
            </p:cNvSpPr>
            <p:nvPr/>
          </p:nvSpPr>
          <p:spPr bwMode="auto">
            <a:xfrm>
              <a:off x="1652" y="2550"/>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495" name="Line 15">
              <a:extLst>
                <a:ext uri="{FF2B5EF4-FFF2-40B4-BE49-F238E27FC236}">
                  <a16:creationId xmlns="" xmlns:a16="http://schemas.microsoft.com/office/drawing/2014/main" id="{86398694-8287-42B3-9173-111BCD0B0CBD}"/>
                </a:ext>
              </a:extLst>
            </p:cNvPr>
            <p:cNvSpPr>
              <a:spLocks noChangeShapeType="1"/>
            </p:cNvSpPr>
            <p:nvPr/>
          </p:nvSpPr>
          <p:spPr bwMode="auto">
            <a:xfrm>
              <a:off x="1024" y="2550"/>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496" name="Rectangle 16">
              <a:extLst>
                <a:ext uri="{FF2B5EF4-FFF2-40B4-BE49-F238E27FC236}">
                  <a16:creationId xmlns="" xmlns:a16="http://schemas.microsoft.com/office/drawing/2014/main" id="{973065C8-0017-4BD7-A5B1-390B7FDF9FE0}"/>
                </a:ext>
              </a:extLst>
            </p:cNvPr>
            <p:cNvSpPr>
              <a:spLocks noChangeArrowheads="1"/>
            </p:cNvSpPr>
            <p:nvPr/>
          </p:nvSpPr>
          <p:spPr bwMode="auto">
            <a:xfrm>
              <a:off x="780" y="1561"/>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497" name="Rectangle 17">
              <a:extLst>
                <a:ext uri="{FF2B5EF4-FFF2-40B4-BE49-F238E27FC236}">
                  <a16:creationId xmlns="" xmlns:a16="http://schemas.microsoft.com/office/drawing/2014/main" id="{C9B0BB81-D9F0-4B5E-9831-9E84065F8420}"/>
                </a:ext>
              </a:extLst>
            </p:cNvPr>
            <p:cNvSpPr>
              <a:spLocks noChangeArrowheads="1"/>
            </p:cNvSpPr>
            <p:nvPr/>
          </p:nvSpPr>
          <p:spPr bwMode="auto">
            <a:xfrm>
              <a:off x="806" y="1561"/>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498" name="Rectangle 18">
              <a:extLst>
                <a:ext uri="{FF2B5EF4-FFF2-40B4-BE49-F238E27FC236}">
                  <a16:creationId xmlns="" xmlns:a16="http://schemas.microsoft.com/office/drawing/2014/main" id="{35E4BA19-F8C3-4BFB-B4CA-83D58E2E618E}"/>
                </a:ext>
              </a:extLst>
            </p:cNvPr>
            <p:cNvSpPr>
              <a:spLocks noChangeArrowheads="1"/>
            </p:cNvSpPr>
            <p:nvPr/>
          </p:nvSpPr>
          <p:spPr bwMode="auto">
            <a:xfrm>
              <a:off x="823" y="1561"/>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4</a:t>
              </a:r>
            </a:p>
          </p:txBody>
        </p:sp>
        <p:sp>
          <p:nvSpPr>
            <p:cNvPr id="20499" name="Rectangle 19">
              <a:extLst>
                <a:ext uri="{FF2B5EF4-FFF2-40B4-BE49-F238E27FC236}">
                  <a16:creationId xmlns="" xmlns:a16="http://schemas.microsoft.com/office/drawing/2014/main" id="{1D3FD3EC-7C71-4BB5-9C34-1933CFEB6C0C}"/>
                </a:ext>
              </a:extLst>
            </p:cNvPr>
            <p:cNvSpPr>
              <a:spLocks noChangeArrowheads="1"/>
            </p:cNvSpPr>
            <p:nvPr/>
          </p:nvSpPr>
          <p:spPr bwMode="auto">
            <a:xfrm>
              <a:off x="780" y="1791"/>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500" name="Rectangle 20">
              <a:extLst>
                <a:ext uri="{FF2B5EF4-FFF2-40B4-BE49-F238E27FC236}">
                  <a16:creationId xmlns="" xmlns:a16="http://schemas.microsoft.com/office/drawing/2014/main" id="{0A99051D-9D8F-4980-8180-EB8CF1AC00DB}"/>
                </a:ext>
              </a:extLst>
            </p:cNvPr>
            <p:cNvSpPr>
              <a:spLocks noChangeArrowheads="1"/>
            </p:cNvSpPr>
            <p:nvPr/>
          </p:nvSpPr>
          <p:spPr bwMode="auto">
            <a:xfrm>
              <a:off x="806" y="1791"/>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501" name="Rectangle 21">
              <a:extLst>
                <a:ext uri="{FF2B5EF4-FFF2-40B4-BE49-F238E27FC236}">
                  <a16:creationId xmlns="" xmlns:a16="http://schemas.microsoft.com/office/drawing/2014/main" id="{2DCEBF2C-3CC0-4EA2-9B64-49C55B184334}"/>
                </a:ext>
              </a:extLst>
            </p:cNvPr>
            <p:cNvSpPr>
              <a:spLocks noChangeArrowheads="1"/>
            </p:cNvSpPr>
            <p:nvPr/>
          </p:nvSpPr>
          <p:spPr bwMode="auto">
            <a:xfrm>
              <a:off x="823" y="1791"/>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3</a:t>
              </a:r>
            </a:p>
          </p:txBody>
        </p:sp>
        <p:sp>
          <p:nvSpPr>
            <p:cNvPr id="20502" name="Rectangle 22">
              <a:extLst>
                <a:ext uri="{FF2B5EF4-FFF2-40B4-BE49-F238E27FC236}">
                  <a16:creationId xmlns="" xmlns:a16="http://schemas.microsoft.com/office/drawing/2014/main" id="{1EEA8CFD-D365-472F-92FF-DD4FC2824024}"/>
                </a:ext>
              </a:extLst>
            </p:cNvPr>
            <p:cNvSpPr>
              <a:spLocks noChangeArrowheads="1"/>
            </p:cNvSpPr>
            <p:nvPr/>
          </p:nvSpPr>
          <p:spPr bwMode="auto">
            <a:xfrm>
              <a:off x="780" y="2017"/>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503" name="Rectangle 23">
              <a:extLst>
                <a:ext uri="{FF2B5EF4-FFF2-40B4-BE49-F238E27FC236}">
                  <a16:creationId xmlns="" xmlns:a16="http://schemas.microsoft.com/office/drawing/2014/main" id="{98BE8033-4207-4470-889A-C07CA1328978}"/>
                </a:ext>
              </a:extLst>
            </p:cNvPr>
            <p:cNvSpPr>
              <a:spLocks noChangeArrowheads="1"/>
            </p:cNvSpPr>
            <p:nvPr/>
          </p:nvSpPr>
          <p:spPr bwMode="auto">
            <a:xfrm>
              <a:off x="806" y="2017"/>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504" name="Rectangle 24">
              <a:extLst>
                <a:ext uri="{FF2B5EF4-FFF2-40B4-BE49-F238E27FC236}">
                  <a16:creationId xmlns="" xmlns:a16="http://schemas.microsoft.com/office/drawing/2014/main" id="{D6B480AF-3B98-44F7-A518-E66C9002DF87}"/>
                </a:ext>
              </a:extLst>
            </p:cNvPr>
            <p:cNvSpPr>
              <a:spLocks noChangeArrowheads="1"/>
            </p:cNvSpPr>
            <p:nvPr/>
          </p:nvSpPr>
          <p:spPr bwMode="auto">
            <a:xfrm>
              <a:off x="823" y="2017"/>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2</a:t>
              </a:r>
            </a:p>
          </p:txBody>
        </p:sp>
        <p:sp>
          <p:nvSpPr>
            <p:cNvPr id="20505" name="Rectangle 25">
              <a:extLst>
                <a:ext uri="{FF2B5EF4-FFF2-40B4-BE49-F238E27FC236}">
                  <a16:creationId xmlns="" xmlns:a16="http://schemas.microsoft.com/office/drawing/2014/main" id="{C156DAD2-944F-4ED7-BC1E-3798A1EEA30B}"/>
                </a:ext>
              </a:extLst>
            </p:cNvPr>
            <p:cNvSpPr>
              <a:spLocks noChangeArrowheads="1"/>
            </p:cNvSpPr>
            <p:nvPr/>
          </p:nvSpPr>
          <p:spPr bwMode="auto">
            <a:xfrm>
              <a:off x="780" y="2246"/>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506" name="Rectangle 26">
              <a:extLst>
                <a:ext uri="{FF2B5EF4-FFF2-40B4-BE49-F238E27FC236}">
                  <a16:creationId xmlns="" xmlns:a16="http://schemas.microsoft.com/office/drawing/2014/main" id="{B72D37F2-2700-4071-AA60-2F452838272B}"/>
                </a:ext>
              </a:extLst>
            </p:cNvPr>
            <p:cNvSpPr>
              <a:spLocks noChangeArrowheads="1"/>
            </p:cNvSpPr>
            <p:nvPr/>
          </p:nvSpPr>
          <p:spPr bwMode="auto">
            <a:xfrm>
              <a:off x="806" y="2246"/>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507" name="Rectangle 27">
              <a:extLst>
                <a:ext uri="{FF2B5EF4-FFF2-40B4-BE49-F238E27FC236}">
                  <a16:creationId xmlns="" xmlns:a16="http://schemas.microsoft.com/office/drawing/2014/main" id="{0CC977AE-A001-41C4-987F-84EDFB6B228F}"/>
                </a:ext>
              </a:extLst>
            </p:cNvPr>
            <p:cNvSpPr>
              <a:spLocks noChangeArrowheads="1"/>
            </p:cNvSpPr>
            <p:nvPr/>
          </p:nvSpPr>
          <p:spPr bwMode="auto">
            <a:xfrm>
              <a:off x="823" y="2246"/>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1</a:t>
              </a:r>
            </a:p>
          </p:txBody>
        </p:sp>
        <p:sp>
          <p:nvSpPr>
            <p:cNvPr id="20508" name="Rectangle 28">
              <a:extLst>
                <a:ext uri="{FF2B5EF4-FFF2-40B4-BE49-F238E27FC236}">
                  <a16:creationId xmlns="" xmlns:a16="http://schemas.microsoft.com/office/drawing/2014/main" id="{44B7ABE5-7B06-4CEC-9E48-EAB9468F38FE}"/>
                </a:ext>
              </a:extLst>
            </p:cNvPr>
            <p:cNvSpPr>
              <a:spLocks noChangeArrowheads="1"/>
            </p:cNvSpPr>
            <p:nvPr/>
          </p:nvSpPr>
          <p:spPr bwMode="auto">
            <a:xfrm>
              <a:off x="780" y="2473"/>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509" name="Rectangle 29">
              <a:extLst>
                <a:ext uri="{FF2B5EF4-FFF2-40B4-BE49-F238E27FC236}">
                  <a16:creationId xmlns="" xmlns:a16="http://schemas.microsoft.com/office/drawing/2014/main" id="{37D47D14-AB22-4E48-BC15-A6B9E81EB586}"/>
                </a:ext>
              </a:extLst>
            </p:cNvPr>
            <p:cNvSpPr>
              <a:spLocks noChangeArrowheads="1"/>
            </p:cNvSpPr>
            <p:nvPr/>
          </p:nvSpPr>
          <p:spPr bwMode="auto">
            <a:xfrm>
              <a:off x="806" y="2473"/>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a:t>
              </a:r>
            </a:p>
          </p:txBody>
        </p:sp>
        <p:sp>
          <p:nvSpPr>
            <p:cNvPr id="20510" name="Rectangle 30">
              <a:extLst>
                <a:ext uri="{FF2B5EF4-FFF2-40B4-BE49-F238E27FC236}">
                  <a16:creationId xmlns="" xmlns:a16="http://schemas.microsoft.com/office/drawing/2014/main" id="{58A1BD40-153A-4DAB-8533-A48566890091}"/>
                </a:ext>
              </a:extLst>
            </p:cNvPr>
            <p:cNvSpPr>
              <a:spLocks noChangeArrowheads="1"/>
            </p:cNvSpPr>
            <p:nvPr/>
          </p:nvSpPr>
          <p:spPr bwMode="auto">
            <a:xfrm>
              <a:off x="823" y="2473"/>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00">
                  <a:solidFill>
                    <a:srgbClr val="000000"/>
                  </a:solidFill>
                </a:rPr>
                <a:t>0</a:t>
              </a:r>
            </a:p>
          </p:txBody>
        </p:sp>
        <p:sp>
          <p:nvSpPr>
            <p:cNvPr id="20511" name="Line 31">
              <a:extLst>
                <a:ext uri="{FF2B5EF4-FFF2-40B4-BE49-F238E27FC236}">
                  <a16:creationId xmlns="" xmlns:a16="http://schemas.microsoft.com/office/drawing/2014/main" id="{7F8BFCA5-6704-487A-BBAB-6AFE2EC24199}"/>
                </a:ext>
              </a:extLst>
            </p:cNvPr>
            <p:cNvSpPr>
              <a:spLocks noChangeShapeType="1"/>
            </p:cNvSpPr>
            <p:nvPr/>
          </p:nvSpPr>
          <p:spPr bwMode="auto">
            <a:xfrm flipH="1">
              <a:off x="911" y="161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2" name="Line 32">
              <a:extLst>
                <a:ext uri="{FF2B5EF4-FFF2-40B4-BE49-F238E27FC236}">
                  <a16:creationId xmlns="" xmlns:a16="http://schemas.microsoft.com/office/drawing/2014/main" id="{4D94D0C1-6E5B-4F0A-90EA-899F9F193D4E}"/>
                </a:ext>
              </a:extLst>
            </p:cNvPr>
            <p:cNvSpPr>
              <a:spLocks noChangeShapeType="1"/>
            </p:cNvSpPr>
            <p:nvPr/>
          </p:nvSpPr>
          <p:spPr bwMode="auto">
            <a:xfrm flipH="1">
              <a:off x="911" y="184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3" name="Line 33">
              <a:extLst>
                <a:ext uri="{FF2B5EF4-FFF2-40B4-BE49-F238E27FC236}">
                  <a16:creationId xmlns="" xmlns:a16="http://schemas.microsoft.com/office/drawing/2014/main" id="{FF80A25A-5B90-4DFE-ABA6-98B56EC7C5C8}"/>
                </a:ext>
              </a:extLst>
            </p:cNvPr>
            <p:cNvSpPr>
              <a:spLocks noChangeShapeType="1"/>
            </p:cNvSpPr>
            <p:nvPr/>
          </p:nvSpPr>
          <p:spPr bwMode="auto">
            <a:xfrm flipH="1">
              <a:off x="911" y="2073"/>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4" name="Line 34">
              <a:extLst>
                <a:ext uri="{FF2B5EF4-FFF2-40B4-BE49-F238E27FC236}">
                  <a16:creationId xmlns="" xmlns:a16="http://schemas.microsoft.com/office/drawing/2014/main" id="{5CBF6E64-FDCA-461F-9C8D-499B9FF01EE5}"/>
                </a:ext>
              </a:extLst>
            </p:cNvPr>
            <p:cNvSpPr>
              <a:spLocks noChangeShapeType="1"/>
            </p:cNvSpPr>
            <p:nvPr/>
          </p:nvSpPr>
          <p:spPr bwMode="auto">
            <a:xfrm flipH="1">
              <a:off x="911" y="2303"/>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5" name="Line 35">
              <a:extLst>
                <a:ext uri="{FF2B5EF4-FFF2-40B4-BE49-F238E27FC236}">
                  <a16:creationId xmlns="" xmlns:a16="http://schemas.microsoft.com/office/drawing/2014/main" id="{245232CA-62A6-447D-88EF-CB7A304083E6}"/>
                </a:ext>
              </a:extLst>
            </p:cNvPr>
            <p:cNvSpPr>
              <a:spLocks noChangeShapeType="1"/>
            </p:cNvSpPr>
            <p:nvPr/>
          </p:nvSpPr>
          <p:spPr bwMode="auto">
            <a:xfrm flipH="1">
              <a:off x="911" y="2529"/>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6" name="Rectangle 36">
              <a:extLst>
                <a:ext uri="{FF2B5EF4-FFF2-40B4-BE49-F238E27FC236}">
                  <a16:creationId xmlns="" xmlns:a16="http://schemas.microsoft.com/office/drawing/2014/main" id="{6E5DFEF3-0480-4DCA-9F8C-FD01F2C0CFF7}"/>
                </a:ext>
              </a:extLst>
            </p:cNvPr>
            <p:cNvSpPr>
              <a:spLocks noChangeArrowheads="1"/>
            </p:cNvSpPr>
            <p:nvPr/>
          </p:nvSpPr>
          <p:spPr bwMode="auto">
            <a:xfrm>
              <a:off x="1617" y="2657"/>
              <a:ext cx="5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00"/>
                  </a:solidFill>
                </a:rPr>
                <a:t>z</a:t>
              </a:r>
            </a:p>
          </p:txBody>
        </p:sp>
        <p:sp>
          <p:nvSpPr>
            <p:cNvPr id="20517" name="Line 37">
              <a:extLst>
                <a:ext uri="{FF2B5EF4-FFF2-40B4-BE49-F238E27FC236}">
                  <a16:creationId xmlns="" xmlns:a16="http://schemas.microsoft.com/office/drawing/2014/main" id="{4321BAB1-AC99-4841-88DD-D20F241825D2}"/>
                </a:ext>
              </a:extLst>
            </p:cNvPr>
            <p:cNvSpPr>
              <a:spLocks noChangeShapeType="1"/>
            </p:cNvSpPr>
            <p:nvPr/>
          </p:nvSpPr>
          <p:spPr bwMode="auto">
            <a:xfrm>
              <a:off x="989" y="2546"/>
              <a:ext cx="13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18" name="Rectangle 38">
              <a:extLst>
                <a:ext uri="{FF2B5EF4-FFF2-40B4-BE49-F238E27FC236}">
                  <a16:creationId xmlns="" xmlns:a16="http://schemas.microsoft.com/office/drawing/2014/main" id="{C7D9AB01-7DE8-4181-89D8-EB8157170751}"/>
                </a:ext>
              </a:extLst>
            </p:cNvPr>
            <p:cNvSpPr>
              <a:spLocks noChangeArrowheads="1"/>
            </p:cNvSpPr>
            <p:nvPr/>
          </p:nvSpPr>
          <p:spPr bwMode="auto">
            <a:xfrm rot="-5400000">
              <a:off x="668" y="1998"/>
              <a:ext cx="1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0519" name="Rectangle 39">
              <a:extLst>
                <a:ext uri="{FF2B5EF4-FFF2-40B4-BE49-F238E27FC236}">
                  <a16:creationId xmlns="" xmlns:a16="http://schemas.microsoft.com/office/drawing/2014/main" id="{0216426C-F578-4070-9B27-D9540EE2E2DB}"/>
                </a:ext>
              </a:extLst>
            </p:cNvPr>
            <p:cNvSpPr>
              <a:spLocks noChangeArrowheads="1"/>
            </p:cNvSpPr>
            <p:nvPr/>
          </p:nvSpPr>
          <p:spPr bwMode="auto">
            <a:xfrm rot="-5400000">
              <a:off x="670" y="1978"/>
              <a:ext cx="1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0520" name="Rectangle 40">
              <a:extLst>
                <a:ext uri="{FF2B5EF4-FFF2-40B4-BE49-F238E27FC236}">
                  <a16:creationId xmlns="" xmlns:a16="http://schemas.microsoft.com/office/drawing/2014/main" id="{9EC5F30A-6BDC-45FC-9BE0-C6DCA99002EB}"/>
                </a:ext>
              </a:extLst>
            </p:cNvPr>
            <p:cNvSpPr>
              <a:spLocks noChangeArrowheads="1"/>
            </p:cNvSpPr>
            <p:nvPr/>
          </p:nvSpPr>
          <p:spPr bwMode="auto">
            <a:xfrm rot="16200000">
              <a:off x="577" y="2015"/>
              <a:ext cx="15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00"/>
                  </a:solidFill>
                </a:rPr>
                <a:t>f(z)</a:t>
              </a:r>
            </a:p>
          </p:txBody>
        </p:sp>
        <p:sp>
          <p:nvSpPr>
            <p:cNvPr id="20521" name="Line 41">
              <a:extLst>
                <a:ext uri="{FF2B5EF4-FFF2-40B4-BE49-F238E27FC236}">
                  <a16:creationId xmlns="" xmlns:a16="http://schemas.microsoft.com/office/drawing/2014/main" id="{07EB1AE7-2F60-47D1-A218-1F275412FBC2}"/>
                </a:ext>
              </a:extLst>
            </p:cNvPr>
            <p:cNvSpPr>
              <a:spLocks noChangeShapeType="1"/>
            </p:cNvSpPr>
            <p:nvPr/>
          </p:nvSpPr>
          <p:spPr bwMode="auto">
            <a:xfrm flipV="1">
              <a:off x="963" y="1592"/>
              <a:ext cx="0" cy="9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22" name="Freeform 42">
              <a:extLst>
                <a:ext uri="{FF2B5EF4-FFF2-40B4-BE49-F238E27FC236}">
                  <a16:creationId xmlns="" xmlns:a16="http://schemas.microsoft.com/office/drawing/2014/main" id="{5CCC0562-0130-4802-841D-CA41D75AB783}"/>
                </a:ext>
              </a:extLst>
            </p:cNvPr>
            <p:cNvSpPr>
              <a:spLocks/>
            </p:cNvSpPr>
            <p:nvPr/>
          </p:nvSpPr>
          <p:spPr bwMode="auto">
            <a:xfrm>
              <a:off x="1024" y="1622"/>
              <a:ext cx="1251" cy="902"/>
            </a:xfrm>
            <a:custGeom>
              <a:avLst/>
              <a:gdLst>
                <a:gd name="T0" fmla="*/ 39 w 1251"/>
                <a:gd name="T1" fmla="*/ 901 h 902"/>
                <a:gd name="T2" fmla="*/ 82 w 1251"/>
                <a:gd name="T3" fmla="*/ 901 h 902"/>
                <a:gd name="T4" fmla="*/ 124 w 1251"/>
                <a:gd name="T5" fmla="*/ 901 h 902"/>
                <a:gd name="T6" fmla="*/ 168 w 1251"/>
                <a:gd name="T7" fmla="*/ 901 h 902"/>
                <a:gd name="T8" fmla="*/ 211 w 1251"/>
                <a:gd name="T9" fmla="*/ 901 h 902"/>
                <a:gd name="T10" fmla="*/ 259 w 1251"/>
                <a:gd name="T11" fmla="*/ 892 h 902"/>
                <a:gd name="T12" fmla="*/ 302 w 1251"/>
                <a:gd name="T13" fmla="*/ 871 h 902"/>
                <a:gd name="T14" fmla="*/ 344 w 1251"/>
                <a:gd name="T15" fmla="*/ 832 h 902"/>
                <a:gd name="T16" fmla="*/ 387 w 1251"/>
                <a:gd name="T17" fmla="*/ 755 h 902"/>
                <a:gd name="T18" fmla="*/ 431 w 1251"/>
                <a:gd name="T19" fmla="*/ 630 h 902"/>
                <a:gd name="T20" fmla="*/ 474 w 1251"/>
                <a:gd name="T21" fmla="*/ 461 h 902"/>
                <a:gd name="T22" fmla="*/ 517 w 1251"/>
                <a:gd name="T23" fmla="*/ 271 h 902"/>
                <a:gd name="T24" fmla="*/ 564 w 1251"/>
                <a:gd name="T25" fmla="*/ 103 h 902"/>
                <a:gd name="T26" fmla="*/ 607 w 1251"/>
                <a:gd name="T27" fmla="*/ 9 h 902"/>
                <a:gd name="T28" fmla="*/ 651 w 1251"/>
                <a:gd name="T29" fmla="*/ 17 h 902"/>
                <a:gd name="T30" fmla="*/ 694 w 1251"/>
                <a:gd name="T31" fmla="*/ 125 h 902"/>
                <a:gd name="T32" fmla="*/ 736 w 1251"/>
                <a:gd name="T33" fmla="*/ 302 h 902"/>
                <a:gd name="T34" fmla="*/ 780 w 1251"/>
                <a:gd name="T35" fmla="*/ 487 h 902"/>
                <a:gd name="T36" fmla="*/ 823 w 1251"/>
                <a:gd name="T37" fmla="*/ 651 h 902"/>
                <a:gd name="T38" fmla="*/ 866 w 1251"/>
                <a:gd name="T39" fmla="*/ 768 h 902"/>
                <a:gd name="T40" fmla="*/ 914 w 1251"/>
                <a:gd name="T41" fmla="*/ 840 h 902"/>
                <a:gd name="T42" fmla="*/ 956 w 1251"/>
                <a:gd name="T43" fmla="*/ 875 h 902"/>
                <a:gd name="T44" fmla="*/ 999 w 1251"/>
                <a:gd name="T45" fmla="*/ 892 h 902"/>
                <a:gd name="T46" fmla="*/ 1043 w 1251"/>
                <a:gd name="T47" fmla="*/ 901 h 902"/>
                <a:gd name="T48" fmla="*/ 1086 w 1251"/>
                <a:gd name="T49" fmla="*/ 901 h 902"/>
                <a:gd name="T50" fmla="*/ 1129 w 1251"/>
                <a:gd name="T51" fmla="*/ 901 h 902"/>
                <a:gd name="T52" fmla="*/ 1172 w 1251"/>
                <a:gd name="T53" fmla="*/ 901 h 902"/>
                <a:gd name="T54" fmla="*/ 1219 w 1251"/>
                <a:gd name="T55" fmla="*/ 901 h 902"/>
                <a:gd name="T56" fmla="*/ 1237 w 1251"/>
                <a:gd name="T57" fmla="*/ 901 h 902"/>
                <a:gd name="T58" fmla="*/ 1193 w 1251"/>
                <a:gd name="T59" fmla="*/ 901 h 902"/>
                <a:gd name="T60" fmla="*/ 1150 w 1251"/>
                <a:gd name="T61" fmla="*/ 901 h 902"/>
                <a:gd name="T62" fmla="*/ 1108 w 1251"/>
                <a:gd name="T63" fmla="*/ 901 h 902"/>
                <a:gd name="T64" fmla="*/ 1060 w 1251"/>
                <a:gd name="T65" fmla="*/ 901 h 902"/>
                <a:gd name="T66" fmla="*/ 1017 w 1251"/>
                <a:gd name="T67" fmla="*/ 901 h 902"/>
                <a:gd name="T68" fmla="*/ 973 w 1251"/>
                <a:gd name="T69" fmla="*/ 901 h 902"/>
                <a:gd name="T70" fmla="*/ 931 w 1251"/>
                <a:gd name="T71" fmla="*/ 901 h 902"/>
                <a:gd name="T72" fmla="*/ 888 w 1251"/>
                <a:gd name="T73" fmla="*/ 901 h 902"/>
                <a:gd name="T74" fmla="*/ 845 w 1251"/>
                <a:gd name="T75" fmla="*/ 901 h 902"/>
                <a:gd name="T76" fmla="*/ 801 w 1251"/>
                <a:gd name="T77" fmla="*/ 901 h 902"/>
                <a:gd name="T78" fmla="*/ 754 w 1251"/>
                <a:gd name="T79" fmla="*/ 901 h 902"/>
                <a:gd name="T80" fmla="*/ 711 w 1251"/>
                <a:gd name="T81" fmla="*/ 901 h 902"/>
                <a:gd name="T82" fmla="*/ 668 w 1251"/>
                <a:gd name="T83" fmla="*/ 901 h 902"/>
                <a:gd name="T84" fmla="*/ 625 w 1251"/>
                <a:gd name="T85" fmla="*/ 901 h 902"/>
                <a:gd name="T86" fmla="*/ 581 w 1251"/>
                <a:gd name="T87" fmla="*/ 901 h 902"/>
                <a:gd name="T88" fmla="*/ 538 w 1251"/>
                <a:gd name="T89" fmla="*/ 901 h 902"/>
                <a:gd name="T90" fmla="*/ 496 w 1251"/>
                <a:gd name="T91" fmla="*/ 901 h 902"/>
                <a:gd name="T92" fmla="*/ 448 w 1251"/>
                <a:gd name="T93" fmla="*/ 901 h 902"/>
                <a:gd name="T94" fmla="*/ 405 w 1251"/>
                <a:gd name="T95" fmla="*/ 901 h 902"/>
                <a:gd name="T96" fmla="*/ 361 w 1251"/>
                <a:gd name="T97" fmla="*/ 901 h 902"/>
                <a:gd name="T98" fmla="*/ 318 w 1251"/>
                <a:gd name="T99" fmla="*/ 901 h 902"/>
                <a:gd name="T100" fmla="*/ 276 w 1251"/>
                <a:gd name="T101" fmla="*/ 901 h 902"/>
                <a:gd name="T102" fmla="*/ 233 w 1251"/>
                <a:gd name="T103" fmla="*/ 901 h 902"/>
                <a:gd name="T104" fmla="*/ 189 w 1251"/>
                <a:gd name="T105" fmla="*/ 901 h 902"/>
                <a:gd name="T106" fmla="*/ 142 w 1251"/>
                <a:gd name="T107" fmla="*/ 901 h 902"/>
                <a:gd name="T108" fmla="*/ 99 w 1251"/>
                <a:gd name="T109" fmla="*/ 901 h 902"/>
                <a:gd name="T110" fmla="*/ 56 w 1251"/>
                <a:gd name="T111" fmla="*/ 901 h 902"/>
                <a:gd name="T112" fmla="*/ 13 w 1251"/>
                <a:gd name="T113" fmla="*/ 901 h 9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902"/>
                <a:gd name="T173" fmla="*/ 1251 w 1251"/>
                <a:gd name="T174" fmla="*/ 902 h 9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902">
                  <a:moveTo>
                    <a:pt x="0" y="901"/>
                  </a:moveTo>
                  <a:lnTo>
                    <a:pt x="8" y="901"/>
                  </a:lnTo>
                  <a:lnTo>
                    <a:pt x="13" y="901"/>
                  </a:lnTo>
                  <a:lnTo>
                    <a:pt x="21" y="901"/>
                  </a:lnTo>
                  <a:lnTo>
                    <a:pt x="26" y="901"/>
                  </a:lnTo>
                  <a:lnTo>
                    <a:pt x="30" y="901"/>
                  </a:lnTo>
                  <a:lnTo>
                    <a:pt x="39" y="901"/>
                  </a:lnTo>
                  <a:lnTo>
                    <a:pt x="43" y="901"/>
                  </a:lnTo>
                  <a:lnTo>
                    <a:pt x="52" y="901"/>
                  </a:lnTo>
                  <a:lnTo>
                    <a:pt x="56" y="901"/>
                  </a:lnTo>
                  <a:lnTo>
                    <a:pt x="65" y="901"/>
                  </a:lnTo>
                  <a:lnTo>
                    <a:pt x="69" y="901"/>
                  </a:lnTo>
                  <a:lnTo>
                    <a:pt x="78" y="901"/>
                  </a:lnTo>
                  <a:lnTo>
                    <a:pt x="82" y="901"/>
                  </a:lnTo>
                  <a:lnTo>
                    <a:pt x="86" y="901"/>
                  </a:lnTo>
                  <a:lnTo>
                    <a:pt x="95" y="901"/>
                  </a:lnTo>
                  <a:lnTo>
                    <a:pt x="99" y="901"/>
                  </a:lnTo>
                  <a:lnTo>
                    <a:pt x="107" y="901"/>
                  </a:lnTo>
                  <a:lnTo>
                    <a:pt x="111" y="901"/>
                  </a:lnTo>
                  <a:lnTo>
                    <a:pt x="120" y="901"/>
                  </a:lnTo>
                  <a:lnTo>
                    <a:pt x="124" y="901"/>
                  </a:lnTo>
                  <a:lnTo>
                    <a:pt x="133" y="901"/>
                  </a:lnTo>
                  <a:lnTo>
                    <a:pt x="137" y="901"/>
                  </a:lnTo>
                  <a:lnTo>
                    <a:pt x="142" y="901"/>
                  </a:lnTo>
                  <a:lnTo>
                    <a:pt x="150" y="901"/>
                  </a:lnTo>
                  <a:lnTo>
                    <a:pt x="155" y="901"/>
                  </a:lnTo>
                  <a:lnTo>
                    <a:pt x="163" y="901"/>
                  </a:lnTo>
                  <a:lnTo>
                    <a:pt x="168" y="901"/>
                  </a:lnTo>
                  <a:lnTo>
                    <a:pt x="176" y="901"/>
                  </a:lnTo>
                  <a:lnTo>
                    <a:pt x="181" y="901"/>
                  </a:lnTo>
                  <a:lnTo>
                    <a:pt x="189" y="901"/>
                  </a:lnTo>
                  <a:lnTo>
                    <a:pt x="194" y="901"/>
                  </a:lnTo>
                  <a:lnTo>
                    <a:pt x="202" y="901"/>
                  </a:lnTo>
                  <a:lnTo>
                    <a:pt x="207" y="901"/>
                  </a:lnTo>
                  <a:lnTo>
                    <a:pt x="211" y="901"/>
                  </a:lnTo>
                  <a:lnTo>
                    <a:pt x="220" y="897"/>
                  </a:lnTo>
                  <a:lnTo>
                    <a:pt x="224" y="897"/>
                  </a:lnTo>
                  <a:lnTo>
                    <a:pt x="233" y="897"/>
                  </a:lnTo>
                  <a:lnTo>
                    <a:pt x="237" y="897"/>
                  </a:lnTo>
                  <a:lnTo>
                    <a:pt x="246" y="892"/>
                  </a:lnTo>
                  <a:lnTo>
                    <a:pt x="250" y="892"/>
                  </a:lnTo>
                  <a:lnTo>
                    <a:pt x="259" y="892"/>
                  </a:lnTo>
                  <a:lnTo>
                    <a:pt x="263" y="888"/>
                  </a:lnTo>
                  <a:lnTo>
                    <a:pt x="267" y="888"/>
                  </a:lnTo>
                  <a:lnTo>
                    <a:pt x="276" y="884"/>
                  </a:lnTo>
                  <a:lnTo>
                    <a:pt x="280" y="884"/>
                  </a:lnTo>
                  <a:lnTo>
                    <a:pt x="289" y="879"/>
                  </a:lnTo>
                  <a:lnTo>
                    <a:pt x="293" y="875"/>
                  </a:lnTo>
                  <a:lnTo>
                    <a:pt x="302" y="871"/>
                  </a:lnTo>
                  <a:lnTo>
                    <a:pt x="306" y="866"/>
                  </a:lnTo>
                  <a:lnTo>
                    <a:pt x="314" y="862"/>
                  </a:lnTo>
                  <a:lnTo>
                    <a:pt x="318" y="858"/>
                  </a:lnTo>
                  <a:lnTo>
                    <a:pt x="323" y="853"/>
                  </a:lnTo>
                  <a:lnTo>
                    <a:pt x="331" y="845"/>
                  </a:lnTo>
                  <a:lnTo>
                    <a:pt x="336" y="840"/>
                  </a:lnTo>
                  <a:lnTo>
                    <a:pt x="344" y="832"/>
                  </a:lnTo>
                  <a:lnTo>
                    <a:pt x="348" y="824"/>
                  </a:lnTo>
                  <a:lnTo>
                    <a:pt x="357" y="815"/>
                  </a:lnTo>
                  <a:lnTo>
                    <a:pt x="361" y="802"/>
                  </a:lnTo>
                  <a:lnTo>
                    <a:pt x="370" y="794"/>
                  </a:lnTo>
                  <a:lnTo>
                    <a:pt x="374" y="781"/>
                  </a:lnTo>
                  <a:lnTo>
                    <a:pt x="383" y="768"/>
                  </a:lnTo>
                  <a:lnTo>
                    <a:pt x="387" y="755"/>
                  </a:lnTo>
                  <a:lnTo>
                    <a:pt x="392" y="742"/>
                  </a:lnTo>
                  <a:lnTo>
                    <a:pt x="400" y="724"/>
                  </a:lnTo>
                  <a:lnTo>
                    <a:pt x="405" y="707"/>
                  </a:lnTo>
                  <a:lnTo>
                    <a:pt x="413" y="689"/>
                  </a:lnTo>
                  <a:lnTo>
                    <a:pt x="418" y="673"/>
                  </a:lnTo>
                  <a:lnTo>
                    <a:pt x="426" y="651"/>
                  </a:lnTo>
                  <a:lnTo>
                    <a:pt x="431" y="630"/>
                  </a:lnTo>
                  <a:lnTo>
                    <a:pt x="439" y="608"/>
                  </a:lnTo>
                  <a:lnTo>
                    <a:pt x="444" y="586"/>
                  </a:lnTo>
                  <a:lnTo>
                    <a:pt x="448" y="565"/>
                  </a:lnTo>
                  <a:lnTo>
                    <a:pt x="457" y="539"/>
                  </a:lnTo>
                  <a:lnTo>
                    <a:pt x="461" y="513"/>
                  </a:lnTo>
                  <a:lnTo>
                    <a:pt x="470" y="487"/>
                  </a:lnTo>
                  <a:lnTo>
                    <a:pt x="474" y="461"/>
                  </a:lnTo>
                  <a:lnTo>
                    <a:pt x="483" y="435"/>
                  </a:lnTo>
                  <a:lnTo>
                    <a:pt x="487" y="409"/>
                  </a:lnTo>
                  <a:lnTo>
                    <a:pt x="496" y="383"/>
                  </a:lnTo>
                  <a:lnTo>
                    <a:pt x="500" y="354"/>
                  </a:lnTo>
                  <a:lnTo>
                    <a:pt x="504" y="328"/>
                  </a:lnTo>
                  <a:lnTo>
                    <a:pt x="513" y="302"/>
                  </a:lnTo>
                  <a:lnTo>
                    <a:pt x="517" y="271"/>
                  </a:lnTo>
                  <a:lnTo>
                    <a:pt x="525" y="245"/>
                  </a:lnTo>
                  <a:lnTo>
                    <a:pt x="529" y="220"/>
                  </a:lnTo>
                  <a:lnTo>
                    <a:pt x="538" y="194"/>
                  </a:lnTo>
                  <a:lnTo>
                    <a:pt x="542" y="173"/>
                  </a:lnTo>
                  <a:lnTo>
                    <a:pt x="551" y="147"/>
                  </a:lnTo>
                  <a:lnTo>
                    <a:pt x="555" y="125"/>
                  </a:lnTo>
                  <a:lnTo>
                    <a:pt x="564" y="103"/>
                  </a:lnTo>
                  <a:lnTo>
                    <a:pt x="568" y="86"/>
                  </a:lnTo>
                  <a:lnTo>
                    <a:pt x="573" y="69"/>
                  </a:lnTo>
                  <a:lnTo>
                    <a:pt x="581" y="52"/>
                  </a:lnTo>
                  <a:lnTo>
                    <a:pt x="586" y="39"/>
                  </a:lnTo>
                  <a:lnTo>
                    <a:pt x="594" y="26"/>
                  </a:lnTo>
                  <a:lnTo>
                    <a:pt x="599" y="17"/>
                  </a:lnTo>
                  <a:lnTo>
                    <a:pt x="607" y="9"/>
                  </a:lnTo>
                  <a:lnTo>
                    <a:pt x="612" y="4"/>
                  </a:lnTo>
                  <a:lnTo>
                    <a:pt x="620" y="0"/>
                  </a:lnTo>
                  <a:lnTo>
                    <a:pt x="625" y="0"/>
                  </a:lnTo>
                  <a:lnTo>
                    <a:pt x="629" y="0"/>
                  </a:lnTo>
                  <a:lnTo>
                    <a:pt x="638" y="4"/>
                  </a:lnTo>
                  <a:lnTo>
                    <a:pt x="642" y="9"/>
                  </a:lnTo>
                  <a:lnTo>
                    <a:pt x="651" y="17"/>
                  </a:lnTo>
                  <a:lnTo>
                    <a:pt x="655" y="26"/>
                  </a:lnTo>
                  <a:lnTo>
                    <a:pt x="664" y="39"/>
                  </a:lnTo>
                  <a:lnTo>
                    <a:pt x="668" y="52"/>
                  </a:lnTo>
                  <a:lnTo>
                    <a:pt x="677" y="69"/>
                  </a:lnTo>
                  <a:lnTo>
                    <a:pt x="681" y="86"/>
                  </a:lnTo>
                  <a:lnTo>
                    <a:pt x="685" y="103"/>
                  </a:lnTo>
                  <a:lnTo>
                    <a:pt x="694" y="125"/>
                  </a:lnTo>
                  <a:lnTo>
                    <a:pt x="698" y="147"/>
                  </a:lnTo>
                  <a:lnTo>
                    <a:pt x="707" y="173"/>
                  </a:lnTo>
                  <a:lnTo>
                    <a:pt x="711" y="194"/>
                  </a:lnTo>
                  <a:lnTo>
                    <a:pt x="720" y="220"/>
                  </a:lnTo>
                  <a:lnTo>
                    <a:pt x="724" y="245"/>
                  </a:lnTo>
                  <a:lnTo>
                    <a:pt x="732" y="271"/>
                  </a:lnTo>
                  <a:lnTo>
                    <a:pt x="736" y="302"/>
                  </a:lnTo>
                  <a:lnTo>
                    <a:pt x="745" y="328"/>
                  </a:lnTo>
                  <a:lnTo>
                    <a:pt x="749" y="354"/>
                  </a:lnTo>
                  <a:lnTo>
                    <a:pt x="754" y="383"/>
                  </a:lnTo>
                  <a:lnTo>
                    <a:pt x="762" y="409"/>
                  </a:lnTo>
                  <a:lnTo>
                    <a:pt x="767" y="435"/>
                  </a:lnTo>
                  <a:lnTo>
                    <a:pt x="775" y="461"/>
                  </a:lnTo>
                  <a:lnTo>
                    <a:pt x="780" y="487"/>
                  </a:lnTo>
                  <a:lnTo>
                    <a:pt x="788" y="513"/>
                  </a:lnTo>
                  <a:lnTo>
                    <a:pt x="793" y="539"/>
                  </a:lnTo>
                  <a:lnTo>
                    <a:pt x="801" y="565"/>
                  </a:lnTo>
                  <a:lnTo>
                    <a:pt x="806" y="586"/>
                  </a:lnTo>
                  <a:lnTo>
                    <a:pt x="810" y="608"/>
                  </a:lnTo>
                  <a:lnTo>
                    <a:pt x="819" y="630"/>
                  </a:lnTo>
                  <a:lnTo>
                    <a:pt x="823" y="651"/>
                  </a:lnTo>
                  <a:lnTo>
                    <a:pt x="832" y="673"/>
                  </a:lnTo>
                  <a:lnTo>
                    <a:pt x="836" y="689"/>
                  </a:lnTo>
                  <a:lnTo>
                    <a:pt x="845" y="707"/>
                  </a:lnTo>
                  <a:lnTo>
                    <a:pt x="849" y="724"/>
                  </a:lnTo>
                  <a:lnTo>
                    <a:pt x="858" y="742"/>
                  </a:lnTo>
                  <a:lnTo>
                    <a:pt x="862" y="755"/>
                  </a:lnTo>
                  <a:lnTo>
                    <a:pt x="866" y="768"/>
                  </a:lnTo>
                  <a:lnTo>
                    <a:pt x="875" y="781"/>
                  </a:lnTo>
                  <a:lnTo>
                    <a:pt x="879" y="794"/>
                  </a:lnTo>
                  <a:lnTo>
                    <a:pt x="888" y="802"/>
                  </a:lnTo>
                  <a:lnTo>
                    <a:pt x="892" y="815"/>
                  </a:lnTo>
                  <a:lnTo>
                    <a:pt x="901" y="824"/>
                  </a:lnTo>
                  <a:lnTo>
                    <a:pt x="905" y="832"/>
                  </a:lnTo>
                  <a:lnTo>
                    <a:pt x="914" y="840"/>
                  </a:lnTo>
                  <a:lnTo>
                    <a:pt x="918" y="845"/>
                  </a:lnTo>
                  <a:lnTo>
                    <a:pt x="927" y="853"/>
                  </a:lnTo>
                  <a:lnTo>
                    <a:pt x="931" y="858"/>
                  </a:lnTo>
                  <a:lnTo>
                    <a:pt x="935" y="862"/>
                  </a:lnTo>
                  <a:lnTo>
                    <a:pt x="943" y="866"/>
                  </a:lnTo>
                  <a:lnTo>
                    <a:pt x="947" y="871"/>
                  </a:lnTo>
                  <a:lnTo>
                    <a:pt x="956" y="875"/>
                  </a:lnTo>
                  <a:lnTo>
                    <a:pt x="960" y="879"/>
                  </a:lnTo>
                  <a:lnTo>
                    <a:pt x="969" y="884"/>
                  </a:lnTo>
                  <a:lnTo>
                    <a:pt x="973" y="884"/>
                  </a:lnTo>
                  <a:lnTo>
                    <a:pt x="982" y="888"/>
                  </a:lnTo>
                  <a:lnTo>
                    <a:pt x="986" y="888"/>
                  </a:lnTo>
                  <a:lnTo>
                    <a:pt x="991" y="892"/>
                  </a:lnTo>
                  <a:lnTo>
                    <a:pt x="999" y="892"/>
                  </a:lnTo>
                  <a:lnTo>
                    <a:pt x="1004" y="892"/>
                  </a:lnTo>
                  <a:lnTo>
                    <a:pt x="1012" y="897"/>
                  </a:lnTo>
                  <a:lnTo>
                    <a:pt x="1017" y="897"/>
                  </a:lnTo>
                  <a:lnTo>
                    <a:pt x="1025" y="897"/>
                  </a:lnTo>
                  <a:lnTo>
                    <a:pt x="1030" y="897"/>
                  </a:lnTo>
                  <a:lnTo>
                    <a:pt x="1038" y="901"/>
                  </a:lnTo>
                  <a:lnTo>
                    <a:pt x="1043" y="901"/>
                  </a:lnTo>
                  <a:lnTo>
                    <a:pt x="1047" y="901"/>
                  </a:lnTo>
                  <a:lnTo>
                    <a:pt x="1056" y="901"/>
                  </a:lnTo>
                  <a:lnTo>
                    <a:pt x="1060" y="901"/>
                  </a:lnTo>
                  <a:lnTo>
                    <a:pt x="1069" y="901"/>
                  </a:lnTo>
                  <a:lnTo>
                    <a:pt x="1073" y="901"/>
                  </a:lnTo>
                  <a:lnTo>
                    <a:pt x="1082" y="901"/>
                  </a:lnTo>
                  <a:lnTo>
                    <a:pt x="1086" y="901"/>
                  </a:lnTo>
                  <a:lnTo>
                    <a:pt x="1095" y="901"/>
                  </a:lnTo>
                  <a:lnTo>
                    <a:pt x="1099" y="901"/>
                  </a:lnTo>
                  <a:lnTo>
                    <a:pt x="1108" y="901"/>
                  </a:lnTo>
                  <a:lnTo>
                    <a:pt x="1112" y="901"/>
                  </a:lnTo>
                  <a:lnTo>
                    <a:pt x="1116" y="901"/>
                  </a:lnTo>
                  <a:lnTo>
                    <a:pt x="1125" y="901"/>
                  </a:lnTo>
                  <a:lnTo>
                    <a:pt x="1129" y="901"/>
                  </a:lnTo>
                  <a:lnTo>
                    <a:pt x="1138" y="901"/>
                  </a:lnTo>
                  <a:lnTo>
                    <a:pt x="1142" y="901"/>
                  </a:lnTo>
                  <a:lnTo>
                    <a:pt x="1150" y="901"/>
                  </a:lnTo>
                  <a:lnTo>
                    <a:pt x="1154" y="901"/>
                  </a:lnTo>
                  <a:lnTo>
                    <a:pt x="1163" y="901"/>
                  </a:lnTo>
                  <a:lnTo>
                    <a:pt x="1167" y="901"/>
                  </a:lnTo>
                  <a:lnTo>
                    <a:pt x="1172" y="901"/>
                  </a:lnTo>
                  <a:lnTo>
                    <a:pt x="1180" y="901"/>
                  </a:lnTo>
                  <a:lnTo>
                    <a:pt x="1185" y="901"/>
                  </a:lnTo>
                  <a:lnTo>
                    <a:pt x="1193" y="901"/>
                  </a:lnTo>
                  <a:lnTo>
                    <a:pt x="1198" y="901"/>
                  </a:lnTo>
                  <a:lnTo>
                    <a:pt x="1206" y="901"/>
                  </a:lnTo>
                  <a:lnTo>
                    <a:pt x="1211" y="901"/>
                  </a:lnTo>
                  <a:lnTo>
                    <a:pt x="1219" y="901"/>
                  </a:lnTo>
                  <a:lnTo>
                    <a:pt x="1224" y="901"/>
                  </a:lnTo>
                  <a:lnTo>
                    <a:pt x="1228" y="901"/>
                  </a:lnTo>
                  <a:lnTo>
                    <a:pt x="1237" y="901"/>
                  </a:lnTo>
                  <a:lnTo>
                    <a:pt x="1241" y="901"/>
                  </a:lnTo>
                  <a:lnTo>
                    <a:pt x="1250" y="901"/>
                  </a:lnTo>
                  <a:lnTo>
                    <a:pt x="1241" y="901"/>
                  </a:lnTo>
                  <a:lnTo>
                    <a:pt x="1237" y="901"/>
                  </a:lnTo>
                  <a:lnTo>
                    <a:pt x="1228" y="901"/>
                  </a:lnTo>
                  <a:lnTo>
                    <a:pt x="1224" y="901"/>
                  </a:lnTo>
                  <a:lnTo>
                    <a:pt x="1219" y="901"/>
                  </a:lnTo>
                  <a:lnTo>
                    <a:pt x="1211" y="901"/>
                  </a:lnTo>
                  <a:lnTo>
                    <a:pt x="1206" y="901"/>
                  </a:lnTo>
                  <a:lnTo>
                    <a:pt x="1198" y="901"/>
                  </a:lnTo>
                  <a:lnTo>
                    <a:pt x="1193" y="901"/>
                  </a:lnTo>
                  <a:lnTo>
                    <a:pt x="1185" y="901"/>
                  </a:lnTo>
                  <a:lnTo>
                    <a:pt x="1180" y="901"/>
                  </a:lnTo>
                  <a:lnTo>
                    <a:pt x="1172" y="901"/>
                  </a:lnTo>
                  <a:lnTo>
                    <a:pt x="1167" y="901"/>
                  </a:lnTo>
                  <a:lnTo>
                    <a:pt x="1163" y="901"/>
                  </a:lnTo>
                  <a:lnTo>
                    <a:pt x="1154" y="901"/>
                  </a:lnTo>
                  <a:lnTo>
                    <a:pt x="1150" y="901"/>
                  </a:lnTo>
                  <a:lnTo>
                    <a:pt x="1142" y="901"/>
                  </a:lnTo>
                  <a:lnTo>
                    <a:pt x="1138" y="901"/>
                  </a:lnTo>
                  <a:lnTo>
                    <a:pt x="1129" y="901"/>
                  </a:lnTo>
                  <a:lnTo>
                    <a:pt x="1125" y="901"/>
                  </a:lnTo>
                  <a:lnTo>
                    <a:pt x="1116" y="901"/>
                  </a:lnTo>
                  <a:lnTo>
                    <a:pt x="1112" y="901"/>
                  </a:lnTo>
                  <a:lnTo>
                    <a:pt x="1108" y="901"/>
                  </a:lnTo>
                  <a:lnTo>
                    <a:pt x="1099" y="901"/>
                  </a:lnTo>
                  <a:lnTo>
                    <a:pt x="1095" y="901"/>
                  </a:lnTo>
                  <a:lnTo>
                    <a:pt x="1086" y="901"/>
                  </a:lnTo>
                  <a:lnTo>
                    <a:pt x="1082" y="901"/>
                  </a:lnTo>
                  <a:lnTo>
                    <a:pt x="1073" y="901"/>
                  </a:lnTo>
                  <a:lnTo>
                    <a:pt x="1069" y="901"/>
                  </a:lnTo>
                  <a:lnTo>
                    <a:pt x="1060" y="901"/>
                  </a:lnTo>
                  <a:lnTo>
                    <a:pt x="1056" y="901"/>
                  </a:lnTo>
                  <a:lnTo>
                    <a:pt x="1047" y="901"/>
                  </a:lnTo>
                  <a:lnTo>
                    <a:pt x="1043" y="901"/>
                  </a:lnTo>
                  <a:lnTo>
                    <a:pt x="1038" y="901"/>
                  </a:lnTo>
                  <a:lnTo>
                    <a:pt x="1030" y="901"/>
                  </a:lnTo>
                  <a:lnTo>
                    <a:pt x="1025" y="901"/>
                  </a:lnTo>
                  <a:lnTo>
                    <a:pt x="1017" y="901"/>
                  </a:lnTo>
                  <a:lnTo>
                    <a:pt x="1012" y="901"/>
                  </a:lnTo>
                  <a:lnTo>
                    <a:pt x="1004" y="901"/>
                  </a:lnTo>
                  <a:lnTo>
                    <a:pt x="999" y="901"/>
                  </a:lnTo>
                  <a:lnTo>
                    <a:pt x="991" y="901"/>
                  </a:lnTo>
                  <a:lnTo>
                    <a:pt x="986" y="901"/>
                  </a:lnTo>
                  <a:lnTo>
                    <a:pt x="982" y="901"/>
                  </a:lnTo>
                  <a:lnTo>
                    <a:pt x="973" y="901"/>
                  </a:lnTo>
                  <a:lnTo>
                    <a:pt x="969" y="901"/>
                  </a:lnTo>
                  <a:lnTo>
                    <a:pt x="960" y="901"/>
                  </a:lnTo>
                  <a:lnTo>
                    <a:pt x="956" y="901"/>
                  </a:lnTo>
                  <a:lnTo>
                    <a:pt x="947" y="901"/>
                  </a:lnTo>
                  <a:lnTo>
                    <a:pt x="943" y="901"/>
                  </a:lnTo>
                  <a:lnTo>
                    <a:pt x="935" y="901"/>
                  </a:lnTo>
                  <a:lnTo>
                    <a:pt x="931" y="901"/>
                  </a:lnTo>
                  <a:lnTo>
                    <a:pt x="927" y="901"/>
                  </a:lnTo>
                  <a:lnTo>
                    <a:pt x="918" y="901"/>
                  </a:lnTo>
                  <a:lnTo>
                    <a:pt x="914" y="901"/>
                  </a:lnTo>
                  <a:lnTo>
                    <a:pt x="905" y="901"/>
                  </a:lnTo>
                  <a:lnTo>
                    <a:pt x="901" y="901"/>
                  </a:lnTo>
                  <a:lnTo>
                    <a:pt x="892" y="901"/>
                  </a:lnTo>
                  <a:lnTo>
                    <a:pt x="888" y="901"/>
                  </a:lnTo>
                  <a:lnTo>
                    <a:pt x="879" y="901"/>
                  </a:lnTo>
                  <a:lnTo>
                    <a:pt x="875" y="901"/>
                  </a:lnTo>
                  <a:lnTo>
                    <a:pt x="866" y="901"/>
                  </a:lnTo>
                  <a:lnTo>
                    <a:pt x="862" y="901"/>
                  </a:lnTo>
                  <a:lnTo>
                    <a:pt x="858" y="901"/>
                  </a:lnTo>
                  <a:lnTo>
                    <a:pt x="849" y="901"/>
                  </a:lnTo>
                  <a:lnTo>
                    <a:pt x="845" y="901"/>
                  </a:lnTo>
                  <a:lnTo>
                    <a:pt x="836" y="901"/>
                  </a:lnTo>
                  <a:lnTo>
                    <a:pt x="832" y="901"/>
                  </a:lnTo>
                  <a:lnTo>
                    <a:pt x="823" y="901"/>
                  </a:lnTo>
                  <a:lnTo>
                    <a:pt x="819" y="901"/>
                  </a:lnTo>
                  <a:lnTo>
                    <a:pt x="810" y="901"/>
                  </a:lnTo>
                  <a:lnTo>
                    <a:pt x="806" y="901"/>
                  </a:lnTo>
                  <a:lnTo>
                    <a:pt x="801" y="901"/>
                  </a:lnTo>
                  <a:lnTo>
                    <a:pt x="793" y="901"/>
                  </a:lnTo>
                  <a:lnTo>
                    <a:pt x="788" y="901"/>
                  </a:lnTo>
                  <a:lnTo>
                    <a:pt x="780" y="901"/>
                  </a:lnTo>
                  <a:lnTo>
                    <a:pt x="775" y="901"/>
                  </a:lnTo>
                  <a:lnTo>
                    <a:pt x="767" y="901"/>
                  </a:lnTo>
                  <a:lnTo>
                    <a:pt x="762" y="901"/>
                  </a:lnTo>
                  <a:lnTo>
                    <a:pt x="754" y="901"/>
                  </a:lnTo>
                  <a:lnTo>
                    <a:pt x="749" y="901"/>
                  </a:lnTo>
                  <a:lnTo>
                    <a:pt x="745" y="901"/>
                  </a:lnTo>
                  <a:lnTo>
                    <a:pt x="736" y="901"/>
                  </a:lnTo>
                  <a:lnTo>
                    <a:pt x="732" y="901"/>
                  </a:lnTo>
                  <a:lnTo>
                    <a:pt x="724" y="901"/>
                  </a:lnTo>
                  <a:lnTo>
                    <a:pt x="720" y="901"/>
                  </a:lnTo>
                  <a:lnTo>
                    <a:pt x="711" y="901"/>
                  </a:lnTo>
                  <a:lnTo>
                    <a:pt x="707" y="901"/>
                  </a:lnTo>
                  <a:lnTo>
                    <a:pt x="698" y="901"/>
                  </a:lnTo>
                  <a:lnTo>
                    <a:pt x="694" y="901"/>
                  </a:lnTo>
                  <a:lnTo>
                    <a:pt x="685" y="901"/>
                  </a:lnTo>
                  <a:lnTo>
                    <a:pt x="681" y="901"/>
                  </a:lnTo>
                  <a:lnTo>
                    <a:pt x="677" y="901"/>
                  </a:lnTo>
                  <a:lnTo>
                    <a:pt x="668" y="901"/>
                  </a:lnTo>
                  <a:lnTo>
                    <a:pt x="664" y="901"/>
                  </a:lnTo>
                  <a:lnTo>
                    <a:pt x="655" y="901"/>
                  </a:lnTo>
                  <a:lnTo>
                    <a:pt x="651" y="901"/>
                  </a:lnTo>
                  <a:lnTo>
                    <a:pt x="642" y="901"/>
                  </a:lnTo>
                  <a:lnTo>
                    <a:pt x="638" y="901"/>
                  </a:lnTo>
                  <a:lnTo>
                    <a:pt x="629" y="901"/>
                  </a:lnTo>
                  <a:lnTo>
                    <a:pt x="625" y="901"/>
                  </a:lnTo>
                  <a:lnTo>
                    <a:pt x="620" y="901"/>
                  </a:lnTo>
                  <a:lnTo>
                    <a:pt x="612" y="901"/>
                  </a:lnTo>
                  <a:lnTo>
                    <a:pt x="607" y="901"/>
                  </a:lnTo>
                  <a:lnTo>
                    <a:pt x="599" y="901"/>
                  </a:lnTo>
                  <a:lnTo>
                    <a:pt x="594" y="901"/>
                  </a:lnTo>
                  <a:lnTo>
                    <a:pt x="586" y="901"/>
                  </a:lnTo>
                  <a:lnTo>
                    <a:pt x="581" y="901"/>
                  </a:lnTo>
                  <a:lnTo>
                    <a:pt x="573" y="901"/>
                  </a:lnTo>
                  <a:lnTo>
                    <a:pt x="568" y="901"/>
                  </a:lnTo>
                  <a:lnTo>
                    <a:pt x="564" y="901"/>
                  </a:lnTo>
                  <a:lnTo>
                    <a:pt x="555" y="901"/>
                  </a:lnTo>
                  <a:lnTo>
                    <a:pt x="551" y="901"/>
                  </a:lnTo>
                  <a:lnTo>
                    <a:pt x="542" y="901"/>
                  </a:lnTo>
                  <a:lnTo>
                    <a:pt x="538" y="901"/>
                  </a:lnTo>
                  <a:lnTo>
                    <a:pt x="529" y="901"/>
                  </a:lnTo>
                  <a:lnTo>
                    <a:pt x="525" y="901"/>
                  </a:lnTo>
                  <a:lnTo>
                    <a:pt x="517" y="901"/>
                  </a:lnTo>
                  <a:lnTo>
                    <a:pt x="513" y="901"/>
                  </a:lnTo>
                  <a:lnTo>
                    <a:pt x="504" y="901"/>
                  </a:lnTo>
                  <a:lnTo>
                    <a:pt x="500" y="901"/>
                  </a:lnTo>
                  <a:lnTo>
                    <a:pt x="496" y="901"/>
                  </a:lnTo>
                  <a:lnTo>
                    <a:pt x="487" y="901"/>
                  </a:lnTo>
                  <a:lnTo>
                    <a:pt x="483" y="901"/>
                  </a:lnTo>
                  <a:lnTo>
                    <a:pt x="474" y="901"/>
                  </a:lnTo>
                  <a:lnTo>
                    <a:pt x="470" y="901"/>
                  </a:lnTo>
                  <a:lnTo>
                    <a:pt x="461" y="901"/>
                  </a:lnTo>
                  <a:lnTo>
                    <a:pt x="457" y="901"/>
                  </a:lnTo>
                  <a:lnTo>
                    <a:pt x="448" y="901"/>
                  </a:lnTo>
                  <a:lnTo>
                    <a:pt x="444" y="901"/>
                  </a:lnTo>
                  <a:lnTo>
                    <a:pt x="439" y="901"/>
                  </a:lnTo>
                  <a:lnTo>
                    <a:pt x="431" y="901"/>
                  </a:lnTo>
                  <a:lnTo>
                    <a:pt x="426" y="901"/>
                  </a:lnTo>
                  <a:lnTo>
                    <a:pt x="418" y="901"/>
                  </a:lnTo>
                  <a:lnTo>
                    <a:pt x="413" y="901"/>
                  </a:lnTo>
                  <a:lnTo>
                    <a:pt x="405" y="901"/>
                  </a:lnTo>
                  <a:lnTo>
                    <a:pt x="400" y="901"/>
                  </a:lnTo>
                  <a:lnTo>
                    <a:pt x="392" y="901"/>
                  </a:lnTo>
                  <a:lnTo>
                    <a:pt x="387" y="901"/>
                  </a:lnTo>
                  <a:lnTo>
                    <a:pt x="383" y="901"/>
                  </a:lnTo>
                  <a:lnTo>
                    <a:pt x="374" y="901"/>
                  </a:lnTo>
                  <a:lnTo>
                    <a:pt x="370" y="901"/>
                  </a:lnTo>
                  <a:lnTo>
                    <a:pt x="361" y="901"/>
                  </a:lnTo>
                  <a:lnTo>
                    <a:pt x="357" y="901"/>
                  </a:lnTo>
                  <a:lnTo>
                    <a:pt x="348" y="901"/>
                  </a:lnTo>
                  <a:lnTo>
                    <a:pt x="344" y="901"/>
                  </a:lnTo>
                  <a:lnTo>
                    <a:pt x="336" y="901"/>
                  </a:lnTo>
                  <a:lnTo>
                    <a:pt x="331" y="901"/>
                  </a:lnTo>
                  <a:lnTo>
                    <a:pt x="323" y="901"/>
                  </a:lnTo>
                  <a:lnTo>
                    <a:pt x="318" y="901"/>
                  </a:lnTo>
                  <a:lnTo>
                    <a:pt x="314" y="901"/>
                  </a:lnTo>
                  <a:lnTo>
                    <a:pt x="306" y="901"/>
                  </a:lnTo>
                  <a:lnTo>
                    <a:pt x="302" y="901"/>
                  </a:lnTo>
                  <a:lnTo>
                    <a:pt x="293" y="901"/>
                  </a:lnTo>
                  <a:lnTo>
                    <a:pt x="289" y="901"/>
                  </a:lnTo>
                  <a:lnTo>
                    <a:pt x="280" y="901"/>
                  </a:lnTo>
                  <a:lnTo>
                    <a:pt x="276" y="901"/>
                  </a:lnTo>
                  <a:lnTo>
                    <a:pt x="267" y="901"/>
                  </a:lnTo>
                  <a:lnTo>
                    <a:pt x="263" y="901"/>
                  </a:lnTo>
                  <a:lnTo>
                    <a:pt x="259" y="901"/>
                  </a:lnTo>
                  <a:lnTo>
                    <a:pt x="250" y="901"/>
                  </a:lnTo>
                  <a:lnTo>
                    <a:pt x="246" y="901"/>
                  </a:lnTo>
                  <a:lnTo>
                    <a:pt x="237" y="901"/>
                  </a:lnTo>
                  <a:lnTo>
                    <a:pt x="233" y="901"/>
                  </a:lnTo>
                  <a:lnTo>
                    <a:pt x="224" y="901"/>
                  </a:lnTo>
                  <a:lnTo>
                    <a:pt x="220" y="901"/>
                  </a:lnTo>
                  <a:lnTo>
                    <a:pt x="211" y="901"/>
                  </a:lnTo>
                  <a:lnTo>
                    <a:pt x="207" y="901"/>
                  </a:lnTo>
                  <a:lnTo>
                    <a:pt x="202" y="901"/>
                  </a:lnTo>
                  <a:lnTo>
                    <a:pt x="194" y="901"/>
                  </a:lnTo>
                  <a:lnTo>
                    <a:pt x="189" y="901"/>
                  </a:lnTo>
                  <a:lnTo>
                    <a:pt x="181" y="901"/>
                  </a:lnTo>
                  <a:lnTo>
                    <a:pt x="176" y="901"/>
                  </a:lnTo>
                  <a:lnTo>
                    <a:pt x="168" y="901"/>
                  </a:lnTo>
                  <a:lnTo>
                    <a:pt x="163" y="901"/>
                  </a:lnTo>
                  <a:lnTo>
                    <a:pt x="155" y="901"/>
                  </a:lnTo>
                  <a:lnTo>
                    <a:pt x="150" y="901"/>
                  </a:lnTo>
                  <a:lnTo>
                    <a:pt x="142" y="901"/>
                  </a:lnTo>
                  <a:lnTo>
                    <a:pt x="137" y="901"/>
                  </a:lnTo>
                  <a:lnTo>
                    <a:pt x="133" y="901"/>
                  </a:lnTo>
                  <a:lnTo>
                    <a:pt x="124" y="901"/>
                  </a:lnTo>
                  <a:lnTo>
                    <a:pt x="120" y="901"/>
                  </a:lnTo>
                  <a:lnTo>
                    <a:pt x="111" y="901"/>
                  </a:lnTo>
                  <a:lnTo>
                    <a:pt x="107" y="901"/>
                  </a:lnTo>
                  <a:lnTo>
                    <a:pt x="99" y="901"/>
                  </a:lnTo>
                  <a:lnTo>
                    <a:pt x="95" y="901"/>
                  </a:lnTo>
                  <a:lnTo>
                    <a:pt x="86" y="901"/>
                  </a:lnTo>
                  <a:lnTo>
                    <a:pt x="82" y="901"/>
                  </a:lnTo>
                  <a:lnTo>
                    <a:pt x="78" y="901"/>
                  </a:lnTo>
                  <a:lnTo>
                    <a:pt x="69" y="901"/>
                  </a:lnTo>
                  <a:lnTo>
                    <a:pt x="65" y="901"/>
                  </a:lnTo>
                  <a:lnTo>
                    <a:pt x="56" y="901"/>
                  </a:lnTo>
                  <a:lnTo>
                    <a:pt x="52" y="901"/>
                  </a:lnTo>
                  <a:lnTo>
                    <a:pt x="43" y="901"/>
                  </a:lnTo>
                  <a:lnTo>
                    <a:pt x="39" y="901"/>
                  </a:lnTo>
                  <a:lnTo>
                    <a:pt x="30" y="901"/>
                  </a:lnTo>
                  <a:lnTo>
                    <a:pt x="26" y="901"/>
                  </a:lnTo>
                  <a:lnTo>
                    <a:pt x="21" y="901"/>
                  </a:lnTo>
                  <a:lnTo>
                    <a:pt x="13" y="901"/>
                  </a:lnTo>
                  <a:lnTo>
                    <a:pt x="8" y="901"/>
                  </a:lnTo>
                  <a:lnTo>
                    <a:pt x="0" y="90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0523" name="Freeform 43">
              <a:extLst>
                <a:ext uri="{FF2B5EF4-FFF2-40B4-BE49-F238E27FC236}">
                  <a16:creationId xmlns="" xmlns:a16="http://schemas.microsoft.com/office/drawing/2014/main" id="{C3BF9233-557D-470B-B69E-6C1BD49B07CF}"/>
                </a:ext>
              </a:extLst>
            </p:cNvPr>
            <p:cNvSpPr>
              <a:spLocks/>
            </p:cNvSpPr>
            <p:nvPr/>
          </p:nvSpPr>
          <p:spPr bwMode="auto">
            <a:xfrm>
              <a:off x="1024" y="1622"/>
              <a:ext cx="1257" cy="908"/>
            </a:xfrm>
            <a:custGeom>
              <a:avLst/>
              <a:gdLst>
                <a:gd name="T0" fmla="*/ 39 w 1257"/>
                <a:gd name="T1" fmla="*/ 907 h 908"/>
                <a:gd name="T2" fmla="*/ 82 w 1257"/>
                <a:gd name="T3" fmla="*/ 907 h 908"/>
                <a:gd name="T4" fmla="*/ 125 w 1257"/>
                <a:gd name="T5" fmla="*/ 907 h 908"/>
                <a:gd name="T6" fmla="*/ 169 w 1257"/>
                <a:gd name="T7" fmla="*/ 907 h 908"/>
                <a:gd name="T8" fmla="*/ 212 w 1257"/>
                <a:gd name="T9" fmla="*/ 907 h 908"/>
                <a:gd name="T10" fmla="*/ 260 w 1257"/>
                <a:gd name="T11" fmla="*/ 898 h 908"/>
                <a:gd name="T12" fmla="*/ 303 w 1257"/>
                <a:gd name="T13" fmla="*/ 877 h 908"/>
                <a:gd name="T14" fmla="*/ 346 w 1257"/>
                <a:gd name="T15" fmla="*/ 838 h 908"/>
                <a:gd name="T16" fmla="*/ 389 w 1257"/>
                <a:gd name="T17" fmla="*/ 760 h 908"/>
                <a:gd name="T18" fmla="*/ 433 w 1257"/>
                <a:gd name="T19" fmla="*/ 634 h 908"/>
                <a:gd name="T20" fmla="*/ 476 w 1257"/>
                <a:gd name="T21" fmla="*/ 464 h 908"/>
                <a:gd name="T22" fmla="*/ 519 w 1257"/>
                <a:gd name="T23" fmla="*/ 273 h 908"/>
                <a:gd name="T24" fmla="*/ 567 w 1257"/>
                <a:gd name="T25" fmla="*/ 104 h 908"/>
                <a:gd name="T26" fmla="*/ 610 w 1257"/>
                <a:gd name="T27" fmla="*/ 9 h 908"/>
                <a:gd name="T28" fmla="*/ 654 w 1257"/>
                <a:gd name="T29" fmla="*/ 17 h 908"/>
                <a:gd name="T30" fmla="*/ 697 w 1257"/>
                <a:gd name="T31" fmla="*/ 126 h 908"/>
                <a:gd name="T32" fmla="*/ 740 w 1257"/>
                <a:gd name="T33" fmla="*/ 304 h 908"/>
                <a:gd name="T34" fmla="*/ 784 w 1257"/>
                <a:gd name="T35" fmla="*/ 490 h 908"/>
                <a:gd name="T36" fmla="*/ 827 w 1257"/>
                <a:gd name="T37" fmla="*/ 655 h 908"/>
                <a:gd name="T38" fmla="*/ 870 w 1257"/>
                <a:gd name="T39" fmla="*/ 773 h 908"/>
                <a:gd name="T40" fmla="*/ 918 w 1257"/>
                <a:gd name="T41" fmla="*/ 846 h 908"/>
                <a:gd name="T42" fmla="*/ 961 w 1257"/>
                <a:gd name="T43" fmla="*/ 881 h 908"/>
                <a:gd name="T44" fmla="*/ 1004 w 1257"/>
                <a:gd name="T45" fmla="*/ 898 h 908"/>
                <a:gd name="T46" fmla="*/ 1048 w 1257"/>
                <a:gd name="T47" fmla="*/ 907 h 908"/>
                <a:gd name="T48" fmla="*/ 1091 w 1257"/>
                <a:gd name="T49" fmla="*/ 907 h 908"/>
                <a:gd name="T50" fmla="*/ 1134 w 1257"/>
                <a:gd name="T51" fmla="*/ 907 h 908"/>
                <a:gd name="T52" fmla="*/ 1178 w 1257"/>
                <a:gd name="T53" fmla="*/ 907 h 908"/>
                <a:gd name="T54" fmla="*/ 1225 w 1257"/>
                <a:gd name="T55" fmla="*/ 907 h 908"/>
                <a:gd name="T56" fmla="*/ 1243 w 1257"/>
                <a:gd name="T57" fmla="*/ 907 h 908"/>
                <a:gd name="T58" fmla="*/ 1199 w 1257"/>
                <a:gd name="T59" fmla="*/ 907 h 908"/>
                <a:gd name="T60" fmla="*/ 1156 w 1257"/>
                <a:gd name="T61" fmla="*/ 907 h 908"/>
                <a:gd name="T62" fmla="*/ 1113 w 1257"/>
                <a:gd name="T63" fmla="*/ 907 h 908"/>
                <a:gd name="T64" fmla="*/ 1065 w 1257"/>
                <a:gd name="T65" fmla="*/ 907 h 908"/>
                <a:gd name="T66" fmla="*/ 1022 w 1257"/>
                <a:gd name="T67" fmla="*/ 907 h 908"/>
                <a:gd name="T68" fmla="*/ 978 w 1257"/>
                <a:gd name="T69" fmla="*/ 907 h 908"/>
                <a:gd name="T70" fmla="*/ 935 w 1257"/>
                <a:gd name="T71" fmla="*/ 907 h 908"/>
                <a:gd name="T72" fmla="*/ 892 w 1257"/>
                <a:gd name="T73" fmla="*/ 907 h 908"/>
                <a:gd name="T74" fmla="*/ 849 w 1257"/>
                <a:gd name="T75" fmla="*/ 907 h 908"/>
                <a:gd name="T76" fmla="*/ 805 w 1257"/>
                <a:gd name="T77" fmla="*/ 907 h 908"/>
                <a:gd name="T78" fmla="*/ 758 w 1257"/>
                <a:gd name="T79" fmla="*/ 907 h 908"/>
                <a:gd name="T80" fmla="*/ 714 w 1257"/>
                <a:gd name="T81" fmla="*/ 907 h 908"/>
                <a:gd name="T82" fmla="*/ 671 w 1257"/>
                <a:gd name="T83" fmla="*/ 907 h 908"/>
                <a:gd name="T84" fmla="*/ 628 w 1257"/>
                <a:gd name="T85" fmla="*/ 907 h 908"/>
                <a:gd name="T86" fmla="*/ 584 w 1257"/>
                <a:gd name="T87" fmla="*/ 907 h 908"/>
                <a:gd name="T88" fmla="*/ 541 w 1257"/>
                <a:gd name="T89" fmla="*/ 907 h 908"/>
                <a:gd name="T90" fmla="*/ 498 w 1257"/>
                <a:gd name="T91" fmla="*/ 907 h 908"/>
                <a:gd name="T92" fmla="*/ 450 w 1257"/>
                <a:gd name="T93" fmla="*/ 907 h 908"/>
                <a:gd name="T94" fmla="*/ 407 w 1257"/>
                <a:gd name="T95" fmla="*/ 907 h 908"/>
                <a:gd name="T96" fmla="*/ 363 w 1257"/>
                <a:gd name="T97" fmla="*/ 907 h 908"/>
                <a:gd name="T98" fmla="*/ 320 w 1257"/>
                <a:gd name="T99" fmla="*/ 907 h 908"/>
                <a:gd name="T100" fmla="*/ 277 w 1257"/>
                <a:gd name="T101" fmla="*/ 907 h 908"/>
                <a:gd name="T102" fmla="*/ 234 w 1257"/>
                <a:gd name="T103" fmla="*/ 907 h 908"/>
                <a:gd name="T104" fmla="*/ 190 w 1257"/>
                <a:gd name="T105" fmla="*/ 907 h 908"/>
                <a:gd name="T106" fmla="*/ 143 w 1257"/>
                <a:gd name="T107" fmla="*/ 907 h 908"/>
                <a:gd name="T108" fmla="*/ 99 w 1257"/>
                <a:gd name="T109" fmla="*/ 907 h 908"/>
                <a:gd name="T110" fmla="*/ 56 w 1257"/>
                <a:gd name="T111" fmla="*/ 907 h 908"/>
                <a:gd name="T112" fmla="*/ 13 w 1257"/>
                <a:gd name="T113" fmla="*/ 907 h 9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7"/>
                <a:gd name="T172" fmla="*/ 0 h 908"/>
                <a:gd name="T173" fmla="*/ 1257 w 1257"/>
                <a:gd name="T174" fmla="*/ 908 h 9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7" h="908">
                  <a:moveTo>
                    <a:pt x="0" y="907"/>
                  </a:moveTo>
                  <a:lnTo>
                    <a:pt x="8" y="907"/>
                  </a:lnTo>
                  <a:lnTo>
                    <a:pt x="13" y="907"/>
                  </a:lnTo>
                  <a:lnTo>
                    <a:pt x="21" y="907"/>
                  </a:lnTo>
                  <a:lnTo>
                    <a:pt x="26" y="907"/>
                  </a:lnTo>
                  <a:lnTo>
                    <a:pt x="30" y="907"/>
                  </a:lnTo>
                  <a:lnTo>
                    <a:pt x="39" y="907"/>
                  </a:lnTo>
                  <a:lnTo>
                    <a:pt x="43" y="907"/>
                  </a:lnTo>
                  <a:lnTo>
                    <a:pt x="52" y="907"/>
                  </a:lnTo>
                  <a:lnTo>
                    <a:pt x="56" y="907"/>
                  </a:lnTo>
                  <a:lnTo>
                    <a:pt x="65" y="907"/>
                  </a:lnTo>
                  <a:lnTo>
                    <a:pt x="69" y="907"/>
                  </a:lnTo>
                  <a:lnTo>
                    <a:pt x="78" y="907"/>
                  </a:lnTo>
                  <a:lnTo>
                    <a:pt x="82" y="907"/>
                  </a:lnTo>
                  <a:lnTo>
                    <a:pt x="86" y="907"/>
                  </a:lnTo>
                  <a:lnTo>
                    <a:pt x="95" y="907"/>
                  </a:lnTo>
                  <a:lnTo>
                    <a:pt x="99" y="907"/>
                  </a:lnTo>
                  <a:lnTo>
                    <a:pt x="108" y="907"/>
                  </a:lnTo>
                  <a:lnTo>
                    <a:pt x="112" y="907"/>
                  </a:lnTo>
                  <a:lnTo>
                    <a:pt x="121" y="907"/>
                  </a:lnTo>
                  <a:lnTo>
                    <a:pt x="125" y="907"/>
                  </a:lnTo>
                  <a:lnTo>
                    <a:pt x="134" y="907"/>
                  </a:lnTo>
                  <a:lnTo>
                    <a:pt x="138" y="907"/>
                  </a:lnTo>
                  <a:lnTo>
                    <a:pt x="143" y="907"/>
                  </a:lnTo>
                  <a:lnTo>
                    <a:pt x="151" y="907"/>
                  </a:lnTo>
                  <a:lnTo>
                    <a:pt x="156" y="907"/>
                  </a:lnTo>
                  <a:lnTo>
                    <a:pt x="164" y="907"/>
                  </a:lnTo>
                  <a:lnTo>
                    <a:pt x="169" y="907"/>
                  </a:lnTo>
                  <a:lnTo>
                    <a:pt x="177" y="907"/>
                  </a:lnTo>
                  <a:lnTo>
                    <a:pt x="182" y="907"/>
                  </a:lnTo>
                  <a:lnTo>
                    <a:pt x="190" y="907"/>
                  </a:lnTo>
                  <a:lnTo>
                    <a:pt x="195" y="907"/>
                  </a:lnTo>
                  <a:lnTo>
                    <a:pt x="203" y="907"/>
                  </a:lnTo>
                  <a:lnTo>
                    <a:pt x="208" y="907"/>
                  </a:lnTo>
                  <a:lnTo>
                    <a:pt x="212" y="907"/>
                  </a:lnTo>
                  <a:lnTo>
                    <a:pt x="221" y="903"/>
                  </a:lnTo>
                  <a:lnTo>
                    <a:pt x="225" y="903"/>
                  </a:lnTo>
                  <a:lnTo>
                    <a:pt x="234" y="903"/>
                  </a:lnTo>
                  <a:lnTo>
                    <a:pt x="238" y="903"/>
                  </a:lnTo>
                  <a:lnTo>
                    <a:pt x="247" y="898"/>
                  </a:lnTo>
                  <a:lnTo>
                    <a:pt x="251" y="898"/>
                  </a:lnTo>
                  <a:lnTo>
                    <a:pt x="260" y="898"/>
                  </a:lnTo>
                  <a:lnTo>
                    <a:pt x="264" y="894"/>
                  </a:lnTo>
                  <a:lnTo>
                    <a:pt x="268" y="894"/>
                  </a:lnTo>
                  <a:lnTo>
                    <a:pt x="277" y="890"/>
                  </a:lnTo>
                  <a:lnTo>
                    <a:pt x="281" y="890"/>
                  </a:lnTo>
                  <a:lnTo>
                    <a:pt x="290" y="885"/>
                  </a:lnTo>
                  <a:lnTo>
                    <a:pt x="294" y="881"/>
                  </a:lnTo>
                  <a:lnTo>
                    <a:pt x="303" y="877"/>
                  </a:lnTo>
                  <a:lnTo>
                    <a:pt x="307" y="872"/>
                  </a:lnTo>
                  <a:lnTo>
                    <a:pt x="316" y="868"/>
                  </a:lnTo>
                  <a:lnTo>
                    <a:pt x="320" y="864"/>
                  </a:lnTo>
                  <a:lnTo>
                    <a:pt x="325" y="859"/>
                  </a:lnTo>
                  <a:lnTo>
                    <a:pt x="333" y="851"/>
                  </a:lnTo>
                  <a:lnTo>
                    <a:pt x="338" y="846"/>
                  </a:lnTo>
                  <a:lnTo>
                    <a:pt x="346" y="838"/>
                  </a:lnTo>
                  <a:lnTo>
                    <a:pt x="350" y="829"/>
                  </a:lnTo>
                  <a:lnTo>
                    <a:pt x="359" y="820"/>
                  </a:lnTo>
                  <a:lnTo>
                    <a:pt x="363" y="807"/>
                  </a:lnTo>
                  <a:lnTo>
                    <a:pt x="372" y="799"/>
                  </a:lnTo>
                  <a:lnTo>
                    <a:pt x="376" y="786"/>
                  </a:lnTo>
                  <a:lnTo>
                    <a:pt x="385" y="773"/>
                  </a:lnTo>
                  <a:lnTo>
                    <a:pt x="389" y="760"/>
                  </a:lnTo>
                  <a:lnTo>
                    <a:pt x="394" y="747"/>
                  </a:lnTo>
                  <a:lnTo>
                    <a:pt x="402" y="729"/>
                  </a:lnTo>
                  <a:lnTo>
                    <a:pt x="407" y="712"/>
                  </a:lnTo>
                  <a:lnTo>
                    <a:pt x="415" y="694"/>
                  </a:lnTo>
                  <a:lnTo>
                    <a:pt x="420" y="677"/>
                  </a:lnTo>
                  <a:lnTo>
                    <a:pt x="428" y="655"/>
                  </a:lnTo>
                  <a:lnTo>
                    <a:pt x="433" y="634"/>
                  </a:lnTo>
                  <a:lnTo>
                    <a:pt x="441" y="612"/>
                  </a:lnTo>
                  <a:lnTo>
                    <a:pt x="446" y="590"/>
                  </a:lnTo>
                  <a:lnTo>
                    <a:pt x="450" y="569"/>
                  </a:lnTo>
                  <a:lnTo>
                    <a:pt x="459" y="543"/>
                  </a:lnTo>
                  <a:lnTo>
                    <a:pt x="463" y="516"/>
                  </a:lnTo>
                  <a:lnTo>
                    <a:pt x="472" y="490"/>
                  </a:lnTo>
                  <a:lnTo>
                    <a:pt x="476" y="464"/>
                  </a:lnTo>
                  <a:lnTo>
                    <a:pt x="485" y="438"/>
                  </a:lnTo>
                  <a:lnTo>
                    <a:pt x="489" y="412"/>
                  </a:lnTo>
                  <a:lnTo>
                    <a:pt x="498" y="386"/>
                  </a:lnTo>
                  <a:lnTo>
                    <a:pt x="502" y="356"/>
                  </a:lnTo>
                  <a:lnTo>
                    <a:pt x="506" y="330"/>
                  </a:lnTo>
                  <a:lnTo>
                    <a:pt x="515" y="304"/>
                  </a:lnTo>
                  <a:lnTo>
                    <a:pt x="519" y="273"/>
                  </a:lnTo>
                  <a:lnTo>
                    <a:pt x="528" y="247"/>
                  </a:lnTo>
                  <a:lnTo>
                    <a:pt x="532" y="221"/>
                  </a:lnTo>
                  <a:lnTo>
                    <a:pt x="541" y="195"/>
                  </a:lnTo>
                  <a:lnTo>
                    <a:pt x="545" y="174"/>
                  </a:lnTo>
                  <a:lnTo>
                    <a:pt x="554" y="148"/>
                  </a:lnTo>
                  <a:lnTo>
                    <a:pt x="558" y="126"/>
                  </a:lnTo>
                  <a:lnTo>
                    <a:pt x="567" y="104"/>
                  </a:lnTo>
                  <a:lnTo>
                    <a:pt x="571" y="87"/>
                  </a:lnTo>
                  <a:lnTo>
                    <a:pt x="576" y="69"/>
                  </a:lnTo>
                  <a:lnTo>
                    <a:pt x="584" y="52"/>
                  </a:lnTo>
                  <a:lnTo>
                    <a:pt x="589" y="39"/>
                  </a:lnTo>
                  <a:lnTo>
                    <a:pt x="597" y="26"/>
                  </a:lnTo>
                  <a:lnTo>
                    <a:pt x="602" y="17"/>
                  </a:lnTo>
                  <a:lnTo>
                    <a:pt x="610" y="9"/>
                  </a:lnTo>
                  <a:lnTo>
                    <a:pt x="615" y="4"/>
                  </a:lnTo>
                  <a:lnTo>
                    <a:pt x="623" y="0"/>
                  </a:lnTo>
                  <a:lnTo>
                    <a:pt x="628" y="0"/>
                  </a:lnTo>
                  <a:lnTo>
                    <a:pt x="632" y="0"/>
                  </a:lnTo>
                  <a:lnTo>
                    <a:pt x="641" y="4"/>
                  </a:lnTo>
                  <a:lnTo>
                    <a:pt x="645" y="9"/>
                  </a:lnTo>
                  <a:lnTo>
                    <a:pt x="654" y="17"/>
                  </a:lnTo>
                  <a:lnTo>
                    <a:pt x="658" y="26"/>
                  </a:lnTo>
                  <a:lnTo>
                    <a:pt x="667" y="39"/>
                  </a:lnTo>
                  <a:lnTo>
                    <a:pt x="671" y="52"/>
                  </a:lnTo>
                  <a:lnTo>
                    <a:pt x="680" y="69"/>
                  </a:lnTo>
                  <a:lnTo>
                    <a:pt x="684" y="87"/>
                  </a:lnTo>
                  <a:lnTo>
                    <a:pt x="688" y="104"/>
                  </a:lnTo>
                  <a:lnTo>
                    <a:pt x="697" y="126"/>
                  </a:lnTo>
                  <a:lnTo>
                    <a:pt x="701" y="148"/>
                  </a:lnTo>
                  <a:lnTo>
                    <a:pt x="710" y="174"/>
                  </a:lnTo>
                  <a:lnTo>
                    <a:pt x="714" y="195"/>
                  </a:lnTo>
                  <a:lnTo>
                    <a:pt x="723" y="221"/>
                  </a:lnTo>
                  <a:lnTo>
                    <a:pt x="727" y="247"/>
                  </a:lnTo>
                  <a:lnTo>
                    <a:pt x="736" y="273"/>
                  </a:lnTo>
                  <a:lnTo>
                    <a:pt x="740" y="304"/>
                  </a:lnTo>
                  <a:lnTo>
                    <a:pt x="749" y="330"/>
                  </a:lnTo>
                  <a:lnTo>
                    <a:pt x="753" y="356"/>
                  </a:lnTo>
                  <a:lnTo>
                    <a:pt x="758" y="386"/>
                  </a:lnTo>
                  <a:lnTo>
                    <a:pt x="766" y="412"/>
                  </a:lnTo>
                  <a:lnTo>
                    <a:pt x="771" y="438"/>
                  </a:lnTo>
                  <a:lnTo>
                    <a:pt x="779" y="464"/>
                  </a:lnTo>
                  <a:lnTo>
                    <a:pt x="784" y="490"/>
                  </a:lnTo>
                  <a:lnTo>
                    <a:pt x="792" y="516"/>
                  </a:lnTo>
                  <a:lnTo>
                    <a:pt x="797" y="543"/>
                  </a:lnTo>
                  <a:lnTo>
                    <a:pt x="805" y="569"/>
                  </a:lnTo>
                  <a:lnTo>
                    <a:pt x="810" y="590"/>
                  </a:lnTo>
                  <a:lnTo>
                    <a:pt x="814" y="612"/>
                  </a:lnTo>
                  <a:lnTo>
                    <a:pt x="823" y="634"/>
                  </a:lnTo>
                  <a:lnTo>
                    <a:pt x="827" y="655"/>
                  </a:lnTo>
                  <a:lnTo>
                    <a:pt x="836" y="677"/>
                  </a:lnTo>
                  <a:lnTo>
                    <a:pt x="840" y="694"/>
                  </a:lnTo>
                  <a:lnTo>
                    <a:pt x="849" y="712"/>
                  </a:lnTo>
                  <a:lnTo>
                    <a:pt x="853" y="729"/>
                  </a:lnTo>
                  <a:lnTo>
                    <a:pt x="862" y="747"/>
                  </a:lnTo>
                  <a:lnTo>
                    <a:pt x="866" y="760"/>
                  </a:lnTo>
                  <a:lnTo>
                    <a:pt x="870" y="773"/>
                  </a:lnTo>
                  <a:lnTo>
                    <a:pt x="879" y="786"/>
                  </a:lnTo>
                  <a:lnTo>
                    <a:pt x="883" y="799"/>
                  </a:lnTo>
                  <a:lnTo>
                    <a:pt x="892" y="807"/>
                  </a:lnTo>
                  <a:lnTo>
                    <a:pt x="896" y="820"/>
                  </a:lnTo>
                  <a:lnTo>
                    <a:pt x="905" y="829"/>
                  </a:lnTo>
                  <a:lnTo>
                    <a:pt x="909" y="838"/>
                  </a:lnTo>
                  <a:lnTo>
                    <a:pt x="918" y="846"/>
                  </a:lnTo>
                  <a:lnTo>
                    <a:pt x="922" y="851"/>
                  </a:lnTo>
                  <a:lnTo>
                    <a:pt x="931" y="859"/>
                  </a:lnTo>
                  <a:lnTo>
                    <a:pt x="935" y="864"/>
                  </a:lnTo>
                  <a:lnTo>
                    <a:pt x="939" y="868"/>
                  </a:lnTo>
                  <a:lnTo>
                    <a:pt x="948" y="872"/>
                  </a:lnTo>
                  <a:lnTo>
                    <a:pt x="952" y="877"/>
                  </a:lnTo>
                  <a:lnTo>
                    <a:pt x="961" y="881"/>
                  </a:lnTo>
                  <a:lnTo>
                    <a:pt x="965" y="885"/>
                  </a:lnTo>
                  <a:lnTo>
                    <a:pt x="974" y="890"/>
                  </a:lnTo>
                  <a:lnTo>
                    <a:pt x="978" y="890"/>
                  </a:lnTo>
                  <a:lnTo>
                    <a:pt x="987" y="894"/>
                  </a:lnTo>
                  <a:lnTo>
                    <a:pt x="991" y="894"/>
                  </a:lnTo>
                  <a:lnTo>
                    <a:pt x="996" y="898"/>
                  </a:lnTo>
                  <a:lnTo>
                    <a:pt x="1004" y="898"/>
                  </a:lnTo>
                  <a:lnTo>
                    <a:pt x="1009" y="898"/>
                  </a:lnTo>
                  <a:lnTo>
                    <a:pt x="1017" y="903"/>
                  </a:lnTo>
                  <a:lnTo>
                    <a:pt x="1022" y="903"/>
                  </a:lnTo>
                  <a:lnTo>
                    <a:pt x="1030" y="903"/>
                  </a:lnTo>
                  <a:lnTo>
                    <a:pt x="1035" y="903"/>
                  </a:lnTo>
                  <a:lnTo>
                    <a:pt x="1043" y="907"/>
                  </a:lnTo>
                  <a:lnTo>
                    <a:pt x="1048" y="907"/>
                  </a:lnTo>
                  <a:lnTo>
                    <a:pt x="1052" y="907"/>
                  </a:lnTo>
                  <a:lnTo>
                    <a:pt x="1061" y="907"/>
                  </a:lnTo>
                  <a:lnTo>
                    <a:pt x="1065" y="907"/>
                  </a:lnTo>
                  <a:lnTo>
                    <a:pt x="1074" y="907"/>
                  </a:lnTo>
                  <a:lnTo>
                    <a:pt x="1078" y="907"/>
                  </a:lnTo>
                  <a:lnTo>
                    <a:pt x="1087" y="907"/>
                  </a:lnTo>
                  <a:lnTo>
                    <a:pt x="1091" y="907"/>
                  </a:lnTo>
                  <a:lnTo>
                    <a:pt x="1100" y="907"/>
                  </a:lnTo>
                  <a:lnTo>
                    <a:pt x="1104" y="907"/>
                  </a:lnTo>
                  <a:lnTo>
                    <a:pt x="1113" y="907"/>
                  </a:lnTo>
                  <a:lnTo>
                    <a:pt x="1117" y="907"/>
                  </a:lnTo>
                  <a:lnTo>
                    <a:pt x="1121" y="907"/>
                  </a:lnTo>
                  <a:lnTo>
                    <a:pt x="1130" y="907"/>
                  </a:lnTo>
                  <a:lnTo>
                    <a:pt x="1134" y="907"/>
                  </a:lnTo>
                  <a:lnTo>
                    <a:pt x="1143" y="907"/>
                  </a:lnTo>
                  <a:lnTo>
                    <a:pt x="1147" y="907"/>
                  </a:lnTo>
                  <a:lnTo>
                    <a:pt x="1156" y="907"/>
                  </a:lnTo>
                  <a:lnTo>
                    <a:pt x="1160" y="907"/>
                  </a:lnTo>
                  <a:lnTo>
                    <a:pt x="1169" y="907"/>
                  </a:lnTo>
                  <a:lnTo>
                    <a:pt x="1173" y="907"/>
                  </a:lnTo>
                  <a:lnTo>
                    <a:pt x="1178" y="907"/>
                  </a:lnTo>
                  <a:lnTo>
                    <a:pt x="1186" y="907"/>
                  </a:lnTo>
                  <a:lnTo>
                    <a:pt x="1191" y="907"/>
                  </a:lnTo>
                  <a:lnTo>
                    <a:pt x="1199" y="907"/>
                  </a:lnTo>
                  <a:lnTo>
                    <a:pt x="1204" y="907"/>
                  </a:lnTo>
                  <a:lnTo>
                    <a:pt x="1212" y="907"/>
                  </a:lnTo>
                  <a:lnTo>
                    <a:pt x="1217" y="907"/>
                  </a:lnTo>
                  <a:lnTo>
                    <a:pt x="1225" y="907"/>
                  </a:lnTo>
                  <a:lnTo>
                    <a:pt x="1230" y="907"/>
                  </a:lnTo>
                  <a:lnTo>
                    <a:pt x="1234" y="907"/>
                  </a:lnTo>
                  <a:lnTo>
                    <a:pt x="1243" y="907"/>
                  </a:lnTo>
                  <a:lnTo>
                    <a:pt x="1247" y="907"/>
                  </a:lnTo>
                  <a:lnTo>
                    <a:pt x="1256" y="907"/>
                  </a:lnTo>
                  <a:lnTo>
                    <a:pt x="1247" y="907"/>
                  </a:lnTo>
                  <a:lnTo>
                    <a:pt x="1243" y="907"/>
                  </a:lnTo>
                  <a:lnTo>
                    <a:pt x="1234" y="907"/>
                  </a:lnTo>
                  <a:lnTo>
                    <a:pt x="1230" y="907"/>
                  </a:lnTo>
                  <a:lnTo>
                    <a:pt x="1225" y="907"/>
                  </a:lnTo>
                  <a:lnTo>
                    <a:pt x="1217" y="907"/>
                  </a:lnTo>
                  <a:lnTo>
                    <a:pt x="1212" y="907"/>
                  </a:lnTo>
                  <a:lnTo>
                    <a:pt x="1204" y="907"/>
                  </a:lnTo>
                  <a:lnTo>
                    <a:pt x="1199" y="907"/>
                  </a:lnTo>
                  <a:lnTo>
                    <a:pt x="1191" y="907"/>
                  </a:lnTo>
                  <a:lnTo>
                    <a:pt x="1186" y="907"/>
                  </a:lnTo>
                  <a:lnTo>
                    <a:pt x="1178" y="907"/>
                  </a:lnTo>
                  <a:lnTo>
                    <a:pt x="1173" y="907"/>
                  </a:lnTo>
                  <a:lnTo>
                    <a:pt x="1169" y="907"/>
                  </a:lnTo>
                  <a:lnTo>
                    <a:pt x="1160" y="907"/>
                  </a:lnTo>
                  <a:lnTo>
                    <a:pt x="1156" y="907"/>
                  </a:lnTo>
                  <a:lnTo>
                    <a:pt x="1147" y="907"/>
                  </a:lnTo>
                  <a:lnTo>
                    <a:pt x="1143" y="907"/>
                  </a:lnTo>
                  <a:lnTo>
                    <a:pt x="1134" y="907"/>
                  </a:lnTo>
                  <a:lnTo>
                    <a:pt x="1130" y="907"/>
                  </a:lnTo>
                  <a:lnTo>
                    <a:pt x="1121" y="907"/>
                  </a:lnTo>
                  <a:lnTo>
                    <a:pt x="1117" y="907"/>
                  </a:lnTo>
                  <a:lnTo>
                    <a:pt x="1113" y="907"/>
                  </a:lnTo>
                  <a:lnTo>
                    <a:pt x="1104" y="907"/>
                  </a:lnTo>
                  <a:lnTo>
                    <a:pt x="1100" y="907"/>
                  </a:lnTo>
                  <a:lnTo>
                    <a:pt x="1091" y="907"/>
                  </a:lnTo>
                  <a:lnTo>
                    <a:pt x="1087" y="907"/>
                  </a:lnTo>
                  <a:lnTo>
                    <a:pt x="1078" y="907"/>
                  </a:lnTo>
                  <a:lnTo>
                    <a:pt x="1074" y="907"/>
                  </a:lnTo>
                  <a:lnTo>
                    <a:pt x="1065" y="907"/>
                  </a:lnTo>
                  <a:lnTo>
                    <a:pt x="1061" y="907"/>
                  </a:lnTo>
                  <a:lnTo>
                    <a:pt x="1052" y="907"/>
                  </a:lnTo>
                  <a:lnTo>
                    <a:pt x="1048" y="907"/>
                  </a:lnTo>
                  <a:lnTo>
                    <a:pt x="1043" y="907"/>
                  </a:lnTo>
                  <a:lnTo>
                    <a:pt x="1035" y="907"/>
                  </a:lnTo>
                  <a:lnTo>
                    <a:pt x="1030" y="907"/>
                  </a:lnTo>
                  <a:lnTo>
                    <a:pt x="1022" y="907"/>
                  </a:lnTo>
                  <a:lnTo>
                    <a:pt x="1017" y="907"/>
                  </a:lnTo>
                  <a:lnTo>
                    <a:pt x="1009" y="907"/>
                  </a:lnTo>
                  <a:lnTo>
                    <a:pt x="1004" y="907"/>
                  </a:lnTo>
                  <a:lnTo>
                    <a:pt x="996" y="907"/>
                  </a:lnTo>
                  <a:lnTo>
                    <a:pt x="991" y="907"/>
                  </a:lnTo>
                  <a:lnTo>
                    <a:pt x="987" y="907"/>
                  </a:lnTo>
                  <a:lnTo>
                    <a:pt x="978" y="907"/>
                  </a:lnTo>
                  <a:lnTo>
                    <a:pt x="974" y="907"/>
                  </a:lnTo>
                  <a:lnTo>
                    <a:pt x="965" y="907"/>
                  </a:lnTo>
                  <a:lnTo>
                    <a:pt x="961" y="907"/>
                  </a:lnTo>
                  <a:lnTo>
                    <a:pt x="952" y="907"/>
                  </a:lnTo>
                  <a:lnTo>
                    <a:pt x="948" y="907"/>
                  </a:lnTo>
                  <a:lnTo>
                    <a:pt x="939" y="907"/>
                  </a:lnTo>
                  <a:lnTo>
                    <a:pt x="935" y="907"/>
                  </a:lnTo>
                  <a:lnTo>
                    <a:pt x="931" y="907"/>
                  </a:lnTo>
                  <a:lnTo>
                    <a:pt x="922" y="907"/>
                  </a:lnTo>
                  <a:lnTo>
                    <a:pt x="918" y="907"/>
                  </a:lnTo>
                  <a:lnTo>
                    <a:pt x="909" y="907"/>
                  </a:lnTo>
                  <a:lnTo>
                    <a:pt x="905" y="907"/>
                  </a:lnTo>
                  <a:lnTo>
                    <a:pt x="896" y="907"/>
                  </a:lnTo>
                  <a:lnTo>
                    <a:pt x="892" y="907"/>
                  </a:lnTo>
                  <a:lnTo>
                    <a:pt x="883" y="907"/>
                  </a:lnTo>
                  <a:lnTo>
                    <a:pt x="879" y="907"/>
                  </a:lnTo>
                  <a:lnTo>
                    <a:pt x="870" y="907"/>
                  </a:lnTo>
                  <a:lnTo>
                    <a:pt x="866" y="907"/>
                  </a:lnTo>
                  <a:lnTo>
                    <a:pt x="862" y="907"/>
                  </a:lnTo>
                  <a:lnTo>
                    <a:pt x="853" y="907"/>
                  </a:lnTo>
                  <a:lnTo>
                    <a:pt x="849" y="907"/>
                  </a:lnTo>
                  <a:lnTo>
                    <a:pt x="840" y="907"/>
                  </a:lnTo>
                  <a:lnTo>
                    <a:pt x="836" y="907"/>
                  </a:lnTo>
                  <a:lnTo>
                    <a:pt x="827" y="907"/>
                  </a:lnTo>
                  <a:lnTo>
                    <a:pt x="823" y="907"/>
                  </a:lnTo>
                  <a:lnTo>
                    <a:pt x="814" y="907"/>
                  </a:lnTo>
                  <a:lnTo>
                    <a:pt x="810" y="907"/>
                  </a:lnTo>
                  <a:lnTo>
                    <a:pt x="805" y="907"/>
                  </a:lnTo>
                  <a:lnTo>
                    <a:pt x="797" y="907"/>
                  </a:lnTo>
                  <a:lnTo>
                    <a:pt x="792" y="907"/>
                  </a:lnTo>
                  <a:lnTo>
                    <a:pt x="784" y="907"/>
                  </a:lnTo>
                  <a:lnTo>
                    <a:pt x="779" y="907"/>
                  </a:lnTo>
                  <a:lnTo>
                    <a:pt x="771" y="907"/>
                  </a:lnTo>
                  <a:lnTo>
                    <a:pt x="766" y="907"/>
                  </a:lnTo>
                  <a:lnTo>
                    <a:pt x="758" y="907"/>
                  </a:lnTo>
                  <a:lnTo>
                    <a:pt x="753" y="907"/>
                  </a:lnTo>
                  <a:lnTo>
                    <a:pt x="749" y="907"/>
                  </a:lnTo>
                  <a:lnTo>
                    <a:pt x="740" y="907"/>
                  </a:lnTo>
                  <a:lnTo>
                    <a:pt x="736" y="907"/>
                  </a:lnTo>
                  <a:lnTo>
                    <a:pt x="727" y="907"/>
                  </a:lnTo>
                  <a:lnTo>
                    <a:pt x="723" y="907"/>
                  </a:lnTo>
                  <a:lnTo>
                    <a:pt x="714" y="907"/>
                  </a:lnTo>
                  <a:lnTo>
                    <a:pt x="710" y="907"/>
                  </a:lnTo>
                  <a:lnTo>
                    <a:pt x="701" y="907"/>
                  </a:lnTo>
                  <a:lnTo>
                    <a:pt x="697" y="907"/>
                  </a:lnTo>
                  <a:lnTo>
                    <a:pt x="688" y="907"/>
                  </a:lnTo>
                  <a:lnTo>
                    <a:pt x="684" y="907"/>
                  </a:lnTo>
                  <a:lnTo>
                    <a:pt x="680" y="907"/>
                  </a:lnTo>
                  <a:lnTo>
                    <a:pt x="671" y="907"/>
                  </a:lnTo>
                  <a:lnTo>
                    <a:pt x="667" y="907"/>
                  </a:lnTo>
                  <a:lnTo>
                    <a:pt x="658" y="907"/>
                  </a:lnTo>
                  <a:lnTo>
                    <a:pt x="654" y="907"/>
                  </a:lnTo>
                  <a:lnTo>
                    <a:pt x="645" y="907"/>
                  </a:lnTo>
                  <a:lnTo>
                    <a:pt x="641" y="907"/>
                  </a:lnTo>
                  <a:lnTo>
                    <a:pt x="632" y="907"/>
                  </a:lnTo>
                  <a:lnTo>
                    <a:pt x="628" y="907"/>
                  </a:lnTo>
                  <a:lnTo>
                    <a:pt x="623" y="907"/>
                  </a:lnTo>
                  <a:lnTo>
                    <a:pt x="615" y="907"/>
                  </a:lnTo>
                  <a:lnTo>
                    <a:pt x="610" y="907"/>
                  </a:lnTo>
                  <a:lnTo>
                    <a:pt x="602" y="907"/>
                  </a:lnTo>
                  <a:lnTo>
                    <a:pt x="597" y="907"/>
                  </a:lnTo>
                  <a:lnTo>
                    <a:pt x="589" y="907"/>
                  </a:lnTo>
                  <a:lnTo>
                    <a:pt x="584" y="907"/>
                  </a:lnTo>
                  <a:lnTo>
                    <a:pt x="576" y="907"/>
                  </a:lnTo>
                  <a:lnTo>
                    <a:pt x="571" y="907"/>
                  </a:lnTo>
                  <a:lnTo>
                    <a:pt x="567" y="907"/>
                  </a:lnTo>
                  <a:lnTo>
                    <a:pt x="558" y="907"/>
                  </a:lnTo>
                  <a:lnTo>
                    <a:pt x="554" y="907"/>
                  </a:lnTo>
                  <a:lnTo>
                    <a:pt x="545" y="907"/>
                  </a:lnTo>
                  <a:lnTo>
                    <a:pt x="541" y="907"/>
                  </a:lnTo>
                  <a:lnTo>
                    <a:pt x="532" y="907"/>
                  </a:lnTo>
                  <a:lnTo>
                    <a:pt x="528" y="907"/>
                  </a:lnTo>
                  <a:lnTo>
                    <a:pt x="519" y="907"/>
                  </a:lnTo>
                  <a:lnTo>
                    <a:pt x="515" y="907"/>
                  </a:lnTo>
                  <a:lnTo>
                    <a:pt x="506" y="907"/>
                  </a:lnTo>
                  <a:lnTo>
                    <a:pt x="502" y="907"/>
                  </a:lnTo>
                  <a:lnTo>
                    <a:pt x="498" y="907"/>
                  </a:lnTo>
                  <a:lnTo>
                    <a:pt x="489" y="907"/>
                  </a:lnTo>
                  <a:lnTo>
                    <a:pt x="485" y="907"/>
                  </a:lnTo>
                  <a:lnTo>
                    <a:pt x="476" y="907"/>
                  </a:lnTo>
                  <a:lnTo>
                    <a:pt x="472" y="907"/>
                  </a:lnTo>
                  <a:lnTo>
                    <a:pt x="463" y="907"/>
                  </a:lnTo>
                  <a:lnTo>
                    <a:pt x="459" y="907"/>
                  </a:lnTo>
                  <a:lnTo>
                    <a:pt x="450" y="907"/>
                  </a:lnTo>
                  <a:lnTo>
                    <a:pt x="446" y="907"/>
                  </a:lnTo>
                  <a:lnTo>
                    <a:pt x="441" y="907"/>
                  </a:lnTo>
                  <a:lnTo>
                    <a:pt x="433" y="907"/>
                  </a:lnTo>
                  <a:lnTo>
                    <a:pt x="428" y="907"/>
                  </a:lnTo>
                  <a:lnTo>
                    <a:pt x="420" y="907"/>
                  </a:lnTo>
                  <a:lnTo>
                    <a:pt x="415" y="907"/>
                  </a:lnTo>
                  <a:lnTo>
                    <a:pt x="407" y="907"/>
                  </a:lnTo>
                  <a:lnTo>
                    <a:pt x="402" y="907"/>
                  </a:lnTo>
                  <a:lnTo>
                    <a:pt x="394" y="907"/>
                  </a:lnTo>
                  <a:lnTo>
                    <a:pt x="389" y="907"/>
                  </a:lnTo>
                  <a:lnTo>
                    <a:pt x="385" y="907"/>
                  </a:lnTo>
                  <a:lnTo>
                    <a:pt x="376" y="907"/>
                  </a:lnTo>
                  <a:lnTo>
                    <a:pt x="372" y="907"/>
                  </a:lnTo>
                  <a:lnTo>
                    <a:pt x="363" y="907"/>
                  </a:lnTo>
                  <a:lnTo>
                    <a:pt x="359" y="907"/>
                  </a:lnTo>
                  <a:lnTo>
                    <a:pt x="350" y="907"/>
                  </a:lnTo>
                  <a:lnTo>
                    <a:pt x="346" y="907"/>
                  </a:lnTo>
                  <a:lnTo>
                    <a:pt x="338" y="907"/>
                  </a:lnTo>
                  <a:lnTo>
                    <a:pt x="333" y="907"/>
                  </a:lnTo>
                  <a:lnTo>
                    <a:pt x="325" y="907"/>
                  </a:lnTo>
                  <a:lnTo>
                    <a:pt x="320" y="907"/>
                  </a:lnTo>
                  <a:lnTo>
                    <a:pt x="316" y="907"/>
                  </a:lnTo>
                  <a:lnTo>
                    <a:pt x="307" y="907"/>
                  </a:lnTo>
                  <a:lnTo>
                    <a:pt x="303" y="907"/>
                  </a:lnTo>
                  <a:lnTo>
                    <a:pt x="294" y="907"/>
                  </a:lnTo>
                  <a:lnTo>
                    <a:pt x="290" y="907"/>
                  </a:lnTo>
                  <a:lnTo>
                    <a:pt x="281" y="907"/>
                  </a:lnTo>
                  <a:lnTo>
                    <a:pt x="277" y="907"/>
                  </a:lnTo>
                  <a:lnTo>
                    <a:pt x="268" y="907"/>
                  </a:lnTo>
                  <a:lnTo>
                    <a:pt x="264" y="907"/>
                  </a:lnTo>
                  <a:lnTo>
                    <a:pt x="260" y="907"/>
                  </a:lnTo>
                  <a:lnTo>
                    <a:pt x="251" y="907"/>
                  </a:lnTo>
                  <a:lnTo>
                    <a:pt x="247" y="907"/>
                  </a:lnTo>
                  <a:lnTo>
                    <a:pt x="238" y="907"/>
                  </a:lnTo>
                  <a:lnTo>
                    <a:pt x="234" y="907"/>
                  </a:lnTo>
                  <a:lnTo>
                    <a:pt x="225" y="907"/>
                  </a:lnTo>
                  <a:lnTo>
                    <a:pt x="221" y="907"/>
                  </a:lnTo>
                  <a:lnTo>
                    <a:pt x="212" y="907"/>
                  </a:lnTo>
                  <a:lnTo>
                    <a:pt x="208" y="907"/>
                  </a:lnTo>
                  <a:lnTo>
                    <a:pt x="203" y="907"/>
                  </a:lnTo>
                  <a:lnTo>
                    <a:pt x="195" y="907"/>
                  </a:lnTo>
                  <a:lnTo>
                    <a:pt x="190" y="907"/>
                  </a:lnTo>
                  <a:lnTo>
                    <a:pt x="182" y="907"/>
                  </a:lnTo>
                  <a:lnTo>
                    <a:pt x="177" y="907"/>
                  </a:lnTo>
                  <a:lnTo>
                    <a:pt x="169" y="907"/>
                  </a:lnTo>
                  <a:lnTo>
                    <a:pt x="164" y="907"/>
                  </a:lnTo>
                  <a:lnTo>
                    <a:pt x="156" y="907"/>
                  </a:lnTo>
                  <a:lnTo>
                    <a:pt x="151" y="907"/>
                  </a:lnTo>
                  <a:lnTo>
                    <a:pt x="143" y="907"/>
                  </a:lnTo>
                  <a:lnTo>
                    <a:pt x="138" y="907"/>
                  </a:lnTo>
                  <a:lnTo>
                    <a:pt x="134" y="907"/>
                  </a:lnTo>
                  <a:lnTo>
                    <a:pt x="125" y="907"/>
                  </a:lnTo>
                  <a:lnTo>
                    <a:pt x="121" y="907"/>
                  </a:lnTo>
                  <a:lnTo>
                    <a:pt x="112" y="907"/>
                  </a:lnTo>
                  <a:lnTo>
                    <a:pt x="108" y="907"/>
                  </a:lnTo>
                  <a:lnTo>
                    <a:pt x="99" y="907"/>
                  </a:lnTo>
                  <a:lnTo>
                    <a:pt x="95" y="907"/>
                  </a:lnTo>
                  <a:lnTo>
                    <a:pt x="86" y="907"/>
                  </a:lnTo>
                  <a:lnTo>
                    <a:pt x="82" y="907"/>
                  </a:lnTo>
                  <a:lnTo>
                    <a:pt x="78" y="907"/>
                  </a:lnTo>
                  <a:lnTo>
                    <a:pt x="69" y="907"/>
                  </a:lnTo>
                  <a:lnTo>
                    <a:pt x="65" y="907"/>
                  </a:lnTo>
                  <a:lnTo>
                    <a:pt x="56" y="907"/>
                  </a:lnTo>
                  <a:lnTo>
                    <a:pt x="52" y="907"/>
                  </a:lnTo>
                  <a:lnTo>
                    <a:pt x="43" y="907"/>
                  </a:lnTo>
                  <a:lnTo>
                    <a:pt x="39" y="907"/>
                  </a:lnTo>
                  <a:lnTo>
                    <a:pt x="30" y="907"/>
                  </a:lnTo>
                  <a:lnTo>
                    <a:pt x="26" y="907"/>
                  </a:lnTo>
                  <a:lnTo>
                    <a:pt x="21" y="907"/>
                  </a:lnTo>
                  <a:lnTo>
                    <a:pt x="13" y="907"/>
                  </a:lnTo>
                  <a:lnTo>
                    <a:pt x="8" y="907"/>
                  </a:lnTo>
                  <a:lnTo>
                    <a:pt x="0" y="90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24" name="Freeform 44">
              <a:extLst>
                <a:ext uri="{FF2B5EF4-FFF2-40B4-BE49-F238E27FC236}">
                  <a16:creationId xmlns="" xmlns:a16="http://schemas.microsoft.com/office/drawing/2014/main" id="{72622A07-9599-4E5A-9D21-1D1ABEB0BA18}"/>
                </a:ext>
              </a:extLst>
            </p:cNvPr>
            <p:cNvSpPr>
              <a:spLocks/>
            </p:cNvSpPr>
            <p:nvPr/>
          </p:nvSpPr>
          <p:spPr bwMode="auto">
            <a:xfrm>
              <a:off x="1024" y="2234"/>
              <a:ext cx="1251" cy="290"/>
            </a:xfrm>
            <a:custGeom>
              <a:avLst/>
              <a:gdLst>
                <a:gd name="T0" fmla="*/ 39 w 1251"/>
                <a:gd name="T1" fmla="*/ 289 h 290"/>
                <a:gd name="T2" fmla="*/ 82 w 1251"/>
                <a:gd name="T3" fmla="*/ 289 h 290"/>
                <a:gd name="T4" fmla="*/ 124 w 1251"/>
                <a:gd name="T5" fmla="*/ 289 h 290"/>
                <a:gd name="T6" fmla="*/ 168 w 1251"/>
                <a:gd name="T7" fmla="*/ 289 h 290"/>
                <a:gd name="T8" fmla="*/ 211 w 1251"/>
                <a:gd name="T9" fmla="*/ 289 h 290"/>
                <a:gd name="T10" fmla="*/ 259 w 1251"/>
                <a:gd name="T11" fmla="*/ 289 h 290"/>
                <a:gd name="T12" fmla="*/ 302 w 1251"/>
                <a:gd name="T13" fmla="*/ 289 h 290"/>
                <a:gd name="T14" fmla="*/ 344 w 1251"/>
                <a:gd name="T15" fmla="*/ 289 h 290"/>
                <a:gd name="T16" fmla="*/ 387 w 1251"/>
                <a:gd name="T17" fmla="*/ 289 h 290"/>
                <a:gd name="T18" fmla="*/ 431 w 1251"/>
                <a:gd name="T19" fmla="*/ 289 h 290"/>
                <a:gd name="T20" fmla="*/ 474 w 1251"/>
                <a:gd name="T21" fmla="*/ 289 h 290"/>
                <a:gd name="T22" fmla="*/ 517 w 1251"/>
                <a:gd name="T23" fmla="*/ 289 h 290"/>
                <a:gd name="T24" fmla="*/ 564 w 1251"/>
                <a:gd name="T25" fmla="*/ 289 h 290"/>
                <a:gd name="T26" fmla="*/ 607 w 1251"/>
                <a:gd name="T27" fmla="*/ 289 h 290"/>
                <a:gd name="T28" fmla="*/ 651 w 1251"/>
                <a:gd name="T29" fmla="*/ 289 h 290"/>
                <a:gd name="T30" fmla="*/ 694 w 1251"/>
                <a:gd name="T31" fmla="*/ 289 h 290"/>
                <a:gd name="T32" fmla="*/ 736 w 1251"/>
                <a:gd name="T33" fmla="*/ 289 h 290"/>
                <a:gd name="T34" fmla="*/ 780 w 1251"/>
                <a:gd name="T35" fmla="*/ 289 h 290"/>
                <a:gd name="T36" fmla="*/ 823 w 1251"/>
                <a:gd name="T37" fmla="*/ 42 h 290"/>
                <a:gd name="T38" fmla="*/ 866 w 1251"/>
                <a:gd name="T39" fmla="*/ 158 h 290"/>
                <a:gd name="T40" fmla="*/ 914 w 1251"/>
                <a:gd name="T41" fmla="*/ 229 h 290"/>
                <a:gd name="T42" fmla="*/ 956 w 1251"/>
                <a:gd name="T43" fmla="*/ 264 h 290"/>
                <a:gd name="T44" fmla="*/ 999 w 1251"/>
                <a:gd name="T45" fmla="*/ 280 h 290"/>
                <a:gd name="T46" fmla="*/ 1043 w 1251"/>
                <a:gd name="T47" fmla="*/ 289 h 290"/>
                <a:gd name="T48" fmla="*/ 1086 w 1251"/>
                <a:gd name="T49" fmla="*/ 289 h 290"/>
                <a:gd name="T50" fmla="*/ 1129 w 1251"/>
                <a:gd name="T51" fmla="*/ 289 h 290"/>
                <a:gd name="T52" fmla="*/ 1172 w 1251"/>
                <a:gd name="T53" fmla="*/ 289 h 290"/>
                <a:gd name="T54" fmla="*/ 1219 w 1251"/>
                <a:gd name="T55" fmla="*/ 289 h 290"/>
                <a:gd name="T56" fmla="*/ 1237 w 1251"/>
                <a:gd name="T57" fmla="*/ 289 h 290"/>
                <a:gd name="T58" fmla="*/ 1193 w 1251"/>
                <a:gd name="T59" fmla="*/ 289 h 290"/>
                <a:gd name="T60" fmla="*/ 1150 w 1251"/>
                <a:gd name="T61" fmla="*/ 289 h 290"/>
                <a:gd name="T62" fmla="*/ 1108 w 1251"/>
                <a:gd name="T63" fmla="*/ 289 h 290"/>
                <a:gd name="T64" fmla="*/ 1060 w 1251"/>
                <a:gd name="T65" fmla="*/ 289 h 290"/>
                <a:gd name="T66" fmla="*/ 1017 w 1251"/>
                <a:gd name="T67" fmla="*/ 289 h 290"/>
                <a:gd name="T68" fmla="*/ 973 w 1251"/>
                <a:gd name="T69" fmla="*/ 289 h 290"/>
                <a:gd name="T70" fmla="*/ 931 w 1251"/>
                <a:gd name="T71" fmla="*/ 289 h 290"/>
                <a:gd name="T72" fmla="*/ 888 w 1251"/>
                <a:gd name="T73" fmla="*/ 289 h 290"/>
                <a:gd name="T74" fmla="*/ 845 w 1251"/>
                <a:gd name="T75" fmla="*/ 289 h 290"/>
                <a:gd name="T76" fmla="*/ 801 w 1251"/>
                <a:gd name="T77" fmla="*/ 289 h 290"/>
                <a:gd name="T78" fmla="*/ 754 w 1251"/>
                <a:gd name="T79" fmla="*/ 289 h 290"/>
                <a:gd name="T80" fmla="*/ 711 w 1251"/>
                <a:gd name="T81" fmla="*/ 289 h 290"/>
                <a:gd name="T82" fmla="*/ 668 w 1251"/>
                <a:gd name="T83" fmla="*/ 289 h 290"/>
                <a:gd name="T84" fmla="*/ 625 w 1251"/>
                <a:gd name="T85" fmla="*/ 289 h 290"/>
                <a:gd name="T86" fmla="*/ 581 w 1251"/>
                <a:gd name="T87" fmla="*/ 289 h 290"/>
                <a:gd name="T88" fmla="*/ 538 w 1251"/>
                <a:gd name="T89" fmla="*/ 289 h 290"/>
                <a:gd name="T90" fmla="*/ 496 w 1251"/>
                <a:gd name="T91" fmla="*/ 289 h 290"/>
                <a:gd name="T92" fmla="*/ 448 w 1251"/>
                <a:gd name="T93" fmla="*/ 289 h 290"/>
                <a:gd name="T94" fmla="*/ 405 w 1251"/>
                <a:gd name="T95" fmla="*/ 289 h 290"/>
                <a:gd name="T96" fmla="*/ 361 w 1251"/>
                <a:gd name="T97" fmla="*/ 289 h 290"/>
                <a:gd name="T98" fmla="*/ 318 w 1251"/>
                <a:gd name="T99" fmla="*/ 289 h 290"/>
                <a:gd name="T100" fmla="*/ 276 w 1251"/>
                <a:gd name="T101" fmla="*/ 289 h 290"/>
                <a:gd name="T102" fmla="*/ 233 w 1251"/>
                <a:gd name="T103" fmla="*/ 289 h 290"/>
                <a:gd name="T104" fmla="*/ 189 w 1251"/>
                <a:gd name="T105" fmla="*/ 289 h 290"/>
                <a:gd name="T106" fmla="*/ 142 w 1251"/>
                <a:gd name="T107" fmla="*/ 289 h 290"/>
                <a:gd name="T108" fmla="*/ 99 w 1251"/>
                <a:gd name="T109" fmla="*/ 289 h 290"/>
                <a:gd name="T110" fmla="*/ 56 w 1251"/>
                <a:gd name="T111" fmla="*/ 289 h 290"/>
                <a:gd name="T112" fmla="*/ 13 w 1251"/>
                <a:gd name="T113" fmla="*/ 289 h 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90"/>
                <a:gd name="T173" fmla="*/ 1251 w 1251"/>
                <a:gd name="T174" fmla="*/ 290 h 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90">
                  <a:moveTo>
                    <a:pt x="0" y="289"/>
                  </a:moveTo>
                  <a:lnTo>
                    <a:pt x="8" y="289"/>
                  </a:lnTo>
                  <a:lnTo>
                    <a:pt x="13" y="289"/>
                  </a:lnTo>
                  <a:lnTo>
                    <a:pt x="21" y="289"/>
                  </a:lnTo>
                  <a:lnTo>
                    <a:pt x="26" y="289"/>
                  </a:lnTo>
                  <a:lnTo>
                    <a:pt x="30" y="289"/>
                  </a:lnTo>
                  <a:lnTo>
                    <a:pt x="39" y="289"/>
                  </a:lnTo>
                  <a:lnTo>
                    <a:pt x="43" y="289"/>
                  </a:lnTo>
                  <a:lnTo>
                    <a:pt x="52" y="289"/>
                  </a:lnTo>
                  <a:lnTo>
                    <a:pt x="56" y="289"/>
                  </a:lnTo>
                  <a:lnTo>
                    <a:pt x="65" y="289"/>
                  </a:lnTo>
                  <a:lnTo>
                    <a:pt x="69" y="289"/>
                  </a:lnTo>
                  <a:lnTo>
                    <a:pt x="78" y="289"/>
                  </a:lnTo>
                  <a:lnTo>
                    <a:pt x="82" y="289"/>
                  </a:lnTo>
                  <a:lnTo>
                    <a:pt x="86" y="289"/>
                  </a:lnTo>
                  <a:lnTo>
                    <a:pt x="95" y="289"/>
                  </a:lnTo>
                  <a:lnTo>
                    <a:pt x="99" y="289"/>
                  </a:lnTo>
                  <a:lnTo>
                    <a:pt x="107" y="289"/>
                  </a:lnTo>
                  <a:lnTo>
                    <a:pt x="111" y="289"/>
                  </a:lnTo>
                  <a:lnTo>
                    <a:pt x="120" y="289"/>
                  </a:lnTo>
                  <a:lnTo>
                    <a:pt x="124" y="289"/>
                  </a:lnTo>
                  <a:lnTo>
                    <a:pt x="133" y="289"/>
                  </a:lnTo>
                  <a:lnTo>
                    <a:pt x="137" y="289"/>
                  </a:lnTo>
                  <a:lnTo>
                    <a:pt x="142" y="289"/>
                  </a:lnTo>
                  <a:lnTo>
                    <a:pt x="150" y="289"/>
                  </a:lnTo>
                  <a:lnTo>
                    <a:pt x="155" y="289"/>
                  </a:lnTo>
                  <a:lnTo>
                    <a:pt x="163" y="289"/>
                  </a:lnTo>
                  <a:lnTo>
                    <a:pt x="168" y="289"/>
                  </a:lnTo>
                  <a:lnTo>
                    <a:pt x="176" y="289"/>
                  </a:lnTo>
                  <a:lnTo>
                    <a:pt x="181" y="289"/>
                  </a:lnTo>
                  <a:lnTo>
                    <a:pt x="189" y="289"/>
                  </a:lnTo>
                  <a:lnTo>
                    <a:pt x="194" y="289"/>
                  </a:lnTo>
                  <a:lnTo>
                    <a:pt x="202" y="289"/>
                  </a:lnTo>
                  <a:lnTo>
                    <a:pt x="207" y="289"/>
                  </a:lnTo>
                  <a:lnTo>
                    <a:pt x="211" y="289"/>
                  </a:lnTo>
                  <a:lnTo>
                    <a:pt x="220" y="289"/>
                  </a:lnTo>
                  <a:lnTo>
                    <a:pt x="224" y="289"/>
                  </a:lnTo>
                  <a:lnTo>
                    <a:pt x="233" y="289"/>
                  </a:lnTo>
                  <a:lnTo>
                    <a:pt x="237" y="289"/>
                  </a:lnTo>
                  <a:lnTo>
                    <a:pt x="246" y="289"/>
                  </a:lnTo>
                  <a:lnTo>
                    <a:pt x="250" y="289"/>
                  </a:lnTo>
                  <a:lnTo>
                    <a:pt x="259" y="289"/>
                  </a:lnTo>
                  <a:lnTo>
                    <a:pt x="263" y="289"/>
                  </a:lnTo>
                  <a:lnTo>
                    <a:pt x="267" y="289"/>
                  </a:lnTo>
                  <a:lnTo>
                    <a:pt x="276" y="289"/>
                  </a:lnTo>
                  <a:lnTo>
                    <a:pt x="280" y="289"/>
                  </a:lnTo>
                  <a:lnTo>
                    <a:pt x="289" y="289"/>
                  </a:lnTo>
                  <a:lnTo>
                    <a:pt x="293" y="289"/>
                  </a:lnTo>
                  <a:lnTo>
                    <a:pt x="302" y="289"/>
                  </a:lnTo>
                  <a:lnTo>
                    <a:pt x="306" y="289"/>
                  </a:lnTo>
                  <a:lnTo>
                    <a:pt x="314" y="289"/>
                  </a:lnTo>
                  <a:lnTo>
                    <a:pt x="318" y="289"/>
                  </a:lnTo>
                  <a:lnTo>
                    <a:pt x="323" y="289"/>
                  </a:lnTo>
                  <a:lnTo>
                    <a:pt x="331" y="289"/>
                  </a:lnTo>
                  <a:lnTo>
                    <a:pt x="336" y="289"/>
                  </a:lnTo>
                  <a:lnTo>
                    <a:pt x="344" y="289"/>
                  </a:lnTo>
                  <a:lnTo>
                    <a:pt x="348" y="289"/>
                  </a:lnTo>
                  <a:lnTo>
                    <a:pt x="357" y="289"/>
                  </a:lnTo>
                  <a:lnTo>
                    <a:pt x="361" y="289"/>
                  </a:lnTo>
                  <a:lnTo>
                    <a:pt x="370" y="289"/>
                  </a:lnTo>
                  <a:lnTo>
                    <a:pt x="374" y="289"/>
                  </a:lnTo>
                  <a:lnTo>
                    <a:pt x="383" y="289"/>
                  </a:lnTo>
                  <a:lnTo>
                    <a:pt x="387" y="289"/>
                  </a:lnTo>
                  <a:lnTo>
                    <a:pt x="392" y="289"/>
                  </a:lnTo>
                  <a:lnTo>
                    <a:pt x="400" y="289"/>
                  </a:lnTo>
                  <a:lnTo>
                    <a:pt x="405" y="289"/>
                  </a:lnTo>
                  <a:lnTo>
                    <a:pt x="413" y="289"/>
                  </a:lnTo>
                  <a:lnTo>
                    <a:pt x="418" y="289"/>
                  </a:lnTo>
                  <a:lnTo>
                    <a:pt x="426" y="289"/>
                  </a:lnTo>
                  <a:lnTo>
                    <a:pt x="431" y="289"/>
                  </a:lnTo>
                  <a:lnTo>
                    <a:pt x="439" y="289"/>
                  </a:lnTo>
                  <a:lnTo>
                    <a:pt x="444" y="289"/>
                  </a:lnTo>
                  <a:lnTo>
                    <a:pt x="448" y="289"/>
                  </a:lnTo>
                  <a:lnTo>
                    <a:pt x="457" y="289"/>
                  </a:lnTo>
                  <a:lnTo>
                    <a:pt x="461" y="289"/>
                  </a:lnTo>
                  <a:lnTo>
                    <a:pt x="470" y="289"/>
                  </a:lnTo>
                  <a:lnTo>
                    <a:pt x="474" y="289"/>
                  </a:lnTo>
                  <a:lnTo>
                    <a:pt x="483" y="289"/>
                  </a:lnTo>
                  <a:lnTo>
                    <a:pt x="487" y="289"/>
                  </a:lnTo>
                  <a:lnTo>
                    <a:pt x="496" y="289"/>
                  </a:lnTo>
                  <a:lnTo>
                    <a:pt x="500" y="289"/>
                  </a:lnTo>
                  <a:lnTo>
                    <a:pt x="504" y="289"/>
                  </a:lnTo>
                  <a:lnTo>
                    <a:pt x="513" y="289"/>
                  </a:lnTo>
                  <a:lnTo>
                    <a:pt x="517" y="289"/>
                  </a:lnTo>
                  <a:lnTo>
                    <a:pt x="525" y="289"/>
                  </a:lnTo>
                  <a:lnTo>
                    <a:pt x="529" y="289"/>
                  </a:lnTo>
                  <a:lnTo>
                    <a:pt x="538" y="289"/>
                  </a:lnTo>
                  <a:lnTo>
                    <a:pt x="542" y="289"/>
                  </a:lnTo>
                  <a:lnTo>
                    <a:pt x="551" y="289"/>
                  </a:lnTo>
                  <a:lnTo>
                    <a:pt x="555" y="289"/>
                  </a:lnTo>
                  <a:lnTo>
                    <a:pt x="564" y="289"/>
                  </a:lnTo>
                  <a:lnTo>
                    <a:pt x="568" y="289"/>
                  </a:lnTo>
                  <a:lnTo>
                    <a:pt x="573" y="289"/>
                  </a:lnTo>
                  <a:lnTo>
                    <a:pt x="581" y="289"/>
                  </a:lnTo>
                  <a:lnTo>
                    <a:pt x="586" y="289"/>
                  </a:lnTo>
                  <a:lnTo>
                    <a:pt x="594" y="289"/>
                  </a:lnTo>
                  <a:lnTo>
                    <a:pt x="599" y="289"/>
                  </a:lnTo>
                  <a:lnTo>
                    <a:pt x="607" y="289"/>
                  </a:lnTo>
                  <a:lnTo>
                    <a:pt x="612" y="289"/>
                  </a:lnTo>
                  <a:lnTo>
                    <a:pt x="620" y="289"/>
                  </a:lnTo>
                  <a:lnTo>
                    <a:pt x="625" y="289"/>
                  </a:lnTo>
                  <a:lnTo>
                    <a:pt x="629" y="289"/>
                  </a:lnTo>
                  <a:lnTo>
                    <a:pt x="638" y="289"/>
                  </a:lnTo>
                  <a:lnTo>
                    <a:pt x="642" y="289"/>
                  </a:lnTo>
                  <a:lnTo>
                    <a:pt x="651" y="289"/>
                  </a:lnTo>
                  <a:lnTo>
                    <a:pt x="655" y="289"/>
                  </a:lnTo>
                  <a:lnTo>
                    <a:pt x="664" y="289"/>
                  </a:lnTo>
                  <a:lnTo>
                    <a:pt x="668" y="289"/>
                  </a:lnTo>
                  <a:lnTo>
                    <a:pt x="677" y="289"/>
                  </a:lnTo>
                  <a:lnTo>
                    <a:pt x="681" y="289"/>
                  </a:lnTo>
                  <a:lnTo>
                    <a:pt x="685" y="289"/>
                  </a:lnTo>
                  <a:lnTo>
                    <a:pt x="694" y="289"/>
                  </a:lnTo>
                  <a:lnTo>
                    <a:pt x="698" y="289"/>
                  </a:lnTo>
                  <a:lnTo>
                    <a:pt x="707" y="289"/>
                  </a:lnTo>
                  <a:lnTo>
                    <a:pt x="711" y="289"/>
                  </a:lnTo>
                  <a:lnTo>
                    <a:pt x="720" y="289"/>
                  </a:lnTo>
                  <a:lnTo>
                    <a:pt x="724" y="289"/>
                  </a:lnTo>
                  <a:lnTo>
                    <a:pt x="732" y="289"/>
                  </a:lnTo>
                  <a:lnTo>
                    <a:pt x="736" y="289"/>
                  </a:lnTo>
                  <a:lnTo>
                    <a:pt x="745" y="289"/>
                  </a:lnTo>
                  <a:lnTo>
                    <a:pt x="749" y="289"/>
                  </a:lnTo>
                  <a:lnTo>
                    <a:pt x="754" y="289"/>
                  </a:lnTo>
                  <a:lnTo>
                    <a:pt x="762" y="289"/>
                  </a:lnTo>
                  <a:lnTo>
                    <a:pt x="767" y="289"/>
                  </a:lnTo>
                  <a:lnTo>
                    <a:pt x="775" y="289"/>
                  </a:lnTo>
                  <a:lnTo>
                    <a:pt x="780" y="289"/>
                  </a:lnTo>
                  <a:lnTo>
                    <a:pt x="788" y="289"/>
                  </a:lnTo>
                  <a:lnTo>
                    <a:pt x="793" y="289"/>
                  </a:lnTo>
                  <a:lnTo>
                    <a:pt x="801" y="289"/>
                  </a:lnTo>
                  <a:lnTo>
                    <a:pt x="806" y="289"/>
                  </a:lnTo>
                  <a:lnTo>
                    <a:pt x="810" y="0"/>
                  </a:lnTo>
                  <a:lnTo>
                    <a:pt x="819" y="22"/>
                  </a:lnTo>
                  <a:lnTo>
                    <a:pt x="823" y="42"/>
                  </a:lnTo>
                  <a:lnTo>
                    <a:pt x="832" y="64"/>
                  </a:lnTo>
                  <a:lnTo>
                    <a:pt x="836" y="80"/>
                  </a:lnTo>
                  <a:lnTo>
                    <a:pt x="845" y="98"/>
                  </a:lnTo>
                  <a:lnTo>
                    <a:pt x="849" y="115"/>
                  </a:lnTo>
                  <a:lnTo>
                    <a:pt x="858" y="132"/>
                  </a:lnTo>
                  <a:lnTo>
                    <a:pt x="862" y="145"/>
                  </a:lnTo>
                  <a:lnTo>
                    <a:pt x="866" y="158"/>
                  </a:lnTo>
                  <a:lnTo>
                    <a:pt x="875" y="170"/>
                  </a:lnTo>
                  <a:lnTo>
                    <a:pt x="879" y="183"/>
                  </a:lnTo>
                  <a:lnTo>
                    <a:pt x="888" y="191"/>
                  </a:lnTo>
                  <a:lnTo>
                    <a:pt x="892" y="204"/>
                  </a:lnTo>
                  <a:lnTo>
                    <a:pt x="901" y="213"/>
                  </a:lnTo>
                  <a:lnTo>
                    <a:pt x="905" y="221"/>
                  </a:lnTo>
                  <a:lnTo>
                    <a:pt x="914" y="229"/>
                  </a:lnTo>
                  <a:lnTo>
                    <a:pt x="918" y="234"/>
                  </a:lnTo>
                  <a:lnTo>
                    <a:pt x="927" y="242"/>
                  </a:lnTo>
                  <a:lnTo>
                    <a:pt x="931" y="247"/>
                  </a:lnTo>
                  <a:lnTo>
                    <a:pt x="935" y="251"/>
                  </a:lnTo>
                  <a:lnTo>
                    <a:pt x="943" y="255"/>
                  </a:lnTo>
                  <a:lnTo>
                    <a:pt x="947" y="260"/>
                  </a:lnTo>
                  <a:lnTo>
                    <a:pt x="956" y="264"/>
                  </a:lnTo>
                  <a:lnTo>
                    <a:pt x="960" y="267"/>
                  </a:lnTo>
                  <a:lnTo>
                    <a:pt x="969" y="272"/>
                  </a:lnTo>
                  <a:lnTo>
                    <a:pt x="973" y="272"/>
                  </a:lnTo>
                  <a:lnTo>
                    <a:pt x="982" y="276"/>
                  </a:lnTo>
                  <a:lnTo>
                    <a:pt x="986" y="276"/>
                  </a:lnTo>
                  <a:lnTo>
                    <a:pt x="991" y="280"/>
                  </a:lnTo>
                  <a:lnTo>
                    <a:pt x="999" y="280"/>
                  </a:lnTo>
                  <a:lnTo>
                    <a:pt x="1004" y="280"/>
                  </a:lnTo>
                  <a:lnTo>
                    <a:pt x="1012" y="285"/>
                  </a:lnTo>
                  <a:lnTo>
                    <a:pt x="1017" y="285"/>
                  </a:lnTo>
                  <a:lnTo>
                    <a:pt x="1025" y="285"/>
                  </a:lnTo>
                  <a:lnTo>
                    <a:pt x="1030" y="285"/>
                  </a:lnTo>
                  <a:lnTo>
                    <a:pt x="1038" y="289"/>
                  </a:lnTo>
                  <a:lnTo>
                    <a:pt x="1043" y="289"/>
                  </a:lnTo>
                  <a:lnTo>
                    <a:pt x="1047" y="289"/>
                  </a:lnTo>
                  <a:lnTo>
                    <a:pt x="1056" y="289"/>
                  </a:lnTo>
                  <a:lnTo>
                    <a:pt x="1060" y="289"/>
                  </a:lnTo>
                  <a:lnTo>
                    <a:pt x="1069" y="289"/>
                  </a:lnTo>
                  <a:lnTo>
                    <a:pt x="1073" y="289"/>
                  </a:lnTo>
                  <a:lnTo>
                    <a:pt x="1082" y="289"/>
                  </a:lnTo>
                  <a:lnTo>
                    <a:pt x="1086" y="289"/>
                  </a:lnTo>
                  <a:lnTo>
                    <a:pt x="1095" y="289"/>
                  </a:lnTo>
                  <a:lnTo>
                    <a:pt x="1099" y="289"/>
                  </a:lnTo>
                  <a:lnTo>
                    <a:pt x="1108" y="289"/>
                  </a:lnTo>
                  <a:lnTo>
                    <a:pt x="1112" y="289"/>
                  </a:lnTo>
                  <a:lnTo>
                    <a:pt x="1116" y="289"/>
                  </a:lnTo>
                  <a:lnTo>
                    <a:pt x="1125" y="289"/>
                  </a:lnTo>
                  <a:lnTo>
                    <a:pt x="1129" y="289"/>
                  </a:lnTo>
                  <a:lnTo>
                    <a:pt x="1138" y="289"/>
                  </a:lnTo>
                  <a:lnTo>
                    <a:pt x="1142" y="289"/>
                  </a:lnTo>
                  <a:lnTo>
                    <a:pt x="1150" y="289"/>
                  </a:lnTo>
                  <a:lnTo>
                    <a:pt x="1154" y="289"/>
                  </a:lnTo>
                  <a:lnTo>
                    <a:pt x="1163" y="289"/>
                  </a:lnTo>
                  <a:lnTo>
                    <a:pt x="1167" y="289"/>
                  </a:lnTo>
                  <a:lnTo>
                    <a:pt x="1172" y="289"/>
                  </a:lnTo>
                  <a:lnTo>
                    <a:pt x="1180" y="289"/>
                  </a:lnTo>
                  <a:lnTo>
                    <a:pt x="1185" y="289"/>
                  </a:lnTo>
                  <a:lnTo>
                    <a:pt x="1193" y="289"/>
                  </a:lnTo>
                  <a:lnTo>
                    <a:pt x="1198" y="289"/>
                  </a:lnTo>
                  <a:lnTo>
                    <a:pt x="1206" y="289"/>
                  </a:lnTo>
                  <a:lnTo>
                    <a:pt x="1211" y="289"/>
                  </a:lnTo>
                  <a:lnTo>
                    <a:pt x="1219" y="289"/>
                  </a:lnTo>
                  <a:lnTo>
                    <a:pt x="1224" y="289"/>
                  </a:lnTo>
                  <a:lnTo>
                    <a:pt x="1228" y="289"/>
                  </a:lnTo>
                  <a:lnTo>
                    <a:pt x="1237" y="289"/>
                  </a:lnTo>
                  <a:lnTo>
                    <a:pt x="1241" y="289"/>
                  </a:lnTo>
                  <a:lnTo>
                    <a:pt x="1250" y="289"/>
                  </a:lnTo>
                  <a:lnTo>
                    <a:pt x="1241" y="289"/>
                  </a:lnTo>
                  <a:lnTo>
                    <a:pt x="1237" y="289"/>
                  </a:lnTo>
                  <a:lnTo>
                    <a:pt x="1228" y="289"/>
                  </a:lnTo>
                  <a:lnTo>
                    <a:pt x="1224" y="289"/>
                  </a:lnTo>
                  <a:lnTo>
                    <a:pt x="1219" y="289"/>
                  </a:lnTo>
                  <a:lnTo>
                    <a:pt x="1211" y="289"/>
                  </a:lnTo>
                  <a:lnTo>
                    <a:pt x="1206" y="289"/>
                  </a:lnTo>
                  <a:lnTo>
                    <a:pt x="1198" y="289"/>
                  </a:lnTo>
                  <a:lnTo>
                    <a:pt x="1193" y="289"/>
                  </a:lnTo>
                  <a:lnTo>
                    <a:pt x="1185" y="289"/>
                  </a:lnTo>
                  <a:lnTo>
                    <a:pt x="1180" y="289"/>
                  </a:lnTo>
                  <a:lnTo>
                    <a:pt x="1172" y="289"/>
                  </a:lnTo>
                  <a:lnTo>
                    <a:pt x="1167" y="289"/>
                  </a:lnTo>
                  <a:lnTo>
                    <a:pt x="1163" y="289"/>
                  </a:lnTo>
                  <a:lnTo>
                    <a:pt x="1154" y="289"/>
                  </a:lnTo>
                  <a:lnTo>
                    <a:pt x="1150" y="289"/>
                  </a:lnTo>
                  <a:lnTo>
                    <a:pt x="1142" y="289"/>
                  </a:lnTo>
                  <a:lnTo>
                    <a:pt x="1138" y="289"/>
                  </a:lnTo>
                  <a:lnTo>
                    <a:pt x="1129" y="289"/>
                  </a:lnTo>
                  <a:lnTo>
                    <a:pt x="1125" y="289"/>
                  </a:lnTo>
                  <a:lnTo>
                    <a:pt x="1116" y="289"/>
                  </a:lnTo>
                  <a:lnTo>
                    <a:pt x="1112" y="289"/>
                  </a:lnTo>
                  <a:lnTo>
                    <a:pt x="1108" y="289"/>
                  </a:lnTo>
                  <a:lnTo>
                    <a:pt x="1099" y="289"/>
                  </a:lnTo>
                  <a:lnTo>
                    <a:pt x="1095" y="289"/>
                  </a:lnTo>
                  <a:lnTo>
                    <a:pt x="1086" y="289"/>
                  </a:lnTo>
                  <a:lnTo>
                    <a:pt x="1082" y="289"/>
                  </a:lnTo>
                  <a:lnTo>
                    <a:pt x="1073" y="289"/>
                  </a:lnTo>
                  <a:lnTo>
                    <a:pt x="1069" y="289"/>
                  </a:lnTo>
                  <a:lnTo>
                    <a:pt x="1060" y="289"/>
                  </a:lnTo>
                  <a:lnTo>
                    <a:pt x="1056" y="289"/>
                  </a:lnTo>
                  <a:lnTo>
                    <a:pt x="1047" y="289"/>
                  </a:lnTo>
                  <a:lnTo>
                    <a:pt x="1043" y="289"/>
                  </a:lnTo>
                  <a:lnTo>
                    <a:pt x="1038" y="289"/>
                  </a:lnTo>
                  <a:lnTo>
                    <a:pt x="1030" y="289"/>
                  </a:lnTo>
                  <a:lnTo>
                    <a:pt x="1025" y="289"/>
                  </a:lnTo>
                  <a:lnTo>
                    <a:pt x="1017" y="289"/>
                  </a:lnTo>
                  <a:lnTo>
                    <a:pt x="1012" y="289"/>
                  </a:lnTo>
                  <a:lnTo>
                    <a:pt x="1004" y="289"/>
                  </a:lnTo>
                  <a:lnTo>
                    <a:pt x="999" y="289"/>
                  </a:lnTo>
                  <a:lnTo>
                    <a:pt x="991" y="289"/>
                  </a:lnTo>
                  <a:lnTo>
                    <a:pt x="986" y="289"/>
                  </a:lnTo>
                  <a:lnTo>
                    <a:pt x="982" y="289"/>
                  </a:lnTo>
                  <a:lnTo>
                    <a:pt x="973" y="289"/>
                  </a:lnTo>
                  <a:lnTo>
                    <a:pt x="969" y="289"/>
                  </a:lnTo>
                  <a:lnTo>
                    <a:pt x="960" y="289"/>
                  </a:lnTo>
                  <a:lnTo>
                    <a:pt x="956" y="289"/>
                  </a:lnTo>
                  <a:lnTo>
                    <a:pt x="947" y="289"/>
                  </a:lnTo>
                  <a:lnTo>
                    <a:pt x="943" y="289"/>
                  </a:lnTo>
                  <a:lnTo>
                    <a:pt x="935" y="289"/>
                  </a:lnTo>
                  <a:lnTo>
                    <a:pt x="931" y="289"/>
                  </a:lnTo>
                  <a:lnTo>
                    <a:pt x="927" y="289"/>
                  </a:lnTo>
                  <a:lnTo>
                    <a:pt x="918" y="289"/>
                  </a:lnTo>
                  <a:lnTo>
                    <a:pt x="914" y="289"/>
                  </a:lnTo>
                  <a:lnTo>
                    <a:pt x="905" y="289"/>
                  </a:lnTo>
                  <a:lnTo>
                    <a:pt x="901" y="289"/>
                  </a:lnTo>
                  <a:lnTo>
                    <a:pt x="892" y="289"/>
                  </a:lnTo>
                  <a:lnTo>
                    <a:pt x="888" y="289"/>
                  </a:lnTo>
                  <a:lnTo>
                    <a:pt x="879" y="289"/>
                  </a:lnTo>
                  <a:lnTo>
                    <a:pt x="875" y="289"/>
                  </a:lnTo>
                  <a:lnTo>
                    <a:pt x="866" y="289"/>
                  </a:lnTo>
                  <a:lnTo>
                    <a:pt x="862" y="289"/>
                  </a:lnTo>
                  <a:lnTo>
                    <a:pt x="858" y="289"/>
                  </a:lnTo>
                  <a:lnTo>
                    <a:pt x="849" y="289"/>
                  </a:lnTo>
                  <a:lnTo>
                    <a:pt x="845" y="289"/>
                  </a:lnTo>
                  <a:lnTo>
                    <a:pt x="836" y="289"/>
                  </a:lnTo>
                  <a:lnTo>
                    <a:pt x="832" y="289"/>
                  </a:lnTo>
                  <a:lnTo>
                    <a:pt x="823" y="289"/>
                  </a:lnTo>
                  <a:lnTo>
                    <a:pt x="819" y="289"/>
                  </a:lnTo>
                  <a:lnTo>
                    <a:pt x="810" y="289"/>
                  </a:lnTo>
                  <a:lnTo>
                    <a:pt x="806" y="289"/>
                  </a:lnTo>
                  <a:lnTo>
                    <a:pt x="801" y="289"/>
                  </a:lnTo>
                  <a:lnTo>
                    <a:pt x="793" y="289"/>
                  </a:lnTo>
                  <a:lnTo>
                    <a:pt x="788" y="289"/>
                  </a:lnTo>
                  <a:lnTo>
                    <a:pt x="780" y="289"/>
                  </a:lnTo>
                  <a:lnTo>
                    <a:pt x="775" y="289"/>
                  </a:lnTo>
                  <a:lnTo>
                    <a:pt x="767" y="289"/>
                  </a:lnTo>
                  <a:lnTo>
                    <a:pt x="762" y="289"/>
                  </a:lnTo>
                  <a:lnTo>
                    <a:pt x="754" y="289"/>
                  </a:lnTo>
                  <a:lnTo>
                    <a:pt x="749" y="289"/>
                  </a:lnTo>
                  <a:lnTo>
                    <a:pt x="745" y="289"/>
                  </a:lnTo>
                  <a:lnTo>
                    <a:pt x="736" y="289"/>
                  </a:lnTo>
                  <a:lnTo>
                    <a:pt x="732" y="289"/>
                  </a:lnTo>
                  <a:lnTo>
                    <a:pt x="724" y="289"/>
                  </a:lnTo>
                  <a:lnTo>
                    <a:pt x="720" y="289"/>
                  </a:lnTo>
                  <a:lnTo>
                    <a:pt x="711" y="289"/>
                  </a:lnTo>
                  <a:lnTo>
                    <a:pt x="707" y="289"/>
                  </a:lnTo>
                  <a:lnTo>
                    <a:pt x="698" y="289"/>
                  </a:lnTo>
                  <a:lnTo>
                    <a:pt x="694" y="289"/>
                  </a:lnTo>
                  <a:lnTo>
                    <a:pt x="685" y="289"/>
                  </a:lnTo>
                  <a:lnTo>
                    <a:pt x="681" y="289"/>
                  </a:lnTo>
                  <a:lnTo>
                    <a:pt x="677" y="289"/>
                  </a:lnTo>
                  <a:lnTo>
                    <a:pt x="668" y="289"/>
                  </a:lnTo>
                  <a:lnTo>
                    <a:pt x="664" y="289"/>
                  </a:lnTo>
                  <a:lnTo>
                    <a:pt x="655" y="289"/>
                  </a:lnTo>
                  <a:lnTo>
                    <a:pt x="651" y="289"/>
                  </a:lnTo>
                  <a:lnTo>
                    <a:pt x="642" y="289"/>
                  </a:lnTo>
                  <a:lnTo>
                    <a:pt x="638" y="289"/>
                  </a:lnTo>
                  <a:lnTo>
                    <a:pt x="629" y="289"/>
                  </a:lnTo>
                  <a:lnTo>
                    <a:pt x="625" y="289"/>
                  </a:lnTo>
                  <a:lnTo>
                    <a:pt x="620" y="289"/>
                  </a:lnTo>
                  <a:lnTo>
                    <a:pt x="612" y="289"/>
                  </a:lnTo>
                  <a:lnTo>
                    <a:pt x="607" y="289"/>
                  </a:lnTo>
                  <a:lnTo>
                    <a:pt x="599" y="289"/>
                  </a:lnTo>
                  <a:lnTo>
                    <a:pt x="594" y="289"/>
                  </a:lnTo>
                  <a:lnTo>
                    <a:pt x="586" y="289"/>
                  </a:lnTo>
                  <a:lnTo>
                    <a:pt x="581" y="289"/>
                  </a:lnTo>
                  <a:lnTo>
                    <a:pt x="573" y="289"/>
                  </a:lnTo>
                  <a:lnTo>
                    <a:pt x="568" y="289"/>
                  </a:lnTo>
                  <a:lnTo>
                    <a:pt x="564" y="289"/>
                  </a:lnTo>
                  <a:lnTo>
                    <a:pt x="555" y="289"/>
                  </a:lnTo>
                  <a:lnTo>
                    <a:pt x="551" y="289"/>
                  </a:lnTo>
                  <a:lnTo>
                    <a:pt x="542" y="289"/>
                  </a:lnTo>
                  <a:lnTo>
                    <a:pt x="538" y="289"/>
                  </a:lnTo>
                  <a:lnTo>
                    <a:pt x="529" y="289"/>
                  </a:lnTo>
                  <a:lnTo>
                    <a:pt x="525" y="289"/>
                  </a:lnTo>
                  <a:lnTo>
                    <a:pt x="517" y="289"/>
                  </a:lnTo>
                  <a:lnTo>
                    <a:pt x="513" y="289"/>
                  </a:lnTo>
                  <a:lnTo>
                    <a:pt x="504" y="289"/>
                  </a:lnTo>
                  <a:lnTo>
                    <a:pt x="500" y="289"/>
                  </a:lnTo>
                  <a:lnTo>
                    <a:pt x="496" y="289"/>
                  </a:lnTo>
                  <a:lnTo>
                    <a:pt x="487" y="289"/>
                  </a:lnTo>
                  <a:lnTo>
                    <a:pt x="483" y="289"/>
                  </a:lnTo>
                  <a:lnTo>
                    <a:pt x="474" y="289"/>
                  </a:lnTo>
                  <a:lnTo>
                    <a:pt x="470" y="289"/>
                  </a:lnTo>
                  <a:lnTo>
                    <a:pt x="461" y="289"/>
                  </a:lnTo>
                  <a:lnTo>
                    <a:pt x="457" y="289"/>
                  </a:lnTo>
                  <a:lnTo>
                    <a:pt x="448" y="289"/>
                  </a:lnTo>
                  <a:lnTo>
                    <a:pt x="444" y="289"/>
                  </a:lnTo>
                  <a:lnTo>
                    <a:pt x="439" y="289"/>
                  </a:lnTo>
                  <a:lnTo>
                    <a:pt x="431" y="289"/>
                  </a:lnTo>
                  <a:lnTo>
                    <a:pt x="426" y="289"/>
                  </a:lnTo>
                  <a:lnTo>
                    <a:pt x="418" y="289"/>
                  </a:lnTo>
                  <a:lnTo>
                    <a:pt x="413" y="289"/>
                  </a:lnTo>
                  <a:lnTo>
                    <a:pt x="405" y="289"/>
                  </a:lnTo>
                  <a:lnTo>
                    <a:pt x="400" y="289"/>
                  </a:lnTo>
                  <a:lnTo>
                    <a:pt x="392" y="289"/>
                  </a:lnTo>
                  <a:lnTo>
                    <a:pt x="387" y="289"/>
                  </a:lnTo>
                  <a:lnTo>
                    <a:pt x="383" y="289"/>
                  </a:lnTo>
                  <a:lnTo>
                    <a:pt x="374" y="289"/>
                  </a:lnTo>
                  <a:lnTo>
                    <a:pt x="370" y="289"/>
                  </a:lnTo>
                  <a:lnTo>
                    <a:pt x="361" y="289"/>
                  </a:lnTo>
                  <a:lnTo>
                    <a:pt x="357" y="289"/>
                  </a:lnTo>
                  <a:lnTo>
                    <a:pt x="348" y="289"/>
                  </a:lnTo>
                  <a:lnTo>
                    <a:pt x="344" y="289"/>
                  </a:lnTo>
                  <a:lnTo>
                    <a:pt x="336" y="289"/>
                  </a:lnTo>
                  <a:lnTo>
                    <a:pt x="331" y="289"/>
                  </a:lnTo>
                  <a:lnTo>
                    <a:pt x="323" y="289"/>
                  </a:lnTo>
                  <a:lnTo>
                    <a:pt x="318" y="289"/>
                  </a:lnTo>
                  <a:lnTo>
                    <a:pt x="314" y="289"/>
                  </a:lnTo>
                  <a:lnTo>
                    <a:pt x="306" y="289"/>
                  </a:lnTo>
                  <a:lnTo>
                    <a:pt x="302" y="289"/>
                  </a:lnTo>
                  <a:lnTo>
                    <a:pt x="293" y="289"/>
                  </a:lnTo>
                  <a:lnTo>
                    <a:pt x="289" y="289"/>
                  </a:lnTo>
                  <a:lnTo>
                    <a:pt x="280" y="289"/>
                  </a:lnTo>
                  <a:lnTo>
                    <a:pt x="276" y="289"/>
                  </a:lnTo>
                  <a:lnTo>
                    <a:pt x="267" y="289"/>
                  </a:lnTo>
                  <a:lnTo>
                    <a:pt x="263" y="289"/>
                  </a:lnTo>
                  <a:lnTo>
                    <a:pt x="259" y="289"/>
                  </a:lnTo>
                  <a:lnTo>
                    <a:pt x="250" y="289"/>
                  </a:lnTo>
                  <a:lnTo>
                    <a:pt x="246" y="289"/>
                  </a:lnTo>
                  <a:lnTo>
                    <a:pt x="237" y="289"/>
                  </a:lnTo>
                  <a:lnTo>
                    <a:pt x="233" y="289"/>
                  </a:lnTo>
                  <a:lnTo>
                    <a:pt x="224" y="289"/>
                  </a:lnTo>
                  <a:lnTo>
                    <a:pt x="220" y="289"/>
                  </a:lnTo>
                  <a:lnTo>
                    <a:pt x="211" y="289"/>
                  </a:lnTo>
                  <a:lnTo>
                    <a:pt x="207" y="289"/>
                  </a:lnTo>
                  <a:lnTo>
                    <a:pt x="202" y="289"/>
                  </a:lnTo>
                  <a:lnTo>
                    <a:pt x="194" y="289"/>
                  </a:lnTo>
                  <a:lnTo>
                    <a:pt x="189" y="289"/>
                  </a:lnTo>
                  <a:lnTo>
                    <a:pt x="181" y="289"/>
                  </a:lnTo>
                  <a:lnTo>
                    <a:pt x="176" y="289"/>
                  </a:lnTo>
                  <a:lnTo>
                    <a:pt x="168" y="289"/>
                  </a:lnTo>
                  <a:lnTo>
                    <a:pt x="163" y="289"/>
                  </a:lnTo>
                  <a:lnTo>
                    <a:pt x="155" y="289"/>
                  </a:lnTo>
                  <a:lnTo>
                    <a:pt x="150" y="289"/>
                  </a:lnTo>
                  <a:lnTo>
                    <a:pt x="142" y="289"/>
                  </a:lnTo>
                  <a:lnTo>
                    <a:pt x="137" y="289"/>
                  </a:lnTo>
                  <a:lnTo>
                    <a:pt x="133" y="289"/>
                  </a:lnTo>
                  <a:lnTo>
                    <a:pt x="124" y="289"/>
                  </a:lnTo>
                  <a:lnTo>
                    <a:pt x="120" y="289"/>
                  </a:lnTo>
                  <a:lnTo>
                    <a:pt x="111" y="289"/>
                  </a:lnTo>
                  <a:lnTo>
                    <a:pt x="107" y="289"/>
                  </a:lnTo>
                  <a:lnTo>
                    <a:pt x="99" y="289"/>
                  </a:lnTo>
                  <a:lnTo>
                    <a:pt x="95" y="289"/>
                  </a:lnTo>
                  <a:lnTo>
                    <a:pt x="86" y="289"/>
                  </a:lnTo>
                  <a:lnTo>
                    <a:pt x="82" y="289"/>
                  </a:lnTo>
                  <a:lnTo>
                    <a:pt x="78" y="289"/>
                  </a:lnTo>
                  <a:lnTo>
                    <a:pt x="69" y="289"/>
                  </a:lnTo>
                  <a:lnTo>
                    <a:pt x="65" y="289"/>
                  </a:lnTo>
                  <a:lnTo>
                    <a:pt x="56" y="289"/>
                  </a:lnTo>
                  <a:lnTo>
                    <a:pt x="52" y="289"/>
                  </a:lnTo>
                  <a:lnTo>
                    <a:pt x="43" y="289"/>
                  </a:lnTo>
                  <a:lnTo>
                    <a:pt x="39" y="289"/>
                  </a:lnTo>
                  <a:lnTo>
                    <a:pt x="30" y="289"/>
                  </a:lnTo>
                  <a:lnTo>
                    <a:pt x="26" y="289"/>
                  </a:lnTo>
                  <a:lnTo>
                    <a:pt x="21" y="289"/>
                  </a:lnTo>
                  <a:lnTo>
                    <a:pt x="13" y="289"/>
                  </a:lnTo>
                  <a:lnTo>
                    <a:pt x="8" y="289"/>
                  </a:lnTo>
                  <a:lnTo>
                    <a:pt x="0" y="289"/>
                  </a:lnTo>
                </a:path>
              </a:pathLst>
            </a:custGeom>
            <a:solidFill>
              <a:srgbClr val="7F7F7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0525" name="Freeform 45">
              <a:extLst>
                <a:ext uri="{FF2B5EF4-FFF2-40B4-BE49-F238E27FC236}">
                  <a16:creationId xmlns="" xmlns:a16="http://schemas.microsoft.com/office/drawing/2014/main" id="{11423177-72B1-46E1-9EAD-A754BAE42ABD}"/>
                </a:ext>
              </a:extLst>
            </p:cNvPr>
            <p:cNvSpPr>
              <a:spLocks/>
            </p:cNvSpPr>
            <p:nvPr/>
          </p:nvSpPr>
          <p:spPr bwMode="auto">
            <a:xfrm>
              <a:off x="1024" y="2234"/>
              <a:ext cx="1257" cy="296"/>
            </a:xfrm>
            <a:custGeom>
              <a:avLst/>
              <a:gdLst>
                <a:gd name="T0" fmla="*/ 39 w 1257"/>
                <a:gd name="T1" fmla="*/ 295 h 296"/>
                <a:gd name="T2" fmla="*/ 82 w 1257"/>
                <a:gd name="T3" fmla="*/ 295 h 296"/>
                <a:gd name="T4" fmla="*/ 125 w 1257"/>
                <a:gd name="T5" fmla="*/ 295 h 296"/>
                <a:gd name="T6" fmla="*/ 169 w 1257"/>
                <a:gd name="T7" fmla="*/ 295 h 296"/>
                <a:gd name="T8" fmla="*/ 212 w 1257"/>
                <a:gd name="T9" fmla="*/ 295 h 296"/>
                <a:gd name="T10" fmla="*/ 260 w 1257"/>
                <a:gd name="T11" fmla="*/ 295 h 296"/>
                <a:gd name="T12" fmla="*/ 303 w 1257"/>
                <a:gd name="T13" fmla="*/ 295 h 296"/>
                <a:gd name="T14" fmla="*/ 346 w 1257"/>
                <a:gd name="T15" fmla="*/ 295 h 296"/>
                <a:gd name="T16" fmla="*/ 389 w 1257"/>
                <a:gd name="T17" fmla="*/ 295 h 296"/>
                <a:gd name="T18" fmla="*/ 433 w 1257"/>
                <a:gd name="T19" fmla="*/ 295 h 296"/>
                <a:gd name="T20" fmla="*/ 476 w 1257"/>
                <a:gd name="T21" fmla="*/ 295 h 296"/>
                <a:gd name="T22" fmla="*/ 519 w 1257"/>
                <a:gd name="T23" fmla="*/ 295 h 296"/>
                <a:gd name="T24" fmla="*/ 567 w 1257"/>
                <a:gd name="T25" fmla="*/ 295 h 296"/>
                <a:gd name="T26" fmla="*/ 610 w 1257"/>
                <a:gd name="T27" fmla="*/ 295 h 296"/>
                <a:gd name="T28" fmla="*/ 654 w 1257"/>
                <a:gd name="T29" fmla="*/ 295 h 296"/>
                <a:gd name="T30" fmla="*/ 697 w 1257"/>
                <a:gd name="T31" fmla="*/ 295 h 296"/>
                <a:gd name="T32" fmla="*/ 740 w 1257"/>
                <a:gd name="T33" fmla="*/ 295 h 296"/>
                <a:gd name="T34" fmla="*/ 784 w 1257"/>
                <a:gd name="T35" fmla="*/ 295 h 296"/>
                <a:gd name="T36" fmla="*/ 827 w 1257"/>
                <a:gd name="T37" fmla="*/ 43 h 296"/>
                <a:gd name="T38" fmla="*/ 870 w 1257"/>
                <a:gd name="T39" fmla="*/ 161 h 296"/>
                <a:gd name="T40" fmla="*/ 918 w 1257"/>
                <a:gd name="T41" fmla="*/ 234 h 296"/>
                <a:gd name="T42" fmla="*/ 961 w 1257"/>
                <a:gd name="T43" fmla="*/ 269 h 296"/>
                <a:gd name="T44" fmla="*/ 1004 w 1257"/>
                <a:gd name="T45" fmla="*/ 286 h 296"/>
                <a:gd name="T46" fmla="*/ 1048 w 1257"/>
                <a:gd name="T47" fmla="*/ 295 h 296"/>
                <a:gd name="T48" fmla="*/ 1091 w 1257"/>
                <a:gd name="T49" fmla="*/ 295 h 296"/>
                <a:gd name="T50" fmla="*/ 1134 w 1257"/>
                <a:gd name="T51" fmla="*/ 295 h 296"/>
                <a:gd name="T52" fmla="*/ 1178 w 1257"/>
                <a:gd name="T53" fmla="*/ 295 h 296"/>
                <a:gd name="T54" fmla="*/ 1225 w 1257"/>
                <a:gd name="T55" fmla="*/ 295 h 296"/>
                <a:gd name="T56" fmla="*/ 1243 w 1257"/>
                <a:gd name="T57" fmla="*/ 295 h 296"/>
                <a:gd name="T58" fmla="*/ 1199 w 1257"/>
                <a:gd name="T59" fmla="*/ 295 h 296"/>
                <a:gd name="T60" fmla="*/ 1156 w 1257"/>
                <a:gd name="T61" fmla="*/ 295 h 296"/>
                <a:gd name="T62" fmla="*/ 1113 w 1257"/>
                <a:gd name="T63" fmla="*/ 295 h 296"/>
                <a:gd name="T64" fmla="*/ 1065 w 1257"/>
                <a:gd name="T65" fmla="*/ 295 h 296"/>
                <a:gd name="T66" fmla="*/ 1022 w 1257"/>
                <a:gd name="T67" fmla="*/ 295 h 296"/>
                <a:gd name="T68" fmla="*/ 978 w 1257"/>
                <a:gd name="T69" fmla="*/ 295 h 296"/>
                <a:gd name="T70" fmla="*/ 935 w 1257"/>
                <a:gd name="T71" fmla="*/ 295 h 296"/>
                <a:gd name="T72" fmla="*/ 892 w 1257"/>
                <a:gd name="T73" fmla="*/ 295 h 296"/>
                <a:gd name="T74" fmla="*/ 849 w 1257"/>
                <a:gd name="T75" fmla="*/ 295 h 296"/>
                <a:gd name="T76" fmla="*/ 805 w 1257"/>
                <a:gd name="T77" fmla="*/ 295 h 296"/>
                <a:gd name="T78" fmla="*/ 758 w 1257"/>
                <a:gd name="T79" fmla="*/ 295 h 296"/>
                <a:gd name="T80" fmla="*/ 714 w 1257"/>
                <a:gd name="T81" fmla="*/ 295 h 296"/>
                <a:gd name="T82" fmla="*/ 671 w 1257"/>
                <a:gd name="T83" fmla="*/ 295 h 296"/>
                <a:gd name="T84" fmla="*/ 628 w 1257"/>
                <a:gd name="T85" fmla="*/ 295 h 296"/>
                <a:gd name="T86" fmla="*/ 584 w 1257"/>
                <a:gd name="T87" fmla="*/ 295 h 296"/>
                <a:gd name="T88" fmla="*/ 541 w 1257"/>
                <a:gd name="T89" fmla="*/ 295 h 296"/>
                <a:gd name="T90" fmla="*/ 498 w 1257"/>
                <a:gd name="T91" fmla="*/ 295 h 296"/>
                <a:gd name="T92" fmla="*/ 450 w 1257"/>
                <a:gd name="T93" fmla="*/ 295 h 296"/>
                <a:gd name="T94" fmla="*/ 407 w 1257"/>
                <a:gd name="T95" fmla="*/ 295 h 296"/>
                <a:gd name="T96" fmla="*/ 363 w 1257"/>
                <a:gd name="T97" fmla="*/ 295 h 296"/>
                <a:gd name="T98" fmla="*/ 320 w 1257"/>
                <a:gd name="T99" fmla="*/ 295 h 296"/>
                <a:gd name="T100" fmla="*/ 277 w 1257"/>
                <a:gd name="T101" fmla="*/ 295 h 296"/>
                <a:gd name="T102" fmla="*/ 234 w 1257"/>
                <a:gd name="T103" fmla="*/ 295 h 296"/>
                <a:gd name="T104" fmla="*/ 190 w 1257"/>
                <a:gd name="T105" fmla="*/ 295 h 296"/>
                <a:gd name="T106" fmla="*/ 143 w 1257"/>
                <a:gd name="T107" fmla="*/ 295 h 296"/>
                <a:gd name="T108" fmla="*/ 99 w 1257"/>
                <a:gd name="T109" fmla="*/ 295 h 296"/>
                <a:gd name="T110" fmla="*/ 56 w 1257"/>
                <a:gd name="T111" fmla="*/ 295 h 296"/>
                <a:gd name="T112" fmla="*/ 13 w 1257"/>
                <a:gd name="T113" fmla="*/ 295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7"/>
                <a:gd name="T172" fmla="*/ 0 h 296"/>
                <a:gd name="T173" fmla="*/ 1257 w 1257"/>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7" h="296">
                  <a:moveTo>
                    <a:pt x="0" y="295"/>
                  </a:moveTo>
                  <a:lnTo>
                    <a:pt x="8" y="295"/>
                  </a:lnTo>
                  <a:lnTo>
                    <a:pt x="13" y="295"/>
                  </a:lnTo>
                  <a:lnTo>
                    <a:pt x="21" y="295"/>
                  </a:lnTo>
                  <a:lnTo>
                    <a:pt x="26" y="295"/>
                  </a:lnTo>
                  <a:lnTo>
                    <a:pt x="30" y="295"/>
                  </a:lnTo>
                  <a:lnTo>
                    <a:pt x="39" y="295"/>
                  </a:lnTo>
                  <a:lnTo>
                    <a:pt x="43" y="295"/>
                  </a:lnTo>
                  <a:lnTo>
                    <a:pt x="52" y="295"/>
                  </a:lnTo>
                  <a:lnTo>
                    <a:pt x="56" y="295"/>
                  </a:lnTo>
                  <a:lnTo>
                    <a:pt x="65" y="295"/>
                  </a:lnTo>
                  <a:lnTo>
                    <a:pt x="69" y="295"/>
                  </a:lnTo>
                  <a:lnTo>
                    <a:pt x="78" y="295"/>
                  </a:lnTo>
                  <a:lnTo>
                    <a:pt x="82" y="295"/>
                  </a:lnTo>
                  <a:lnTo>
                    <a:pt x="86" y="295"/>
                  </a:lnTo>
                  <a:lnTo>
                    <a:pt x="95" y="295"/>
                  </a:lnTo>
                  <a:lnTo>
                    <a:pt x="99" y="295"/>
                  </a:lnTo>
                  <a:lnTo>
                    <a:pt x="108" y="295"/>
                  </a:lnTo>
                  <a:lnTo>
                    <a:pt x="112" y="295"/>
                  </a:lnTo>
                  <a:lnTo>
                    <a:pt x="121" y="295"/>
                  </a:lnTo>
                  <a:lnTo>
                    <a:pt x="125" y="295"/>
                  </a:lnTo>
                  <a:lnTo>
                    <a:pt x="134" y="295"/>
                  </a:lnTo>
                  <a:lnTo>
                    <a:pt x="138" y="295"/>
                  </a:lnTo>
                  <a:lnTo>
                    <a:pt x="143" y="295"/>
                  </a:lnTo>
                  <a:lnTo>
                    <a:pt x="151" y="295"/>
                  </a:lnTo>
                  <a:lnTo>
                    <a:pt x="156" y="295"/>
                  </a:lnTo>
                  <a:lnTo>
                    <a:pt x="164" y="295"/>
                  </a:lnTo>
                  <a:lnTo>
                    <a:pt x="169" y="295"/>
                  </a:lnTo>
                  <a:lnTo>
                    <a:pt x="177" y="295"/>
                  </a:lnTo>
                  <a:lnTo>
                    <a:pt x="182" y="295"/>
                  </a:lnTo>
                  <a:lnTo>
                    <a:pt x="190" y="295"/>
                  </a:lnTo>
                  <a:lnTo>
                    <a:pt x="195" y="295"/>
                  </a:lnTo>
                  <a:lnTo>
                    <a:pt x="203" y="295"/>
                  </a:lnTo>
                  <a:lnTo>
                    <a:pt x="208" y="295"/>
                  </a:lnTo>
                  <a:lnTo>
                    <a:pt x="212" y="295"/>
                  </a:lnTo>
                  <a:lnTo>
                    <a:pt x="221" y="295"/>
                  </a:lnTo>
                  <a:lnTo>
                    <a:pt x="225" y="295"/>
                  </a:lnTo>
                  <a:lnTo>
                    <a:pt x="234" y="295"/>
                  </a:lnTo>
                  <a:lnTo>
                    <a:pt x="238" y="295"/>
                  </a:lnTo>
                  <a:lnTo>
                    <a:pt x="247" y="295"/>
                  </a:lnTo>
                  <a:lnTo>
                    <a:pt x="251" y="295"/>
                  </a:lnTo>
                  <a:lnTo>
                    <a:pt x="260" y="295"/>
                  </a:lnTo>
                  <a:lnTo>
                    <a:pt x="264" y="295"/>
                  </a:lnTo>
                  <a:lnTo>
                    <a:pt x="268" y="295"/>
                  </a:lnTo>
                  <a:lnTo>
                    <a:pt x="277" y="295"/>
                  </a:lnTo>
                  <a:lnTo>
                    <a:pt x="281" y="295"/>
                  </a:lnTo>
                  <a:lnTo>
                    <a:pt x="290" y="295"/>
                  </a:lnTo>
                  <a:lnTo>
                    <a:pt x="294" y="295"/>
                  </a:lnTo>
                  <a:lnTo>
                    <a:pt x="303" y="295"/>
                  </a:lnTo>
                  <a:lnTo>
                    <a:pt x="307" y="295"/>
                  </a:lnTo>
                  <a:lnTo>
                    <a:pt x="316" y="295"/>
                  </a:lnTo>
                  <a:lnTo>
                    <a:pt x="320" y="295"/>
                  </a:lnTo>
                  <a:lnTo>
                    <a:pt x="325" y="295"/>
                  </a:lnTo>
                  <a:lnTo>
                    <a:pt x="333" y="295"/>
                  </a:lnTo>
                  <a:lnTo>
                    <a:pt x="338" y="295"/>
                  </a:lnTo>
                  <a:lnTo>
                    <a:pt x="346" y="295"/>
                  </a:lnTo>
                  <a:lnTo>
                    <a:pt x="350" y="295"/>
                  </a:lnTo>
                  <a:lnTo>
                    <a:pt x="359" y="295"/>
                  </a:lnTo>
                  <a:lnTo>
                    <a:pt x="363" y="295"/>
                  </a:lnTo>
                  <a:lnTo>
                    <a:pt x="372" y="295"/>
                  </a:lnTo>
                  <a:lnTo>
                    <a:pt x="376" y="295"/>
                  </a:lnTo>
                  <a:lnTo>
                    <a:pt x="385" y="295"/>
                  </a:lnTo>
                  <a:lnTo>
                    <a:pt x="389" y="295"/>
                  </a:lnTo>
                  <a:lnTo>
                    <a:pt x="394" y="295"/>
                  </a:lnTo>
                  <a:lnTo>
                    <a:pt x="402" y="295"/>
                  </a:lnTo>
                  <a:lnTo>
                    <a:pt x="407" y="295"/>
                  </a:lnTo>
                  <a:lnTo>
                    <a:pt x="415" y="295"/>
                  </a:lnTo>
                  <a:lnTo>
                    <a:pt x="420" y="295"/>
                  </a:lnTo>
                  <a:lnTo>
                    <a:pt x="428" y="295"/>
                  </a:lnTo>
                  <a:lnTo>
                    <a:pt x="433" y="295"/>
                  </a:lnTo>
                  <a:lnTo>
                    <a:pt x="441" y="295"/>
                  </a:lnTo>
                  <a:lnTo>
                    <a:pt x="446" y="295"/>
                  </a:lnTo>
                  <a:lnTo>
                    <a:pt x="450" y="295"/>
                  </a:lnTo>
                  <a:lnTo>
                    <a:pt x="459" y="295"/>
                  </a:lnTo>
                  <a:lnTo>
                    <a:pt x="463" y="295"/>
                  </a:lnTo>
                  <a:lnTo>
                    <a:pt x="472" y="295"/>
                  </a:lnTo>
                  <a:lnTo>
                    <a:pt x="476" y="295"/>
                  </a:lnTo>
                  <a:lnTo>
                    <a:pt x="485" y="295"/>
                  </a:lnTo>
                  <a:lnTo>
                    <a:pt x="489" y="295"/>
                  </a:lnTo>
                  <a:lnTo>
                    <a:pt x="498" y="295"/>
                  </a:lnTo>
                  <a:lnTo>
                    <a:pt x="502" y="295"/>
                  </a:lnTo>
                  <a:lnTo>
                    <a:pt x="506" y="295"/>
                  </a:lnTo>
                  <a:lnTo>
                    <a:pt x="515" y="295"/>
                  </a:lnTo>
                  <a:lnTo>
                    <a:pt x="519" y="295"/>
                  </a:lnTo>
                  <a:lnTo>
                    <a:pt x="528" y="295"/>
                  </a:lnTo>
                  <a:lnTo>
                    <a:pt x="532" y="295"/>
                  </a:lnTo>
                  <a:lnTo>
                    <a:pt x="541" y="295"/>
                  </a:lnTo>
                  <a:lnTo>
                    <a:pt x="545" y="295"/>
                  </a:lnTo>
                  <a:lnTo>
                    <a:pt x="554" y="295"/>
                  </a:lnTo>
                  <a:lnTo>
                    <a:pt x="558" y="295"/>
                  </a:lnTo>
                  <a:lnTo>
                    <a:pt x="567" y="295"/>
                  </a:lnTo>
                  <a:lnTo>
                    <a:pt x="571" y="295"/>
                  </a:lnTo>
                  <a:lnTo>
                    <a:pt x="576" y="295"/>
                  </a:lnTo>
                  <a:lnTo>
                    <a:pt x="584" y="295"/>
                  </a:lnTo>
                  <a:lnTo>
                    <a:pt x="589" y="295"/>
                  </a:lnTo>
                  <a:lnTo>
                    <a:pt x="597" y="295"/>
                  </a:lnTo>
                  <a:lnTo>
                    <a:pt x="602" y="295"/>
                  </a:lnTo>
                  <a:lnTo>
                    <a:pt x="610" y="295"/>
                  </a:lnTo>
                  <a:lnTo>
                    <a:pt x="615" y="295"/>
                  </a:lnTo>
                  <a:lnTo>
                    <a:pt x="623" y="295"/>
                  </a:lnTo>
                  <a:lnTo>
                    <a:pt x="628" y="295"/>
                  </a:lnTo>
                  <a:lnTo>
                    <a:pt x="632" y="295"/>
                  </a:lnTo>
                  <a:lnTo>
                    <a:pt x="641" y="295"/>
                  </a:lnTo>
                  <a:lnTo>
                    <a:pt x="645" y="295"/>
                  </a:lnTo>
                  <a:lnTo>
                    <a:pt x="654" y="295"/>
                  </a:lnTo>
                  <a:lnTo>
                    <a:pt x="658" y="295"/>
                  </a:lnTo>
                  <a:lnTo>
                    <a:pt x="667" y="295"/>
                  </a:lnTo>
                  <a:lnTo>
                    <a:pt x="671" y="295"/>
                  </a:lnTo>
                  <a:lnTo>
                    <a:pt x="680" y="295"/>
                  </a:lnTo>
                  <a:lnTo>
                    <a:pt x="684" y="295"/>
                  </a:lnTo>
                  <a:lnTo>
                    <a:pt x="688" y="295"/>
                  </a:lnTo>
                  <a:lnTo>
                    <a:pt x="697" y="295"/>
                  </a:lnTo>
                  <a:lnTo>
                    <a:pt x="701" y="295"/>
                  </a:lnTo>
                  <a:lnTo>
                    <a:pt x="710" y="295"/>
                  </a:lnTo>
                  <a:lnTo>
                    <a:pt x="714" y="295"/>
                  </a:lnTo>
                  <a:lnTo>
                    <a:pt x="723" y="295"/>
                  </a:lnTo>
                  <a:lnTo>
                    <a:pt x="727" y="295"/>
                  </a:lnTo>
                  <a:lnTo>
                    <a:pt x="736" y="295"/>
                  </a:lnTo>
                  <a:lnTo>
                    <a:pt x="740" y="295"/>
                  </a:lnTo>
                  <a:lnTo>
                    <a:pt x="749" y="295"/>
                  </a:lnTo>
                  <a:lnTo>
                    <a:pt x="753" y="295"/>
                  </a:lnTo>
                  <a:lnTo>
                    <a:pt x="758" y="295"/>
                  </a:lnTo>
                  <a:lnTo>
                    <a:pt x="766" y="295"/>
                  </a:lnTo>
                  <a:lnTo>
                    <a:pt x="771" y="295"/>
                  </a:lnTo>
                  <a:lnTo>
                    <a:pt x="779" y="295"/>
                  </a:lnTo>
                  <a:lnTo>
                    <a:pt x="784" y="295"/>
                  </a:lnTo>
                  <a:lnTo>
                    <a:pt x="792" y="295"/>
                  </a:lnTo>
                  <a:lnTo>
                    <a:pt x="797" y="295"/>
                  </a:lnTo>
                  <a:lnTo>
                    <a:pt x="805" y="295"/>
                  </a:lnTo>
                  <a:lnTo>
                    <a:pt x="810" y="295"/>
                  </a:lnTo>
                  <a:lnTo>
                    <a:pt x="814" y="0"/>
                  </a:lnTo>
                  <a:lnTo>
                    <a:pt x="823" y="22"/>
                  </a:lnTo>
                  <a:lnTo>
                    <a:pt x="827" y="43"/>
                  </a:lnTo>
                  <a:lnTo>
                    <a:pt x="836" y="65"/>
                  </a:lnTo>
                  <a:lnTo>
                    <a:pt x="840" y="82"/>
                  </a:lnTo>
                  <a:lnTo>
                    <a:pt x="849" y="100"/>
                  </a:lnTo>
                  <a:lnTo>
                    <a:pt x="853" y="117"/>
                  </a:lnTo>
                  <a:lnTo>
                    <a:pt x="862" y="135"/>
                  </a:lnTo>
                  <a:lnTo>
                    <a:pt x="866" y="148"/>
                  </a:lnTo>
                  <a:lnTo>
                    <a:pt x="870" y="161"/>
                  </a:lnTo>
                  <a:lnTo>
                    <a:pt x="879" y="174"/>
                  </a:lnTo>
                  <a:lnTo>
                    <a:pt x="883" y="187"/>
                  </a:lnTo>
                  <a:lnTo>
                    <a:pt x="892" y="195"/>
                  </a:lnTo>
                  <a:lnTo>
                    <a:pt x="896" y="208"/>
                  </a:lnTo>
                  <a:lnTo>
                    <a:pt x="905" y="217"/>
                  </a:lnTo>
                  <a:lnTo>
                    <a:pt x="909" y="226"/>
                  </a:lnTo>
                  <a:lnTo>
                    <a:pt x="918" y="234"/>
                  </a:lnTo>
                  <a:lnTo>
                    <a:pt x="922" y="239"/>
                  </a:lnTo>
                  <a:lnTo>
                    <a:pt x="931" y="247"/>
                  </a:lnTo>
                  <a:lnTo>
                    <a:pt x="935" y="252"/>
                  </a:lnTo>
                  <a:lnTo>
                    <a:pt x="939" y="256"/>
                  </a:lnTo>
                  <a:lnTo>
                    <a:pt x="948" y="260"/>
                  </a:lnTo>
                  <a:lnTo>
                    <a:pt x="952" y="265"/>
                  </a:lnTo>
                  <a:lnTo>
                    <a:pt x="961" y="269"/>
                  </a:lnTo>
                  <a:lnTo>
                    <a:pt x="965" y="273"/>
                  </a:lnTo>
                  <a:lnTo>
                    <a:pt x="974" y="278"/>
                  </a:lnTo>
                  <a:lnTo>
                    <a:pt x="978" y="278"/>
                  </a:lnTo>
                  <a:lnTo>
                    <a:pt x="987" y="282"/>
                  </a:lnTo>
                  <a:lnTo>
                    <a:pt x="991" y="282"/>
                  </a:lnTo>
                  <a:lnTo>
                    <a:pt x="996" y="286"/>
                  </a:lnTo>
                  <a:lnTo>
                    <a:pt x="1004" y="286"/>
                  </a:lnTo>
                  <a:lnTo>
                    <a:pt x="1009" y="286"/>
                  </a:lnTo>
                  <a:lnTo>
                    <a:pt x="1017" y="291"/>
                  </a:lnTo>
                  <a:lnTo>
                    <a:pt x="1022" y="291"/>
                  </a:lnTo>
                  <a:lnTo>
                    <a:pt x="1030" y="291"/>
                  </a:lnTo>
                  <a:lnTo>
                    <a:pt x="1035" y="291"/>
                  </a:lnTo>
                  <a:lnTo>
                    <a:pt x="1043" y="295"/>
                  </a:lnTo>
                  <a:lnTo>
                    <a:pt x="1048" y="295"/>
                  </a:lnTo>
                  <a:lnTo>
                    <a:pt x="1052" y="295"/>
                  </a:lnTo>
                  <a:lnTo>
                    <a:pt x="1061" y="295"/>
                  </a:lnTo>
                  <a:lnTo>
                    <a:pt x="1065" y="295"/>
                  </a:lnTo>
                  <a:lnTo>
                    <a:pt x="1074" y="295"/>
                  </a:lnTo>
                  <a:lnTo>
                    <a:pt x="1078" y="295"/>
                  </a:lnTo>
                  <a:lnTo>
                    <a:pt x="1087" y="295"/>
                  </a:lnTo>
                  <a:lnTo>
                    <a:pt x="1091" y="295"/>
                  </a:lnTo>
                  <a:lnTo>
                    <a:pt x="1100" y="295"/>
                  </a:lnTo>
                  <a:lnTo>
                    <a:pt x="1104" y="295"/>
                  </a:lnTo>
                  <a:lnTo>
                    <a:pt x="1113" y="295"/>
                  </a:lnTo>
                  <a:lnTo>
                    <a:pt x="1117" y="295"/>
                  </a:lnTo>
                  <a:lnTo>
                    <a:pt x="1121" y="295"/>
                  </a:lnTo>
                  <a:lnTo>
                    <a:pt x="1130" y="295"/>
                  </a:lnTo>
                  <a:lnTo>
                    <a:pt x="1134" y="295"/>
                  </a:lnTo>
                  <a:lnTo>
                    <a:pt x="1143" y="295"/>
                  </a:lnTo>
                  <a:lnTo>
                    <a:pt x="1147" y="295"/>
                  </a:lnTo>
                  <a:lnTo>
                    <a:pt x="1156" y="295"/>
                  </a:lnTo>
                  <a:lnTo>
                    <a:pt x="1160" y="295"/>
                  </a:lnTo>
                  <a:lnTo>
                    <a:pt x="1169" y="295"/>
                  </a:lnTo>
                  <a:lnTo>
                    <a:pt x="1173" y="295"/>
                  </a:lnTo>
                  <a:lnTo>
                    <a:pt x="1178" y="295"/>
                  </a:lnTo>
                  <a:lnTo>
                    <a:pt x="1186" y="295"/>
                  </a:lnTo>
                  <a:lnTo>
                    <a:pt x="1191" y="295"/>
                  </a:lnTo>
                  <a:lnTo>
                    <a:pt x="1199" y="295"/>
                  </a:lnTo>
                  <a:lnTo>
                    <a:pt x="1204" y="295"/>
                  </a:lnTo>
                  <a:lnTo>
                    <a:pt x="1212" y="295"/>
                  </a:lnTo>
                  <a:lnTo>
                    <a:pt x="1217" y="295"/>
                  </a:lnTo>
                  <a:lnTo>
                    <a:pt x="1225" y="295"/>
                  </a:lnTo>
                  <a:lnTo>
                    <a:pt x="1230" y="295"/>
                  </a:lnTo>
                  <a:lnTo>
                    <a:pt x="1234" y="295"/>
                  </a:lnTo>
                  <a:lnTo>
                    <a:pt x="1243" y="295"/>
                  </a:lnTo>
                  <a:lnTo>
                    <a:pt x="1247" y="295"/>
                  </a:lnTo>
                  <a:lnTo>
                    <a:pt x="1256" y="295"/>
                  </a:lnTo>
                  <a:lnTo>
                    <a:pt x="1247" y="295"/>
                  </a:lnTo>
                  <a:lnTo>
                    <a:pt x="1243" y="295"/>
                  </a:lnTo>
                  <a:lnTo>
                    <a:pt x="1234" y="295"/>
                  </a:lnTo>
                  <a:lnTo>
                    <a:pt x="1230" y="295"/>
                  </a:lnTo>
                  <a:lnTo>
                    <a:pt x="1225" y="295"/>
                  </a:lnTo>
                  <a:lnTo>
                    <a:pt x="1217" y="295"/>
                  </a:lnTo>
                  <a:lnTo>
                    <a:pt x="1212" y="295"/>
                  </a:lnTo>
                  <a:lnTo>
                    <a:pt x="1204" y="295"/>
                  </a:lnTo>
                  <a:lnTo>
                    <a:pt x="1199" y="295"/>
                  </a:lnTo>
                  <a:lnTo>
                    <a:pt x="1191" y="295"/>
                  </a:lnTo>
                  <a:lnTo>
                    <a:pt x="1186" y="295"/>
                  </a:lnTo>
                  <a:lnTo>
                    <a:pt x="1178" y="295"/>
                  </a:lnTo>
                  <a:lnTo>
                    <a:pt x="1173" y="295"/>
                  </a:lnTo>
                  <a:lnTo>
                    <a:pt x="1169" y="295"/>
                  </a:lnTo>
                  <a:lnTo>
                    <a:pt x="1160" y="295"/>
                  </a:lnTo>
                  <a:lnTo>
                    <a:pt x="1156" y="295"/>
                  </a:lnTo>
                  <a:lnTo>
                    <a:pt x="1147" y="295"/>
                  </a:lnTo>
                  <a:lnTo>
                    <a:pt x="1143" y="295"/>
                  </a:lnTo>
                  <a:lnTo>
                    <a:pt x="1134" y="295"/>
                  </a:lnTo>
                  <a:lnTo>
                    <a:pt x="1130" y="295"/>
                  </a:lnTo>
                  <a:lnTo>
                    <a:pt x="1121" y="295"/>
                  </a:lnTo>
                  <a:lnTo>
                    <a:pt x="1117" y="295"/>
                  </a:lnTo>
                  <a:lnTo>
                    <a:pt x="1113" y="295"/>
                  </a:lnTo>
                  <a:lnTo>
                    <a:pt x="1104" y="295"/>
                  </a:lnTo>
                  <a:lnTo>
                    <a:pt x="1100" y="295"/>
                  </a:lnTo>
                  <a:lnTo>
                    <a:pt x="1091" y="295"/>
                  </a:lnTo>
                  <a:lnTo>
                    <a:pt x="1087" y="295"/>
                  </a:lnTo>
                  <a:lnTo>
                    <a:pt x="1078" y="295"/>
                  </a:lnTo>
                  <a:lnTo>
                    <a:pt x="1074" y="295"/>
                  </a:lnTo>
                  <a:lnTo>
                    <a:pt x="1065" y="295"/>
                  </a:lnTo>
                  <a:lnTo>
                    <a:pt x="1061" y="295"/>
                  </a:lnTo>
                  <a:lnTo>
                    <a:pt x="1052" y="295"/>
                  </a:lnTo>
                  <a:lnTo>
                    <a:pt x="1048" y="295"/>
                  </a:lnTo>
                  <a:lnTo>
                    <a:pt x="1043" y="295"/>
                  </a:lnTo>
                  <a:lnTo>
                    <a:pt x="1035" y="295"/>
                  </a:lnTo>
                  <a:lnTo>
                    <a:pt x="1030" y="295"/>
                  </a:lnTo>
                  <a:lnTo>
                    <a:pt x="1022" y="295"/>
                  </a:lnTo>
                  <a:lnTo>
                    <a:pt x="1017" y="295"/>
                  </a:lnTo>
                  <a:lnTo>
                    <a:pt x="1009" y="295"/>
                  </a:lnTo>
                  <a:lnTo>
                    <a:pt x="1004" y="295"/>
                  </a:lnTo>
                  <a:lnTo>
                    <a:pt x="996" y="295"/>
                  </a:lnTo>
                  <a:lnTo>
                    <a:pt x="991" y="295"/>
                  </a:lnTo>
                  <a:lnTo>
                    <a:pt x="987" y="295"/>
                  </a:lnTo>
                  <a:lnTo>
                    <a:pt x="978" y="295"/>
                  </a:lnTo>
                  <a:lnTo>
                    <a:pt x="974" y="295"/>
                  </a:lnTo>
                  <a:lnTo>
                    <a:pt x="965" y="295"/>
                  </a:lnTo>
                  <a:lnTo>
                    <a:pt x="961" y="295"/>
                  </a:lnTo>
                  <a:lnTo>
                    <a:pt x="952" y="295"/>
                  </a:lnTo>
                  <a:lnTo>
                    <a:pt x="948" y="295"/>
                  </a:lnTo>
                  <a:lnTo>
                    <a:pt x="939" y="295"/>
                  </a:lnTo>
                  <a:lnTo>
                    <a:pt x="935" y="295"/>
                  </a:lnTo>
                  <a:lnTo>
                    <a:pt x="931" y="295"/>
                  </a:lnTo>
                  <a:lnTo>
                    <a:pt x="922" y="295"/>
                  </a:lnTo>
                  <a:lnTo>
                    <a:pt x="918" y="295"/>
                  </a:lnTo>
                  <a:lnTo>
                    <a:pt x="909" y="295"/>
                  </a:lnTo>
                  <a:lnTo>
                    <a:pt x="905" y="295"/>
                  </a:lnTo>
                  <a:lnTo>
                    <a:pt x="896" y="295"/>
                  </a:lnTo>
                  <a:lnTo>
                    <a:pt x="892" y="295"/>
                  </a:lnTo>
                  <a:lnTo>
                    <a:pt x="883" y="295"/>
                  </a:lnTo>
                  <a:lnTo>
                    <a:pt x="879" y="295"/>
                  </a:lnTo>
                  <a:lnTo>
                    <a:pt x="870" y="295"/>
                  </a:lnTo>
                  <a:lnTo>
                    <a:pt x="866" y="295"/>
                  </a:lnTo>
                  <a:lnTo>
                    <a:pt x="862" y="295"/>
                  </a:lnTo>
                  <a:lnTo>
                    <a:pt x="853" y="295"/>
                  </a:lnTo>
                  <a:lnTo>
                    <a:pt x="849" y="295"/>
                  </a:lnTo>
                  <a:lnTo>
                    <a:pt x="840" y="295"/>
                  </a:lnTo>
                  <a:lnTo>
                    <a:pt x="836" y="295"/>
                  </a:lnTo>
                  <a:lnTo>
                    <a:pt x="827" y="295"/>
                  </a:lnTo>
                  <a:lnTo>
                    <a:pt x="823" y="295"/>
                  </a:lnTo>
                  <a:lnTo>
                    <a:pt x="814" y="295"/>
                  </a:lnTo>
                  <a:lnTo>
                    <a:pt x="810" y="295"/>
                  </a:lnTo>
                  <a:lnTo>
                    <a:pt x="805" y="295"/>
                  </a:lnTo>
                  <a:lnTo>
                    <a:pt x="797" y="295"/>
                  </a:lnTo>
                  <a:lnTo>
                    <a:pt x="792" y="295"/>
                  </a:lnTo>
                  <a:lnTo>
                    <a:pt x="784" y="295"/>
                  </a:lnTo>
                  <a:lnTo>
                    <a:pt x="779" y="295"/>
                  </a:lnTo>
                  <a:lnTo>
                    <a:pt x="771" y="295"/>
                  </a:lnTo>
                  <a:lnTo>
                    <a:pt x="766" y="295"/>
                  </a:lnTo>
                  <a:lnTo>
                    <a:pt x="758" y="295"/>
                  </a:lnTo>
                  <a:lnTo>
                    <a:pt x="753" y="295"/>
                  </a:lnTo>
                  <a:lnTo>
                    <a:pt x="749" y="295"/>
                  </a:lnTo>
                  <a:lnTo>
                    <a:pt x="740" y="295"/>
                  </a:lnTo>
                  <a:lnTo>
                    <a:pt x="736" y="295"/>
                  </a:lnTo>
                  <a:lnTo>
                    <a:pt x="727" y="295"/>
                  </a:lnTo>
                  <a:lnTo>
                    <a:pt x="723" y="295"/>
                  </a:lnTo>
                  <a:lnTo>
                    <a:pt x="714" y="295"/>
                  </a:lnTo>
                  <a:lnTo>
                    <a:pt x="710" y="295"/>
                  </a:lnTo>
                  <a:lnTo>
                    <a:pt x="701" y="295"/>
                  </a:lnTo>
                  <a:lnTo>
                    <a:pt x="697" y="295"/>
                  </a:lnTo>
                  <a:lnTo>
                    <a:pt x="688" y="295"/>
                  </a:lnTo>
                  <a:lnTo>
                    <a:pt x="684" y="295"/>
                  </a:lnTo>
                  <a:lnTo>
                    <a:pt x="680" y="295"/>
                  </a:lnTo>
                  <a:lnTo>
                    <a:pt x="671" y="295"/>
                  </a:lnTo>
                  <a:lnTo>
                    <a:pt x="667" y="295"/>
                  </a:lnTo>
                  <a:lnTo>
                    <a:pt x="658" y="295"/>
                  </a:lnTo>
                  <a:lnTo>
                    <a:pt x="654" y="295"/>
                  </a:lnTo>
                  <a:lnTo>
                    <a:pt x="645" y="295"/>
                  </a:lnTo>
                  <a:lnTo>
                    <a:pt x="641" y="295"/>
                  </a:lnTo>
                  <a:lnTo>
                    <a:pt x="632" y="295"/>
                  </a:lnTo>
                  <a:lnTo>
                    <a:pt x="628" y="295"/>
                  </a:lnTo>
                  <a:lnTo>
                    <a:pt x="623" y="295"/>
                  </a:lnTo>
                  <a:lnTo>
                    <a:pt x="615" y="295"/>
                  </a:lnTo>
                  <a:lnTo>
                    <a:pt x="610" y="295"/>
                  </a:lnTo>
                  <a:lnTo>
                    <a:pt x="602" y="295"/>
                  </a:lnTo>
                  <a:lnTo>
                    <a:pt x="597" y="295"/>
                  </a:lnTo>
                  <a:lnTo>
                    <a:pt x="589" y="295"/>
                  </a:lnTo>
                  <a:lnTo>
                    <a:pt x="584" y="295"/>
                  </a:lnTo>
                  <a:lnTo>
                    <a:pt x="576" y="295"/>
                  </a:lnTo>
                  <a:lnTo>
                    <a:pt x="571" y="295"/>
                  </a:lnTo>
                  <a:lnTo>
                    <a:pt x="567" y="295"/>
                  </a:lnTo>
                  <a:lnTo>
                    <a:pt x="558" y="295"/>
                  </a:lnTo>
                  <a:lnTo>
                    <a:pt x="554" y="295"/>
                  </a:lnTo>
                  <a:lnTo>
                    <a:pt x="545" y="295"/>
                  </a:lnTo>
                  <a:lnTo>
                    <a:pt x="541" y="295"/>
                  </a:lnTo>
                  <a:lnTo>
                    <a:pt x="532" y="295"/>
                  </a:lnTo>
                  <a:lnTo>
                    <a:pt x="528" y="295"/>
                  </a:lnTo>
                  <a:lnTo>
                    <a:pt x="519" y="295"/>
                  </a:lnTo>
                  <a:lnTo>
                    <a:pt x="515" y="295"/>
                  </a:lnTo>
                  <a:lnTo>
                    <a:pt x="506" y="295"/>
                  </a:lnTo>
                  <a:lnTo>
                    <a:pt x="502" y="295"/>
                  </a:lnTo>
                  <a:lnTo>
                    <a:pt x="498" y="295"/>
                  </a:lnTo>
                  <a:lnTo>
                    <a:pt x="489" y="295"/>
                  </a:lnTo>
                  <a:lnTo>
                    <a:pt x="485" y="295"/>
                  </a:lnTo>
                  <a:lnTo>
                    <a:pt x="476" y="295"/>
                  </a:lnTo>
                  <a:lnTo>
                    <a:pt x="472" y="295"/>
                  </a:lnTo>
                  <a:lnTo>
                    <a:pt x="463" y="295"/>
                  </a:lnTo>
                  <a:lnTo>
                    <a:pt x="459" y="295"/>
                  </a:lnTo>
                  <a:lnTo>
                    <a:pt x="450" y="295"/>
                  </a:lnTo>
                  <a:lnTo>
                    <a:pt x="446" y="295"/>
                  </a:lnTo>
                  <a:lnTo>
                    <a:pt x="441" y="295"/>
                  </a:lnTo>
                  <a:lnTo>
                    <a:pt x="433" y="295"/>
                  </a:lnTo>
                  <a:lnTo>
                    <a:pt x="428" y="295"/>
                  </a:lnTo>
                  <a:lnTo>
                    <a:pt x="420" y="295"/>
                  </a:lnTo>
                  <a:lnTo>
                    <a:pt x="415" y="295"/>
                  </a:lnTo>
                  <a:lnTo>
                    <a:pt x="407" y="295"/>
                  </a:lnTo>
                  <a:lnTo>
                    <a:pt x="402" y="295"/>
                  </a:lnTo>
                  <a:lnTo>
                    <a:pt x="394" y="295"/>
                  </a:lnTo>
                  <a:lnTo>
                    <a:pt x="389" y="295"/>
                  </a:lnTo>
                  <a:lnTo>
                    <a:pt x="385" y="295"/>
                  </a:lnTo>
                  <a:lnTo>
                    <a:pt x="376" y="295"/>
                  </a:lnTo>
                  <a:lnTo>
                    <a:pt x="372" y="295"/>
                  </a:lnTo>
                  <a:lnTo>
                    <a:pt x="363" y="295"/>
                  </a:lnTo>
                  <a:lnTo>
                    <a:pt x="359" y="295"/>
                  </a:lnTo>
                  <a:lnTo>
                    <a:pt x="350" y="295"/>
                  </a:lnTo>
                  <a:lnTo>
                    <a:pt x="346" y="295"/>
                  </a:lnTo>
                  <a:lnTo>
                    <a:pt x="338" y="295"/>
                  </a:lnTo>
                  <a:lnTo>
                    <a:pt x="333" y="295"/>
                  </a:lnTo>
                  <a:lnTo>
                    <a:pt x="325" y="295"/>
                  </a:lnTo>
                  <a:lnTo>
                    <a:pt x="320" y="295"/>
                  </a:lnTo>
                  <a:lnTo>
                    <a:pt x="316" y="295"/>
                  </a:lnTo>
                  <a:lnTo>
                    <a:pt x="307" y="295"/>
                  </a:lnTo>
                  <a:lnTo>
                    <a:pt x="303" y="295"/>
                  </a:lnTo>
                  <a:lnTo>
                    <a:pt x="294" y="295"/>
                  </a:lnTo>
                  <a:lnTo>
                    <a:pt x="290" y="295"/>
                  </a:lnTo>
                  <a:lnTo>
                    <a:pt x="281" y="295"/>
                  </a:lnTo>
                  <a:lnTo>
                    <a:pt x="277" y="295"/>
                  </a:lnTo>
                  <a:lnTo>
                    <a:pt x="268" y="295"/>
                  </a:lnTo>
                  <a:lnTo>
                    <a:pt x="264" y="295"/>
                  </a:lnTo>
                  <a:lnTo>
                    <a:pt x="260" y="295"/>
                  </a:lnTo>
                  <a:lnTo>
                    <a:pt x="251" y="295"/>
                  </a:lnTo>
                  <a:lnTo>
                    <a:pt x="247" y="295"/>
                  </a:lnTo>
                  <a:lnTo>
                    <a:pt x="238" y="295"/>
                  </a:lnTo>
                  <a:lnTo>
                    <a:pt x="234" y="295"/>
                  </a:lnTo>
                  <a:lnTo>
                    <a:pt x="225" y="295"/>
                  </a:lnTo>
                  <a:lnTo>
                    <a:pt x="221" y="295"/>
                  </a:lnTo>
                  <a:lnTo>
                    <a:pt x="212" y="295"/>
                  </a:lnTo>
                  <a:lnTo>
                    <a:pt x="208" y="295"/>
                  </a:lnTo>
                  <a:lnTo>
                    <a:pt x="203" y="295"/>
                  </a:lnTo>
                  <a:lnTo>
                    <a:pt x="195" y="295"/>
                  </a:lnTo>
                  <a:lnTo>
                    <a:pt x="190" y="295"/>
                  </a:lnTo>
                  <a:lnTo>
                    <a:pt x="182" y="295"/>
                  </a:lnTo>
                  <a:lnTo>
                    <a:pt x="177" y="295"/>
                  </a:lnTo>
                  <a:lnTo>
                    <a:pt x="169" y="295"/>
                  </a:lnTo>
                  <a:lnTo>
                    <a:pt x="164" y="295"/>
                  </a:lnTo>
                  <a:lnTo>
                    <a:pt x="156" y="295"/>
                  </a:lnTo>
                  <a:lnTo>
                    <a:pt x="151" y="295"/>
                  </a:lnTo>
                  <a:lnTo>
                    <a:pt x="143" y="295"/>
                  </a:lnTo>
                  <a:lnTo>
                    <a:pt x="138" y="295"/>
                  </a:lnTo>
                  <a:lnTo>
                    <a:pt x="134" y="295"/>
                  </a:lnTo>
                  <a:lnTo>
                    <a:pt x="125" y="295"/>
                  </a:lnTo>
                  <a:lnTo>
                    <a:pt x="121" y="295"/>
                  </a:lnTo>
                  <a:lnTo>
                    <a:pt x="112" y="295"/>
                  </a:lnTo>
                  <a:lnTo>
                    <a:pt x="108" y="295"/>
                  </a:lnTo>
                  <a:lnTo>
                    <a:pt x="99" y="295"/>
                  </a:lnTo>
                  <a:lnTo>
                    <a:pt x="95" y="295"/>
                  </a:lnTo>
                  <a:lnTo>
                    <a:pt x="86" y="295"/>
                  </a:lnTo>
                  <a:lnTo>
                    <a:pt x="82" y="295"/>
                  </a:lnTo>
                  <a:lnTo>
                    <a:pt x="78" y="295"/>
                  </a:lnTo>
                  <a:lnTo>
                    <a:pt x="69" y="295"/>
                  </a:lnTo>
                  <a:lnTo>
                    <a:pt x="65" y="295"/>
                  </a:lnTo>
                  <a:lnTo>
                    <a:pt x="56" y="295"/>
                  </a:lnTo>
                  <a:lnTo>
                    <a:pt x="52" y="295"/>
                  </a:lnTo>
                  <a:lnTo>
                    <a:pt x="43" y="295"/>
                  </a:lnTo>
                  <a:lnTo>
                    <a:pt x="39" y="295"/>
                  </a:lnTo>
                  <a:lnTo>
                    <a:pt x="30" y="295"/>
                  </a:lnTo>
                  <a:lnTo>
                    <a:pt x="26" y="295"/>
                  </a:lnTo>
                  <a:lnTo>
                    <a:pt x="21" y="295"/>
                  </a:lnTo>
                  <a:lnTo>
                    <a:pt x="13" y="295"/>
                  </a:lnTo>
                  <a:lnTo>
                    <a:pt x="8" y="295"/>
                  </a:lnTo>
                  <a:lnTo>
                    <a:pt x="0" y="29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26" name="Line 46">
              <a:extLst>
                <a:ext uri="{FF2B5EF4-FFF2-40B4-BE49-F238E27FC236}">
                  <a16:creationId xmlns="" xmlns:a16="http://schemas.microsoft.com/office/drawing/2014/main" id="{8C26708B-DBF8-474E-8130-AF108B41DC81}"/>
                </a:ext>
              </a:extLst>
            </p:cNvPr>
            <p:cNvSpPr>
              <a:spLocks noChangeShapeType="1"/>
            </p:cNvSpPr>
            <p:nvPr/>
          </p:nvSpPr>
          <p:spPr bwMode="auto">
            <a:xfrm>
              <a:off x="1836" y="2553"/>
              <a:ext cx="0"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27" name="Rectangle 47">
              <a:extLst>
                <a:ext uri="{FF2B5EF4-FFF2-40B4-BE49-F238E27FC236}">
                  <a16:creationId xmlns="" xmlns:a16="http://schemas.microsoft.com/office/drawing/2014/main" id="{CFDBAE3D-A26E-4FEB-9BDB-A91EA4E54935}"/>
                </a:ext>
              </a:extLst>
            </p:cNvPr>
            <p:cNvSpPr>
              <a:spLocks noChangeArrowheads="1"/>
            </p:cNvSpPr>
            <p:nvPr/>
          </p:nvSpPr>
          <p:spPr bwMode="auto">
            <a:xfrm>
              <a:off x="1839" y="2975"/>
              <a:ext cx="417" cy="18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0528" name="Rectangle 48">
              <a:extLst>
                <a:ext uri="{FF2B5EF4-FFF2-40B4-BE49-F238E27FC236}">
                  <a16:creationId xmlns="" xmlns:a16="http://schemas.microsoft.com/office/drawing/2014/main" id="{0BEDDE1E-271F-4525-A7B6-420100E08B67}"/>
                </a:ext>
              </a:extLst>
            </p:cNvPr>
            <p:cNvSpPr>
              <a:spLocks noChangeArrowheads="1"/>
            </p:cNvSpPr>
            <p:nvPr/>
          </p:nvSpPr>
          <p:spPr bwMode="auto">
            <a:xfrm>
              <a:off x="1035" y="2975"/>
              <a:ext cx="798" cy="18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0529" name="Line 49">
              <a:extLst>
                <a:ext uri="{FF2B5EF4-FFF2-40B4-BE49-F238E27FC236}">
                  <a16:creationId xmlns="" xmlns:a16="http://schemas.microsoft.com/office/drawing/2014/main" id="{0F1D2107-3C10-400F-8FA7-833F2804147B}"/>
                </a:ext>
              </a:extLst>
            </p:cNvPr>
            <p:cNvSpPr>
              <a:spLocks noChangeShapeType="1"/>
            </p:cNvSpPr>
            <p:nvPr/>
          </p:nvSpPr>
          <p:spPr bwMode="auto">
            <a:xfrm>
              <a:off x="1839" y="2766"/>
              <a:ext cx="0" cy="3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530" name="Line 50">
              <a:extLst>
                <a:ext uri="{FF2B5EF4-FFF2-40B4-BE49-F238E27FC236}">
                  <a16:creationId xmlns="" xmlns:a16="http://schemas.microsoft.com/office/drawing/2014/main" id="{B6622A3A-ACA1-435D-81F7-FB1EFC35B683}"/>
                </a:ext>
              </a:extLst>
            </p:cNvPr>
            <p:cNvSpPr>
              <a:spLocks noChangeShapeType="1"/>
            </p:cNvSpPr>
            <p:nvPr/>
          </p:nvSpPr>
          <p:spPr bwMode="auto">
            <a:xfrm>
              <a:off x="1036" y="2975"/>
              <a:ext cx="122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0531" name="Rectangle 51">
              <a:extLst>
                <a:ext uri="{FF2B5EF4-FFF2-40B4-BE49-F238E27FC236}">
                  <a16:creationId xmlns="" xmlns:a16="http://schemas.microsoft.com/office/drawing/2014/main" id="{1BA7C68D-989E-485D-91AA-F7FAA8F69ECC}"/>
                </a:ext>
              </a:extLst>
            </p:cNvPr>
            <p:cNvSpPr>
              <a:spLocks noChangeArrowheads="1"/>
            </p:cNvSpPr>
            <p:nvPr/>
          </p:nvSpPr>
          <p:spPr bwMode="auto">
            <a:xfrm>
              <a:off x="1304" y="2944"/>
              <a:ext cx="1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latin typeface="Times New Roman" panose="02020603050405020304" pitchFamily="18" charset="0"/>
                </a:rPr>
                <a:t>Nonrejection</a:t>
              </a:r>
            </a:p>
            <a:p>
              <a:pPr algn="ctr">
                <a:spcBef>
                  <a:spcPct val="0"/>
                </a:spcBef>
                <a:buFontTx/>
                <a:buNone/>
              </a:pPr>
              <a:r>
                <a:rPr lang="en-US" altLang="en-US" sz="1000">
                  <a:latin typeface="Times New Roman" panose="02020603050405020304" pitchFamily="18" charset="0"/>
                </a:rPr>
                <a:t>Region</a:t>
              </a:r>
            </a:p>
          </p:txBody>
        </p:sp>
        <p:sp>
          <p:nvSpPr>
            <p:cNvPr id="20532" name="Rectangle 52">
              <a:extLst>
                <a:ext uri="{FF2B5EF4-FFF2-40B4-BE49-F238E27FC236}">
                  <a16:creationId xmlns="" xmlns:a16="http://schemas.microsoft.com/office/drawing/2014/main" id="{8740531A-B295-473B-BDB4-812E69EBD6D6}"/>
                </a:ext>
              </a:extLst>
            </p:cNvPr>
            <p:cNvSpPr>
              <a:spLocks noChangeArrowheads="1"/>
            </p:cNvSpPr>
            <p:nvPr/>
          </p:nvSpPr>
          <p:spPr bwMode="auto">
            <a:xfrm>
              <a:off x="1972" y="2944"/>
              <a:ext cx="15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latin typeface="Times New Roman" panose="02020603050405020304" pitchFamily="18" charset="0"/>
                </a:rPr>
                <a:t>Rejection</a:t>
              </a:r>
            </a:p>
            <a:p>
              <a:pPr algn="ctr">
                <a:spcBef>
                  <a:spcPct val="0"/>
                </a:spcBef>
                <a:buFontTx/>
                <a:buNone/>
              </a:pPr>
              <a:r>
                <a:rPr lang="en-US" altLang="en-US" sz="1000">
                  <a:latin typeface="Times New Roman" panose="02020603050405020304" pitchFamily="18" charset="0"/>
                </a:rPr>
                <a:t>Region</a:t>
              </a:r>
            </a:p>
          </p:txBody>
        </p:sp>
        <p:sp>
          <p:nvSpPr>
            <p:cNvPr id="20533" name="Line 53">
              <a:extLst>
                <a:ext uri="{FF2B5EF4-FFF2-40B4-BE49-F238E27FC236}">
                  <a16:creationId xmlns="" xmlns:a16="http://schemas.microsoft.com/office/drawing/2014/main" id="{B65ADC79-9F9F-4C6A-ACB6-9BA8CFCCB466}"/>
                </a:ext>
              </a:extLst>
            </p:cNvPr>
            <p:cNvSpPr>
              <a:spLocks noChangeShapeType="1"/>
            </p:cNvSpPr>
            <p:nvPr/>
          </p:nvSpPr>
          <p:spPr bwMode="auto">
            <a:xfrm flipH="1">
              <a:off x="1907" y="2370"/>
              <a:ext cx="191" cy="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0534" name="Line 54">
              <a:extLst>
                <a:ext uri="{FF2B5EF4-FFF2-40B4-BE49-F238E27FC236}">
                  <a16:creationId xmlns="" xmlns:a16="http://schemas.microsoft.com/office/drawing/2014/main" id="{507F40F5-78A7-4275-B850-51721BB2D371}"/>
                </a:ext>
              </a:extLst>
            </p:cNvPr>
            <p:cNvSpPr>
              <a:spLocks noChangeShapeType="1"/>
            </p:cNvSpPr>
            <p:nvPr/>
          </p:nvSpPr>
          <p:spPr bwMode="auto">
            <a:xfrm flipH="1">
              <a:off x="1766" y="1902"/>
              <a:ext cx="191" cy="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0535" name="Rectangle 55">
              <a:extLst>
                <a:ext uri="{FF2B5EF4-FFF2-40B4-BE49-F238E27FC236}">
                  <a16:creationId xmlns="" xmlns:a16="http://schemas.microsoft.com/office/drawing/2014/main" id="{45FCA0F8-70CB-40E7-9598-1D0B6193AB62}"/>
                </a:ext>
              </a:extLst>
            </p:cNvPr>
            <p:cNvSpPr>
              <a:spLocks noChangeArrowheads="1"/>
            </p:cNvSpPr>
            <p:nvPr/>
          </p:nvSpPr>
          <p:spPr bwMode="auto">
            <a:xfrm>
              <a:off x="1078" y="1331"/>
              <a:ext cx="7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Critical Point for a Right-Tailed Test</a:t>
              </a:r>
            </a:p>
          </p:txBody>
        </p:sp>
        <p:sp>
          <p:nvSpPr>
            <p:cNvPr id="20536" name="Rectangle 56">
              <a:extLst>
                <a:ext uri="{FF2B5EF4-FFF2-40B4-BE49-F238E27FC236}">
                  <a16:creationId xmlns="" xmlns:a16="http://schemas.microsoft.com/office/drawing/2014/main" id="{9234C2A0-E08D-49FF-B1CA-0478723B7687}"/>
                </a:ext>
              </a:extLst>
            </p:cNvPr>
            <p:cNvSpPr>
              <a:spLocks noChangeArrowheads="1"/>
            </p:cNvSpPr>
            <p:nvPr/>
          </p:nvSpPr>
          <p:spPr bwMode="auto">
            <a:xfrm>
              <a:off x="1892" y="2778"/>
              <a:ext cx="75" cy="9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2.5</a:t>
              </a:r>
            </a:p>
          </p:txBody>
        </p:sp>
        <p:sp>
          <p:nvSpPr>
            <p:cNvPr id="20537" name="Line 57">
              <a:extLst>
                <a:ext uri="{FF2B5EF4-FFF2-40B4-BE49-F238E27FC236}">
                  <a16:creationId xmlns="" xmlns:a16="http://schemas.microsoft.com/office/drawing/2014/main" id="{BE7F7535-061D-4D84-B5C8-A6E7356C886E}"/>
                </a:ext>
              </a:extLst>
            </p:cNvPr>
            <p:cNvSpPr>
              <a:spLocks noChangeShapeType="1"/>
            </p:cNvSpPr>
            <p:nvPr/>
          </p:nvSpPr>
          <p:spPr bwMode="auto">
            <a:xfrm flipV="1">
              <a:off x="1947" y="2542"/>
              <a:ext cx="0" cy="24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B317D49F-B99A-4896-ADFD-0B7E05848679}"/>
              </a:ext>
            </a:extLst>
          </p:cNvPr>
          <p:cNvSpPr>
            <a:spLocks noGrp="1" noChangeArrowheads="1"/>
          </p:cNvSpPr>
          <p:nvPr>
            <p:ph type="title"/>
          </p:nvPr>
        </p:nvSpPr>
        <p:spPr>
          <a:xfrm>
            <a:off x="1981200" y="350838"/>
            <a:ext cx="8229600" cy="563562"/>
          </a:xfrm>
          <a:ln>
            <a:solidFill>
              <a:schemeClr val="tx1"/>
            </a:solidFill>
            <a:miter lim="800000"/>
            <a:headEnd/>
            <a:tailEnd/>
          </a:ln>
        </p:spPr>
        <p:txBody>
          <a:bodyPr>
            <a:normAutofit fontScale="90000"/>
          </a:bodyPr>
          <a:lstStyle/>
          <a:p>
            <a:pPr eaLnBrk="1" hangingPunct="1"/>
            <a:r>
              <a:rPr lang="en-US" altLang="en-US" sz="3600"/>
              <a:t>Left-Tailed Test</a:t>
            </a:r>
          </a:p>
        </p:txBody>
      </p:sp>
      <p:sp>
        <p:nvSpPr>
          <p:cNvPr id="21507" name="Rectangle 3">
            <a:extLst>
              <a:ext uri="{FF2B5EF4-FFF2-40B4-BE49-F238E27FC236}">
                <a16:creationId xmlns="" xmlns:a16="http://schemas.microsoft.com/office/drawing/2014/main" id="{757AAEE2-03B8-4D4C-917B-291E02E7058F}"/>
              </a:ext>
            </a:extLst>
          </p:cNvPr>
          <p:cNvSpPr>
            <a:spLocks noGrp="1" noChangeArrowheads="1"/>
          </p:cNvSpPr>
          <p:nvPr>
            <p:ph type="body" idx="1"/>
          </p:nvPr>
        </p:nvSpPr>
        <p:spPr>
          <a:xfrm>
            <a:off x="1981200" y="990601"/>
            <a:ext cx="8229600" cy="5135563"/>
          </a:xfrm>
          <a:ln>
            <a:solidFill>
              <a:schemeClr val="tx1"/>
            </a:solidFill>
            <a:miter lim="800000"/>
            <a:headEnd/>
            <a:tailEnd/>
          </a:ln>
        </p:spPr>
        <p:txBody>
          <a:bodyPr/>
          <a:lstStyle/>
          <a:p>
            <a:pPr eaLnBrk="1" hangingPunct="1"/>
            <a:endParaRPr lang="en-US" altLang="en-US"/>
          </a:p>
        </p:txBody>
      </p:sp>
      <p:grpSp>
        <p:nvGrpSpPr>
          <p:cNvPr id="21508" name="Group 4">
            <a:extLst>
              <a:ext uri="{FF2B5EF4-FFF2-40B4-BE49-F238E27FC236}">
                <a16:creationId xmlns="" xmlns:a16="http://schemas.microsoft.com/office/drawing/2014/main" id="{E3C15921-C56E-49A3-A380-C5A6D3679E44}"/>
              </a:ext>
            </a:extLst>
          </p:cNvPr>
          <p:cNvGrpSpPr>
            <a:grpSpLocks/>
          </p:cNvGrpSpPr>
          <p:nvPr/>
        </p:nvGrpSpPr>
        <p:grpSpPr bwMode="auto">
          <a:xfrm>
            <a:off x="1676400" y="1752601"/>
            <a:ext cx="8305800" cy="4054475"/>
            <a:chOff x="628" y="1379"/>
            <a:chExt cx="1737" cy="1830"/>
          </a:xfrm>
        </p:grpSpPr>
        <p:sp>
          <p:nvSpPr>
            <p:cNvPr id="21509" name="Rectangle 5">
              <a:extLst>
                <a:ext uri="{FF2B5EF4-FFF2-40B4-BE49-F238E27FC236}">
                  <a16:creationId xmlns="" xmlns:a16="http://schemas.microsoft.com/office/drawing/2014/main" id="{2D39514C-654D-420C-844B-4752EE793DB4}"/>
                </a:ext>
              </a:extLst>
            </p:cNvPr>
            <p:cNvSpPr>
              <a:spLocks noChangeArrowheads="1"/>
            </p:cNvSpPr>
            <p:nvPr/>
          </p:nvSpPr>
          <p:spPr bwMode="auto">
            <a:xfrm>
              <a:off x="1911" y="1811"/>
              <a:ext cx="9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0.95</a:t>
              </a:r>
            </a:p>
          </p:txBody>
        </p:sp>
        <p:sp>
          <p:nvSpPr>
            <p:cNvPr id="21510" name="Rectangle 6">
              <a:extLst>
                <a:ext uri="{FF2B5EF4-FFF2-40B4-BE49-F238E27FC236}">
                  <a16:creationId xmlns="" xmlns:a16="http://schemas.microsoft.com/office/drawing/2014/main" id="{B59028BC-883B-4182-951D-28B010D3C406}"/>
                </a:ext>
              </a:extLst>
            </p:cNvPr>
            <p:cNvSpPr>
              <a:spLocks noChangeArrowheads="1"/>
            </p:cNvSpPr>
            <p:nvPr/>
          </p:nvSpPr>
          <p:spPr bwMode="auto">
            <a:xfrm>
              <a:off x="973" y="2186"/>
              <a:ext cx="9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Symbol" panose="05050102010706020507" pitchFamily="18" charset="2"/>
                </a:rPr>
                <a:t></a:t>
              </a:r>
            </a:p>
          </p:txBody>
        </p:sp>
        <p:sp>
          <p:nvSpPr>
            <p:cNvPr id="21511" name="Rectangle 7">
              <a:extLst>
                <a:ext uri="{FF2B5EF4-FFF2-40B4-BE49-F238E27FC236}">
                  <a16:creationId xmlns="" xmlns:a16="http://schemas.microsoft.com/office/drawing/2014/main" id="{06823776-730F-41DE-ACD3-7F87F33329DE}"/>
                </a:ext>
              </a:extLst>
            </p:cNvPr>
            <p:cNvSpPr>
              <a:spLocks noChangeArrowheads="1"/>
            </p:cNvSpPr>
            <p:nvPr/>
          </p:nvSpPr>
          <p:spPr bwMode="auto">
            <a:xfrm>
              <a:off x="1254" y="2696"/>
              <a:ext cx="10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t>-1.645</a:t>
              </a:r>
            </a:p>
          </p:txBody>
        </p:sp>
        <p:sp>
          <p:nvSpPr>
            <p:cNvPr id="21512" name="Freeform 8">
              <a:extLst>
                <a:ext uri="{FF2B5EF4-FFF2-40B4-BE49-F238E27FC236}">
                  <a16:creationId xmlns="" xmlns:a16="http://schemas.microsoft.com/office/drawing/2014/main" id="{1DB921CF-EC8E-481B-A6B0-A553510D1C1E}"/>
                </a:ext>
              </a:extLst>
            </p:cNvPr>
            <p:cNvSpPr>
              <a:spLocks/>
            </p:cNvSpPr>
            <p:nvPr/>
          </p:nvSpPr>
          <p:spPr bwMode="auto">
            <a:xfrm>
              <a:off x="963" y="1627"/>
              <a:ext cx="1378" cy="968"/>
            </a:xfrm>
            <a:custGeom>
              <a:avLst/>
              <a:gdLst>
                <a:gd name="T0" fmla="*/ 0 w 1378"/>
                <a:gd name="T1" fmla="*/ 967 h 968"/>
                <a:gd name="T2" fmla="*/ 1377 w 1378"/>
                <a:gd name="T3" fmla="*/ 967 h 968"/>
                <a:gd name="T4" fmla="*/ 1377 w 1378"/>
                <a:gd name="T5" fmla="*/ 0 h 968"/>
                <a:gd name="T6" fmla="*/ 0 w 1378"/>
                <a:gd name="T7" fmla="*/ 0 h 968"/>
                <a:gd name="T8" fmla="*/ 0 w 1378"/>
                <a:gd name="T9" fmla="*/ 967 h 968"/>
                <a:gd name="T10" fmla="*/ 0 60000 65536"/>
                <a:gd name="T11" fmla="*/ 0 60000 65536"/>
                <a:gd name="T12" fmla="*/ 0 60000 65536"/>
                <a:gd name="T13" fmla="*/ 0 60000 65536"/>
                <a:gd name="T14" fmla="*/ 0 60000 65536"/>
                <a:gd name="T15" fmla="*/ 0 w 1378"/>
                <a:gd name="T16" fmla="*/ 0 h 968"/>
                <a:gd name="T17" fmla="*/ 1378 w 1378"/>
                <a:gd name="T18" fmla="*/ 968 h 968"/>
              </a:gdLst>
              <a:ahLst/>
              <a:cxnLst>
                <a:cxn ang="T10">
                  <a:pos x="T0" y="T1"/>
                </a:cxn>
                <a:cxn ang="T11">
                  <a:pos x="T2" y="T3"/>
                </a:cxn>
                <a:cxn ang="T12">
                  <a:pos x="T4" y="T5"/>
                </a:cxn>
                <a:cxn ang="T13">
                  <a:pos x="T6" y="T7"/>
                </a:cxn>
                <a:cxn ang="T14">
                  <a:pos x="T8" y="T9"/>
                </a:cxn>
              </a:cxnLst>
              <a:rect l="T15" t="T16" r="T17" b="T18"/>
              <a:pathLst>
                <a:path w="1378" h="968">
                  <a:moveTo>
                    <a:pt x="0" y="967"/>
                  </a:moveTo>
                  <a:lnTo>
                    <a:pt x="1377" y="967"/>
                  </a:lnTo>
                  <a:lnTo>
                    <a:pt x="1377" y="0"/>
                  </a:lnTo>
                  <a:lnTo>
                    <a:pt x="0" y="0"/>
                  </a:lnTo>
                  <a:lnTo>
                    <a:pt x="0" y="9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13" name="Rectangle 9">
              <a:extLst>
                <a:ext uri="{FF2B5EF4-FFF2-40B4-BE49-F238E27FC236}">
                  <a16:creationId xmlns="" xmlns:a16="http://schemas.microsoft.com/office/drawing/2014/main" id="{CA456FDB-149B-44FE-AB9C-D6D1A9A193ED}"/>
                </a:ext>
              </a:extLst>
            </p:cNvPr>
            <p:cNvSpPr>
              <a:spLocks noChangeArrowheads="1"/>
            </p:cNvSpPr>
            <p:nvPr/>
          </p:nvSpPr>
          <p:spPr bwMode="auto">
            <a:xfrm>
              <a:off x="2210" y="2616"/>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5</a:t>
              </a:r>
            </a:p>
          </p:txBody>
        </p:sp>
        <p:sp>
          <p:nvSpPr>
            <p:cNvPr id="21514" name="Rectangle 10">
              <a:extLst>
                <a:ext uri="{FF2B5EF4-FFF2-40B4-BE49-F238E27FC236}">
                  <a16:creationId xmlns="" xmlns:a16="http://schemas.microsoft.com/office/drawing/2014/main" id="{EBB7E725-7FB0-4EA0-A94C-4D6C0DAA7DF5}"/>
                </a:ext>
              </a:extLst>
            </p:cNvPr>
            <p:cNvSpPr>
              <a:spLocks noChangeArrowheads="1"/>
            </p:cNvSpPr>
            <p:nvPr/>
          </p:nvSpPr>
          <p:spPr bwMode="auto">
            <a:xfrm>
              <a:off x="1582" y="2616"/>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15" name="Rectangle 11">
              <a:extLst>
                <a:ext uri="{FF2B5EF4-FFF2-40B4-BE49-F238E27FC236}">
                  <a16:creationId xmlns="" xmlns:a16="http://schemas.microsoft.com/office/drawing/2014/main" id="{210A1B2B-6DE2-454A-A741-50AAB481A363}"/>
                </a:ext>
              </a:extLst>
            </p:cNvPr>
            <p:cNvSpPr>
              <a:spLocks noChangeArrowheads="1"/>
            </p:cNvSpPr>
            <p:nvPr/>
          </p:nvSpPr>
          <p:spPr bwMode="auto">
            <a:xfrm>
              <a:off x="941" y="2616"/>
              <a:ext cx="45"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16" name="Rectangle 12">
              <a:extLst>
                <a:ext uri="{FF2B5EF4-FFF2-40B4-BE49-F238E27FC236}">
                  <a16:creationId xmlns="" xmlns:a16="http://schemas.microsoft.com/office/drawing/2014/main" id="{5B29672B-5FF6-4043-B7F4-5DB1B58BFB8E}"/>
                </a:ext>
              </a:extLst>
            </p:cNvPr>
            <p:cNvSpPr>
              <a:spLocks noChangeArrowheads="1"/>
            </p:cNvSpPr>
            <p:nvPr/>
          </p:nvSpPr>
          <p:spPr bwMode="auto">
            <a:xfrm>
              <a:off x="958" y="2616"/>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5</a:t>
              </a:r>
            </a:p>
          </p:txBody>
        </p:sp>
        <p:sp>
          <p:nvSpPr>
            <p:cNvPr id="21517" name="Line 13">
              <a:extLst>
                <a:ext uri="{FF2B5EF4-FFF2-40B4-BE49-F238E27FC236}">
                  <a16:creationId xmlns="" xmlns:a16="http://schemas.microsoft.com/office/drawing/2014/main" id="{4D5EE21D-24CD-4547-BDEE-9C04E75CA018}"/>
                </a:ext>
              </a:extLst>
            </p:cNvPr>
            <p:cNvSpPr>
              <a:spLocks noChangeShapeType="1"/>
            </p:cNvSpPr>
            <p:nvPr/>
          </p:nvSpPr>
          <p:spPr bwMode="auto">
            <a:xfrm>
              <a:off x="2280" y="2598"/>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18" name="Line 14">
              <a:extLst>
                <a:ext uri="{FF2B5EF4-FFF2-40B4-BE49-F238E27FC236}">
                  <a16:creationId xmlns="" xmlns:a16="http://schemas.microsoft.com/office/drawing/2014/main" id="{4FFC5498-439C-48D4-871A-F73AA63F5639}"/>
                </a:ext>
              </a:extLst>
            </p:cNvPr>
            <p:cNvSpPr>
              <a:spLocks noChangeShapeType="1"/>
            </p:cNvSpPr>
            <p:nvPr/>
          </p:nvSpPr>
          <p:spPr bwMode="auto">
            <a:xfrm>
              <a:off x="1652" y="2598"/>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19" name="Line 15">
              <a:extLst>
                <a:ext uri="{FF2B5EF4-FFF2-40B4-BE49-F238E27FC236}">
                  <a16:creationId xmlns="" xmlns:a16="http://schemas.microsoft.com/office/drawing/2014/main" id="{1F8104AD-5BAB-4807-BA95-962D0D23B147}"/>
                </a:ext>
              </a:extLst>
            </p:cNvPr>
            <p:cNvSpPr>
              <a:spLocks noChangeShapeType="1"/>
            </p:cNvSpPr>
            <p:nvPr/>
          </p:nvSpPr>
          <p:spPr bwMode="auto">
            <a:xfrm>
              <a:off x="1024" y="2598"/>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0" name="Rectangle 16">
              <a:extLst>
                <a:ext uri="{FF2B5EF4-FFF2-40B4-BE49-F238E27FC236}">
                  <a16:creationId xmlns="" xmlns:a16="http://schemas.microsoft.com/office/drawing/2014/main" id="{DBC53B27-D4E3-4B90-BC32-B8FBD1DA7BA4}"/>
                </a:ext>
              </a:extLst>
            </p:cNvPr>
            <p:cNvSpPr>
              <a:spLocks noChangeArrowheads="1"/>
            </p:cNvSpPr>
            <p:nvPr/>
          </p:nvSpPr>
          <p:spPr bwMode="auto">
            <a:xfrm>
              <a:off x="750" y="1609"/>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21" name="Rectangle 17">
              <a:extLst>
                <a:ext uri="{FF2B5EF4-FFF2-40B4-BE49-F238E27FC236}">
                  <a16:creationId xmlns="" xmlns:a16="http://schemas.microsoft.com/office/drawing/2014/main" id="{D15545DC-2173-4BB8-8F09-7ECCC362C0AE}"/>
                </a:ext>
              </a:extLst>
            </p:cNvPr>
            <p:cNvSpPr>
              <a:spLocks noChangeArrowheads="1"/>
            </p:cNvSpPr>
            <p:nvPr/>
          </p:nvSpPr>
          <p:spPr bwMode="auto">
            <a:xfrm>
              <a:off x="778" y="1609"/>
              <a:ext cx="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22" name="Rectangle 18">
              <a:extLst>
                <a:ext uri="{FF2B5EF4-FFF2-40B4-BE49-F238E27FC236}">
                  <a16:creationId xmlns="" xmlns:a16="http://schemas.microsoft.com/office/drawing/2014/main" id="{48242B08-1D62-44BB-8202-BC77380A9D94}"/>
                </a:ext>
              </a:extLst>
            </p:cNvPr>
            <p:cNvSpPr>
              <a:spLocks noChangeArrowheads="1"/>
            </p:cNvSpPr>
            <p:nvPr/>
          </p:nvSpPr>
          <p:spPr bwMode="auto">
            <a:xfrm>
              <a:off x="793" y="1609"/>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4</a:t>
              </a:r>
            </a:p>
          </p:txBody>
        </p:sp>
        <p:sp>
          <p:nvSpPr>
            <p:cNvPr id="21523" name="Rectangle 19">
              <a:extLst>
                <a:ext uri="{FF2B5EF4-FFF2-40B4-BE49-F238E27FC236}">
                  <a16:creationId xmlns="" xmlns:a16="http://schemas.microsoft.com/office/drawing/2014/main" id="{5A672FFD-58A3-4490-892C-7E300C955688}"/>
                </a:ext>
              </a:extLst>
            </p:cNvPr>
            <p:cNvSpPr>
              <a:spLocks noChangeArrowheads="1"/>
            </p:cNvSpPr>
            <p:nvPr/>
          </p:nvSpPr>
          <p:spPr bwMode="auto">
            <a:xfrm>
              <a:off x="750" y="1839"/>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24" name="Rectangle 20">
              <a:extLst>
                <a:ext uri="{FF2B5EF4-FFF2-40B4-BE49-F238E27FC236}">
                  <a16:creationId xmlns="" xmlns:a16="http://schemas.microsoft.com/office/drawing/2014/main" id="{A511C8EF-17FE-41C8-905A-0CE4C6465612}"/>
                </a:ext>
              </a:extLst>
            </p:cNvPr>
            <p:cNvSpPr>
              <a:spLocks noChangeArrowheads="1"/>
            </p:cNvSpPr>
            <p:nvPr/>
          </p:nvSpPr>
          <p:spPr bwMode="auto">
            <a:xfrm>
              <a:off x="778" y="1839"/>
              <a:ext cx="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25" name="Rectangle 21">
              <a:extLst>
                <a:ext uri="{FF2B5EF4-FFF2-40B4-BE49-F238E27FC236}">
                  <a16:creationId xmlns="" xmlns:a16="http://schemas.microsoft.com/office/drawing/2014/main" id="{5D478246-EF83-4FF2-B91C-36A3558EB36C}"/>
                </a:ext>
              </a:extLst>
            </p:cNvPr>
            <p:cNvSpPr>
              <a:spLocks noChangeArrowheads="1"/>
            </p:cNvSpPr>
            <p:nvPr/>
          </p:nvSpPr>
          <p:spPr bwMode="auto">
            <a:xfrm>
              <a:off x="793" y="1839"/>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3</a:t>
              </a:r>
            </a:p>
          </p:txBody>
        </p:sp>
        <p:sp>
          <p:nvSpPr>
            <p:cNvPr id="21526" name="Rectangle 22">
              <a:extLst>
                <a:ext uri="{FF2B5EF4-FFF2-40B4-BE49-F238E27FC236}">
                  <a16:creationId xmlns="" xmlns:a16="http://schemas.microsoft.com/office/drawing/2014/main" id="{FE6D5F43-C80A-4C08-8F7F-5623627B2084}"/>
                </a:ext>
              </a:extLst>
            </p:cNvPr>
            <p:cNvSpPr>
              <a:spLocks noChangeArrowheads="1"/>
            </p:cNvSpPr>
            <p:nvPr/>
          </p:nvSpPr>
          <p:spPr bwMode="auto">
            <a:xfrm>
              <a:off x="750" y="2065"/>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27" name="Rectangle 23">
              <a:extLst>
                <a:ext uri="{FF2B5EF4-FFF2-40B4-BE49-F238E27FC236}">
                  <a16:creationId xmlns="" xmlns:a16="http://schemas.microsoft.com/office/drawing/2014/main" id="{8A67244B-7EB1-4570-BBCA-C0B317D25FA2}"/>
                </a:ext>
              </a:extLst>
            </p:cNvPr>
            <p:cNvSpPr>
              <a:spLocks noChangeArrowheads="1"/>
            </p:cNvSpPr>
            <p:nvPr/>
          </p:nvSpPr>
          <p:spPr bwMode="auto">
            <a:xfrm>
              <a:off x="778" y="2065"/>
              <a:ext cx="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28" name="Rectangle 24">
              <a:extLst>
                <a:ext uri="{FF2B5EF4-FFF2-40B4-BE49-F238E27FC236}">
                  <a16:creationId xmlns="" xmlns:a16="http://schemas.microsoft.com/office/drawing/2014/main" id="{4B8A493B-3279-4864-9141-200EBA9F7324}"/>
                </a:ext>
              </a:extLst>
            </p:cNvPr>
            <p:cNvSpPr>
              <a:spLocks noChangeArrowheads="1"/>
            </p:cNvSpPr>
            <p:nvPr/>
          </p:nvSpPr>
          <p:spPr bwMode="auto">
            <a:xfrm>
              <a:off x="793" y="2065"/>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2</a:t>
              </a:r>
            </a:p>
          </p:txBody>
        </p:sp>
        <p:sp>
          <p:nvSpPr>
            <p:cNvPr id="21529" name="Rectangle 25">
              <a:extLst>
                <a:ext uri="{FF2B5EF4-FFF2-40B4-BE49-F238E27FC236}">
                  <a16:creationId xmlns="" xmlns:a16="http://schemas.microsoft.com/office/drawing/2014/main" id="{55B202D0-D45D-4109-B566-B919D83D335A}"/>
                </a:ext>
              </a:extLst>
            </p:cNvPr>
            <p:cNvSpPr>
              <a:spLocks noChangeArrowheads="1"/>
            </p:cNvSpPr>
            <p:nvPr/>
          </p:nvSpPr>
          <p:spPr bwMode="auto">
            <a:xfrm>
              <a:off x="750" y="2294"/>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30" name="Rectangle 26">
              <a:extLst>
                <a:ext uri="{FF2B5EF4-FFF2-40B4-BE49-F238E27FC236}">
                  <a16:creationId xmlns="" xmlns:a16="http://schemas.microsoft.com/office/drawing/2014/main" id="{722CE70D-D171-4137-B720-D29F0B129C4A}"/>
                </a:ext>
              </a:extLst>
            </p:cNvPr>
            <p:cNvSpPr>
              <a:spLocks noChangeArrowheads="1"/>
            </p:cNvSpPr>
            <p:nvPr/>
          </p:nvSpPr>
          <p:spPr bwMode="auto">
            <a:xfrm>
              <a:off x="778" y="2294"/>
              <a:ext cx="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31" name="Rectangle 27">
              <a:extLst>
                <a:ext uri="{FF2B5EF4-FFF2-40B4-BE49-F238E27FC236}">
                  <a16:creationId xmlns="" xmlns:a16="http://schemas.microsoft.com/office/drawing/2014/main" id="{59C27FDE-0315-4308-85D1-6CB2DD498718}"/>
                </a:ext>
              </a:extLst>
            </p:cNvPr>
            <p:cNvSpPr>
              <a:spLocks noChangeArrowheads="1"/>
            </p:cNvSpPr>
            <p:nvPr/>
          </p:nvSpPr>
          <p:spPr bwMode="auto">
            <a:xfrm>
              <a:off x="793" y="2294"/>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1</a:t>
              </a:r>
            </a:p>
          </p:txBody>
        </p:sp>
        <p:sp>
          <p:nvSpPr>
            <p:cNvPr id="21532" name="Rectangle 28">
              <a:extLst>
                <a:ext uri="{FF2B5EF4-FFF2-40B4-BE49-F238E27FC236}">
                  <a16:creationId xmlns="" xmlns:a16="http://schemas.microsoft.com/office/drawing/2014/main" id="{9A9DCB57-5158-4055-A658-47DFDD278C91}"/>
                </a:ext>
              </a:extLst>
            </p:cNvPr>
            <p:cNvSpPr>
              <a:spLocks noChangeArrowheads="1"/>
            </p:cNvSpPr>
            <p:nvPr/>
          </p:nvSpPr>
          <p:spPr bwMode="auto">
            <a:xfrm>
              <a:off x="750" y="2521"/>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33" name="Rectangle 29">
              <a:extLst>
                <a:ext uri="{FF2B5EF4-FFF2-40B4-BE49-F238E27FC236}">
                  <a16:creationId xmlns="" xmlns:a16="http://schemas.microsoft.com/office/drawing/2014/main" id="{4BF588F0-6EC9-4EC7-8189-720735B8F061}"/>
                </a:ext>
              </a:extLst>
            </p:cNvPr>
            <p:cNvSpPr>
              <a:spLocks noChangeArrowheads="1"/>
            </p:cNvSpPr>
            <p:nvPr/>
          </p:nvSpPr>
          <p:spPr bwMode="auto">
            <a:xfrm>
              <a:off x="778" y="2521"/>
              <a:ext cx="4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a:t>
              </a:r>
            </a:p>
          </p:txBody>
        </p:sp>
        <p:sp>
          <p:nvSpPr>
            <p:cNvPr id="21534" name="Rectangle 30">
              <a:extLst>
                <a:ext uri="{FF2B5EF4-FFF2-40B4-BE49-F238E27FC236}">
                  <a16:creationId xmlns="" xmlns:a16="http://schemas.microsoft.com/office/drawing/2014/main" id="{DE1AAA27-A171-4E78-9FB1-F756E445CA7D}"/>
                </a:ext>
              </a:extLst>
            </p:cNvPr>
            <p:cNvSpPr>
              <a:spLocks noChangeArrowheads="1"/>
            </p:cNvSpPr>
            <p:nvPr/>
          </p:nvSpPr>
          <p:spPr bwMode="auto">
            <a:xfrm>
              <a:off x="793" y="2521"/>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a:solidFill>
                    <a:srgbClr val="000000"/>
                  </a:solidFill>
                </a:rPr>
                <a:t>0</a:t>
              </a:r>
            </a:p>
          </p:txBody>
        </p:sp>
        <p:sp>
          <p:nvSpPr>
            <p:cNvPr id="21535" name="Line 31">
              <a:extLst>
                <a:ext uri="{FF2B5EF4-FFF2-40B4-BE49-F238E27FC236}">
                  <a16:creationId xmlns="" xmlns:a16="http://schemas.microsoft.com/office/drawing/2014/main" id="{6A047DDB-719C-40CA-8B5A-741A1ACCC81F}"/>
                </a:ext>
              </a:extLst>
            </p:cNvPr>
            <p:cNvSpPr>
              <a:spLocks noChangeShapeType="1"/>
            </p:cNvSpPr>
            <p:nvPr/>
          </p:nvSpPr>
          <p:spPr bwMode="auto">
            <a:xfrm flipH="1">
              <a:off x="911" y="1666"/>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6" name="Line 32">
              <a:extLst>
                <a:ext uri="{FF2B5EF4-FFF2-40B4-BE49-F238E27FC236}">
                  <a16:creationId xmlns="" xmlns:a16="http://schemas.microsoft.com/office/drawing/2014/main" id="{354B3DD9-3DD3-4187-A89E-12E750934ABA}"/>
                </a:ext>
              </a:extLst>
            </p:cNvPr>
            <p:cNvSpPr>
              <a:spLocks noChangeShapeType="1"/>
            </p:cNvSpPr>
            <p:nvPr/>
          </p:nvSpPr>
          <p:spPr bwMode="auto">
            <a:xfrm flipH="1">
              <a:off x="911" y="1896"/>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7" name="Line 33">
              <a:extLst>
                <a:ext uri="{FF2B5EF4-FFF2-40B4-BE49-F238E27FC236}">
                  <a16:creationId xmlns="" xmlns:a16="http://schemas.microsoft.com/office/drawing/2014/main" id="{92A133C9-3996-4673-9EA8-207A013D34E5}"/>
                </a:ext>
              </a:extLst>
            </p:cNvPr>
            <p:cNvSpPr>
              <a:spLocks noChangeShapeType="1"/>
            </p:cNvSpPr>
            <p:nvPr/>
          </p:nvSpPr>
          <p:spPr bwMode="auto">
            <a:xfrm flipH="1">
              <a:off x="911" y="2121"/>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8" name="Line 34">
              <a:extLst>
                <a:ext uri="{FF2B5EF4-FFF2-40B4-BE49-F238E27FC236}">
                  <a16:creationId xmlns="" xmlns:a16="http://schemas.microsoft.com/office/drawing/2014/main" id="{DF71F09C-1359-4CDA-80D8-45FAD4B25EF0}"/>
                </a:ext>
              </a:extLst>
            </p:cNvPr>
            <p:cNvSpPr>
              <a:spLocks noChangeShapeType="1"/>
            </p:cNvSpPr>
            <p:nvPr/>
          </p:nvSpPr>
          <p:spPr bwMode="auto">
            <a:xfrm flipH="1">
              <a:off x="911" y="2351"/>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9" name="Line 35">
              <a:extLst>
                <a:ext uri="{FF2B5EF4-FFF2-40B4-BE49-F238E27FC236}">
                  <a16:creationId xmlns="" xmlns:a16="http://schemas.microsoft.com/office/drawing/2014/main" id="{81C43FD5-FC17-44D1-8EEA-E0866FBA99C4}"/>
                </a:ext>
              </a:extLst>
            </p:cNvPr>
            <p:cNvSpPr>
              <a:spLocks noChangeShapeType="1"/>
            </p:cNvSpPr>
            <p:nvPr/>
          </p:nvSpPr>
          <p:spPr bwMode="auto">
            <a:xfrm flipH="1">
              <a:off x="911" y="2577"/>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40" name="Rectangle 36">
              <a:extLst>
                <a:ext uri="{FF2B5EF4-FFF2-40B4-BE49-F238E27FC236}">
                  <a16:creationId xmlns="" xmlns:a16="http://schemas.microsoft.com/office/drawing/2014/main" id="{7C0295B8-9360-49B0-8308-BA9353FB3DF5}"/>
                </a:ext>
              </a:extLst>
            </p:cNvPr>
            <p:cNvSpPr>
              <a:spLocks noChangeArrowheads="1"/>
            </p:cNvSpPr>
            <p:nvPr/>
          </p:nvSpPr>
          <p:spPr bwMode="auto">
            <a:xfrm>
              <a:off x="2315" y="2687"/>
              <a:ext cx="5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solidFill>
                    <a:srgbClr val="000000"/>
                  </a:solidFill>
                </a:rPr>
                <a:t>z</a:t>
              </a:r>
            </a:p>
          </p:txBody>
        </p:sp>
        <p:sp>
          <p:nvSpPr>
            <p:cNvPr id="21541" name="Line 37">
              <a:extLst>
                <a:ext uri="{FF2B5EF4-FFF2-40B4-BE49-F238E27FC236}">
                  <a16:creationId xmlns="" xmlns:a16="http://schemas.microsoft.com/office/drawing/2014/main" id="{A38B0EAD-CA45-47F4-A77C-9F90E29644DA}"/>
                </a:ext>
              </a:extLst>
            </p:cNvPr>
            <p:cNvSpPr>
              <a:spLocks noChangeShapeType="1"/>
            </p:cNvSpPr>
            <p:nvPr/>
          </p:nvSpPr>
          <p:spPr bwMode="auto">
            <a:xfrm>
              <a:off x="989" y="2594"/>
              <a:ext cx="13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42" name="Rectangle 38">
              <a:extLst>
                <a:ext uri="{FF2B5EF4-FFF2-40B4-BE49-F238E27FC236}">
                  <a16:creationId xmlns="" xmlns:a16="http://schemas.microsoft.com/office/drawing/2014/main" id="{DF118508-3057-46D4-B84F-B27D0D845B40}"/>
                </a:ext>
              </a:extLst>
            </p:cNvPr>
            <p:cNvSpPr>
              <a:spLocks noChangeArrowheads="1"/>
            </p:cNvSpPr>
            <p:nvPr/>
          </p:nvSpPr>
          <p:spPr bwMode="auto">
            <a:xfrm rot="-5400000">
              <a:off x="668" y="2046"/>
              <a:ext cx="1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1543" name="Rectangle 39">
              <a:extLst>
                <a:ext uri="{FF2B5EF4-FFF2-40B4-BE49-F238E27FC236}">
                  <a16:creationId xmlns="" xmlns:a16="http://schemas.microsoft.com/office/drawing/2014/main" id="{800683A4-D984-4B8A-B8E6-6C530CABA162}"/>
                </a:ext>
              </a:extLst>
            </p:cNvPr>
            <p:cNvSpPr>
              <a:spLocks noChangeArrowheads="1"/>
            </p:cNvSpPr>
            <p:nvPr/>
          </p:nvSpPr>
          <p:spPr bwMode="auto">
            <a:xfrm rot="-5400000">
              <a:off x="670" y="2026"/>
              <a:ext cx="1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1544" name="Rectangle 40">
              <a:extLst>
                <a:ext uri="{FF2B5EF4-FFF2-40B4-BE49-F238E27FC236}">
                  <a16:creationId xmlns="" xmlns:a16="http://schemas.microsoft.com/office/drawing/2014/main" id="{5F106546-F92F-47B5-B1D0-D01F36DCC8D2}"/>
                </a:ext>
              </a:extLst>
            </p:cNvPr>
            <p:cNvSpPr>
              <a:spLocks noChangeArrowheads="1"/>
            </p:cNvSpPr>
            <p:nvPr/>
          </p:nvSpPr>
          <p:spPr bwMode="auto">
            <a:xfrm rot="16200000">
              <a:off x="573" y="2092"/>
              <a:ext cx="15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solidFill>
                    <a:srgbClr val="000000"/>
                  </a:solidFill>
                </a:rPr>
                <a:t>f(z)</a:t>
              </a:r>
            </a:p>
          </p:txBody>
        </p:sp>
        <p:sp>
          <p:nvSpPr>
            <p:cNvPr id="21545" name="Line 41">
              <a:extLst>
                <a:ext uri="{FF2B5EF4-FFF2-40B4-BE49-F238E27FC236}">
                  <a16:creationId xmlns="" xmlns:a16="http://schemas.microsoft.com/office/drawing/2014/main" id="{52ED8BD8-EFCF-49C4-9076-9940EC17FBF2}"/>
                </a:ext>
              </a:extLst>
            </p:cNvPr>
            <p:cNvSpPr>
              <a:spLocks noChangeShapeType="1"/>
            </p:cNvSpPr>
            <p:nvPr/>
          </p:nvSpPr>
          <p:spPr bwMode="auto">
            <a:xfrm flipV="1">
              <a:off x="963" y="1640"/>
              <a:ext cx="0" cy="9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46" name="Freeform 42">
              <a:extLst>
                <a:ext uri="{FF2B5EF4-FFF2-40B4-BE49-F238E27FC236}">
                  <a16:creationId xmlns="" xmlns:a16="http://schemas.microsoft.com/office/drawing/2014/main" id="{EDA4C5E0-1EC6-44CB-A1CC-01177488A0B1}"/>
                </a:ext>
              </a:extLst>
            </p:cNvPr>
            <p:cNvSpPr>
              <a:spLocks/>
            </p:cNvSpPr>
            <p:nvPr/>
          </p:nvSpPr>
          <p:spPr bwMode="auto">
            <a:xfrm>
              <a:off x="1024" y="1670"/>
              <a:ext cx="1257" cy="908"/>
            </a:xfrm>
            <a:custGeom>
              <a:avLst/>
              <a:gdLst>
                <a:gd name="T0" fmla="*/ 1217 w 1257"/>
                <a:gd name="T1" fmla="*/ 907 h 908"/>
                <a:gd name="T2" fmla="*/ 1174 w 1257"/>
                <a:gd name="T3" fmla="*/ 907 h 908"/>
                <a:gd name="T4" fmla="*/ 1131 w 1257"/>
                <a:gd name="T5" fmla="*/ 907 h 908"/>
                <a:gd name="T6" fmla="*/ 1087 w 1257"/>
                <a:gd name="T7" fmla="*/ 907 h 908"/>
                <a:gd name="T8" fmla="*/ 1044 w 1257"/>
                <a:gd name="T9" fmla="*/ 907 h 908"/>
                <a:gd name="T10" fmla="*/ 996 w 1257"/>
                <a:gd name="T11" fmla="*/ 898 h 908"/>
                <a:gd name="T12" fmla="*/ 953 w 1257"/>
                <a:gd name="T13" fmla="*/ 877 h 908"/>
                <a:gd name="T14" fmla="*/ 910 w 1257"/>
                <a:gd name="T15" fmla="*/ 838 h 908"/>
                <a:gd name="T16" fmla="*/ 867 w 1257"/>
                <a:gd name="T17" fmla="*/ 760 h 908"/>
                <a:gd name="T18" fmla="*/ 823 w 1257"/>
                <a:gd name="T19" fmla="*/ 634 h 908"/>
                <a:gd name="T20" fmla="*/ 780 w 1257"/>
                <a:gd name="T21" fmla="*/ 464 h 908"/>
                <a:gd name="T22" fmla="*/ 737 w 1257"/>
                <a:gd name="T23" fmla="*/ 273 h 908"/>
                <a:gd name="T24" fmla="*/ 689 w 1257"/>
                <a:gd name="T25" fmla="*/ 104 h 908"/>
                <a:gd name="T26" fmla="*/ 646 w 1257"/>
                <a:gd name="T27" fmla="*/ 9 h 908"/>
                <a:gd name="T28" fmla="*/ 602 w 1257"/>
                <a:gd name="T29" fmla="*/ 17 h 908"/>
                <a:gd name="T30" fmla="*/ 559 w 1257"/>
                <a:gd name="T31" fmla="*/ 126 h 908"/>
                <a:gd name="T32" fmla="*/ 516 w 1257"/>
                <a:gd name="T33" fmla="*/ 304 h 908"/>
                <a:gd name="T34" fmla="*/ 472 w 1257"/>
                <a:gd name="T35" fmla="*/ 490 h 908"/>
                <a:gd name="T36" fmla="*/ 429 w 1257"/>
                <a:gd name="T37" fmla="*/ 655 h 908"/>
                <a:gd name="T38" fmla="*/ 386 w 1257"/>
                <a:gd name="T39" fmla="*/ 773 h 908"/>
                <a:gd name="T40" fmla="*/ 338 w 1257"/>
                <a:gd name="T41" fmla="*/ 846 h 908"/>
                <a:gd name="T42" fmla="*/ 295 w 1257"/>
                <a:gd name="T43" fmla="*/ 881 h 908"/>
                <a:gd name="T44" fmla="*/ 252 w 1257"/>
                <a:gd name="T45" fmla="*/ 898 h 908"/>
                <a:gd name="T46" fmla="*/ 208 w 1257"/>
                <a:gd name="T47" fmla="*/ 907 h 908"/>
                <a:gd name="T48" fmla="*/ 165 w 1257"/>
                <a:gd name="T49" fmla="*/ 907 h 908"/>
                <a:gd name="T50" fmla="*/ 122 w 1257"/>
                <a:gd name="T51" fmla="*/ 907 h 908"/>
                <a:gd name="T52" fmla="*/ 78 w 1257"/>
                <a:gd name="T53" fmla="*/ 907 h 908"/>
                <a:gd name="T54" fmla="*/ 31 w 1257"/>
                <a:gd name="T55" fmla="*/ 907 h 908"/>
                <a:gd name="T56" fmla="*/ 13 w 1257"/>
                <a:gd name="T57" fmla="*/ 907 h 908"/>
                <a:gd name="T58" fmla="*/ 57 w 1257"/>
                <a:gd name="T59" fmla="*/ 907 h 908"/>
                <a:gd name="T60" fmla="*/ 100 w 1257"/>
                <a:gd name="T61" fmla="*/ 907 h 908"/>
                <a:gd name="T62" fmla="*/ 143 w 1257"/>
                <a:gd name="T63" fmla="*/ 907 h 908"/>
                <a:gd name="T64" fmla="*/ 191 w 1257"/>
                <a:gd name="T65" fmla="*/ 907 h 908"/>
                <a:gd name="T66" fmla="*/ 234 w 1257"/>
                <a:gd name="T67" fmla="*/ 907 h 908"/>
                <a:gd name="T68" fmla="*/ 278 w 1257"/>
                <a:gd name="T69" fmla="*/ 907 h 908"/>
                <a:gd name="T70" fmla="*/ 321 w 1257"/>
                <a:gd name="T71" fmla="*/ 907 h 908"/>
                <a:gd name="T72" fmla="*/ 364 w 1257"/>
                <a:gd name="T73" fmla="*/ 907 h 908"/>
                <a:gd name="T74" fmla="*/ 407 w 1257"/>
                <a:gd name="T75" fmla="*/ 907 h 908"/>
                <a:gd name="T76" fmla="*/ 451 w 1257"/>
                <a:gd name="T77" fmla="*/ 907 h 908"/>
                <a:gd name="T78" fmla="*/ 498 w 1257"/>
                <a:gd name="T79" fmla="*/ 907 h 908"/>
                <a:gd name="T80" fmla="*/ 542 w 1257"/>
                <a:gd name="T81" fmla="*/ 907 h 908"/>
                <a:gd name="T82" fmla="*/ 585 w 1257"/>
                <a:gd name="T83" fmla="*/ 907 h 908"/>
                <a:gd name="T84" fmla="*/ 628 w 1257"/>
                <a:gd name="T85" fmla="*/ 907 h 908"/>
                <a:gd name="T86" fmla="*/ 672 w 1257"/>
                <a:gd name="T87" fmla="*/ 907 h 908"/>
                <a:gd name="T88" fmla="*/ 715 w 1257"/>
                <a:gd name="T89" fmla="*/ 907 h 908"/>
                <a:gd name="T90" fmla="*/ 758 w 1257"/>
                <a:gd name="T91" fmla="*/ 907 h 908"/>
                <a:gd name="T92" fmla="*/ 806 w 1257"/>
                <a:gd name="T93" fmla="*/ 907 h 908"/>
                <a:gd name="T94" fmla="*/ 849 w 1257"/>
                <a:gd name="T95" fmla="*/ 907 h 908"/>
                <a:gd name="T96" fmla="*/ 893 w 1257"/>
                <a:gd name="T97" fmla="*/ 907 h 908"/>
                <a:gd name="T98" fmla="*/ 936 w 1257"/>
                <a:gd name="T99" fmla="*/ 907 h 908"/>
                <a:gd name="T100" fmla="*/ 979 w 1257"/>
                <a:gd name="T101" fmla="*/ 907 h 908"/>
                <a:gd name="T102" fmla="*/ 1022 w 1257"/>
                <a:gd name="T103" fmla="*/ 907 h 908"/>
                <a:gd name="T104" fmla="*/ 1066 w 1257"/>
                <a:gd name="T105" fmla="*/ 907 h 908"/>
                <a:gd name="T106" fmla="*/ 1113 w 1257"/>
                <a:gd name="T107" fmla="*/ 907 h 908"/>
                <a:gd name="T108" fmla="*/ 1157 w 1257"/>
                <a:gd name="T109" fmla="*/ 907 h 908"/>
                <a:gd name="T110" fmla="*/ 1200 w 1257"/>
                <a:gd name="T111" fmla="*/ 907 h 908"/>
                <a:gd name="T112" fmla="*/ 1243 w 1257"/>
                <a:gd name="T113" fmla="*/ 907 h 9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7"/>
                <a:gd name="T172" fmla="*/ 0 h 908"/>
                <a:gd name="T173" fmla="*/ 1257 w 1257"/>
                <a:gd name="T174" fmla="*/ 908 h 9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7" h="908">
                  <a:moveTo>
                    <a:pt x="1256" y="907"/>
                  </a:moveTo>
                  <a:lnTo>
                    <a:pt x="1248" y="907"/>
                  </a:lnTo>
                  <a:lnTo>
                    <a:pt x="1243" y="907"/>
                  </a:lnTo>
                  <a:lnTo>
                    <a:pt x="1235" y="907"/>
                  </a:lnTo>
                  <a:lnTo>
                    <a:pt x="1230" y="907"/>
                  </a:lnTo>
                  <a:lnTo>
                    <a:pt x="1226" y="907"/>
                  </a:lnTo>
                  <a:lnTo>
                    <a:pt x="1217" y="907"/>
                  </a:lnTo>
                  <a:lnTo>
                    <a:pt x="1213" y="907"/>
                  </a:lnTo>
                  <a:lnTo>
                    <a:pt x="1204" y="907"/>
                  </a:lnTo>
                  <a:lnTo>
                    <a:pt x="1200" y="907"/>
                  </a:lnTo>
                  <a:lnTo>
                    <a:pt x="1191" y="907"/>
                  </a:lnTo>
                  <a:lnTo>
                    <a:pt x="1187" y="907"/>
                  </a:lnTo>
                  <a:lnTo>
                    <a:pt x="1178" y="907"/>
                  </a:lnTo>
                  <a:lnTo>
                    <a:pt x="1174" y="907"/>
                  </a:lnTo>
                  <a:lnTo>
                    <a:pt x="1170" y="907"/>
                  </a:lnTo>
                  <a:lnTo>
                    <a:pt x="1161" y="907"/>
                  </a:lnTo>
                  <a:lnTo>
                    <a:pt x="1157" y="907"/>
                  </a:lnTo>
                  <a:lnTo>
                    <a:pt x="1148" y="907"/>
                  </a:lnTo>
                  <a:lnTo>
                    <a:pt x="1144" y="907"/>
                  </a:lnTo>
                  <a:lnTo>
                    <a:pt x="1135" y="907"/>
                  </a:lnTo>
                  <a:lnTo>
                    <a:pt x="1131" y="907"/>
                  </a:lnTo>
                  <a:lnTo>
                    <a:pt x="1122" y="907"/>
                  </a:lnTo>
                  <a:lnTo>
                    <a:pt x="1118" y="907"/>
                  </a:lnTo>
                  <a:lnTo>
                    <a:pt x="1113" y="907"/>
                  </a:lnTo>
                  <a:lnTo>
                    <a:pt x="1105" y="907"/>
                  </a:lnTo>
                  <a:lnTo>
                    <a:pt x="1100" y="907"/>
                  </a:lnTo>
                  <a:lnTo>
                    <a:pt x="1092" y="907"/>
                  </a:lnTo>
                  <a:lnTo>
                    <a:pt x="1087" y="907"/>
                  </a:lnTo>
                  <a:lnTo>
                    <a:pt x="1079" y="907"/>
                  </a:lnTo>
                  <a:lnTo>
                    <a:pt x="1074" y="907"/>
                  </a:lnTo>
                  <a:lnTo>
                    <a:pt x="1066" y="907"/>
                  </a:lnTo>
                  <a:lnTo>
                    <a:pt x="1061" y="907"/>
                  </a:lnTo>
                  <a:lnTo>
                    <a:pt x="1053" y="907"/>
                  </a:lnTo>
                  <a:lnTo>
                    <a:pt x="1048" y="907"/>
                  </a:lnTo>
                  <a:lnTo>
                    <a:pt x="1044" y="907"/>
                  </a:lnTo>
                  <a:lnTo>
                    <a:pt x="1035" y="903"/>
                  </a:lnTo>
                  <a:lnTo>
                    <a:pt x="1031" y="903"/>
                  </a:lnTo>
                  <a:lnTo>
                    <a:pt x="1022" y="903"/>
                  </a:lnTo>
                  <a:lnTo>
                    <a:pt x="1018" y="903"/>
                  </a:lnTo>
                  <a:lnTo>
                    <a:pt x="1009" y="898"/>
                  </a:lnTo>
                  <a:lnTo>
                    <a:pt x="1005" y="898"/>
                  </a:lnTo>
                  <a:lnTo>
                    <a:pt x="996" y="898"/>
                  </a:lnTo>
                  <a:lnTo>
                    <a:pt x="992" y="894"/>
                  </a:lnTo>
                  <a:lnTo>
                    <a:pt x="988" y="894"/>
                  </a:lnTo>
                  <a:lnTo>
                    <a:pt x="979" y="890"/>
                  </a:lnTo>
                  <a:lnTo>
                    <a:pt x="975" y="890"/>
                  </a:lnTo>
                  <a:lnTo>
                    <a:pt x="966" y="885"/>
                  </a:lnTo>
                  <a:lnTo>
                    <a:pt x="962" y="881"/>
                  </a:lnTo>
                  <a:lnTo>
                    <a:pt x="953" y="877"/>
                  </a:lnTo>
                  <a:lnTo>
                    <a:pt x="949" y="872"/>
                  </a:lnTo>
                  <a:lnTo>
                    <a:pt x="940" y="868"/>
                  </a:lnTo>
                  <a:lnTo>
                    <a:pt x="936" y="864"/>
                  </a:lnTo>
                  <a:lnTo>
                    <a:pt x="931" y="859"/>
                  </a:lnTo>
                  <a:lnTo>
                    <a:pt x="923" y="851"/>
                  </a:lnTo>
                  <a:lnTo>
                    <a:pt x="918" y="846"/>
                  </a:lnTo>
                  <a:lnTo>
                    <a:pt x="910" y="838"/>
                  </a:lnTo>
                  <a:lnTo>
                    <a:pt x="906" y="829"/>
                  </a:lnTo>
                  <a:lnTo>
                    <a:pt x="897" y="820"/>
                  </a:lnTo>
                  <a:lnTo>
                    <a:pt x="893" y="807"/>
                  </a:lnTo>
                  <a:lnTo>
                    <a:pt x="884" y="799"/>
                  </a:lnTo>
                  <a:lnTo>
                    <a:pt x="880" y="786"/>
                  </a:lnTo>
                  <a:lnTo>
                    <a:pt x="871" y="773"/>
                  </a:lnTo>
                  <a:lnTo>
                    <a:pt x="867" y="760"/>
                  </a:lnTo>
                  <a:lnTo>
                    <a:pt x="862" y="747"/>
                  </a:lnTo>
                  <a:lnTo>
                    <a:pt x="854" y="729"/>
                  </a:lnTo>
                  <a:lnTo>
                    <a:pt x="849" y="712"/>
                  </a:lnTo>
                  <a:lnTo>
                    <a:pt x="841" y="694"/>
                  </a:lnTo>
                  <a:lnTo>
                    <a:pt x="836" y="677"/>
                  </a:lnTo>
                  <a:lnTo>
                    <a:pt x="828" y="655"/>
                  </a:lnTo>
                  <a:lnTo>
                    <a:pt x="823" y="634"/>
                  </a:lnTo>
                  <a:lnTo>
                    <a:pt x="815" y="612"/>
                  </a:lnTo>
                  <a:lnTo>
                    <a:pt x="810" y="590"/>
                  </a:lnTo>
                  <a:lnTo>
                    <a:pt x="806" y="569"/>
                  </a:lnTo>
                  <a:lnTo>
                    <a:pt x="797" y="543"/>
                  </a:lnTo>
                  <a:lnTo>
                    <a:pt x="793" y="516"/>
                  </a:lnTo>
                  <a:lnTo>
                    <a:pt x="784" y="490"/>
                  </a:lnTo>
                  <a:lnTo>
                    <a:pt x="780" y="464"/>
                  </a:lnTo>
                  <a:lnTo>
                    <a:pt x="771" y="438"/>
                  </a:lnTo>
                  <a:lnTo>
                    <a:pt x="767" y="412"/>
                  </a:lnTo>
                  <a:lnTo>
                    <a:pt x="758" y="386"/>
                  </a:lnTo>
                  <a:lnTo>
                    <a:pt x="754" y="356"/>
                  </a:lnTo>
                  <a:lnTo>
                    <a:pt x="750" y="330"/>
                  </a:lnTo>
                  <a:lnTo>
                    <a:pt x="741" y="304"/>
                  </a:lnTo>
                  <a:lnTo>
                    <a:pt x="737" y="273"/>
                  </a:lnTo>
                  <a:lnTo>
                    <a:pt x="728" y="247"/>
                  </a:lnTo>
                  <a:lnTo>
                    <a:pt x="724" y="221"/>
                  </a:lnTo>
                  <a:lnTo>
                    <a:pt x="715" y="195"/>
                  </a:lnTo>
                  <a:lnTo>
                    <a:pt x="711" y="174"/>
                  </a:lnTo>
                  <a:lnTo>
                    <a:pt x="702" y="148"/>
                  </a:lnTo>
                  <a:lnTo>
                    <a:pt x="698" y="126"/>
                  </a:lnTo>
                  <a:lnTo>
                    <a:pt x="689" y="104"/>
                  </a:lnTo>
                  <a:lnTo>
                    <a:pt x="685" y="87"/>
                  </a:lnTo>
                  <a:lnTo>
                    <a:pt x="680" y="69"/>
                  </a:lnTo>
                  <a:lnTo>
                    <a:pt x="672" y="52"/>
                  </a:lnTo>
                  <a:lnTo>
                    <a:pt x="667" y="39"/>
                  </a:lnTo>
                  <a:lnTo>
                    <a:pt x="659" y="26"/>
                  </a:lnTo>
                  <a:lnTo>
                    <a:pt x="654" y="17"/>
                  </a:lnTo>
                  <a:lnTo>
                    <a:pt x="646" y="9"/>
                  </a:lnTo>
                  <a:lnTo>
                    <a:pt x="641" y="4"/>
                  </a:lnTo>
                  <a:lnTo>
                    <a:pt x="633" y="0"/>
                  </a:lnTo>
                  <a:lnTo>
                    <a:pt x="628" y="0"/>
                  </a:lnTo>
                  <a:lnTo>
                    <a:pt x="624" y="0"/>
                  </a:lnTo>
                  <a:lnTo>
                    <a:pt x="615" y="4"/>
                  </a:lnTo>
                  <a:lnTo>
                    <a:pt x="611" y="9"/>
                  </a:lnTo>
                  <a:lnTo>
                    <a:pt x="602" y="17"/>
                  </a:lnTo>
                  <a:lnTo>
                    <a:pt x="598" y="26"/>
                  </a:lnTo>
                  <a:lnTo>
                    <a:pt x="589" y="39"/>
                  </a:lnTo>
                  <a:lnTo>
                    <a:pt x="585" y="52"/>
                  </a:lnTo>
                  <a:lnTo>
                    <a:pt x="576" y="69"/>
                  </a:lnTo>
                  <a:lnTo>
                    <a:pt x="572" y="87"/>
                  </a:lnTo>
                  <a:lnTo>
                    <a:pt x="568" y="104"/>
                  </a:lnTo>
                  <a:lnTo>
                    <a:pt x="559" y="126"/>
                  </a:lnTo>
                  <a:lnTo>
                    <a:pt x="555" y="148"/>
                  </a:lnTo>
                  <a:lnTo>
                    <a:pt x="546" y="174"/>
                  </a:lnTo>
                  <a:lnTo>
                    <a:pt x="542" y="195"/>
                  </a:lnTo>
                  <a:lnTo>
                    <a:pt x="533" y="221"/>
                  </a:lnTo>
                  <a:lnTo>
                    <a:pt x="529" y="247"/>
                  </a:lnTo>
                  <a:lnTo>
                    <a:pt x="520" y="273"/>
                  </a:lnTo>
                  <a:lnTo>
                    <a:pt x="516" y="304"/>
                  </a:lnTo>
                  <a:lnTo>
                    <a:pt x="507" y="330"/>
                  </a:lnTo>
                  <a:lnTo>
                    <a:pt x="503" y="356"/>
                  </a:lnTo>
                  <a:lnTo>
                    <a:pt x="498" y="386"/>
                  </a:lnTo>
                  <a:lnTo>
                    <a:pt x="490" y="412"/>
                  </a:lnTo>
                  <a:lnTo>
                    <a:pt x="485" y="438"/>
                  </a:lnTo>
                  <a:lnTo>
                    <a:pt x="477" y="464"/>
                  </a:lnTo>
                  <a:lnTo>
                    <a:pt x="472" y="490"/>
                  </a:lnTo>
                  <a:lnTo>
                    <a:pt x="464" y="516"/>
                  </a:lnTo>
                  <a:lnTo>
                    <a:pt x="459" y="543"/>
                  </a:lnTo>
                  <a:lnTo>
                    <a:pt x="451" y="569"/>
                  </a:lnTo>
                  <a:lnTo>
                    <a:pt x="446" y="590"/>
                  </a:lnTo>
                  <a:lnTo>
                    <a:pt x="442" y="612"/>
                  </a:lnTo>
                  <a:lnTo>
                    <a:pt x="433" y="634"/>
                  </a:lnTo>
                  <a:lnTo>
                    <a:pt x="429" y="655"/>
                  </a:lnTo>
                  <a:lnTo>
                    <a:pt x="420" y="677"/>
                  </a:lnTo>
                  <a:lnTo>
                    <a:pt x="416" y="694"/>
                  </a:lnTo>
                  <a:lnTo>
                    <a:pt x="407" y="712"/>
                  </a:lnTo>
                  <a:lnTo>
                    <a:pt x="403" y="729"/>
                  </a:lnTo>
                  <a:lnTo>
                    <a:pt x="394" y="747"/>
                  </a:lnTo>
                  <a:lnTo>
                    <a:pt x="390" y="760"/>
                  </a:lnTo>
                  <a:lnTo>
                    <a:pt x="386" y="773"/>
                  </a:lnTo>
                  <a:lnTo>
                    <a:pt x="377" y="786"/>
                  </a:lnTo>
                  <a:lnTo>
                    <a:pt x="373" y="799"/>
                  </a:lnTo>
                  <a:lnTo>
                    <a:pt x="364" y="807"/>
                  </a:lnTo>
                  <a:lnTo>
                    <a:pt x="360" y="820"/>
                  </a:lnTo>
                  <a:lnTo>
                    <a:pt x="351" y="829"/>
                  </a:lnTo>
                  <a:lnTo>
                    <a:pt x="347" y="838"/>
                  </a:lnTo>
                  <a:lnTo>
                    <a:pt x="338" y="846"/>
                  </a:lnTo>
                  <a:lnTo>
                    <a:pt x="334" y="851"/>
                  </a:lnTo>
                  <a:lnTo>
                    <a:pt x="325" y="859"/>
                  </a:lnTo>
                  <a:lnTo>
                    <a:pt x="321" y="864"/>
                  </a:lnTo>
                  <a:lnTo>
                    <a:pt x="317" y="868"/>
                  </a:lnTo>
                  <a:lnTo>
                    <a:pt x="308" y="872"/>
                  </a:lnTo>
                  <a:lnTo>
                    <a:pt x="304" y="877"/>
                  </a:lnTo>
                  <a:lnTo>
                    <a:pt x="295" y="881"/>
                  </a:lnTo>
                  <a:lnTo>
                    <a:pt x="291" y="885"/>
                  </a:lnTo>
                  <a:lnTo>
                    <a:pt x="282" y="890"/>
                  </a:lnTo>
                  <a:lnTo>
                    <a:pt x="278" y="890"/>
                  </a:lnTo>
                  <a:lnTo>
                    <a:pt x="269" y="894"/>
                  </a:lnTo>
                  <a:lnTo>
                    <a:pt x="265" y="894"/>
                  </a:lnTo>
                  <a:lnTo>
                    <a:pt x="260" y="898"/>
                  </a:lnTo>
                  <a:lnTo>
                    <a:pt x="252" y="898"/>
                  </a:lnTo>
                  <a:lnTo>
                    <a:pt x="247" y="898"/>
                  </a:lnTo>
                  <a:lnTo>
                    <a:pt x="239" y="903"/>
                  </a:lnTo>
                  <a:lnTo>
                    <a:pt x="234" y="903"/>
                  </a:lnTo>
                  <a:lnTo>
                    <a:pt x="226" y="903"/>
                  </a:lnTo>
                  <a:lnTo>
                    <a:pt x="221" y="903"/>
                  </a:lnTo>
                  <a:lnTo>
                    <a:pt x="213" y="907"/>
                  </a:lnTo>
                  <a:lnTo>
                    <a:pt x="208" y="907"/>
                  </a:lnTo>
                  <a:lnTo>
                    <a:pt x="204" y="907"/>
                  </a:lnTo>
                  <a:lnTo>
                    <a:pt x="195" y="907"/>
                  </a:lnTo>
                  <a:lnTo>
                    <a:pt x="191" y="907"/>
                  </a:lnTo>
                  <a:lnTo>
                    <a:pt x="182" y="907"/>
                  </a:lnTo>
                  <a:lnTo>
                    <a:pt x="178" y="907"/>
                  </a:lnTo>
                  <a:lnTo>
                    <a:pt x="169" y="907"/>
                  </a:lnTo>
                  <a:lnTo>
                    <a:pt x="165" y="907"/>
                  </a:lnTo>
                  <a:lnTo>
                    <a:pt x="156" y="907"/>
                  </a:lnTo>
                  <a:lnTo>
                    <a:pt x="152" y="907"/>
                  </a:lnTo>
                  <a:lnTo>
                    <a:pt x="143" y="907"/>
                  </a:lnTo>
                  <a:lnTo>
                    <a:pt x="139" y="907"/>
                  </a:lnTo>
                  <a:lnTo>
                    <a:pt x="135" y="907"/>
                  </a:lnTo>
                  <a:lnTo>
                    <a:pt x="126" y="907"/>
                  </a:lnTo>
                  <a:lnTo>
                    <a:pt x="122" y="907"/>
                  </a:lnTo>
                  <a:lnTo>
                    <a:pt x="113" y="907"/>
                  </a:lnTo>
                  <a:lnTo>
                    <a:pt x="109" y="907"/>
                  </a:lnTo>
                  <a:lnTo>
                    <a:pt x="100" y="907"/>
                  </a:lnTo>
                  <a:lnTo>
                    <a:pt x="96" y="907"/>
                  </a:lnTo>
                  <a:lnTo>
                    <a:pt x="87" y="907"/>
                  </a:lnTo>
                  <a:lnTo>
                    <a:pt x="83" y="907"/>
                  </a:lnTo>
                  <a:lnTo>
                    <a:pt x="78" y="907"/>
                  </a:lnTo>
                  <a:lnTo>
                    <a:pt x="70" y="907"/>
                  </a:lnTo>
                  <a:lnTo>
                    <a:pt x="65" y="907"/>
                  </a:lnTo>
                  <a:lnTo>
                    <a:pt x="57" y="907"/>
                  </a:lnTo>
                  <a:lnTo>
                    <a:pt x="52" y="907"/>
                  </a:lnTo>
                  <a:lnTo>
                    <a:pt x="44" y="907"/>
                  </a:lnTo>
                  <a:lnTo>
                    <a:pt x="39" y="907"/>
                  </a:lnTo>
                  <a:lnTo>
                    <a:pt x="31" y="907"/>
                  </a:lnTo>
                  <a:lnTo>
                    <a:pt x="26" y="907"/>
                  </a:lnTo>
                  <a:lnTo>
                    <a:pt x="22" y="907"/>
                  </a:lnTo>
                  <a:lnTo>
                    <a:pt x="13" y="907"/>
                  </a:lnTo>
                  <a:lnTo>
                    <a:pt x="9" y="907"/>
                  </a:lnTo>
                  <a:lnTo>
                    <a:pt x="0" y="907"/>
                  </a:lnTo>
                  <a:lnTo>
                    <a:pt x="9" y="907"/>
                  </a:lnTo>
                  <a:lnTo>
                    <a:pt x="13" y="907"/>
                  </a:lnTo>
                  <a:lnTo>
                    <a:pt x="22" y="907"/>
                  </a:lnTo>
                  <a:lnTo>
                    <a:pt x="26" y="907"/>
                  </a:lnTo>
                  <a:lnTo>
                    <a:pt x="31" y="907"/>
                  </a:lnTo>
                  <a:lnTo>
                    <a:pt x="39" y="907"/>
                  </a:lnTo>
                  <a:lnTo>
                    <a:pt x="44" y="907"/>
                  </a:lnTo>
                  <a:lnTo>
                    <a:pt x="52" y="907"/>
                  </a:lnTo>
                  <a:lnTo>
                    <a:pt x="57" y="907"/>
                  </a:lnTo>
                  <a:lnTo>
                    <a:pt x="65" y="907"/>
                  </a:lnTo>
                  <a:lnTo>
                    <a:pt x="70" y="907"/>
                  </a:lnTo>
                  <a:lnTo>
                    <a:pt x="78" y="907"/>
                  </a:lnTo>
                  <a:lnTo>
                    <a:pt x="83" y="907"/>
                  </a:lnTo>
                  <a:lnTo>
                    <a:pt x="87" y="907"/>
                  </a:lnTo>
                  <a:lnTo>
                    <a:pt x="96" y="907"/>
                  </a:lnTo>
                  <a:lnTo>
                    <a:pt x="100" y="907"/>
                  </a:lnTo>
                  <a:lnTo>
                    <a:pt x="109" y="907"/>
                  </a:lnTo>
                  <a:lnTo>
                    <a:pt x="113" y="907"/>
                  </a:lnTo>
                  <a:lnTo>
                    <a:pt x="122" y="907"/>
                  </a:lnTo>
                  <a:lnTo>
                    <a:pt x="126" y="907"/>
                  </a:lnTo>
                  <a:lnTo>
                    <a:pt x="135" y="907"/>
                  </a:lnTo>
                  <a:lnTo>
                    <a:pt x="139" y="907"/>
                  </a:lnTo>
                  <a:lnTo>
                    <a:pt x="143" y="907"/>
                  </a:lnTo>
                  <a:lnTo>
                    <a:pt x="152" y="907"/>
                  </a:lnTo>
                  <a:lnTo>
                    <a:pt x="156" y="907"/>
                  </a:lnTo>
                  <a:lnTo>
                    <a:pt x="165" y="907"/>
                  </a:lnTo>
                  <a:lnTo>
                    <a:pt x="169" y="907"/>
                  </a:lnTo>
                  <a:lnTo>
                    <a:pt x="178" y="907"/>
                  </a:lnTo>
                  <a:lnTo>
                    <a:pt x="182" y="907"/>
                  </a:lnTo>
                  <a:lnTo>
                    <a:pt x="191" y="907"/>
                  </a:lnTo>
                  <a:lnTo>
                    <a:pt x="195" y="907"/>
                  </a:lnTo>
                  <a:lnTo>
                    <a:pt x="204" y="907"/>
                  </a:lnTo>
                  <a:lnTo>
                    <a:pt x="208" y="907"/>
                  </a:lnTo>
                  <a:lnTo>
                    <a:pt x="213" y="907"/>
                  </a:lnTo>
                  <a:lnTo>
                    <a:pt x="221" y="907"/>
                  </a:lnTo>
                  <a:lnTo>
                    <a:pt x="226" y="907"/>
                  </a:lnTo>
                  <a:lnTo>
                    <a:pt x="234" y="907"/>
                  </a:lnTo>
                  <a:lnTo>
                    <a:pt x="239" y="907"/>
                  </a:lnTo>
                  <a:lnTo>
                    <a:pt x="247" y="907"/>
                  </a:lnTo>
                  <a:lnTo>
                    <a:pt x="252" y="907"/>
                  </a:lnTo>
                  <a:lnTo>
                    <a:pt x="260" y="907"/>
                  </a:lnTo>
                  <a:lnTo>
                    <a:pt x="265" y="907"/>
                  </a:lnTo>
                  <a:lnTo>
                    <a:pt x="269" y="907"/>
                  </a:lnTo>
                  <a:lnTo>
                    <a:pt x="278" y="907"/>
                  </a:lnTo>
                  <a:lnTo>
                    <a:pt x="282" y="907"/>
                  </a:lnTo>
                  <a:lnTo>
                    <a:pt x="291" y="907"/>
                  </a:lnTo>
                  <a:lnTo>
                    <a:pt x="295" y="907"/>
                  </a:lnTo>
                  <a:lnTo>
                    <a:pt x="304" y="907"/>
                  </a:lnTo>
                  <a:lnTo>
                    <a:pt x="308" y="907"/>
                  </a:lnTo>
                  <a:lnTo>
                    <a:pt x="317" y="907"/>
                  </a:lnTo>
                  <a:lnTo>
                    <a:pt x="321" y="907"/>
                  </a:lnTo>
                  <a:lnTo>
                    <a:pt x="325" y="907"/>
                  </a:lnTo>
                  <a:lnTo>
                    <a:pt x="334" y="907"/>
                  </a:lnTo>
                  <a:lnTo>
                    <a:pt x="338" y="907"/>
                  </a:lnTo>
                  <a:lnTo>
                    <a:pt x="347" y="907"/>
                  </a:lnTo>
                  <a:lnTo>
                    <a:pt x="351" y="907"/>
                  </a:lnTo>
                  <a:lnTo>
                    <a:pt x="360" y="907"/>
                  </a:lnTo>
                  <a:lnTo>
                    <a:pt x="364" y="907"/>
                  </a:lnTo>
                  <a:lnTo>
                    <a:pt x="373" y="907"/>
                  </a:lnTo>
                  <a:lnTo>
                    <a:pt x="377" y="907"/>
                  </a:lnTo>
                  <a:lnTo>
                    <a:pt x="386" y="907"/>
                  </a:lnTo>
                  <a:lnTo>
                    <a:pt x="390" y="907"/>
                  </a:lnTo>
                  <a:lnTo>
                    <a:pt x="394" y="907"/>
                  </a:lnTo>
                  <a:lnTo>
                    <a:pt x="403" y="907"/>
                  </a:lnTo>
                  <a:lnTo>
                    <a:pt x="407" y="907"/>
                  </a:lnTo>
                  <a:lnTo>
                    <a:pt x="416" y="907"/>
                  </a:lnTo>
                  <a:lnTo>
                    <a:pt x="420" y="907"/>
                  </a:lnTo>
                  <a:lnTo>
                    <a:pt x="429" y="907"/>
                  </a:lnTo>
                  <a:lnTo>
                    <a:pt x="433" y="907"/>
                  </a:lnTo>
                  <a:lnTo>
                    <a:pt x="442" y="907"/>
                  </a:lnTo>
                  <a:lnTo>
                    <a:pt x="446" y="907"/>
                  </a:lnTo>
                  <a:lnTo>
                    <a:pt x="451" y="907"/>
                  </a:lnTo>
                  <a:lnTo>
                    <a:pt x="459" y="907"/>
                  </a:lnTo>
                  <a:lnTo>
                    <a:pt x="464" y="907"/>
                  </a:lnTo>
                  <a:lnTo>
                    <a:pt x="472" y="907"/>
                  </a:lnTo>
                  <a:lnTo>
                    <a:pt x="477" y="907"/>
                  </a:lnTo>
                  <a:lnTo>
                    <a:pt x="485" y="907"/>
                  </a:lnTo>
                  <a:lnTo>
                    <a:pt x="490" y="907"/>
                  </a:lnTo>
                  <a:lnTo>
                    <a:pt x="498" y="907"/>
                  </a:lnTo>
                  <a:lnTo>
                    <a:pt x="503" y="907"/>
                  </a:lnTo>
                  <a:lnTo>
                    <a:pt x="507" y="907"/>
                  </a:lnTo>
                  <a:lnTo>
                    <a:pt x="516" y="907"/>
                  </a:lnTo>
                  <a:lnTo>
                    <a:pt x="520" y="907"/>
                  </a:lnTo>
                  <a:lnTo>
                    <a:pt x="529" y="907"/>
                  </a:lnTo>
                  <a:lnTo>
                    <a:pt x="533" y="907"/>
                  </a:lnTo>
                  <a:lnTo>
                    <a:pt x="542" y="907"/>
                  </a:lnTo>
                  <a:lnTo>
                    <a:pt x="546" y="907"/>
                  </a:lnTo>
                  <a:lnTo>
                    <a:pt x="555" y="907"/>
                  </a:lnTo>
                  <a:lnTo>
                    <a:pt x="559" y="907"/>
                  </a:lnTo>
                  <a:lnTo>
                    <a:pt x="568" y="907"/>
                  </a:lnTo>
                  <a:lnTo>
                    <a:pt x="572" y="907"/>
                  </a:lnTo>
                  <a:lnTo>
                    <a:pt x="576" y="907"/>
                  </a:lnTo>
                  <a:lnTo>
                    <a:pt x="585" y="907"/>
                  </a:lnTo>
                  <a:lnTo>
                    <a:pt x="589" y="907"/>
                  </a:lnTo>
                  <a:lnTo>
                    <a:pt x="598" y="907"/>
                  </a:lnTo>
                  <a:lnTo>
                    <a:pt x="602" y="907"/>
                  </a:lnTo>
                  <a:lnTo>
                    <a:pt x="611" y="907"/>
                  </a:lnTo>
                  <a:lnTo>
                    <a:pt x="615" y="907"/>
                  </a:lnTo>
                  <a:lnTo>
                    <a:pt x="624" y="907"/>
                  </a:lnTo>
                  <a:lnTo>
                    <a:pt x="628" y="907"/>
                  </a:lnTo>
                  <a:lnTo>
                    <a:pt x="633" y="907"/>
                  </a:lnTo>
                  <a:lnTo>
                    <a:pt x="641" y="907"/>
                  </a:lnTo>
                  <a:lnTo>
                    <a:pt x="646" y="907"/>
                  </a:lnTo>
                  <a:lnTo>
                    <a:pt x="654" y="907"/>
                  </a:lnTo>
                  <a:lnTo>
                    <a:pt x="659" y="907"/>
                  </a:lnTo>
                  <a:lnTo>
                    <a:pt x="667" y="907"/>
                  </a:lnTo>
                  <a:lnTo>
                    <a:pt x="672" y="907"/>
                  </a:lnTo>
                  <a:lnTo>
                    <a:pt x="680" y="907"/>
                  </a:lnTo>
                  <a:lnTo>
                    <a:pt x="685" y="907"/>
                  </a:lnTo>
                  <a:lnTo>
                    <a:pt x="689" y="907"/>
                  </a:lnTo>
                  <a:lnTo>
                    <a:pt x="698" y="907"/>
                  </a:lnTo>
                  <a:lnTo>
                    <a:pt x="702" y="907"/>
                  </a:lnTo>
                  <a:lnTo>
                    <a:pt x="711" y="907"/>
                  </a:lnTo>
                  <a:lnTo>
                    <a:pt x="715" y="907"/>
                  </a:lnTo>
                  <a:lnTo>
                    <a:pt x="724" y="907"/>
                  </a:lnTo>
                  <a:lnTo>
                    <a:pt x="728" y="907"/>
                  </a:lnTo>
                  <a:lnTo>
                    <a:pt x="737" y="907"/>
                  </a:lnTo>
                  <a:lnTo>
                    <a:pt x="741" y="907"/>
                  </a:lnTo>
                  <a:lnTo>
                    <a:pt x="750" y="907"/>
                  </a:lnTo>
                  <a:lnTo>
                    <a:pt x="754" y="907"/>
                  </a:lnTo>
                  <a:lnTo>
                    <a:pt x="758" y="907"/>
                  </a:lnTo>
                  <a:lnTo>
                    <a:pt x="767" y="907"/>
                  </a:lnTo>
                  <a:lnTo>
                    <a:pt x="771" y="907"/>
                  </a:lnTo>
                  <a:lnTo>
                    <a:pt x="780" y="907"/>
                  </a:lnTo>
                  <a:lnTo>
                    <a:pt x="784" y="907"/>
                  </a:lnTo>
                  <a:lnTo>
                    <a:pt x="793" y="907"/>
                  </a:lnTo>
                  <a:lnTo>
                    <a:pt x="797" y="907"/>
                  </a:lnTo>
                  <a:lnTo>
                    <a:pt x="806" y="907"/>
                  </a:lnTo>
                  <a:lnTo>
                    <a:pt x="810" y="907"/>
                  </a:lnTo>
                  <a:lnTo>
                    <a:pt x="815" y="907"/>
                  </a:lnTo>
                  <a:lnTo>
                    <a:pt x="823" y="907"/>
                  </a:lnTo>
                  <a:lnTo>
                    <a:pt x="828" y="907"/>
                  </a:lnTo>
                  <a:lnTo>
                    <a:pt x="836" y="907"/>
                  </a:lnTo>
                  <a:lnTo>
                    <a:pt x="841" y="907"/>
                  </a:lnTo>
                  <a:lnTo>
                    <a:pt x="849" y="907"/>
                  </a:lnTo>
                  <a:lnTo>
                    <a:pt x="854" y="907"/>
                  </a:lnTo>
                  <a:lnTo>
                    <a:pt x="862" y="907"/>
                  </a:lnTo>
                  <a:lnTo>
                    <a:pt x="867" y="907"/>
                  </a:lnTo>
                  <a:lnTo>
                    <a:pt x="871" y="907"/>
                  </a:lnTo>
                  <a:lnTo>
                    <a:pt x="880" y="907"/>
                  </a:lnTo>
                  <a:lnTo>
                    <a:pt x="884" y="907"/>
                  </a:lnTo>
                  <a:lnTo>
                    <a:pt x="893" y="907"/>
                  </a:lnTo>
                  <a:lnTo>
                    <a:pt x="897" y="907"/>
                  </a:lnTo>
                  <a:lnTo>
                    <a:pt x="906" y="907"/>
                  </a:lnTo>
                  <a:lnTo>
                    <a:pt x="910" y="907"/>
                  </a:lnTo>
                  <a:lnTo>
                    <a:pt x="918" y="907"/>
                  </a:lnTo>
                  <a:lnTo>
                    <a:pt x="923" y="907"/>
                  </a:lnTo>
                  <a:lnTo>
                    <a:pt x="931" y="907"/>
                  </a:lnTo>
                  <a:lnTo>
                    <a:pt x="936" y="907"/>
                  </a:lnTo>
                  <a:lnTo>
                    <a:pt x="940" y="907"/>
                  </a:lnTo>
                  <a:lnTo>
                    <a:pt x="949" y="907"/>
                  </a:lnTo>
                  <a:lnTo>
                    <a:pt x="953" y="907"/>
                  </a:lnTo>
                  <a:lnTo>
                    <a:pt x="962" y="907"/>
                  </a:lnTo>
                  <a:lnTo>
                    <a:pt x="966" y="907"/>
                  </a:lnTo>
                  <a:lnTo>
                    <a:pt x="975" y="907"/>
                  </a:lnTo>
                  <a:lnTo>
                    <a:pt x="979" y="907"/>
                  </a:lnTo>
                  <a:lnTo>
                    <a:pt x="988" y="907"/>
                  </a:lnTo>
                  <a:lnTo>
                    <a:pt x="992" y="907"/>
                  </a:lnTo>
                  <a:lnTo>
                    <a:pt x="996" y="907"/>
                  </a:lnTo>
                  <a:lnTo>
                    <a:pt x="1005" y="907"/>
                  </a:lnTo>
                  <a:lnTo>
                    <a:pt x="1009" y="907"/>
                  </a:lnTo>
                  <a:lnTo>
                    <a:pt x="1018" y="907"/>
                  </a:lnTo>
                  <a:lnTo>
                    <a:pt x="1022" y="907"/>
                  </a:lnTo>
                  <a:lnTo>
                    <a:pt x="1031" y="907"/>
                  </a:lnTo>
                  <a:lnTo>
                    <a:pt x="1035" y="907"/>
                  </a:lnTo>
                  <a:lnTo>
                    <a:pt x="1044" y="907"/>
                  </a:lnTo>
                  <a:lnTo>
                    <a:pt x="1048" y="907"/>
                  </a:lnTo>
                  <a:lnTo>
                    <a:pt x="1053" y="907"/>
                  </a:lnTo>
                  <a:lnTo>
                    <a:pt x="1061" y="907"/>
                  </a:lnTo>
                  <a:lnTo>
                    <a:pt x="1066" y="907"/>
                  </a:lnTo>
                  <a:lnTo>
                    <a:pt x="1074" y="907"/>
                  </a:lnTo>
                  <a:lnTo>
                    <a:pt x="1079" y="907"/>
                  </a:lnTo>
                  <a:lnTo>
                    <a:pt x="1087" y="907"/>
                  </a:lnTo>
                  <a:lnTo>
                    <a:pt x="1092" y="907"/>
                  </a:lnTo>
                  <a:lnTo>
                    <a:pt x="1100" y="907"/>
                  </a:lnTo>
                  <a:lnTo>
                    <a:pt x="1105" y="907"/>
                  </a:lnTo>
                  <a:lnTo>
                    <a:pt x="1113" y="907"/>
                  </a:lnTo>
                  <a:lnTo>
                    <a:pt x="1118" y="907"/>
                  </a:lnTo>
                  <a:lnTo>
                    <a:pt x="1122" y="907"/>
                  </a:lnTo>
                  <a:lnTo>
                    <a:pt x="1131" y="907"/>
                  </a:lnTo>
                  <a:lnTo>
                    <a:pt x="1135" y="907"/>
                  </a:lnTo>
                  <a:lnTo>
                    <a:pt x="1144" y="907"/>
                  </a:lnTo>
                  <a:lnTo>
                    <a:pt x="1148" y="907"/>
                  </a:lnTo>
                  <a:lnTo>
                    <a:pt x="1157" y="907"/>
                  </a:lnTo>
                  <a:lnTo>
                    <a:pt x="1161" y="907"/>
                  </a:lnTo>
                  <a:lnTo>
                    <a:pt x="1170" y="907"/>
                  </a:lnTo>
                  <a:lnTo>
                    <a:pt x="1174" y="907"/>
                  </a:lnTo>
                  <a:lnTo>
                    <a:pt x="1178" y="907"/>
                  </a:lnTo>
                  <a:lnTo>
                    <a:pt x="1187" y="907"/>
                  </a:lnTo>
                  <a:lnTo>
                    <a:pt x="1191" y="907"/>
                  </a:lnTo>
                  <a:lnTo>
                    <a:pt x="1200" y="907"/>
                  </a:lnTo>
                  <a:lnTo>
                    <a:pt x="1204" y="907"/>
                  </a:lnTo>
                  <a:lnTo>
                    <a:pt x="1213" y="907"/>
                  </a:lnTo>
                  <a:lnTo>
                    <a:pt x="1217" y="907"/>
                  </a:lnTo>
                  <a:lnTo>
                    <a:pt x="1226" y="907"/>
                  </a:lnTo>
                  <a:lnTo>
                    <a:pt x="1230" y="907"/>
                  </a:lnTo>
                  <a:lnTo>
                    <a:pt x="1235" y="907"/>
                  </a:lnTo>
                  <a:lnTo>
                    <a:pt x="1243" y="907"/>
                  </a:lnTo>
                  <a:lnTo>
                    <a:pt x="1248" y="907"/>
                  </a:lnTo>
                  <a:lnTo>
                    <a:pt x="1256" y="90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21547" name="Group 43">
              <a:extLst>
                <a:ext uri="{FF2B5EF4-FFF2-40B4-BE49-F238E27FC236}">
                  <a16:creationId xmlns="" xmlns:a16="http://schemas.microsoft.com/office/drawing/2014/main" id="{96197EC9-4626-40E7-98CF-23C4F3BADA73}"/>
                </a:ext>
              </a:extLst>
            </p:cNvPr>
            <p:cNvGrpSpPr>
              <a:grpSpLocks/>
            </p:cNvGrpSpPr>
            <p:nvPr/>
          </p:nvGrpSpPr>
          <p:grpSpPr bwMode="auto">
            <a:xfrm>
              <a:off x="1027" y="1679"/>
              <a:ext cx="1251" cy="902"/>
              <a:chOff x="1027" y="1530"/>
              <a:chExt cx="1251" cy="902"/>
            </a:xfrm>
          </p:grpSpPr>
          <p:sp>
            <p:nvSpPr>
              <p:cNvPr id="21561" name="Freeform 44">
                <a:extLst>
                  <a:ext uri="{FF2B5EF4-FFF2-40B4-BE49-F238E27FC236}">
                    <a16:creationId xmlns="" xmlns:a16="http://schemas.microsoft.com/office/drawing/2014/main" id="{C8F84CF1-157C-4A25-8602-630E4B4DB59D}"/>
                  </a:ext>
                </a:extLst>
              </p:cNvPr>
              <p:cNvSpPr>
                <a:spLocks/>
              </p:cNvSpPr>
              <p:nvPr/>
            </p:nvSpPr>
            <p:spPr bwMode="auto">
              <a:xfrm>
                <a:off x="1027" y="1530"/>
                <a:ext cx="1251" cy="902"/>
              </a:xfrm>
              <a:custGeom>
                <a:avLst/>
                <a:gdLst>
                  <a:gd name="T0" fmla="*/ 39 w 1251"/>
                  <a:gd name="T1" fmla="*/ 901 h 902"/>
                  <a:gd name="T2" fmla="*/ 82 w 1251"/>
                  <a:gd name="T3" fmla="*/ 901 h 902"/>
                  <a:gd name="T4" fmla="*/ 124 w 1251"/>
                  <a:gd name="T5" fmla="*/ 901 h 902"/>
                  <a:gd name="T6" fmla="*/ 168 w 1251"/>
                  <a:gd name="T7" fmla="*/ 901 h 902"/>
                  <a:gd name="T8" fmla="*/ 211 w 1251"/>
                  <a:gd name="T9" fmla="*/ 901 h 902"/>
                  <a:gd name="T10" fmla="*/ 259 w 1251"/>
                  <a:gd name="T11" fmla="*/ 892 h 902"/>
                  <a:gd name="T12" fmla="*/ 302 w 1251"/>
                  <a:gd name="T13" fmla="*/ 871 h 902"/>
                  <a:gd name="T14" fmla="*/ 344 w 1251"/>
                  <a:gd name="T15" fmla="*/ 832 h 902"/>
                  <a:gd name="T16" fmla="*/ 387 w 1251"/>
                  <a:gd name="T17" fmla="*/ 755 h 902"/>
                  <a:gd name="T18" fmla="*/ 431 w 1251"/>
                  <a:gd name="T19" fmla="*/ 630 h 902"/>
                  <a:gd name="T20" fmla="*/ 474 w 1251"/>
                  <a:gd name="T21" fmla="*/ 461 h 902"/>
                  <a:gd name="T22" fmla="*/ 517 w 1251"/>
                  <a:gd name="T23" fmla="*/ 271 h 902"/>
                  <a:gd name="T24" fmla="*/ 564 w 1251"/>
                  <a:gd name="T25" fmla="*/ 103 h 902"/>
                  <a:gd name="T26" fmla="*/ 607 w 1251"/>
                  <a:gd name="T27" fmla="*/ 9 h 902"/>
                  <a:gd name="T28" fmla="*/ 651 w 1251"/>
                  <a:gd name="T29" fmla="*/ 17 h 902"/>
                  <a:gd name="T30" fmla="*/ 694 w 1251"/>
                  <a:gd name="T31" fmla="*/ 125 h 902"/>
                  <a:gd name="T32" fmla="*/ 736 w 1251"/>
                  <a:gd name="T33" fmla="*/ 302 h 902"/>
                  <a:gd name="T34" fmla="*/ 780 w 1251"/>
                  <a:gd name="T35" fmla="*/ 487 h 902"/>
                  <a:gd name="T36" fmla="*/ 823 w 1251"/>
                  <a:gd name="T37" fmla="*/ 651 h 902"/>
                  <a:gd name="T38" fmla="*/ 866 w 1251"/>
                  <a:gd name="T39" fmla="*/ 768 h 902"/>
                  <a:gd name="T40" fmla="*/ 914 w 1251"/>
                  <a:gd name="T41" fmla="*/ 840 h 902"/>
                  <a:gd name="T42" fmla="*/ 956 w 1251"/>
                  <a:gd name="T43" fmla="*/ 875 h 902"/>
                  <a:gd name="T44" fmla="*/ 999 w 1251"/>
                  <a:gd name="T45" fmla="*/ 892 h 902"/>
                  <a:gd name="T46" fmla="*/ 1043 w 1251"/>
                  <a:gd name="T47" fmla="*/ 901 h 902"/>
                  <a:gd name="T48" fmla="*/ 1086 w 1251"/>
                  <a:gd name="T49" fmla="*/ 901 h 902"/>
                  <a:gd name="T50" fmla="*/ 1129 w 1251"/>
                  <a:gd name="T51" fmla="*/ 901 h 902"/>
                  <a:gd name="T52" fmla="*/ 1172 w 1251"/>
                  <a:gd name="T53" fmla="*/ 901 h 902"/>
                  <a:gd name="T54" fmla="*/ 1219 w 1251"/>
                  <a:gd name="T55" fmla="*/ 901 h 902"/>
                  <a:gd name="T56" fmla="*/ 1237 w 1251"/>
                  <a:gd name="T57" fmla="*/ 901 h 902"/>
                  <a:gd name="T58" fmla="*/ 1193 w 1251"/>
                  <a:gd name="T59" fmla="*/ 901 h 902"/>
                  <a:gd name="T60" fmla="*/ 1150 w 1251"/>
                  <a:gd name="T61" fmla="*/ 901 h 902"/>
                  <a:gd name="T62" fmla="*/ 1108 w 1251"/>
                  <a:gd name="T63" fmla="*/ 901 h 902"/>
                  <a:gd name="T64" fmla="*/ 1060 w 1251"/>
                  <a:gd name="T65" fmla="*/ 901 h 902"/>
                  <a:gd name="T66" fmla="*/ 1017 w 1251"/>
                  <a:gd name="T67" fmla="*/ 901 h 902"/>
                  <a:gd name="T68" fmla="*/ 973 w 1251"/>
                  <a:gd name="T69" fmla="*/ 901 h 902"/>
                  <a:gd name="T70" fmla="*/ 931 w 1251"/>
                  <a:gd name="T71" fmla="*/ 901 h 902"/>
                  <a:gd name="T72" fmla="*/ 888 w 1251"/>
                  <a:gd name="T73" fmla="*/ 901 h 902"/>
                  <a:gd name="T74" fmla="*/ 845 w 1251"/>
                  <a:gd name="T75" fmla="*/ 901 h 902"/>
                  <a:gd name="T76" fmla="*/ 801 w 1251"/>
                  <a:gd name="T77" fmla="*/ 901 h 902"/>
                  <a:gd name="T78" fmla="*/ 754 w 1251"/>
                  <a:gd name="T79" fmla="*/ 901 h 902"/>
                  <a:gd name="T80" fmla="*/ 711 w 1251"/>
                  <a:gd name="T81" fmla="*/ 901 h 902"/>
                  <a:gd name="T82" fmla="*/ 668 w 1251"/>
                  <a:gd name="T83" fmla="*/ 901 h 902"/>
                  <a:gd name="T84" fmla="*/ 625 w 1251"/>
                  <a:gd name="T85" fmla="*/ 901 h 902"/>
                  <a:gd name="T86" fmla="*/ 581 w 1251"/>
                  <a:gd name="T87" fmla="*/ 901 h 902"/>
                  <a:gd name="T88" fmla="*/ 538 w 1251"/>
                  <a:gd name="T89" fmla="*/ 901 h 902"/>
                  <a:gd name="T90" fmla="*/ 496 w 1251"/>
                  <a:gd name="T91" fmla="*/ 901 h 902"/>
                  <a:gd name="T92" fmla="*/ 448 w 1251"/>
                  <a:gd name="T93" fmla="*/ 901 h 902"/>
                  <a:gd name="T94" fmla="*/ 405 w 1251"/>
                  <a:gd name="T95" fmla="*/ 901 h 902"/>
                  <a:gd name="T96" fmla="*/ 361 w 1251"/>
                  <a:gd name="T97" fmla="*/ 901 h 902"/>
                  <a:gd name="T98" fmla="*/ 318 w 1251"/>
                  <a:gd name="T99" fmla="*/ 901 h 902"/>
                  <a:gd name="T100" fmla="*/ 276 w 1251"/>
                  <a:gd name="T101" fmla="*/ 901 h 902"/>
                  <a:gd name="T102" fmla="*/ 233 w 1251"/>
                  <a:gd name="T103" fmla="*/ 901 h 902"/>
                  <a:gd name="T104" fmla="*/ 189 w 1251"/>
                  <a:gd name="T105" fmla="*/ 901 h 902"/>
                  <a:gd name="T106" fmla="*/ 142 w 1251"/>
                  <a:gd name="T107" fmla="*/ 901 h 902"/>
                  <a:gd name="T108" fmla="*/ 99 w 1251"/>
                  <a:gd name="T109" fmla="*/ 901 h 902"/>
                  <a:gd name="T110" fmla="*/ 56 w 1251"/>
                  <a:gd name="T111" fmla="*/ 901 h 902"/>
                  <a:gd name="T112" fmla="*/ 13 w 1251"/>
                  <a:gd name="T113" fmla="*/ 901 h 9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902"/>
                  <a:gd name="T173" fmla="*/ 1251 w 1251"/>
                  <a:gd name="T174" fmla="*/ 902 h 9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902">
                    <a:moveTo>
                      <a:pt x="0" y="901"/>
                    </a:moveTo>
                    <a:lnTo>
                      <a:pt x="8" y="901"/>
                    </a:lnTo>
                    <a:lnTo>
                      <a:pt x="13" y="901"/>
                    </a:lnTo>
                    <a:lnTo>
                      <a:pt x="21" y="901"/>
                    </a:lnTo>
                    <a:lnTo>
                      <a:pt x="26" y="901"/>
                    </a:lnTo>
                    <a:lnTo>
                      <a:pt x="30" y="901"/>
                    </a:lnTo>
                    <a:lnTo>
                      <a:pt x="39" y="901"/>
                    </a:lnTo>
                    <a:lnTo>
                      <a:pt x="43" y="901"/>
                    </a:lnTo>
                    <a:lnTo>
                      <a:pt x="52" y="901"/>
                    </a:lnTo>
                    <a:lnTo>
                      <a:pt x="56" y="901"/>
                    </a:lnTo>
                    <a:lnTo>
                      <a:pt x="65" y="901"/>
                    </a:lnTo>
                    <a:lnTo>
                      <a:pt x="69" y="901"/>
                    </a:lnTo>
                    <a:lnTo>
                      <a:pt x="78" y="901"/>
                    </a:lnTo>
                    <a:lnTo>
                      <a:pt x="82" y="901"/>
                    </a:lnTo>
                    <a:lnTo>
                      <a:pt x="86" y="901"/>
                    </a:lnTo>
                    <a:lnTo>
                      <a:pt x="95" y="901"/>
                    </a:lnTo>
                    <a:lnTo>
                      <a:pt x="99" y="901"/>
                    </a:lnTo>
                    <a:lnTo>
                      <a:pt x="107" y="901"/>
                    </a:lnTo>
                    <a:lnTo>
                      <a:pt x="111" y="901"/>
                    </a:lnTo>
                    <a:lnTo>
                      <a:pt x="120" y="901"/>
                    </a:lnTo>
                    <a:lnTo>
                      <a:pt x="124" y="901"/>
                    </a:lnTo>
                    <a:lnTo>
                      <a:pt x="133" y="901"/>
                    </a:lnTo>
                    <a:lnTo>
                      <a:pt x="137" y="901"/>
                    </a:lnTo>
                    <a:lnTo>
                      <a:pt x="142" y="901"/>
                    </a:lnTo>
                    <a:lnTo>
                      <a:pt x="150" y="901"/>
                    </a:lnTo>
                    <a:lnTo>
                      <a:pt x="155" y="901"/>
                    </a:lnTo>
                    <a:lnTo>
                      <a:pt x="163" y="901"/>
                    </a:lnTo>
                    <a:lnTo>
                      <a:pt x="168" y="901"/>
                    </a:lnTo>
                    <a:lnTo>
                      <a:pt x="176" y="901"/>
                    </a:lnTo>
                    <a:lnTo>
                      <a:pt x="181" y="901"/>
                    </a:lnTo>
                    <a:lnTo>
                      <a:pt x="189" y="901"/>
                    </a:lnTo>
                    <a:lnTo>
                      <a:pt x="194" y="901"/>
                    </a:lnTo>
                    <a:lnTo>
                      <a:pt x="202" y="901"/>
                    </a:lnTo>
                    <a:lnTo>
                      <a:pt x="207" y="901"/>
                    </a:lnTo>
                    <a:lnTo>
                      <a:pt x="211" y="901"/>
                    </a:lnTo>
                    <a:lnTo>
                      <a:pt x="220" y="897"/>
                    </a:lnTo>
                    <a:lnTo>
                      <a:pt x="224" y="897"/>
                    </a:lnTo>
                    <a:lnTo>
                      <a:pt x="233" y="897"/>
                    </a:lnTo>
                    <a:lnTo>
                      <a:pt x="237" y="897"/>
                    </a:lnTo>
                    <a:lnTo>
                      <a:pt x="246" y="892"/>
                    </a:lnTo>
                    <a:lnTo>
                      <a:pt x="250" y="892"/>
                    </a:lnTo>
                    <a:lnTo>
                      <a:pt x="259" y="892"/>
                    </a:lnTo>
                    <a:lnTo>
                      <a:pt x="263" y="888"/>
                    </a:lnTo>
                    <a:lnTo>
                      <a:pt x="267" y="888"/>
                    </a:lnTo>
                    <a:lnTo>
                      <a:pt x="276" y="884"/>
                    </a:lnTo>
                    <a:lnTo>
                      <a:pt x="280" y="884"/>
                    </a:lnTo>
                    <a:lnTo>
                      <a:pt x="289" y="879"/>
                    </a:lnTo>
                    <a:lnTo>
                      <a:pt x="293" y="875"/>
                    </a:lnTo>
                    <a:lnTo>
                      <a:pt x="302" y="871"/>
                    </a:lnTo>
                    <a:lnTo>
                      <a:pt x="306" y="866"/>
                    </a:lnTo>
                    <a:lnTo>
                      <a:pt x="314" y="862"/>
                    </a:lnTo>
                    <a:lnTo>
                      <a:pt x="318" y="858"/>
                    </a:lnTo>
                    <a:lnTo>
                      <a:pt x="323" y="853"/>
                    </a:lnTo>
                    <a:lnTo>
                      <a:pt x="331" y="845"/>
                    </a:lnTo>
                    <a:lnTo>
                      <a:pt x="336" y="840"/>
                    </a:lnTo>
                    <a:lnTo>
                      <a:pt x="344" y="832"/>
                    </a:lnTo>
                    <a:lnTo>
                      <a:pt x="348" y="824"/>
                    </a:lnTo>
                    <a:lnTo>
                      <a:pt x="357" y="815"/>
                    </a:lnTo>
                    <a:lnTo>
                      <a:pt x="361" y="802"/>
                    </a:lnTo>
                    <a:lnTo>
                      <a:pt x="370" y="794"/>
                    </a:lnTo>
                    <a:lnTo>
                      <a:pt x="374" y="781"/>
                    </a:lnTo>
                    <a:lnTo>
                      <a:pt x="383" y="768"/>
                    </a:lnTo>
                    <a:lnTo>
                      <a:pt x="387" y="755"/>
                    </a:lnTo>
                    <a:lnTo>
                      <a:pt x="392" y="742"/>
                    </a:lnTo>
                    <a:lnTo>
                      <a:pt x="400" y="724"/>
                    </a:lnTo>
                    <a:lnTo>
                      <a:pt x="405" y="707"/>
                    </a:lnTo>
                    <a:lnTo>
                      <a:pt x="413" y="689"/>
                    </a:lnTo>
                    <a:lnTo>
                      <a:pt x="418" y="673"/>
                    </a:lnTo>
                    <a:lnTo>
                      <a:pt x="426" y="651"/>
                    </a:lnTo>
                    <a:lnTo>
                      <a:pt x="431" y="630"/>
                    </a:lnTo>
                    <a:lnTo>
                      <a:pt x="439" y="608"/>
                    </a:lnTo>
                    <a:lnTo>
                      <a:pt x="444" y="586"/>
                    </a:lnTo>
                    <a:lnTo>
                      <a:pt x="448" y="565"/>
                    </a:lnTo>
                    <a:lnTo>
                      <a:pt x="457" y="539"/>
                    </a:lnTo>
                    <a:lnTo>
                      <a:pt x="461" y="513"/>
                    </a:lnTo>
                    <a:lnTo>
                      <a:pt x="470" y="487"/>
                    </a:lnTo>
                    <a:lnTo>
                      <a:pt x="474" y="461"/>
                    </a:lnTo>
                    <a:lnTo>
                      <a:pt x="483" y="435"/>
                    </a:lnTo>
                    <a:lnTo>
                      <a:pt x="487" y="409"/>
                    </a:lnTo>
                    <a:lnTo>
                      <a:pt x="496" y="383"/>
                    </a:lnTo>
                    <a:lnTo>
                      <a:pt x="500" y="354"/>
                    </a:lnTo>
                    <a:lnTo>
                      <a:pt x="504" y="328"/>
                    </a:lnTo>
                    <a:lnTo>
                      <a:pt x="513" y="302"/>
                    </a:lnTo>
                    <a:lnTo>
                      <a:pt x="517" y="271"/>
                    </a:lnTo>
                    <a:lnTo>
                      <a:pt x="525" y="245"/>
                    </a:lnTo>
                    <a:lnTo>
                      <a:pt x="529" y="220"/>
                    </a:lnTo>
                    <a:lnTo>
                      <a:pt x="538" y="194"/>
                    </a:lnTo>
                    <a:lnTo>
                      <a:pt x="542" y="173"/>
                    </a:lnTo>
                    <a:lnTo>
                      <a:pt x="551" y="147"/>
                    </a:lnTo>
                    <a:lnTo>
                      <a:pt x="555" y="125"/>
                    </a:lnTo>
                    <a:lnTo>
                      <a:pt x="564" y="103"/>
                    </a:lnTo>
                    <a:lnTo>
                      <a:pt x="568" y="86"/>
                    </a:lnTo>
                    <a:lnTo>
                      <a:pt x="573" y="69"/>
                    </a:lnTo>
                    <a:lnTo>
                      <a:pt x="581" y="52"/>
                    </a:lnTo>
                    <a:lnTo>
                      <a:pt x="586" y="39"/>
                    </a:lnTo>
                    <a:lnTo>
                      <a:pt x="594" y="26"/>
                    </a:lnTo>
                    <a:lnTo>
                      <a:pt x="599" y="17"/>
                    </a:lnTo>
                    <a:lnTo>
                      <a:pt x="607" y="9"/>
                    </a:lnTo>
                    <a:lnTo>
                      <a:pt x="612" y="4"/>
                    </a:lnTo>
                    <a:lnTo>
                      <a:pt x="620" y="0"/>
                    </a:lnTo>
                    <a:lnTo>
                      <a:pt x="625" y="0"/>
                    </a:lnTo>
                    <a:lnTo>
                      <a:pt x="629" y="0"/>
                    </a:lnTo>
                    <a:lnTo>
                      <a:pt x="638" y="4"/>
                    </a:lnTo>
                    <a:lnTo>
                      <a:pt x="642" y="9"/>
                    </a:lnTo>
                    <a:lnTo>
                      <a:pt x="651" y="17"/>
                    </a:lnTo>
                    <a:lnTo>
                      <a:pt x="655" y="26"/>
                    </a:lnTo>
                    <a:lnTo>
                      <a:pt x="664" y="39"/>
                    </a:lnTo>
                    <a:lnTo>
                      <a:pt x="668" y="52"/>
                    </a:lnTo>
                    <a:lnTo>
                      <a:pt x="677" y="69"/>
                    </a:lnTo>
                    <a:lnTo>
                      <a:pt x="681" y="86"/>
                    </a:lnTo>
                    <a:lnTo>
                      <a:pt x="685" y="103"/>
                    </a:lnTo>
                    <a:lnTo>
                      <a:pt x="694" y="125"/>
                    </a:lnTo>
                    <a:lnTo>
                      <a:pt x="698" y="147"/>
                    </a:lnTo>
                    <a:lnTo>
                      <a:pt x="707" y="173"/>
                    </a:lnTo>
                    <a:lnTo>
                      <a:pt x="711" y="194"/>
                    </a:lnTo>
                    <a:lnTo>
                      <a:pt x="720" y="220"/>
                    </a:lnTo>
                    <a:lnTo>
                      <a:pt x="724" y="245"/>
                    </a:lnTo>
                    <a:lnTo>
                      <a:pt x="732" y="271"/>
                    </a:lnTo>
                    <a:lnTo>
                      <a:pt x="736" y="302"/>
                    </a:lnTo>
                    <a:lnTo>
                      <a:pt x="745" y="328"/>
                    </a:lnTo>
                    <a:lnTo>
                      <a:pt x="749" y="354"/>
                    </a:lnTo>
                    <a:lnTo>
                      <a:pt x="754" y="383"/>
                    </a:lnTo>
                    <a:lnTo>
                      <a:pt x="762" y="409"/>
                    </a:lnTo>
                    <a:lnTo>
                      <a:pt x="767" y="435"/>
                    </a:lnTo>
                    <a:lnTo>
                      <a:pt x="775" y="461"/>
                    </a:lnTo>
                    <a:lnTo>
                      <a:pt x="780" y="487"/>
                    </a:lnTo>
                    <a:lnTo>
                      <a:pt x="788" y="513"/>
                    </a:lnTo>
                    <a:lnTo>
                      <a:pt x="793" y="539"/>
                    </a:lnTo>
                    <a:lnTo>
                      <a:pt x="801" y="565"/>
                    </a:lnTo>
                    <a:lnTo>
                      <a:pt x="806" y="586"/>
                    </a:lnTo>
                    <a:lnTo>
                      <a:pt x="810" y="608"/>
                    </a:lnTo>
                    <a:lnTo>
                      <a:pt x="819" y="630"/>
                    </a:lnTo>
                    <a:lnTo>
                      <a:pt x="823" y="651"/>
                    </a:lnTo>
                    <a:lnTo>
                      <a:pt x="832" y="673"/>
                    </a:lnTo>
                    <a:lnTo>
                      <a:pt x="836" y="689"/>
                    </a:lnTo>
                    <a:lnTo>
                      <a:pt x="845" y="707"/>
                    </a:lnTo>
                    <a:lnTo>
                      <a:pt x="849" y="724"/>
                    </a:lnTo>
                    <a:lnTo>
                      <a:pt x="858" y="742"/>
                    </a:lnTo>
                    <a:lnTo>
                      <a:pt x="862" y="755"/>
                    </a:lnTo>
                    <a:lnTo>
                      <a:pt x="866" y="768"/>
                    </a:lnTo>
                    <a:lnTo>
                      <a:pt x="875" y="781"/>
                    </a:lnTo>
                    <a:lnTo>
                      <a:pt x="879" y="794"/>
                    </a:lnTo>
                    <a:lnTo>
                      <a:pt x="888" y="802"/>
                    </a:lnTo>
                    <a:lnTo>
                      <a:pt x="892" y="815"/>
                    </a:lnTo>
                    <a:lnTo>
                      <a:pt x="901" y="824"/>
                    </a:lnTo>
                    <a:lnTo>
                      <a:pt x="905" y="832"/>
                    </a:lnTo>
                    <a:lnTo>
                      <a:pt x="914" y="840"/>
                    </a:lnTo>
                    <a:lnTo>
                      <a:pt x="918" y="845"/>
                    </a:lnTo>
                    <a:lnTo>
                      <a:pt x="927" y="853"/>
                    </a:lnTo>
                    <a:lnTo>
                      <a:pt x="931" y="858"/>
                    </a:lnTo>
                    <a:lnTo>
                      <a:pt x="935" y="862"/>
                    </a:lnTo>
                    <a:lnTo>
                      <a:pt x="943" y="866"/>
                    </a:lnTo>
                    <a:lnTo>
                      <a:pt x="947" y="871"/>
                    </a:lnTo>
                    <a:lnTo>
                      <a:pt x="956" y="875"/>
                    </a:lnTo>
                    <a:lnTo>
                      <a:pt x="960" y="879"/>
                    </a:lnTo>
                    <a:lnTo>
                      <a:pt x="969" y="884"/>
                    </a:lnTo>
                    <a:lnTo>
                      <a:pt x="973" y="884"/>
                    </a:lnTo>
                    <a:lnTo>
                      <a:pt x="982" y="888"/>
                    </a:lnTo>
                    <a:lnTo>
                      <a:pt x="986" y="888"/>
                    </a:lnTo>
                    <a:lnTo>
                      <a:pt x="991" y="892"/>
                    </a:lnTo>
                    <a:lnTo>
                      <a:pt x="999" y="892"/>
                    </a:lnTo>
                    <a:lnTo>
                      <a:pt x="1004" y="892"/>
                    </a:lnTo>
                    <a:lnTo>
                      <a:pt x="1012" y="897"/>
                    </a:lnTo>
                    <a:lnTo>
                      <a:pt x="1017" y="897"/>
                    </a:lnTo>
                    <a:lnTo>
                      <a:pt x="1025" y="897"/>
                    </a:lnTo>
                    <a:lnTo>
                      <a:pt x="1030" y="897"/>
                    </a:lnTo>
                    <a:lnTo>
                      <a:pt x="1038" y="901"/>
                    </a:lnTo>
                    <a:lnTo>
                      <a:pt x="1043" y="901"/>
                    </a:lnTo>
                    <a:lnTo>
                      <a:pt x="1047" y="901"/>
                    </a:lnTo>
                    <a:lnTo>
                      <a:pt x="1056" y="901"/>
                    </a:lnTo>
                    <a:lnTo>
                      <a:pt x="1060" y="901"/>
                    </a:lnTo>
                    <a:lnTo>
                      <a:pt x="1069" y="901"/>
                    </a:lnTo>
                    <a:lnTo>
                      <a:pt x="1073" y="901"/>
                    </a:lnTo>
                    <a:lnTo>
                      <a:pt x="1082" y="901"/>
                    </a:lnTo>
                    <a:lnTo>
                      <a:pt x="1086" y="901"/>
                    </a:lnTo>
                    <a:lnTo>
                      <a:pt x="1095" y="901"/>
                    </a:lnTo>
                    <a:lnTo>
                      <a:pt x="1099" y="901"/>
                    </a:lnTo>
                    <a:lnTo>
                      <a:pt x="1108" y="901"/>
                    </a:lnTo>
                    <a:lnTo>
                      <a:pt x="1112" y="901"/>
                    </a:lnTo>
                    <a:lnTo>
                      <a:pt x="1116" y="901"/>
                    </a:lnTo>
                    <a:lnTo>
                      <a:pt x="1125" y="901"/>
                    </a:lnTo>
                    <a:lnTo>
                      <a:pt x="1129" y="901"/>
                    </a:lnTo>
                    <a:lnTo>
                      <a:pt x="1138" y="901"/>
                    </a:lnTo>
                    <a:lnTo>
                      <a:pt x="1142" y="901"/>
                    </a:lnTo>
                    <a:lnTo>
                      <a:pt x="1150" y="901"/>
                    </a:lnTo>
                    <a:lnTo>
                      <a:pt x="1154" y="901"/>
                    </a:lnTo>
                    <a:lnTo>
                      <a:pt x="1163" y="901"/>
                    </a:lnTo>
                    <a:lnTo>
                      <a:pt x="1167" y="901"/>
                    </a:lnTo>
                    <a:lnTo>
                      <a:pt x="1172" y="901"/>
                    </a:lnTo>
                    <a:lnTo>
                      <a:pt x="1180" y="901"/>
                    </a:lnTo>
                    <a:lnTo>
                      <a:pt x="1185" y="901"/>
                    </a:lnTo>
                    <a:lnTo>
                      <a:pt x="1193" y="901"/>
                    </a:lnTo>
                    <a:lnTo>
                      <a:pt x="1198" y="901"/>
                    </a:lnTo>
                    <a:lnTo>
                      <a:pt x="1206" y="901"/>
                    </a:lnTo>
                    <a:lnTo>
                      <a:pt x="1211" y="901"/>
                    </a:lnTo>
                    <a:lnTo>
                      <a:pt x="1219" y="901"/>
                    </a:lnTo>
                    <a:lnTo>
                      <a:pt x="1224" y="901"/>
                    </a:lnTo>
                    <a:lnTo>
                      <a:pt x="1228" y="901"/>
                    </a:lnTo>
                    <a:lnTo>
                      <a:pt x="1237" y="901"/>
                    </a:lnTo>
                    <a:lnTo>
                      <a:pt x="1241" y="901"/>
                    </a:lnTo>
                    <a:lnTo>
                      <a:pt x="1250" y="901"/>
                    </a:lnTo>
                    <a:lnTo>
                      <a:pt x="1241" y="901"/>
                    </a:lnTo>
                    <a:lnTo>
                      <a:pt x="1237" y="901"/>
                    </a:lnTo>
                    <a:lnTo>
                      <a:pt x="1228" y="901"/>
                    </a:lnTo>
                    <a:lnTo>
                      <a:pt x="1224" y="901"/>
                    </a:lnTo>
                    <a:lnTo>
                      <a:pt x="1219" y="901"/>
                    </a:lnTo>
                    <a:lnTo>
                      <a:pt x="1211" y="901"/>
                    </a:lnTo>
                    <a:lnTo>
                      <a:pt x="1206" y="901"/>
                    </a:lnTo>
                    <a:lnTo>
                      <a:pt x="1198" y="901"/>
                    </a:lnTo>
                    <a:lnTo>
                      <a:pt x="1193" y="901"/>
                    </a:lnTo>
                    <a:lnTo>
                      <a:pt x="1185" y="901"/>
                    </a:lnTo>
                    <a:lnTo>
                      <a:pt x="1180" y="901"/>
                    </a:lnTo>
                    <a:lnTo>
                      <a:pt x="1172" y="901"/>
                    </a:lnTo>
                    <a:lnTo>
                      <a:pt x="1167" y="901"/>
                    </a:lnTo>
                    <a:lnTo>
                      <a:pt x="1163" y="901"/>
                    </a:lnTo>
                    <a:lnTo>
                      <a:pt x="1154" y="901"/>
                    </a:lnTo>
                    <a:lnTo>
                      <a:pt x="1150" y="901"/>
                    </a:lnTo>
                    <a:lnTo>
                      <a:pt x="1142" y="901"/>
                    </a:lnTo>
                    <a:lnTo>
                      <a:pt x="1138" y="901"/>
                    </a:lnTo>
                    <a:lnTo>
                      <a:pt x="1129" y="901"/>
                    </a:lnTo>
                    <a:lnTo>
                      <a:pt x="1125" y="901"/>
                    </a:lnTo>
                    <a:lnTo>
                      <a:pt x="1116" y="901"/>
                    </a:lnTo>
                    <a:lnTo>
                      <a:pt x="1112" y="901"/>
                    </a:lnTo>
                    <a:lnTo>
                      <a:pt x="1108" y="901"/>
                    </a:lnTo>
                    <a:lnTo>
                      <a:pt x="1099" y="901"/>
                    </a:lnTo>
                    <a:lnTo>
                      <a:pt x="1095" y="901"/>
                    </a:lnTo>
                    <a:lnTo>
                      <a:pt x="1086" y="901"/>
                    </a:lnTo>
                    <a:lnTo>
                      <a:pt x="1082" y="901"/>
                    </a:lnTo>
                    <a:lnTo>
                      <a:pt x="1073" y="901"/>
                    </a:lnTo>
                    <a:lnTo>
                      <a:pt x="1069" y="901"/>
                    </a:lnTo>
                    <a:lnTo>
                      <a:pt x="1060" y="901"/>
                    </a:lnTo>
                    <a:lnTo>
                      <a:pt x="1056" y="901"/>
                    </a:lnTo>
                    <a:lnTo>
                      <a:pt x="1047" y="901"/>
                    </a:lnTo>
                    <a:lnTo>
                      <a:pt x="1043" y="901"/>
                    </a:lnTo>
                    <a:lnTo>
                      <a:pt x="1038" y="901"/>
                    </a:lnTo>
                    <a:lnTo>
                      <a:pt x="1030" y="901"/>
                    </a:lnTo>
                    <a:lnTo>
                      <a:pt x="1025" y="901"/>
                    </a:lnTo>
                    <a:lnTo>
                      <a:pt x="1017" y="901"/>
                    </a:lnTo>
                    <a:lnTo>
                      <a:pt x="1012" y="901"/>
                    </a:lnTo>
                    <a:lnTo>
                      <a:pt x="1004" y="901"/>
                    </a:lnTo>
                    <a:lnTo>
                      <a:pt x="999" y="901"/>
                    </a:lnTo>
                    <a:lnTo>
                      <a:pt x="991" y="901"/>
                    </a:lnTo>
                    <a:lnTo>
                      <a:pt x="986" y="901"/>
                    </a:lnTo>
                    <a:lnTo>
                      <a:pt x="982" y="901"/>
                    </a:lnTo>
                    <a:lnTo>
                      <a:pt x="973" y="901"/>
                    </a:lnTo>
                    <a:lnTo>
                      <a:pt x="969" y="901"/>
                    </a:lnTo>
                    <a:lnTo>
                      <a:pt x="960" y="901"/>
                    </a:lnTo>
                    <a:lnTo>
                      <a:pt x="956" y="901"/>
                    </a:lnTo>
                    <a:lnTo>
                      <a:pt x="947" y="901"/>
                    </a:lnTo>
                    <a:lnTo>
                      <a:pt x="943" y="901"/>
                    </a:lnTo>
                    <a:lnTo>
                      <a:pt x="935" y="901"/>
                    </a:lnTo>
                    <a:lnTo>
                      <a:pt x="931" y="901"/>
                    </a:lnTo>
                    <a:lnTo>
                      <a:pt x="927" y="901"/>
                    </a:lnTo>
                    <a:lnTo>
                      <a:pt x="918" y="901"/>
                    </a:lnTo>
                    <a:lnTo>
                      <a:pt x="914" y="901"/>
                    </a:lnTo>
                    <a:lnTo>
                      <a:pt x="905" y="901"/>
                    </a:lnTo>
                    <a:lnTo>
                      <a:pt x="901" y="901"/>
                    </a:lnTo>
                    <a:lnTo>
                      <a:pt x="892" y="901"/>
                    </a:lnTo>
                    <a:lnTo>
                      <a:pt x="888" y="901"/>
                    </a:lnTo>
                    <a:lnTo>
                      <a:pt x="879" y="901"/>
                    </a:lnTo>
                    <a:lnTo>
                      <a:pt x="875" y="901"/>
                    </a:lnTo>
                    <a:lnTo>
                      <a:pt x="866" y="901"/>
                    </a:lnTo>
                    <a:lnTo>
                      <a:pt x="862" y="901"/>
                    </a:lnTo>
                    <a:lnTo>
                      <a:pt x="858" y="901"/>
                    </a:lnTo>
                    <a:lnTo>
                      <a:pt x="849" y="901"/>
                    </a:lnTo>
                    <a:lnTo>
                      <a:pt x="845" y="901"/>
                    </a:lnTo>
                    <a:lnTo>
                      <a:pt x="836" y="901"/>
                    </a:lnTo>
                    <a:lnTo>
                      <a:pt x="832" y="901"/>
                    </a:lnTo>
                    <a:lnTo>
                      <a:pt x="823" y="901"/>
                    </a:lnTo>
                    <a:lnTo>
                      <a:pt x="819" y="901"/>
                    </a:lnTo>
                    <a:lnTo>
                      <a:pt x="810" y="901"/>
                    </a:lnTo>
                    <a:lnTo>
                      <a:pt x="806" y="901"/>
                    </a:lnTo>
                    <a:lnTo>
                      <a:pt x="801" y="901"/>
                    </a:lnTo>
                    <a:lnTo>
                      <a:pt x="793" y="901"/>
                    </a:lnTo>
                    <a:lnTo>
                      <a:pt x="788" y="901"/>
                    </a:lnTo>
                    <a:lnTo>
                      <a:pt x="780" y="901"/>
                    </a:lnTo>
                    <a:lnTo>
                      <a:pt x="775" y="901"/>
                    </a:lnTo>
                    <a:lnTo>
                      <a:pt x="767" y="901"/>
                    </a:lnTo>
                    <a:lnTo>
                      <a:pt x="762" y="901"/>
                    </a:lnTo>
                    <a:lnTo>
                      <a:pt x="754" y="901"/>
                    </a:lnTo>
                    <a:lnTo>
                      <a:pt x="749" y="901"/>
                    </a:lnTo>
                    <a:lnTo>
                      <a:pt x="745" y="901"/>
                    </a:lnTo>
                    <a:lnTo>
                      <a:pt x="736" y="901"/>
                    </a:lnTo>
                    <a:lnTo>
                      <a:pt x="732" y="901"/>
                    </a:lnTo>
                    <a:lnTo>
                      <a:pt x="724" y="901"/>
                    </a:lnTo>
                    <a:lnTo>
                      <a:pt x="720" y="901"/>
                    </a:lnTo>
                    <a:lnTo>
                      <a:pt x="711" y="901"/>
                    </a:lnTo>
                    <a:lnTo>
                      <a:pt x="707" y="901"/>
                    </a:lnTo>
                    <a:lnTo>
                      <a:pt x="698" y="901"/>
                    </a:lnTo>
                    <a:lnTo>
                      <a:pt x="694" y="901"/>
                    </a:lnTo>
                    <a:lnTo>
                      <a:pt x="685" y="901"/>
                    </a:lnTo>
                    <a:lnTo>
                      <a:pt x="681" y="901"/>
                    </a:lnTo>
                    <a:lnTo>
                      <a:pt x="677" y="901"/>
                    </a:lnTo>
                    <a:lnTo>
                      <a:pt x="668" y="901"/>
                    </a:lnTo>
                    <a:lnTo>
                      <a:pt x="664" y="901"/>
                    </a:lnTo>
                    <a:lnTo>
                      <a:pt x="655" y="901"/>
                    </a:lnTo>
                    <a:lnTo>
                      <a:pt x="651" y="901"/>
                    </a:lnTo>
                    <a:lnTo>
                      <a:pt x="642" y="901"/>
                    </a:lnTo>
                    <a:lnTo>
                      <a:pt x="638" y="901"/>
                    </a:lnTo>
                    <a:lnTo>
                      <a:pt x="629" y="901"/>
                    </a:lnTo>
                    <a:lnTo>
                      <a:pt x="625" y="901"/>
                    </a:lnTo>
                    <a:lnTo>
                      <a:pt x="620" y="901"/>
                    </a:lnTo>
                    <a:lnTo>
                      <a:pt x="612" y="901"/>
                    </a:lnTo>
                    <a:lnTo>
                      <a:pt x="607" y="901"/>
                    </a:lnTo>
                    <a:lnTo>
                      <a:pt x="599" y="901"/>
                    </a:lnTo>
                    <a:lnTo>
                      <a:pt x="594" y="901"/>
                    </a:lnTo>
                    <a:lnTo>
                      <a:pt x="586" y="901"/>
                    </a:lnTo>
                    <a:lnTo>
                      <a:pt x="581" y="901"/>
                    </a:lnTo>
                    <a:lnTo>
                      <a:pt x="573" y="901"/>
                    </a:lnTo>
                    <a:lnTo>
                      <a:pt x="568" y="901"/>
                    </a:lnTo>
                    <a:lnTo>
                      <a:pt x="564" y="901"/>
                    </a:lnTo>
                    <a:lnTo>
                      <a:pt x="555" y="901"/>
                    </a:lnTo>
                    <a:lnTo>
                      <a:pt x="551" y="901"/>
                    </a:lnTo>
                    <a:lnTo>
                      <a:pt x="542" y="901"/>
                    </a:lnTo>
                    <a:lnTo>
                      <a:pt x="538" y="901"/>
                    </a:lnTo>
                    <a:lnTo>
                      <a:pt x="529" y="901"/>
                    </a:lnTo>
                    <a:lnTo>
                      <a:pt x="525" y="901"/>
                    </a:lnTo>
                    <a:lnTo>
                      <a:pt x="517" y="901"/>
                    </a:lnTo>
                    <a:lnTo>
                      <a:pt x="513" y="901"/>
                    </a:lnTo>
                    <a:lnTo>
                      <a:pt x="504" y="901"/>
                    </a:lnTo>
                    <a:lnTo>
                      <a:pt x="500" y="901"/>
                    </a:lnTo>
                    <a:lnTo>
                      <a:pt x="496" y="901"/>
                    </a:lnTo>
                    <a:lnTo>
                      <a:pt x="487" y="901"/>
                    </a:lnTo>
                    <a:lnTo>
                      <a:pt x="483" y="901"/>
                    </a:lnTo>
                    <a:lnTo>
                      <a:pt x="474" y="901"/>
                    </a:lnTo>
                    <a:lnTo>
                      <a:pt x="470" y="901"/>
                    </a:lnTo>
                    <a:lnTo>
                      <a:pt x="461" y="901"/>
                    </a:lnTo>
                    <a:lnTo>
                      <a:pt x="457" y="901"/>
                    </a:lnTo>
                    <a:lnTo>
                      <a:pt x="448" y="901"/>
                    </a:lnTo>
                    <a:lnTo>
                      <a:pt x="444" y="901"/>
                    </a:lnTo>
                    <a:lnTo>
                      <a:pt x="439" y="901"/>
                    </a:lnTo>
                    <a:lnTo>
                      <a:pt x="431" y="901"/>
                    </a:lnTo>
                    <a:lnTo>
                      <a:pt x="426" y="901"/>
                    </a:lnTo>
                    <a:lnTo>
                      <a:pt x="418" y="901"/>
                    </a:lnTo>
                    <a:lnTo>
                      <a:pt x="413" y="901"/>
                    </a:lnTo>
                    <a:lnTo>
                      <a:pt x="405" y="901"/>
                    </a:lnTo>
                    <a:lnTo>
                      <a:pt x="400" y="901"/>
                    </a:lnTo>
                    <a:lnTo>
                      <a:pt x="392" y="901"/>
                    </a:lnTo>
                    <a:lnTo>
                      <a:pt x="387" y="901"/>
                    </a:lnTo>
                    <a:lnTo>
                      <a:pt x="383" y="901"/>
                    </a:lnTo>
                    <a:lnTo>
                      <a:pt x="374" y="901"/>
                    </a:lnTo>
                    <a:lnTo>
                      <a:pt x="370" y="901"/>
                    </a:lnTo>
                    <a:lnTo>
                      <a:pt x="361" y="901"/>
                    </a:lnTo>
                    <a:lnTo>
                      <a:pt x="357" y="901"/>
                    </a:lnTo>
                    <a:lnTo>
                      <a:pt x="348" y="901"/>
                    </a:lnTo>
                    <a:lnTo>
                      <a:pt x="344" y="901"/>
                    </a:lnTo>
                    <a:lnTo>
                      <a:pt x="336" y="901"/>
                    </a:lnTo>
                    <a:lnTo>
                      <a:pt x="331" y="901"/>
                    </a:lnTo>
                    <a:lnTo>
                      <a:pt x="323" y="901"/>
                    </a:lnTo>
                    <a:lnTo>
                      <a:pt x="318" y="901"/>
                    </a:lnTo>
                    <a:lnTo>
                      <a:pt x="314" y="901"/>
                    </a:lnTo>
                    <a:lnTo>
                      <a:pt x="306" y="901"/>
                    </a:lnTo>
                    <a:lnTo>
                      <a:pt x="302" y="901"/>
                    </a:lnTo>
                    <a:lnTo>
                      <a:pt x="293" y="901"/>
                    </a:lnTo>
                    <a:lnTo>
                      <a:pt x="289" y="901"/>
                    </a:lnTo>
                    <a:lnTo>
                      <a:pt x="280" y="901"/>
                    </a:lnTo>
                    <a:lnTo>
                      <a:pt x="276" y="901"/>
                    </a:lnTo>
                    <a:lnTo>
                      <a:pt x="267" y="901"/>
                    </a:lnTo>
                    <a:lnTo>
                      <a:pt x="263" y="901"/>
                    </a:lnTo>
                    <a:lnTo>
                      <a:pt x="259" y="901"/>
                    </a:lnTo>
                    <a:lnTo>
                      <a:pt x="250" y="901"/>
                    </a:lnTo>
                    <a:lnTo>
                      <a:pt x="246" y="901"/>
                    </a:lnTo>
                    <a:lnTo>
                      <a:pt x="237" y="901"/>
                    </a:lnTo>
                    <a:lnTo>
                      <a:pt x="233" y="901"/>
                    </a:lnTo>
                    <a:lnTo>
                      <a:pt x="224" y="901"/>
                    </a:lnTo>
                    <a:lnTo>
                      <a:pt x="220" y="901"/>
                    </a:lnTo>
                    <a:lnTo>
                      <a:pt x="211" y="901"/>
                    </a:lnTo>
                    <a:lnTo>
                      <a:pt x="207" y="901"/>
                    </a:lnTo>
                    <a:lnTo>
                      <a:pt x="202" y="901"/>
                    </a:lnTo>
                    <a:lnTo>
                      <a:pt x="194" y="901"/>
                    </a:lnTo>
                    <a:lnTo>
                      <a:pt x="189" y="901"/>
                    </a:lnTo>
                    <a:lnTo>
                      <a:pt x="181" y="901"/>
                    </a:lnTo>
                    <a:lnTo>
                      <a:pt x="176" y="901"/>
                    </a:lnTo>
                    <a:lnTo>
                      <a:pt x="168" y="901"/>
                    </a:lnTo>
                    <a:lnTo>
                      <a:pt x="163" y="901"/>
                    </a:lnTo>
                    <a:lnTo>
                      <a:pt x="155" y="901"/>
                    </a:lnTo>
                    <a:lnTo>
                      <a:pt x="150" y="901"/>
                    </a:lnTo>
                    <a:lnTo>
                      <a:pt x="142" y="901"/>
                    </a:lnTo>
                    <a:lnTo>
                      <a:pt x="137" y="901"/>
                    </a:lnTo>
                    <a:lnTo>
                      <a:pt x="133" y="901"/>
                    </a:lnTo>
                    <a:lnTo>
                      <a:pt x="124" y="901"/>
                    </a:lnTo>
                    <a:lnTo>
                      <a:pt x="120" y="901"/>
                    </a:lnTo>
                    <a:lnTo>
                      <a:pt x="111" y="901"/>
                    </a:lnTo>
                    <a:lnTo>
                      <a:pt x="107" y="901"/>
                    </a:lnTo>
                    <a:lnTo>
                      <a:pt x="99" y="901"/>
                    </a:lnTo>
                    <a:lnTo>
                      <a:pt x="95" y="901"/>
                    </a:lnTo>
                    <a:lnTo>
                      <a:pt x="86" y="901"/>
                    </a:lnTo>
                    <a:lnTo>
                      <a:pt x="82" y="901"/>
                    </a:lnTo>
                    <a:lnTo>
                      <a:pt x="78" y="901"/>
                    </a:lnTo>
                    <a:lnTo>
                      <a:pt x="69" y="901"/>
                    </a:lnTo>
                    <a:lnTo>
                      <a:pt x="65" y="901"/>
                    </a:lnTo>
                    <a:lnTo>
                      <a:pt x="56" y="901"/>
                    </a:lnTo>
                    <a:lnTo>
                      <a:pt x="52" y="901"/>
                    </a:lnTo>
                    <a:lnTo>
                      <a:pt x="43" y="901"/>
                    </a:lnTo>
                    <a:lnTo>
                      <a:pt x="39" y="901"/>
                    </a:lnTo>
                    <a:lnTo>
                      <a:pt x="30" y="901"/>
                    </a:lnTo>
                    <a:lnTo>
                      <a:pt x="26" y="901"/>
                    </a:lnTo>
                    <a:lnTo>
                      <a:pt x="21" y="901"/>
                    </a:lnTo>
                    <a:lnTo>
                      <a:pt x="13" y="901"/>
                    </a:lnTo>
                    <a:lnTo>
                      <a:pt x="8" y="901"/>
                    </a:lnTo>
                    <a:lnTo>
                      <a:pt x="0" y="901"/>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1562" name="Freeform 45">
                <a:extLst>
                  <a:ext uri="{FF2B5EF4-FFF2-40B4-BE49-F238E27FC236}">
                    <a16:creationId xmlns="" xmlns:a16="http://schemas.microsoft.com/office/drawing/2014/main" id="{43FCD040-19CF-4232-8A83-CAADF2C89C90}"/>
                  </a:ext>
                </a:extLst>
              </p:cNvPr>
              <p:cNvSpPr>
                <a:spLocks/>
              </p:cNvSpPr>
              <p:nvPr/>
            </p:nvSpPr>
            <p:spPr bwMode="auto">
              <a:xfrm>
                <a:off x="1027" y="2142"/>
                <a:ext cx="1251" cy="290"/>
              </a:xfrm>
              <a:custGeom>
                <a:avLst/>
                <a:gdLst>
                  <a:gd name="T0" fmla="*/ 1211 w 1251"/>
                  <a:gd name="T1" fmla="*/ 289 h 290"/>
                  <a:gd name="T2" fmla="*/ 1168 w 1251"/>
                  <a:gd name="T3" fmla="*/ 289 h 290"/>
                  <a:gd name="T4" fmla="*/ 1126 w 1251"/>
                  <a:gd name="T5" fmla="*/ 289 h 290"/>
                  <a:gd name="T6" fmla="*/ 1082 w 1251"/>
                  <a:gd name="T7" fmla="*/ 289 h 290"/>
                  <a:gd name="T8" fmla="*/ 1039 w 1251"/>
                  <a:gd name="T9" fmla="*/ 289 h 290"/>
                  <a:gd name="T10" fmla="*/ 991 w 1251"/>
                  <a:gd name="T11" fmla="*/ 289 h 290"/>
                  <a:gd name="T12" fmla="*/ 948 w 1251"/>
                  <a:gd name="T13" fmla="*/ 289 h 290"/>
                  <a:gd name="T14" fmla="*/ 906 w 1251"/>
                  <a:gd name="T15" fmla="*/ 289 h 290"/>
                  <a:gd name="T16" fmla="*/ 863 w 1251"/>
                  <a:gd name="T17" fmla="*/ 289 h 290"/>
                  <a:gd name="T18" fmla="*/ 819 w 1251"/>
                  <a:gd name="T19" fmla="*/ 289 h 290"/>
                  <a:gd name="T20" fmla="*/ 776 w 1251"/>
                  <a:gd name="T21" fmla="*/ 289 h 290"/>
                  <a:gd name="T22" fmla="*/ 733 w 1251"/>
                  <a:gd name="T23" fmla="*/ 289 h 290"/>
                  <a:gd name="T24" fmla="*/ 686 w 1251"/>
                  <a:gd name="T25" fmla="*/ 289 h 290"/>
                  <a:gd name="T26" fmla="*/ 643 w 1251"/>
                  <a:gd name="T27" fmla="*/ 289 h 290"/>
                  <a:gd name="T28" fmla="*/ 599 w 1251"/>
                  <a:gd name="T29" fmla="*/ 289 h 290"/>
                  <a:gd name="T30" fmla="*/ 556 w 1251"/>
                  <a:gd name="T31" fmla="*/ 289 h 290"/>
                  <a:gd name="T32" fmla="*/ 514 w 1251"/>
                  <a:gd name="T33" fmla="*/ 289 h 290"/>
                  <a:gd name="T34" fmla="*/ 470 w 1251"/>
                  <a:gd name="T35" fmla="*/ 289 h 290"/>
                  <a:gd name="T36" fmla="*/ 427 w 1251"/>
                  <a:gd name="T37" fmla="*/ 42 h 290"/>
                  <a:gd name="T38" fmla="*/ 384 w 1251"/>
                  <a:gd name="T39" fmla="*/ 158 h 290"/>
                  <a:gd name="T40" fmla="*/ 336 w 1251"/>
                  <a:gd name="T41" fmla="*/ 229 h 290"/>
                  <a:gd name="T42" fmla="*/ 294 w 1251"/>
                  <a:gd name="T43" fmla="*/ 264 h 290"/>
                  <a:gd name="T44" fmla="*/ 251 w 1251"/>
                  <a:gd name="T45" fmla="*/ 280 h 290"/>
                  <a:gd name="T46" fmla="*/ 207 w 1251"/>
                  <a:gd name="T47" fmla="*/ 289 h 290"/>
                  <a:gd name="T48" fmla="*/ 164 w 1251"/>
                  <a:gd name="T49" fmla="*/ 289 h 290"/>
                  <a:gd name="T50" fmla="*/ 121 w 1251"/>
                  <a:gd name="T51" fmla="*/ 289 h 290"/>
                  <a:gd name="T52" fmla="*/ 78 w 1251"/>
                  <a:gd name="T53" fmla="*/ 289 h 290"/>
                  <a:gd name="T54" fmla="*/ 31 w 1251"/>
                  <a:gd name="T55" fmla="*/ 289 h 290"/>
                  <a:gd name="T56" fmla="*/ 13 w 1251"/>
                  <a:gd name="T57" fmla="*/ 289 h 290"/>
                  <a:gd name="T58" fmla="*/ 57 w 1251"/>
                  <a:gd name="T59" fmla="*/ 289 h 290"/>
                  <a:gd name="T60" fmla="*/ 100 w 1251"/>
                  <a:gd name="T61" fmla="*/ 289 h 290"/>
                  <a:gd name="T62" fmla="*/ 142 w 1251"/>
                  <a:gd name="T63" fmla="*/ 289 h 290"/>
                  <a:gd name="T64" fmla="*/ 190 w 1251"/>
                  <a:gd name="T65" fmla="*/ 289 h 290"/>
                  <a:gd name="T66" fmla="*/ 233 w 1251"/>
                  <a:gd name="T67" fmla="*/ 289 h 290"/>
                  <a:gd name="T68" fmla="*/ 277 w 1251"/>
                  <a:gd name="T69" fmla="*/ 289 h 290"/>
                  <a:gd name="T70" fmla="*/ 319 w 1251"/>
                  <a:gd name="T71" fmla="*/ 289 h 290"/>
                  <a:gd name="T72" fmla="*/ 362 w 1251"/>
                  <a:gd name="T73" fmla="*/ 289 h 290"/>
                  <a:gd name="T74" fmla="*/ 405 w 1251"/>
                  <a:gd name="T75" fmla="*/ 289 h 290"/>
                  <a:gd name="T76" fmla="*/ 449 w 1251"/>
                  <a:gd name="T77" fmla="*/ 289 h 290"/>
                  <a:gd name="T78" fmla="*/ 496 w 1251"/>
                  <a:gd name="T79" fmla="*/ 289 h 290"/>
                  <a:gd name="T80" fmla="*/ 539 w 1251"/>
                  <a:gd name="T81" fmla="*/ 289 h 290"/>
                  <a:gd name="T82" fmla="*/ 582 w 1251"/>
                  <a:gd name="T83" fmla="*/ 289 h 290"/>
                  <a:gd name="T84" fmla="*/ 625 w 1251"/>
                  <a:gd name="T85" fmla="*/ 289 h 290"/>
                  <a:gd name="T86" fmla="*/ 669 w 1251"/>
                  <a:gd name="T87" fmla="*/ 289 h 290"/>
                  <a:gd name="T88" fmla="*/ 712 w 1251"/>
                  <a:gd name="T89" fmla="*/ 289 h 290"/>
                  <a:gd name="T90" fmla="*/ 754 w 1251"/>
                  <a:gd name="T91" fmla="*/ 289 h 290"/>
                  <a:gd name="T92" fmla="*/ 802 w 1251"/>
                  <a:gd name="T93" fmla="*/ 289 h 290"/>
                  <a:gd name="T94" fmla="*/ 845 w 1251"/>
                  <a:gd name="T95" fmla="*/ 289 h 290"/>
                  <a:gd name="T96" fmla="*/ 889 w 1251"/>
                  <a:gd name="T97" fmla="*/ 289 h 290"/>
                  <a:gd name="T98" fmla="*/ 932 w 1251"/>
                  <a:gd name="T99" fmla="*/ 289 h 290"/>
                  <a:gd name="T100" fmla="*/ 974 w 1251"/>
                  <a:gd name="T101" fmla="*/ 289 h 290"/>
                  <a:gd name="T102" fmla="*/ 1017 w 1251"/>
                  <a:gd name="T103" fmla="*/ 289 h 290"/>
                  <a:gd name="T104" fmla="*/ 1061 w 1251"/>
                  <a:gd name="T105" fmla="*/ 289 h 290"/>
                  <a:gd name="T106" fmla="*/ 1108 w 1251"/>
                  <a:gd name="T107" fmla="*/ 289 h 290"/>
                  <a:gd name="T108" fmla="*/ 1151 w 1251"/>
                  <a:gd name="T109" fmla="*/ 289 h 290"/>
                  <a:gd name="T110" fmla="*/ 1194 w 1251"/>
                  <a:gd name="T111" fmla="*/ 289 h 290"/>
                  <a:gd name="T112" fmla="*/ 1237 w 1251"/>
                  <a:gd name="T113" fmla="*/ 289 h 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90"/>
                  <a:gd name="T173" fmla="*/ 1251 w 1251"/>
                  <a:gd name="T174" fmla="*/ 290 h 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90">
                    <a:moveTo>
                      <a:pt x="1250" y="289"/>
                    </a:moveTo>
                    <a:lnTo>
                      <a:pt x="1242" y="289"/>
                    </a:lnTo>
                    <a:lnTo>
                      <a:pt x="1237" y="289"/>
                    </a:lnTo>
                    <a:lnTo>
                      <a:pt x="1229" y="289"/>
                    </a:lnTo>
                    <a:lnTo>
                      <a:pt x="1224" y="289"/>
                    </a:lnTo>
                    <a:lnTo>
                      <a:pt x="1220" y="289"/>
                    </a:lnTo>
                    <a:lnTo>
                      <a:pt x="1211" y="289"/>
                    </a:lnTo>
                    <a:lnTo>
                      <a:pt x="1207" y="289"/>
                    </a:lnTo>
                    <a:lnTo>
                      <a:pt x="1198" y="289"/>
                    </a:lnTo>
                    <a:lnTo>
                      <a:pt x="1194" y="289"/>
                    </a:lnTo>
                    <a:lnTo>
                      <a:pt x="1185" y="289"/>
                    </a:lnTo>
                    <a:lnTo>
                      <a:pt x="1181" y="289"/>
                    </a:lnTo>
                    <a:lnTo>
                      <a:pt x="1172" y="289"/>
                    </a:lnTo>
                    <a:lnTo>
                      <a:pt x="1168" y="289"/>
                    </a:lnTo>
                    <a:lnTo>
                      <a:pt x="1164" y="289"/>
                    </a:lnTo>
                    <a:lnTo>
                      <a:pt x="1155" y="289"/>
                    </a:lnTo>
                    <a:lnTo>
                      <a:pt x="1151" y="289"/>
                    </a:lnTo>
                    <a:lnTo>
                      <a:pt x="1143" y="289"/>
                    </a:lnTo>
                    <a:lnTo>
                      <a:pt x="1139" y="289"/>
                    </a:lnTo>
                    <a:lnTo>
                      <a:pt x="1130" y="289"/>
                    </a:lnTo>
                    <a:lnTo>
                      <a:pt x="1126" y="289"/>
                    </a:lnTo>
                    <a:lnTo>
                      <a:pt x="1117" y="289"/>
                    </a:lnTo>
                    <a:lnTo>
                      <a:pt x="1113" y="289"/>
                    </a:lnTo>
                    <a:lnTo>
                      <a:pt x="1108" y="289"/>
                    </a:lnTo>
                    <a:lnTo>
                      <a:pt x="1100" y="289"/>
                    </a:lnTo>
                    <a:lnTo>
                      <a:pt x="1095" y="289"/>
                    </a:lnTo>
                    <a:lnTo>
                      <a:pt x="1087" y="289"/>
                    </a:lnTo>
                    <a:lnTo>
                      <a:pt x="1082" y="289"/>
                    </a:lnTo>
                    <a:lnTo>
                      <a:pt x="1074" y="289"/>
                    </a:lnTo>
                    <a:lnTo>
                      <a:pt x="1069" y="289"/>
                    </a:lnTo>
                    <a:lnTo>
                      <a:pt x="1061" y="289"/>
                    </a:lnTo>
                    <a:lnTo>
                      <a:pt x="1056" y="289"/>
                    </a:lnTo>
                    <a:lnTo>
                      <a:pt x="1048" y="289"/>
                    </a:lnTo>
                    <a:lnTo>
                      <a:pt x="1043" y="289"/>
                    </a:lnTo>
                    <a:lnTo>
                      <a:pt x="1039" y="289"/>
                    </a:lnTo>
                    <a:lnTo>
                      <a:pt x="1030" y="289"/>
                    </a:lnTo>
                    <a:lnTo>
                      <a:pt x="1026" y="289"/>
                    </a:lnTo>
                    <a:lnTo>
                      <a:pt x="1017" y="289"/>
                    </a:lnTo>
                    <a:lnTo>
                      <a:pt x="1013" y="289"/>
                    </a:lnTo>
                    <a:lnTo>
                      <a:pt x="1004" y="289"/>
                    </a:lnTo>
                    <a:lnTo>
                      <a:pt x="1000" y="289"/>
                    </a:lnTo>
                    <a:lnTo>
                      <a:pt x="991" y="289"/>
                    </a:lnTo>
                    <a:lnTo>
                      <a:pt x="987" y="289"/>
                    </a:lnTo>
                    <a:lnTo>
                      <a:pt x="983" y="289"/>
                    </a:lnTo>
                    <a:lnTo>
                      <a:pt x="974" y="289"/>
                    </a:lnTo>
                    <a:lnTo>
                      <a:pt x="970" y="289"/>
                    </a:lnTo>
                    <a:lnTo>
                      <a:pt x="961" y="289"/>
                    </a:lnTo>
                    <a:lnTo>
                      <a:pt x="957" y="289"/>
                    </a:lnTo>
                    <a:lnTo>
                      <a:pt x="948" y="289"/>
                    </a:lnTo>
                    <a:lnTo>
                      <a:pt x="944" y="289"/>
                    </a:lnTo>
                    <a:lnTo>
                      <a:pt x="936" y="289"/>
                    </a:lnTo>
                    <a:lnTo>
                      <a:pt x="932" y="289"/>
                    </a:lnTo>
                    <a:lnTo>
                      <a:pt x="927" y="289"/>
                    </a:lnTo>
                    <a:lnTo>
                      <a:pt x="919" y="289"/>
                    </a:lnTo>
                    <a:lnTo>
                      <a:pt x="914" y="289"/>
                    </a:lnTo>
                    <a:lnTo>
                      <a:pt x="906" y="289"/>
                    </a:lnTo>
                    <a:lnTo>
                      <a:pt x="902" y="289"/>
                    </a:lnTo>
                    <a:lnTo>
                      <a:pt x="893" y="289"/>
                    </a:lnTo>
                    <a:lnTo>
                      <a:pt x="889" y="289"/>
                    </a:lnTo>
                    <a:lnTo>
                      <a:pt x="880" y="289"/>
                    </a:lnTo>
                    <a:lnTo>
                      <a:pt x="876" y="289"/>
                    </a:lnTo>
                    <a:lnTo>
                      <a:pt x="867" y="289"/>
                    </a:lnTo>
                    <a:lnTo>
                      <a:pt x="863" y="289"/>
                    </a:lnTo>
                    <a:lnTo>
                      <a:pt x="858" y="289"/>
                    </a:lnTo>
                    <a:lnTo>
                      <a:pt x="850" y="289"/>
                    </a:lnTo>
                    <a:lnTo>
                      <a:pt x="845" y="289"/>
                    </a:lnTo>
                    <a:lnTo>
                      <a:pt x="837" y="289"/>
                    </a:lnTo>
                    <a:lnTo>
                      <a:pt x="832" y="289"/>
                    </a:lnTo>
                    <a:lnTo>
                      <a:pt x="824" y="289"/>
                    </a:lnTo>
                    <a:lnTo>
                      <a:pt x="819" y="289"/>
                    </a:lnTo>
                    <a:lnTo>
                      <a:pt x="811" y="289"/>
                    </a:lnTo>
                    <a:lnTo>
                      <a:pt x="806" y="289"/>
                    </a:lnTo>
                    <a:lnTo>
                      <a:pt x="802" y="289"/>
                    </a:lnTo>
                    <a:lnTo>
                      <a:pt x="793" y="289"/>
                    </a:lnTo>
                    <a:lnTo>
                      <a:pt x="789" y="289"/>
                    </a:lnTo>
                    <a:lnTo>
                      <a:pt x="780" y="289"/>
                    </a:lnTo>
                    <a:lnTo>
                      <a:pt x="776" y="289"/>
                    </a:lnTo>
                    <a:lnTo>
                      <a:pt x="767" y="289"/>
                    </a:lnTo>
                    <a:lnTo>
                      <a:pt x="763" y="289"/>
                    </a:lnTo>
                    <a:lnTo>
                      <a:pt x="754" y="289"/>
                    </a:lnTo>
                    <a:lnTo>
                      <a:pt x="750" y="289"/>
                    </a:lnTo>
                    <a:lnTo>
                      <a:pt x="746" y="289"/>
                    </a:lnTo>
                    <a:lnTo>
                      <a:pt x="737" y="289"/>
                    </a:lnTo>
                    <a:lnTo>
                      <a:pt x="733" y="289"/>
                    </a:lnTo>
                    <a:lnTo>
                      <a:pt x="725" y="289"/>
                    </a:lnTo>
                    <a:lnTo>
                      <a:pt x="721" y="289"/>
                    </a:lnTo>
                    <a:lnTo>
                      <a:pt x="712" y="289"/>
                    </a:lnTo>
                    <a:lnTo>
                      <a:pt x="708" y="289"/>
                    </a:lnTo>
                    <a:lnTo>
                      <a:pt x="699" y="289"/>
                    </a:lnTo>
                    <a:lnTo>
                      <a:pt x="695" y="289"/>
                    </a:lnTo>
                    <a:lnTo>
                      <a:pt x="686" y="289"/>
                    </a:lnTo>
                    <a:lnTo>
                      <a:pt x="682" y="289"/>
                    </a:lnTo>
                    <a:lnTo>
                      <a:pt x="677" y="289"/>
                    </a:lnTo>
                    <a:lnTo>
                      <a:pt x="669" y="289"/>
                    </a:lnTo>
                    <a:lnTo>
                      <a:pt x="664" y="289"/>
                    </a:lnTo>
                    <a:lnTo>
                      <a:pt x="656" y="289"/>
                    </a:lnTo>
                    <a:lnTo>
                      <a:pt x="651" y="289"/>
                    </a:lnTo>
                    <a:lnTo>
                      <a:pt x="643" y="289"/>
                    </a:lnTo>
                    <a:lnTo>
                      <a:pt x="638" y="289"/>
                    </a:lnTo>
                    <a:lnTo>
                      <a:pt x="630" y="289"/>
                    </a:lnTo>
                    <a:lnTo>
                      <a:pt x="625" y="289"/>
                    </a:lnTo>
                    <a:lnTo>
                      <a:pt x="621" y="289"/>
                    </a:lnTo>
                    <a:lnTo>
                      <a:pt x="612" y="289"/>
                    </a:lnTo>
                    <a:lnTo>
                      <a:pt x="608" y="289"/>
                    </a:lnTo>
                    <a:lnTo>
                      <a:pt x="599" y="289"/>
                    </a:lnTo>
                    <a:lnTo>
                      <a:pt x="595" y="289"/>
                    </a:lnTo>
                    <a:lnTo>
                      <a:pt x="586" y="289"/>
                    </a:lnTo>
                    <a:lnTo>
                      <a:pt x="582" y="289"/>
                    </a:lnTo>
                    <a:lnTo>
                      <a:pt x="573" y="289"/>
                    </a:lnTo>
                    <a:lnTo>
                      <a:pt x="569" y="289"/>
                    </a:lnTo>
                    <a:lnTo>
                      <a:pt x="565" y="289"/>
                    </a:lnTo>
                    <a:lnTo>
                      <a:pt x="556" y="289"/>
                    </a:lnTo>
                    <a:lnTo>
                      <a:pt x="552" y="289"/>
                    </a:lnTo>
                    <a:lnTo>
                      <a:pt x="543" y="289"/>
                    </a:lnTo>
                    <a:lnTo>
                      <a:pt x="539" y="289"/>
                    </a:lnTo>
                    <a:lnTo>
                      <a:pt x="530" y="289"/>
                    </a:lnTo>
                    <a:lnTo>
                      <a:pt x="526" y="289"/>
                    </a:lnTo>
                    <a:lnTo>
                      <a:pt x="518" y="289"/>
                    </a:lnTo>
                    <a:lnTo>
                      <a:pt x="514" y="289"/>
                    </a:lnTo>
                    <a:lnTo>
                      <a:pt x="505" y="289"/>
                    </a:lnTo>
                    <a:lnTo>
                      <a:pt x="501" y="289"/>
                    </a:lnTo>
                    <a:lnTo>
                      <a:pt x="496" y="289"/>
                    </a:lnTo>
                    <a:lnTo>
                      <a:pt x="488" y="289"/>
                    </a:lnTo>
                    <a:lnTo>
                      <a:pt x="483" y="289"/>
                    </a:lnTo>
                    <a:lnTo>
                      <a:pt x="475" y="289"/>
                    </a:lnTo>
                    <a:lnTo>
                      <a:pt x="470" y="289"/>
                    </a:lnTo>
                    <a:lnTo>
                      <a:pt x="462" y="289"/>
                    </a:lnTo>
                    <a:lnTo>
                      <a:pt x="457" y="289"/>
                    </a:lnTo>
                    <a:lnTo>
                      <a:pt x="449" y="289"/>
                    </a:lnTo>
                    <a:lnTo>
                      <a:pt x="444" y="289"/>
                    </a:lnTo>
                    <a:lnTo>
                      <a:pt x="440" y="0"/>
                    </a:lnTo>
                    <a:lnTo>
                      <a:pt x="431" y="22"/>
                    </a:lnTo>
                    <a:lnTo>
                      <a:pt x="427" y="42"/>
                    </a:lnTo>
                    <a:lnTo>
                      <a:pt x="418" y="64"/>
                    </a:lnTo>
                    <a:lnTo>
                      <a:pt x="414" y="80"/>
                    </a:lnTo>
                    <a:lnTo>
                      <a:pt x="405" y="98"/>
                    </a:lnTo>
                    <a:lnTo>
                      <a:pt x="401" y="115"/>
                    </a:lnTo>
                    <a:lnTo>
                      <a:pt x="392" y="132"/>
                    </a:lnTo>
                    <a:lnTo>
                      <a:pt x="388" y="145"/>
                    </a:lnTo>
                    <a:lnTo>
                      <a:pt x="384" y="158"/>
                    </a:lnTo>
                    <a:lnTo>
                      <a:pt x="375" y="170"/>
                    </a:lnTo>
                    <a:lnTo>
                      <a:pt x="371" y="183"/>
                    </a:lnTo>
                    <a:lnTo>
                      <a:pt x="362" y="191"/>
                    </a:lnTo>
                    <a:lnTo>
                      <a:pt x="358" y="204"/>
                    </a:lnTo>
                    <a:lnTo>
                      <a:pt x="349" y="213"/>
                    </a:lnTo>
                    <a:lnTo>
                      <a:pt x="345" y="221"/>
                    </a:lnTo>
                    <a:lnTo>
                      <a:pt x="336" y="229"/>
                    </a:lnTo>
                    <a:lnTo>
                      <a:pt x="332" y="234"/>
                    </a:lnTo>
                    <a:lnTo>
                      <a:pt x="323" y="242"/>
                    </a:lnTo>
                    <a:lnTo>
                      <a:pt x="319" y="247"/>
                    </a:lnTo>
                    <a:lnTo>
                      <a:pt x="315" y="251"/>
                    </a:lnTo>
                    <a:lnTo>
                      <a:pt x="307" y="255"/>
                    </a:lnTo>
                    <a:lnTo>
                      <a:pt x="303" y="260"/>
                    </a:lnTo>
                    <a:lnTo>
                      <a:pt x="294" y="264"/>
                    </a:lnTo>
                    <a:lnTo>
                      <a:pt x="290" y="267"/>
                    </a:lnTo>
                    <a:lnTo>
                      <a:pt x="281" y="272"/>
                    </a:lnTo>
                    <a:lnTo>
                      <a:pt x="277" y="272"/>
                    </a:lnTo>
                    <a:lnTo>
                      <a:pt x="268" y="276"/>
                    </a:lnTo>
                    <a:lnTo>
                      <a:pt x="264" y="276"/>
                    </a:lnTo>
                    <a:lnTo>
                      <a:pt x="259" y="280"/>
                    </a:lnTo>
                    <a:lnTo>
                      <a:pt x="251" y="280"/>
                    </a:lnTo>
                    <a:lnTo>
                      <a:pt x="246" y="280"/>
                    </a:lnTo>
                    <a:lnTo>
                      <a:pt x="238" y="285"/>
                    </a:lnTo>
                    <a:lnTo>
                      <a:pt x="233" y="285"/>
                    </a:lnTo>
                    <a:lnTo>
                      <a:pt x="225" y="285"/>
                    </a:lnTo>
                    <a:lnTo>
                      <a:pt x="220" y="285"/>
                    </a:lnTo>
                    <a:lnTo>
                      <a:pt x="212" y="289"/>
                    </a:lnTo>
                    <a:lnTo>
                      <a:pt x="207" y="289"/>
                    </a:lnTo>
                    <a:lnTo>
                      <a:pt x="203" y="289"/>
                    </a:lnTo>
                    <a:lnTo>
                      <a:pt x="194" y="289"/>
                    </a:lnTo>
                    <a:lnTo>
                      <a:pt x="190" y="289"/>
                    </a:lnTo>
                    <a:lnTo>
                      <a:pt x="181" y="289"/>
                    </a:lnTo>
                    <a:lnTo>
                      <a:pt x="177" y="289"/>
                    </a:lnTo>
                    <a:lnTo>
                      <a:pt x="168" y="289"/>
                    </a:lnTo>
                    <a:lnTo>
                      <a:pt x="164" y="289"/>
                    </a:lnTo>
                    <a:lnTo>
                      <a:pt x="155" y="289"/>
                    </a:lnTo>
                    <a:lnTo>
                      <a:pt x="151" y="289"/>
                    </a:lnTo>
                    <a:lnTo>
                      <a:pt x="142" y="289"/>
                    </a:lnTo>
                    <a:lnTo>
                      <a:pt x="138" y="289"/>
                    </a:lnTo>
                    <a:lnTo>
                      <a:pt x="134" y="289"/>
                    </a:lnTo>
                    <a:lnTo>
                      <a:pt x="125" y="289"/>
                    </a:lnTo>
                    <a:lnTo>
                      <a:pt x="121" y="289"/>
                    </a:lnTo>
                    <a:lnTo>
                      <a:pt x="112" y="289"/>
                    </a:lnTo>
                    <a:lnTo>
                      <a:pt x="108" y="289"/>
                    </a:lnTo>
                    <a:lnTo>
                      <a:pt x="100" y="289"/>
                    </a:lnTo>
                    <a:lnTo>
                      <a:pt x="96" y="289"/>
                    </a:lnTo>
                    <a:lnTo>
                      <a:pt x="87" y="289"/>
                    </a:lnTo>
                    <a:lnTo>
                      <a:pt x="83" y="289"/>
                    </a:lnTo>
                    <a:lnTo>
                      <a:pt x="78" y="289"/>
                    </a:lnTo>
                    <a:lnTo>
                      <a:pt x="70" y="289"/>
                    </a:lnTo>
                    <a:lnTo>
                      <a:pt x="65" y="289"/>
                    </a:lnTo>
                    <a:lnTo>
                      <a:pt x="57" y="289"/>
                    </a:lnTo>
                    <a:lnTo>
                      <a:pt x="52" y="289"/>
                    </a:lnTo>
                    <a:lnTo>
                      <a:pt x="44" y="289"/>
                    </a:lnTo>
                    <a:lnTo>
                      <a:pt x="39" y="289"/>
                    </a:lnTo>
                    <a:lnTo>
                      <a:pt x="31" y="289"/>
                    </a:lnTo>
                    <a:lnTo>
                      <a:pt x="26" y="289"/>
                    </a:lnTo>
                    <a:lnTo>
                      <a:pt x="22" y="289"/>
                    </a:lnTo>
                    <a:lnTo>
                      <a:pt x="13" y="289"/>
                    </a:lnTo>
                    <a:lnTo>
                      <a:pt x="9" y="289"/>
                    </a:lnTo>
                    <a:lnTo>
                      <a:pt x="0" y="289"/>
                    </a:lnTo>
                    <a:lnTo>
                      <a:pt x="9" y="289"/>
                    </a:lnTo>
                    <a:lnTo>
                      <a:pt x="13" y="289"/>
                    </a:lnTo>
                    <a:lnTo>
                      <a:pt x="22" y="289"/>
                    </a:lnTo>
                    <a:lnTo>
                      <a:pt x="26" y="289"/>
                    </a:lnTo>
                    <a:lnTo>
                      <a:pt x="31" y="289"/>
                    </a:lnTo>
                    <a:lnTo>
                      <a:pt x="39" y="289"/>
                    </a:lnTo>
                    <a:lnTo>
                      <a:pt x="44" y="289"/>
                    </a:lnTo>
                    <a:lnTo>
                      <a:pt x="52" y="289"/>
                    </a:lnTo>
                    <a:lnTo>
                      <a:pt x="57" y="289"/>
                    </a:lnTo>
                    <a:lnTo>
                      <a:pt x="65" y="289"/>
                    </a:lnTo>
                    <a:lnTo>
                      <a:pt x="70" y="289"/>
                    </a:lnTo>
                    <a:lnTo>
                      <a:pt x="78" y="289"/>
                    </a:lnTo>
                    <a:lnTo>
                      <a:pt x="83" y="289"/>
                    </a:lnTo>
                    <a:lnTo>
                      <a:pt x="87" y="289"/>
                    </a:lnTo>
                    <a:lnTo>
                      <a:pt x="96" y="289"/>
                    </a:lnTo>
                    <a:lnTo>
                      <a:pt x="100" y="289"/>
                    </a:lnTo>
                    <a:lnTo>
                      <a:pt x="108" y="289"/>
                    </a:lnTo>
                    <a:lnTo>
                      <a:pt x="112" y="289"/>
                    </a:lnTo>
                    <a:lnTo>
                      <a:pt x="121" y="289"/>
                    </a:lnTo>
                    <a:lnTo>
                      <a:pt x="125" y="289"/>
                    </a:lnTo>
                    <a:lnTo>
                      <a:pt x="134" y="289"/>
                    </a:lnTo>
                    <a:lnTo>
                      <a:pt x="138" y="289"/>
                    </a:lnTo>
                    <a:lnTo>
                      <a:pt x="142" y="289"/>
                    </a:lnTo>
                    <a:lnTo>
                      <a:pt x="151" y="289"/>
                    </a:lnTo>
                    <a:lnTo>
                      <a:pt x="155" y="289"/>
                    </a:lnTo>
                    <a:lnTo>
                      <a:pt x="164" y="289"/>
                    </a:lnTo>
                    <a:lnTo>
                      <a:pt x="168" y="289"/>
                    </a:lnTo>
                    <a:lnTo>
                      <a:pt x="177" y="289"/>
                    </a:lnTo>
                    <a:lnTo>
                      <a:pt x="181" y="289"/>
                    </a:lnTo>
                    <a:lnTo>
                      <a:pt x="190" y="289"/>
                    </a:lnTo>
                    <a:lnTo>
                      <a:pt x="194" y="289"/>
                    </a:lnTo>
                    <a:lnTo>
                      <a:pt x="203" y="289"/>
                    </a:lnTo>
                    <a:lnTo>
                      <a:pt x="207" y="289"/>
                    </a:lnTo>
                    <a:lnTo>
                      <a:pt x="212" y="289"/>
                    </a:lnTo>
                    <a:lnTo>
                      <a:pt x="220" y="289"/>
                    </a:lnTo>
                    <a:lnTo>
                      <a:pt x="225" y="289"/>
                    </a:lnTo>
                    <a:lnTo>
                      <a:pt x="233" y="289"/>
                    </a:lnTo>
                    <a:lnTo>
                      <a:pt x="238" y="289"/>
                    </a:lnTo>
                    <a:lnTo>
                      <a:pt x="246" y="289"/>
                    </a:lnTo>
                    <a:lnTo>
                      <a:pt x="251" y="289"/>
                    </a:lnTo>
                    <a:lnTo>
                      <a:pt x="259" y="289"/>
                    </a:lnTo>
                    <a:lnTo>
                      <a:pt x="264" y="289"/>
                    </a:lnTo>
                    <a:lnTo>
                      <a:pt x="268" y="289"/>
                    </a:lnTo>
                    <a:lnTo>
                      <a:pt x="277" y="289"/>
                    </a:lnTo>
                    <a:lnTo>
                      <a:pt x="281" y="289"/>
                    </a:lnTo>
                    <a:lnTo>
                      <a:pt x="290" y="289"/>
                    </a:lnTo>
                    <a:lnTo>
                      <a:pt x="294" y="289"/>
                    </a:lnTo>
                    <a:lnTo>
                      <a:pt x="303" y="289"/>
                    </a:lnTo>
                    <a:lnTo>
                      <a:pt x="307" y="289"/>
                    </a:lnTo>
                    <a:lnTo>
                      <a:pt x="315" y="289"/>
                    </a:lnTo>
                    <a:lnTo>
                      <a:pt x="319" y="289"/>
                    </a:lnTo>
                    <a:lnTo>
                      <a:pt x="323" y="289"/>
                    </a:lnTo>
                    <a:lnTo>
                      <a:pt x="332" y="289"/>
                    </a:lnTo>
                    <a:lnTo>
                      <a:pt x="336" y="289"/>
                    </a:lnTo>
                    <a:lnTo>
                      <a:pt x="345" y="289"/>
                    </a:lnTo>
                    <a:lnTo>
                      <a:pt x="349" y="289"/>
                    </a:lnTo>
                    <a:lnTo>
                      <a:pt x="358" y="289"/>
                    </a:lnTo>
                    <a:lnTo>
                      <a:pt x="362" y="289"/>
                    </a:lnTo>
                    <a:lnTo>
                      <a:pt x="371" y="289"/>
                    </a:lnTo>
                    <a:lnTo>
                      <a:pt x="375" y="289"/>
                    </a:lnTo>
                    <a:lnTo>
                      <a:pt x="384" y="289"/>
                    </a:lnTo>
                    <a:lnTo>
                      <a:pt x="388" y="289"/>
                    </a:lnTo>
                    <a:lnTo>
                      <a:pt x="392" y="289"/>
                    </a:lnTo>
                    <a:lnTo>
                      <a:pt x="401" y="289"/>
                    </a:lnTo>
                    <a:lnTo>
                      <a:pt x="405" y="289"/>
                    </a:lnTo>
                    <a:lnTo>
                      <a:pt x="414" y="289"/>
                    </a:lnTo>
                    <a:lnTo>
                      <a:pt x="418" y="289"/>
                    </a:lnTo>
                    <a:lnTo>
                      <a:pt x="427" y="289"/>
                    </a:lnTo>
                    <a:lnTo>
                      <a:pt x="431" y="289"/>
                    </a:lnTo>
                    <a:lnTo>
                      <a:pt x="440" y="289"/>
                    </a:lnTo>
                    <a:lnTo>
                      <a:pt x="444" y="289"/>
                    </a:lnTo>
                    <a:lnTo>
                      <a:pt x="449" y="289"/>
                    </a:lnTo>
                    <a:lnTo>
                      <a:pt x="457" y="289"/>
                    </a:lnTo>
                    <a:lnTo>
                      <a:pt x="462" y="289"/>
                    </a:lnTo>
                    <a:lnTo>
                      <a:pt x="470" y="289"/>
                    </a:lnTo>
                    <a:lnTo>
                      <a:pt x="475" y="289"/>
                    </a:lnTo>
                    <a:lnTo>
                      <a:pt x="483" y="289"/>
                    </a:lnTo>
                    <a:lnTo>
                      <a:pt x="488" y="289"/>
                    </a:lnTo>
                    <a:lnTo>
                      <a:pt x="496" y="289"/>
                    </a:lnTo>
                    <a:lnTo>
                      <a:pt x="501" y="289"/>
                    </a:lnTo>
                    <a:lnTo>
                      <a:pt x="505" y="289"/>
                    </a:lnTo>
                    <a:lnTo>
                      <a:pt x="514" y="289"/>
                    </a:lnTo>
                    <a:lnTo>
                      <a:pt x="518" y="289"/>
                    </a:lnTo>
                    <a:lnTo>
                      <a:pt x="526" y="289"/>
                    </a:lnTo>
                    <a:lnTo>
                      <a:pt x="530" y="289"/>
                    </a:lnTo>
                    <a:lnTo>
                      <a:pt x="539" y="289"/>
                    </a:lnTo>
                    <a:lnTo>
                      <a:pt x="543" y="289"/>
                    </a:lnTo>
                    <a:lnTo>
                      <a:pt x="552" y="289"/>
                    </a:lnTo>
                    <a:lnTo>
                      <a:pt x="556" y="289"/>
                    </a:lnTo>
                    <a:lnTo>
                      <a:pt x="565" y="289"/>
                    </a:lnTo>
                    <a:lnTo>
                      <a:pt x="569" y="289"/>
                    </a:lnTo>
                    <a:lnTo>
                      <a:pt x="573" y="289"/>
                    </a:lnTo>
                    <a:lnTo>
                      <a:pt x="582" y="289"/>
                    </a:lnTo>
                    <a:lnTo>
                      <a:pt x="586" y="289"/>
                    </a:lnTo>
                    <a:lnTo>
                      <a:pt x="595" y="289"/>
                    </a:lnTo>
                    <a:lnTo>
                      <a:pt x="599" y="289"/>
                    </a:lnTo>
                    <a:lnTo>
                      <a:pt x="608" y="289"/>
                    </a:lnTo>
                    <a:lnTo>
                      <a:pt x="612" y="289"/>
                    </a:lnTo>
                    <a:lnTo>
                      <a:pt x="621" y="289"/>
                    </a:lnTo>
                    <a:lnTo>
                      <a:pt x="625" y="289"/>
                    </a:lnTo>
                    <a:lnTo>
                      <a:pt x="630" y="289"/>
                    </a:lnTo>
                    <a:lnTo>
                      <a:pt x="638" y="289"/>
                    </a:lnTo>
                    <a:lnTo>
                      <a:pt x="643" y="289"/>
                    </a:lnTo>
                    <a:lnTo>
                      <a:pt x="651" y="289"/>
                    </a:lnTo>
                    <a:lnTo>
                      <a:pt x="656" y="289"/>
                    </a:lnTo>
                    <a:lnTo>
                      <a:pt x="664" y="289"/>
                    </a:lnTo>
                    <a:lnTo>
                      <a:pt x="669" y="289"/>
                    </a:lnTo>
                    <a:lnTo>
                      <a:pt x="677" y="289"/>
                    </a:lnTo>
                    <a:lnTo>
                      <a:pt x="682" y="289"/>
                    </a:lnTo>
                    <a:lnTo>
                      <a:pt x="686" y="289"/>
                    </a:lnTo>
                    <a:lnTo>
                      <a:pt x="695" y="289"/>
                    </a:lnTo>
                    <a:lnTo>
                      <a:pt x="699" y="289"/>
                    </a:lnTo>
                    <a:lnTo>
                      <a:pt x="708" y="289"/>
                    </a:lnTo>
                    <a:lnTo>
                      <a:pt x="712" y="289"/>
                    </a:lnTo>
                    <a:lnTo>
                      <a:pt x="721" y="289"/>
                    </a:lnTo>
                    <a:lnTo>
                      <a:pt x="725" y="289"/>
                    </a:lnTo>
                    <a:lnTo>
                      <a:pt x="733" y="289"/>
                    </a:lnTo>
                    <a:lnTo>
                      <a:pt x="737" y="289"/>
                    </a:lnTo>
                    <a:lnTo>
                      <a:pt x="746" y="289"/>
                    </a:lnTo>
                    <a:lnTo>
                      <a:pt x="750" y="289"/>
                    </a:lnTo>
                    <a:lnTo>
                      <a:pt x="754" y="289"/>
                    </a:lnTo>
                    <a:lnTo>
                      <a:pt x="763" y="289"/>
                    </a:lnTo>
                    <a:lnTo>
                      <a:pt x="767" y="289"/>
                    </a:lnTo>
                    <a:lnTo>
                      <a:pt x="776" y="289"/>
                    </a:lnTo>
                    <a:lnTo>
                      <a:pt x="780" y="289"/>
                    </a:lnTo>
                    <a:lnTo>
                      <a:pt x="789" y="289"/>
                    </a:lnTo>
                    <a:lnTo>
                      <a:pt x="793" y="289"/>
                    </a:lnTo>
                    <a:lnTo>
                      <a:pt x="802" y="289"/>
                    </a:lnTo>
                    <a:lnTo>
                      <a:pt x="806" y="289"/>
                    </a:lnTo>
                    <a:lnTo>
                      <a:pt x="811" y="289"/>
                    </a:lnTo>
                    <a:lnTo>
                      <a:pt x="819" y="289"/>
                    </a:lnTo>
                    <a:lnTo>
                      <a:pt x="824" y="289"/>
                    </a:lnTo>
                    <a:lnTo>
                      <a:pt x="832" y="289"/>
                    </a:lnTo>
                    <a:lnTo>
                      <a:pt x="837" y="289"/>
                    </a:lnTo>
                    <a:lnTo>
                      <a:pt x="845" y="289"/>
                    </a:lnTo>
                    <a:lnTo>
                      <a:pt x="850" y="289"/>
                    </a:lnTo>
                    <a:lnTo>
                      <a:pt x="858" y="289"/>
                    </a:lnTo>
                    <a:lnTo>
                      <a:pt x="863" y="289"/>
                    </a:lnTo>
                    <a:lnTo>
                      <a:pt x="867" y="289"/>
                    </a:lnTo>
                    <a:lnTo>
                      <a:pt x="876" y="289"/>
                    </a:lnTo>
                    <a:lnTo>
                      <a:pt x="880" y="289"/>
                    </a:lnTo>
                    <a:lnTo>
                      <a:pt x="889" y="289"/>
                    </a:lnTo>
                    <a:lnTo>
                      <a:pt x="893" y="289"/>
                    </a:lnTo>
                    <a:lnTo>
                      <a:pt x="902" y="289"/>
                    </a:lnTo>
                    <a:lnTo>
                      <a:pt x="906" y="289"/>
                    </a:lnTo>
                    <a:lnTo>
                      <a:pt x="914" y="289"/>
                    </a:lnTo>
                    <a:lnTo>
                      <a:pt x="919" y="289"/>
                    </a:lnTo>
                    <a:lnTo>
                      <a:pt x="927" y="289"/>
                    </a:lnTo>
                    <a:lnTo>
                      <a:pt x="932" y="289"/>
                    </a:lnTo>
                    <a:lnTo>
                      <a:pt x="936" y="289"/>
                    </a:lnTo>
                    <a:lnTo>
                      <a:pt x="944" y="289"/>
                    </a:lnTo>
                    <a:lnTo>
                      <a:pt x="948" y="289"/>
                    </a:lnTo>
                    <a:lnTo>
                      <a:pt x="957" y="289"/>
                    </a:lnTo>
                    <a:lnTo>
                      <a:pt x="961" y="289"/>
                    </a:lnTo>
                    <a:lnTo>
                      <a:pt x="970" y="289"/>
                    </a:lnTo>
                    <a:lnTo>
                      <a:pt x="974" y="289"/>
                    </a:lnTo>
                    <a:lnTo>
                      <a:pt x="983" y="289"/>
                    </a:lnTo>
                    <a:lnTo>
                      <a:pt x="987" y="289"/>
                    </a:lnTo>
                    <a:lnTo>
                      <a:pt x="991" y="289"/>
                    </a:lnTo>
                    <a:lnTo>
                      <a:pt x="1000" y="289"/>
                    </a:lnTo>
                    <a:lnTo>
                      <a:pt x="1004" y="289"/>
                    </a:lnTo>
                    <a:lnTo>
                      <a:pt x="1013" y="289"/>
                    </a:lnTo>
                    <a:lnTo>
                      <a:pt x="1017" y="289"/>
                    </a:lnTo>
                    <a:lnTo>
                      <a:pt x="1026" y="289"/>
                    </a:lnTo>
                    <a:lnTo>
                      <a:pt x="1030" y="289"/>
                    </a:lnTo>
                    <a:lnTo>
                      <a:pt x="1039" y="289"/>
                    </a:lnTo>
                    <a:lnTo>
                      <a:pt x="1043" y="289"/>
                    </a:lnTo>
                    <a:lnTo>
                      <a:pt x="1048" y="289"/>
                    </a:lnTo>
                    <a:lnTo>
                      <a:pt x="1056" y="289"/>
                    </a:lnTo>
                    <a:lnTo>
                      <a:pt x="1061" y="289"/>
                    </a:lnTo>
                    <a:lnTo>
                      <a:pt x="1069" y="289"/>
                    </a:lnTo>
                    <a:lnTo>
                      <a:pt x="1074" y="289"/>
                    </a:lnTo>
                    <a:lnTo>
                      <a:pt x="1082" y="289"/>
                    </a:lnTo>
                    <a:lnTo>
                      <a:pt x="1087" y="289"/>
                    </a:lnTo>
                    <a:lnTo>
                      <a:pt x="1095" y="289"/>
                    </a:lnTo>
                    <a:lnTo>
                      <a:pt x="1100" y="289"/>
                    </a:lnTo>
                    <a:lnTo>
                      <a:pt x="1108" y="289"/>
                    </a:lnTo>
                    <a:lnTo>
                      <a:pt x="1113" y="289"/>
                    </a:lnTo>
                    <a:lnTo>
                      <a:pt x="1117" y="289"/>
                    </a:lnTo>
                    <a:lnTo>
                      <a:pt x="1126" y="289"/>
                    </a:lnTo>
                    <a:lnTo>
                      <a:pt x="1130" y="289"/>
                    </a:lnTo>
                    <a:lnTo>
                      <a:pt x="1139" y="289"/>
                    </a:lnTo>
                    <a:lnTo>
                      <a:pt x="1143" y="289"/>
                    </a:lnTo>
                    <a:lnTo>
                      <a:pt x="1151" y="289"/>
                    </a:lnTo>
                    <a:lnTo>
                      <a:pt x="1155" y="289"/>
                    </a:lnTo>
                    <a:lnTo>
                      <a:pt x="1164" y="289"/>
                    </a:lnTo>
                    <a:lnTo>
                      <a:pt x="1168" y="289"/>
                    </a:lnTo>
                    <a:lnTo>
                      <a:pt x="1172" y="289"/>
                    </a:lnTo>
                    <a:lnTo>
                      <a:pt x="1181" y="289"/>
                    </a:lnTo>
                    <a:lnTo>
                      <a:pt x="1185" y="289"/>
                    </a:lnTo>
                    <a:lnTo>
                      <a:pt x="1194" y="289"/>
                    </a:lnTo>
                    <a:lnTo>
                      <a:pt x="1198" y="289"/>
                    </a:lnTo>
                    <a:lnTo>
                      <a:pt x="1207" y="289"/>
                    </a:lnTo>
                    <a:lnTo>
                      <a:pt x="1211" y="289"/>
                    </a:lnTo>
                    <a:lnTo>
                      <a:pt x="1220" y="289"/>
                    </a:lnTo>
                    <a:lnTo>
                      <a:pt x="1224" y="289"/>
                    </a:lnTo>
                    <a:lnTo>
                      <a:pt x="1229" y="289"/>
                    </a:lnTo>
                    <a:lnTo>
                      <a:pt x="1237" y="289"/>
                    </a:lnTo>
                    <a:lnTo>
                      <a:pt x="1242" y="289"/>
                    </a:lnTo>
                    <a:lnTo>
                      <a:pt x="1250" y="289"/>
                    </a:lnTo>
                  </a:path>
                </a:pathLst>
              </a:custGeom>
              <a:solidFill>
                <a:srgbClr val="7F7F7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sp>
          <p:nvSpPr>
            <p:cNvPr id="21548" name="Freeform 46">
              <a:extLst>
                <a:ext uri="{FF2B5EF4-FFF2-40B4-BE49-F238E27FC236}">
                  <a16:creationId xmlns="" xmlns:a16="http://schemas.microsoft.com/office/drawing/2014/main" id="{1A28C5C0-84E7-41F4-9268-610148170928}"/>
                </a:ext>
              </a:extLst>
            </p:cNvPr>
            <p:cNvSpPr>
              <a:spLocks/>
            </p:cNvSpPr>
            <p:nvPr/>
          </p:nvSpPr>
          <p:spPr bwMode="auto">
            <a:xfrm>
              <a:off x="1024" y="2282"/>
              <a:ext cx="1257" cy="296"/>
            </a:xfrm>
            <a:custGeom>
              <a:avLst/>
              <a:gdLst>
                <a:gd name="T0" fmla="*/ 1217 w 1257"/>
                <a:gd name="T1" fmla="*/ 295 h 296"/>
                <a:gd name="T2" fmla="*/ 1174 w 1257"/>
                <a:gd name="T3" fmla="*/ 295 h 296"/>
                <a:gd name="T4" fmla="*/ 1131 w 1257"/>
                <a:gd name="T5" fmla="*/ 295 h 296"/>
                <a:gd name="T6" fmla="*/ 1087 w 1257"/>
                <a:gd name="T7" fmla="*/ 295 h 296"/>
                <a:gd name="T8" fmla="*/ 1044 w 1257"/>
                <a:gd name="T9" fmla="*/ 295 h 296"/>
                <a:gd name="T10" fmla="*/ 996 w 1257"/>
                <a:gd name="T11" fmla="*/ 295 h 296"/>
                <a:gd name="T12" fmla="*/ 953 w 1257"/>
                <a:gd name="T13" fmla="*/ 295 h 296"/>
                <a:gd name="T14" fmla="*/ 910 w 1257"/>
                <a:gd name="T15" fmla="*/ 295 h 296"/>
                <a:gd name="T16" fmla="*/ 867 w 1257"/>
                <a:gd name="T17" fmla="*/ 295 h 296"/>
                <a:gd name="T18" fmla="*/ 823 w 1257"/>
                <a:gd name="T19" fmla="*/ 295 h 296"/>
                <a:gd name="T20" fmla="*/ 780 w 1257"/>
                <a:gd name="T21" fmla="*/ 295 h 296"/>
                <a:gd name="T22" fmla="*/ 737 w 1257"/>
                <a:gd name="T23" fmla="*/ 295 h 296"/>
                <a:gd name="T24" fmla="*/ 689 w 1257"/>
                <a:gd name="T25" fmla="*/ 295 h 296"/>
                <a:gd name="T26" fmla="*/ 646 w 1257"/>
                <a:gd name="T27" fmla="*/ 295 h 296"/>
                <a:gd name="T28" fmla="*/ 602 w 1257"/>
                <a:gd name="T29" fmla="*/ 295 h 296"/>
                <a:gd name="T30" fmla="*/ 559 w 1257"/>
                <a:gd name="T31" fmla="*/ 295 h 296"/>
                <a:gd name="T32" fmla="*/ 516 w 1257"/>
                <a:gd name="T33" fmla="*/ 295 h 296"/>
                <a:gd name="T34" fmla="*/ 472 w 1257"/>
                <a:gd name="T35" fmla="*/ 295 h 296"/>
                <a:gd name="T36" fmla="*/ 429 w 1257"/>
                <a:gd name="T37" fmla="*/ 43 h 296"/>
                <a:gd name="T38" fmla="*/ 386 w 1257"/>
                <a:gd name="T39" fmla="*/ 161 h 296"/>
                <a:gd name="T40" fmla="*/ 338 w 1257"/>
                <a:gd name="T41" fmla="*/ 234 h 296"/>
                <a:gd name="T42" fmla="*/ 295 w 1257"/>
                <a:gd name="T43" fmla="*/ 269 h 296"/>
                <a:gd name="T44" fmla="*/ 252 w 1257"/>
                <a:gd name="T45" fmla="*/ 286 h 296"/>
                <a:gd name="T46" fmla="*/ 208 w 1257"/>
                <a:gd name="T47" fmla="*/ 295 h 296"/>
                <a:gd name="T48" fmla="*/ 165 w 1257"/>
                <a:gd name="T49" fmla="*/ 295 h 296"/>
                <a:gd name="T50" fmla="*/ 122 w 1257"/>
                <a:gd name="T51" fmla="*/ 295 h 296"/>
                <a:gd name="T52" fmla="*/ 78 w 1257"/>
                <a:gd name="T53" fmla="*/ 295 h 296"/>
                <a:gd name="T54" fmla="*/ 31 w 1257"/>
                <a:gd name="T55" fmla="*/ 295 h 296"/>
                <a:gd name="T56" fmla="*/ 13 w 1257"/>
                <a:gd name="T57" fmla="*/ 295 h 296"/>
                <a:gd name="T58" fmla="*/ 57 w 1257"/>
                <a:gd name="T59" fmla="*/ 295 h 296"/>
                <a:gd name="T60" fmla="*/ 100 w 1257"/>
                <a:gd name="T61" fmla="*/ 295 h 296"/>
                <a:gd name="T62" fmla="*/ 143 w 1257"/>
                <a:gd name="T63" fmla="*/ 295 h 296"/>
                <a:gd name="T64" fmla="*/ 191 w 1257"/>
                <a:gd name="T65" fmla="*/ 295 h 296"/>
                <a:gd name="T66" fmla="*/ 234 w 1257"/>
                <a:gd name="T67" fmla="*/ 295 h 296"/>
                <a:gd name="T68" fmla="*/ 278 w 1257"/>
                <a:gd name="T69" fmla="*/ 295 h 296"/>
                <a:gd name="T70" fmla="*/ 321 w 1257"/>
                <a:gd name="T71" fmla="*/ 295 h 296"/>
                <a:gd name="T72" fmla="*/ 364 w 1257"/>
                <a:gd name="T73" fmla="*/ 295 h 296"/>
                <a:gd name="T74" fmla="*/ 407 w 1257"/>
                <a:gd name="T75" fmla="*/ 295 h 296"/>
                <a:gd name="T76" fmla="*/ 451 w 1257"/>
                <a:gd name="T77" fmla="*/ 295 h 296"/>
                <a:gd name="T78" fmla="*/ 498 w 1257"/>
                <a:gd name="T79" fmla="*/ 295 h 296"/>
                <a:gd name="T80" fmla="*/ 542 w 1257"/>
                <a:gd name="T81" fmla="*/ 295 h 296"/>
                <a:gd name="T82" fmla="*/ 585 w 1257"/>
                <a:gd name="T83" fmla="*/ 295 h 296"/>
                <a:gd name="T84" fmla="*/ 628 w 1257"/>
                <a:gd name="T85" fmla="*/ 295 h 296"/>
                <a:gd name="T86" fmla="*/ 672 w 1257"/>
                <a:gd name="T87" fmla="*/ 295 h 296"/>
                <a:gd name="T88" fmla="*/ 715 w 1257"/>
                <a:gd name="T89" fmla="*/ 295 h 296"/>
                <a:gd name="T90" fmla="*/ 758 w 1257"/>
                <a:gd name="T91" fmla="*/ 295 h 296"/>
                <a:gd name="T92" fmla="*/ 806 w 1257"/>
                <a:gd name="T93" fmla="*/ 295 h 296"/>
                <a:gd name="T94" fmla="*/ 849 w 1257"/>
                <a:gd name="T95" fmla="*/ 295 h 296"/>
                <a:gd name="T96" fmla="*/ 893 w 1257"/>
                <a:gd name="T97" fmla="*/ 295 h 296"/>
                <a:gd name="T98" fmla="*/ 936 w 1257"/>
                <a:gd name="T99" fmla="*/ 295 h 296"/>
                <a:gd name="T100" fmla="*/ 979 w 1257"/>
                <a:gd name="T101" fmla="*/ 295 h 296"/>
                <a:gd name="T102" fmla="*/ 1022 w 1257"/>
                <a:gd name="T103" fmla="*/ 295 h 296"/>
                <a:gd name="T104" fmla="*/ 1066 w 1257"/>
                <a:gd name="T105" fmla="*/ 295 h 296"/>
                <a:gd name="T106" fmla="*/ 1113 w 1257"/>
                <a:gd name="T107" fmla="*/ 295 h 296"/>
                <a:gd name="T108" fmla="*/ 1157 w 1257"/>
                <a:gd name="T109" fmla="*/ 295 h 296"/>
                <a:gd name="T110" fmla="*/ 1200 w 1257"/>
                <a:gd name="T111" fmla="*/ 295 h 296"/>
                <a:gd name="T112" fmla="*/ 1243 w 1257"/>
                <a:gd name="T113" fmla="*/ 295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7"/>
                <a:gd name="T172" fmla="*/ 0 h 296"/>
                <a:gd name="T173" fmla="*/ 1257 w 1257"/>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7" h="296">
                  <a:moveTo>
                    <a:pt x="1256" y="295"/>
                  </a:moveTo>
                  <a:lnTo>
                    <a:pt x="1248" y="295"/>
                  </a:lnTo>
                  <a:lnTo>
                    <a:pt x="1243" y="295"/>
                  </a:lnTo>
                  <a:lnTo>
                    <a:pt x="1235" y="295"/>
                  </a:lnTo>
                  <a:lnTo>
                    <a:pt x="1230" y="295"/>
                  </a:lnTo>
                  <a:lnTo>
                    <a:pt x="1226" y="295"/>
                  </a:lnTo>
                  <a:lnTo>
                    <a:pt x="1217" y="295"/>
                  </a:lnTo>
                  <a:lnTo>
                    <a:pt x="1213" y="295"/>
                  </a:lnTo>
                  <a:lnTo>
                    <a:pt x="1204" y="295"/>
                  </a:lnTo>
                  <a:lnTo>
                    <a:pt x="1200" y="295"/>
                  </a:lnTo>
                  <a:lnTo>
                    <a:pt x="1191" y="295"/>
                  </a:lnTo>
                  <a:lnTo>
                    <a:pt x="1187" y="295"/>
                  </a:lnTo>
                  <a:lnTo>
                    <a:pt x="1178" y="295"/>
                  </a:lnTo>
                  <a:lnTo>
                    <a:pt x="1174" y="295"/>
                  </a:lnTo>
                  <a:lnTo>
                    <a:pt x="1170" y="295"/>
                  </a:lnTo>
                  <a:lnTo>
                    <a:pt x="1161" y="295"/>
                  </a:lnTo>
                  <a:lnTo>
                    <a:pt x="1157" y="295"/>
                  </a:lnTo>
                  <a:lnTo>
                    <a:pt x="1148" y="295"/>
                  </a:lnTo>
                  <a:lnTo>
                    <a:pt x="1144" y="295"/>
                  </a:lnTo>
                  <a:lnTo>
                    <a:pt x="1135" y="295"/>
                  </a:lnTo>
                  <a:lnTo>
                    <a:pt x="1131" y="295"/>
                  </a:lnTo>
                  <a:lnTo>
                    <a:pt x="1122" y="295"/>
                  </a:lnTo>
                  <a:lnTo>
                    <a:pt x="1118" y="295"/>
                  </a:lnTo>
                  <a:lnTo>
                    <a:pt x="1113" y="295"/>
                  </a:lnTo>
                  <a:lnTo>
                    <a:pt x="1105" y="295"/>
                  </a:lnTo>
                  <a:lnTo>
                    <a:pt x="1100" y="295"/>
                  </a:lnTo>
                  <a:lnTo>
                    <a:pt x="1092" y="295"/>
                  </a:lnTo>
                  <a:lnTo>
                    <a:pt x="1087" y="295"/>
                  </a:lnTo>
                  <a:lnTo>
                    <a:pt x="1079" y="295"/>
                  </a:lnTo>
                  <a:lnTo>
                    <a:pt x="1074" y="295"/>
                  </a:lnTo>
                  <a:lnTo>
                    <a:pt x="1066" y="295"/>
                  </a:lnTo>
                  <a:lnTo>
                    <a:pt x="1061" y="295"/>
                  </a:lnTo>
                  <a:lnTo>
                    <a:pt x="1053" y="295"/>
                  </a:lnTo>
                  <a:lnTo>
                    <a:pt x="1048" y="295"/>
                  </a:lnTo>
                  <a:lnTo>
                    <a:pt x="1044" y="295"/>
                  </a:lnTo>
                  <a:lnTo>
                    <a:pt x="1035" y="295"/>
                  </a:lnTo>
                  <a:lnTo>
                    <a:pt x="1031" y="295"/>
                  </a:lnTo>
                  <a:lnTo>
                    <a:pt x="1022" y="295"/>
                  </a:lnTo>
                  <a:lnTo>
                    <a:pt x="1018" y="295"/>
                  </a:lnTo>
                  <a:lnTo>
                    <a:pt x="1009" y="295"/>
                  </a:lnTo>
                  <a:lnTo>
                    <a:pt x="1005" y="295"/>
                  </a:lnTo>
                  <a:lnTo>
                    <a:pt x="996" y="295"/>
                  </a:lnTo>
                  <a:lnTo>
                    <a:pt x="992" y="295"/>
                  </a:lnTo>
                  <a:lnTo>
                    <a:pt x="988" y="295"/>
                  </a:lnTo>
                  <a:lnTo>
                    <a:pt x="979" y="295"/>
                  </a:lnTo>
                  <a:lnTo>
                    <a:pt x="975" y="295"/>
                  </a:lnTo>
                  <a:lnTo>
                    <a:pt x="966" y="295"/>
                  </a:lnTo>
                  <a:lnTo>
                    <a:pt x="962" y="295"/>
                  </a:lnTo>
                  <a:lnTo>
                    <a:pt x="953" y="295"/>
                  </a:lnTo>
                  <a:lnTo>
                    <a:pt x="949" y="295"/>
                  </a:lnTo>
                  <a:lnTo>
                    <a:pt x="940" y="295"/>
                  </a:lnTo>
                  <a:lnTo>
                    <a:pt x="936" y="295"/>
                  </a:lnTo>
                  <a:lnTo>
                    <a:pt x="931" y="295"/>
                  </a:lnTo>
                  <a:lnTo>
                    <a:pt x="923" y="295"/>
                  </a:lnTo>
                  <a:lnTo>
                    <a:pt x="918" y="295"/>
                  </a:lnTo>
                  <a:lnTo>
                    <a:pt x="910" y="295"/>
                  </a:lnTo>
                  <a:lnTo>
                    <a:pt x="906" y="295"/>
                  </a:lnTo>
                  <a:lnTo>
                    <a:pt x="897" y="295"/>
                  </a:lnTo>
                  <a:lnTo>
                    <a:pt x="893" y="295"/>
                  </a:lnTo>
                  <a:lnTo>
                    <a:pt x="884" y="295"/>
                  </a:lnTo>
                  <a:lnTo>
                    <a:pt x="880" y="295"/>
                  </a:lnTo>
                  <a:lnTo>
                    <a:pt x="871" y="295"/>
                  </a:lnTo>
                  <a:lnTo>
                    <a:pt x="867" y="295"/>
                  </a:lnTo>
                  <a:lnTo>
                    <a:pt x="862" y="295"/>
                  </a:lnTo>
                  <a:lnTo>
                    <a:pt x="854" y="295"/>
                  </a:lnTo>
                  <a:lnTo>
                    <a:pt x="849" y="295"/>
                  </a:lnTo>
                  <a:lnTo>
                    <a:pt x="841" y="295"/>
                  </a:lnTo>
                  <a:lnTo>
                    <a:pt x="836" y="295"/>
                  </a:lnTo>
                  <a:lnTo>
                    <a:pt x="828" y="295"/>
                  </a:lnTo>
                  <a:lnTo>
                    <a:pt x="823" y="295"/>
                  </a:lnTo>
                  <a:lnTo>
                    <a:pt x="815" y="295"/>
                  </a:lnTo>
                  <a:lnTo>
                    <a:pt x="810" y="295"/>
                  </a:lnTo>
                  <a:lnTo>
                    <a:pt x="806" y="295"/>
                  </a:lnTo>
                  <a:lnTo>
                    <a:pt x="797" y="295"/>
                  </a:lnTo>
                  <a:lnTo>
                    <a:pt x="793" y="295"/>
                  </a:lnTo>
                  <a:lnTo>
                    <a:pt x="784" y="295"/>
                  </a:lnTo>
                  <a:lnTo>
                    <a:pt x="780" y="295"/>
                  </a:lnTo>
                  <a:lnTo>
                    <a:pt x="771" y="295"/>
                  </a:lnTo>
                  <a:lnTo>
                    <a:pt x="767" y="295"/>
                  </a:lnTo>
                  <a:lnTo>
                    <a:pt x="758" y="295"/>
                  </a:lnTo>
                  <a:lnTo>
                    <a:pt x="754" y="295"/>
                  </a:lnTo>
                  <a:lnTo>
                    <a:pt x="750" y="295"/>
                  </a:lnTo>
                  <a:lnTo>
                    <a:pt x="741" y="295"/>
                  </a:lnTo>
                  <a:lnTo>
                    <a:pt x="737" y="295"/>
                  </a:lnTo>
                  <a:lnTo>
                    <a:pt x="728" y="295"/>
                  </a:lnTo>
                  <a:lnTo>
                    <a:pt x="724" y="295"/>
                  </a:lnTo>
                  <a:lnTo>
                    <a:pt x="715" y="295"/>
                  </a:lnTo>
                  <a:lnTo>
                    <a:pt x="711" y="295"/>
                  </a:lnTo>
                  <a:lnTo>
                    <a:pt x="702" y="295"/>
                  </a:lnTo>
                  <a:lnTo>
                    <a:pt x="698" y="295"/>
                  </a:lnTo>
                  <a:lnTo>
                    <a:pt x="689" y="295"/>
                  </a:lnTo>
                  <a:lnTo>
                    <a:pt x="685" y="295"/>
                  </a:lnTo>
                  <a:lnTo>
                    <a:pt x="680" y="295"/>
                  </a:lnTo>
                  <a:lnTo>
                    <a:pt x="672" y="295"/>
                  </a:lnTo>
                  <a:lnTo>
                    <a:pt x="667" y="295"/>
                  </a:lnTo>
                  <a:lnTo>
                    <a:pt x="659" y="295"/>
                  </a:lnTo>
                  <a:lnTo>
                    <a:pt x="654" y="295"/>
                  </a:lnTo>
                  <a:lnTo>
                    <a:pt x="646" y="295"/>
                  </a:lnTo>
                  <a:lnTo>
                    <a:pt x="641" y="295"/>
                  </a:lnTo>
                  <a:lnTo>
                    <a:pt x="633" y="295"/>
                  </a:lnTo>
                  <a:lnTo>
                    <a:pt x="628" y="295"/>
                  </a:lnTo>
                  <a:lnTo>
                    <a:pt x="624" y="295"/>
                  </a:lnTo>
                  <a:lnTo>
                    <a:pt x="615" y="295"/>
                  </a:lnTo>
                  <a:lnTo>
                    <a:pt x="611" y="295"/>
                  </a:lnTo>
                  <a:lnTo>
                    <a:pt x="602" y="295"/>
                  </a:lnTo>
                  <a:lnTo>
                    <a:pt x="598" y="295"/>
                  </a:lnTo>
                  <a:lnTo>
                    <a:pt x="589" y="295"/>
                  </a:lnTo>
                  <a:lnTo>
                    <a:pt x="585" y="295"/>
                  </a:lnTo>
                  <a:lnTo>
                    <a:pt x="576" y="295"/>
                  </a:lnTo>
                  <a:lnTo>
                    <a:pt x="572" y="295"/>
                  </a:lnTo>
                  <a:lnTo>
                    <a:pt x="568" y="295"/>
                  </a:lnTo>
                  <a:lnTo>
                    <a:pt x="559" y="295"/>
                  </a:lnTo>
                  <a:lnTo>
                    <a:pt x="555" y="295"/>
                  </a:lnTo>
                  <a:lnTo>
                    <a:pt x="546" y="295"/>
                  </a:lnTo>
                  <a:lnTo>
                    <a:pt x="542" y="295"/>
                  </a:lnTo>
                  <a:lnTo>
                    <a:pt x="533" y="295"/>
                  </a:lnTo>
                  <a:lnTo>
                    <a:pt x="529" y="295"/>
                  </a:lnTo>
                  <a:lnTo>
                    <a:pt x="520" y="295"/>
                  </a:lnTo>
                  <a:lnTo>
                    <a:pt x="516" y="295"/>
                  </a:lnTo>
                  <a:lnTo>
                    <a:pt x="507" y="295"/>
                  </a:lnTo>
                  <a:lnTo>
                    <a:pt x="503" y="295"/>
                  </a:lnTo>
                  <a:lnTo>
                    <a:pt x="498" y="295"/>
                  </a:lnTo>
                  <a:lnTo>
                    <a:pt x="490" y="295"/>
                  </a:lnTo>
                  <a:lnTo>
                    <a:pt x="485" y="295"/>
                  </a:lnTo>
                  <a:lnTo>
                    <a:pt x="477" y="295"/>
                  </a:lnTo>
                  <a:lnTo>
                    <a:pt x="472" y="295"/>
                  </a:lnTo>
                  <a:lnTo>
                    <a:pt x="464" y="295"/>
                  </a:lnTo>
                  <a:lnTo>
                    <a:pt x="459" y="295"/>
                  </a:lnTo>
                  <a:lnTo>
                    <a:pt x="451" y="295"/>
                  </a:lnTo>
                  <a:lnTo>
                    <a:pt x="446" y="295"/>
                  </a:lnTo>
                  <a:lnTo>
                    <a:pt x="442" y="0"/>
                  </a:lnTo>
                  <a:lnTo>
                    <a:pt x="433" y="22"/>
                  </a:lnTo>
                  <a:lnTo>
                    <a:pt x="429" y="43"/>
                  </a:lnTo>
                  <a:lnTo>
                    <a:pt x="420" y="65"/>
                  </a:lnTo>
                  <a:lnTo>
                    <a:pt x="416" y="82"/>
                  </a:lnTo>
                  <a:lnTo>
                    <a:pt x="407" y="100"/>
                  </a:lnTo>
                  <a:lnTo>
                    <a:pt x="403" y="117"/>
                  </a:lnTo>
                  <a:lnTo>
                    <a:pt x="394" y="135"/>
                  </a:lnTo>
                  <a:lnTo>
                    <a:pt x="390" y="148"/>
                  </a:lnTo>
                  <a:lnTo>
                    <a:pt x="386" y="161"/>
                  </a:lnTo>
                  <a:lnTo>
                    <a:pt x="377" y="174"/>
                  </a:lnTo>
                  <a:lnTo>
                    <a:pt x="373" y="187"/>
                  </a:lnTo>
                  <a:lnTo>
                    <a:pt x="364" y="195"/>
                  </a:lnTo>
                  <a:lnTo>
                    <a:pt x="360" y="208"/>
                  </a:lnTo>
                  <a:lnTo>
                    <a:pt x="351" y="217"/>
                  </a:lnTo>
                  <a:lnTo>
                    <a:pt x="347" y="226"/>
                  </a:lnTo>
                  <a:lnTo>
                    <a:pt x="338" y="234"/>
                  </a:lnTo>
                  <a:lnTo>
                    <a:pt x="334" y="239"/>
                  </a:lnTo>
                  <a:lnTo>
                    <a:pt x="325" y="247"/>
                  </a:lnTo>
                  <a:lnTo>
                    <a:pt x="321" y="252"/>
                  </a:lnTo>
                  <a:lnTo>
                    <a:pt x="317" y="256"/>
                  </a:lnTo>
                  <a:lnTo>
                    <a:pt x="308" y="260"/>
                  </a:lnTo>
                  <a:lnTo>
                    <a:pt x="304" y="265"/>
                  </a:lnTo>
                  <a:lnTo>
                    <a:pt x="295" y="269"/>
                  </a:lnTo>
                  <a:lnTo>
                    <a:pt x="291" y="273"/>
                  </a:lnTo>
                  <a:lnTo>
                    <a:pt x="282" y="278"/>
                  </a:lnTo>
                  <a:lnTo>
                    <a:pt x="278" y="278"/>
                  </a:lnTo>
                  <a:lnTo>
                    <a:pt x="269" y="282"/>
                  </a:lnTo>
                  <a:lnTo>
                    <a:pt x="265" y="282"/>
                  </a:lnTo>
                  <a:lnTo>
                    <a:pt x="260" y="286"/>
                  </a:lnTo>
                  <a:lnTo>
                    <a:pt x="252" y="286"/>
                  </a:lnTo>
                  <a:lnTo>
                    <a:pt x="247" y="286"/>
                  </a:lnTo>
                  <a:lnTo>
                    <a:pt x="239" y="291"/>
                  </a:lnTo>
                  <a:lnTo>
                    <a:pt x="234" y="291"/>
                  </a:lnTo>
                  <a:lnTo>
                    <a:pt x="226" y="291"/>
                  </a:lnTo>
                  <a:lnTo>
                    <a:pt x="221" y="291"/>
                  </a:lnTo>
                  <a:lnTo>
                    <a:pt x="213" y="295"/>
                  </a:lnTo>
                  <a:lnTo>
                    <a:pt x="208" y="295"/>
                  </a:lnTo>
                  <a:lnTo>
                    <a:pt x="204" y="295"/>
                  </a:lnTo>
                  <a:lnTo>
                    <a:pt x="195" y="295"/>
                  </a:lnTo>
                  <a:lnTo>
                    <a:pt x="191" y="295"/>
                  </a:lnTo>
                  <a:lnTo>
                    <a:pt x="182" y="295"/>
                  </a:lnTo>
                  <a:lnTo>
                    <a:pt x="178" y="295"/>
                  </a:lnTo>
                  <a:lnTo>
                    <a:pt x="169" y="295"/>
                  </a:lnTo>
                  <a:lnTo>
                    <a:pt x="165" y="295"/>
                  </a:lnTo>
                  <a:lnTo>
                    <a:pt x="156" y="295"/>
                  </a:lnTo>
                  <a:lnTo>
                    <a:pt x="152" y="295"/>
                  </a:lnTo>
                  <a:lnTo>
                    <a:pt x="143" y="295"/>
                  </a:lnTo>
                  <a:lnTo>
                    <a:pt x="139" y="295"/>
                  </a:lnTo>
                  <a:lnTo>
                    <a:pt x="135" y="295"/>
                  </a:lnTo>
                  <a:lnTo>
                    <a:pt x="126" y="295"/>
                  </a:lnTo>
                  <a:lnTo>
                    <a:pt x="122" y="295"/>
                  </a:lnTo>
                  <a:lnTo>
                    <a:pt x="113" y="295"/>
                  </a:lnTo>
                  <a:lnTo>
                    <a:pt x="109" y="295"/>
                  </a:lnTo>
                  <a:lnTo>
                    <a:pt x="100" y="295"/>
                  </a:lnTo>
                  <a:lnTo>
                    <a:pt x="96" y="295"/>
                  </a:lnTo>
                  <a:lnTo>
                    <a:pt x="87" y="295"/>
                  </a:lnTo>
                  <a:lnTo>
                    <a:pt x="83" y="295"/>
                  </a:lnTo>
                  <a:lnTo>
                    <a:pt x="78" y="295"/>
                  </a:lnTo>
                  <a:lnTo>
                    <a:pt x="70" y="295"/>
                  </a:lnTo>
                  <a:lnTo>
                    <a:pt x="65" y="295"/>
                  </a:lnTo>
                  <a:lnTo>
                    <a:pt x="57" y="295"/>
                  </a:lnTo>
                  <a:lnTo>
                    <a:pt x="52" y="295"/>
                  </a:lnTo>
                  <a:lnTo>
                    <a:pt x="44" y="295"/>
                  </a:lnTo>
                  <a:lnTo>
                    <a:pt x="39" y="295"/>
                  </a:lnTo>
                  <a:lnTo>
                    <a:pt x="31" y="295"/>
                  </a:lnTo>
                  <a:lnTo>
                    <a:pt x="26" y="295"/>
                  </a:lnTo>
                  <a:lnTo>
                    <a:pt x="22" y="295"/>
                  </a:lnTo>
                  <a:lnTo>
                    <a:pt x="13" y="295"/>
                  </a:lnTo>
                  <a:lnTo>
                    <a:pt x="9" y="295"/>
                  </a:lnTo>
                  <a:lnTo>
                    <a:pt x="0" y="295"/>
                  </a:lnTo>
                  <a:lnTo>
                    <a:pt x="9" y="295"/>
                  </a:lnTo>
                  <a:lnTo>
                    <a:pt x="13" y="295"/>
                  </a:lnTo>
                  <a:lnTo>
                    <a:pt x="22" y="295"/>
                  </a:lnTo>
                  <a:lnTo>
                    <a:pt x="26" y="295"/>
                  </a:lnTo>
                  <a:lnTo>
                    <a:pt x="31" y="295"/>
                  </a:lnTo>
                  <a:lnTo>
                    <a:pt x="39" y="295"/>
                  </a:lnTo>
                  <a:lnTo>
                    <a:pt x="44" y="295"/>
                  </a:lnTo>
                  <a:lnTo>
                    <a:pt x="52" y="295"/>
                  </a:lnTo>
                  <a:lnTo>
                    <a:pt x="57" y="295"/>
                  </a:lnTo>
                  <a:lnTo>
                    <a:pt x="65" y="295"/>
                  </a:lnTo>
                  <a:lnTo>
                    <a:pt x="70" y="295"/>
                  </a:lnTo>
                  <a:lnTo>
                    <a:pt x="78" y="295"/>
                  </a:lnTo>
                  <a:lnTo>
                    <a:pt x="83" y="295"/>
                  </a:lnTo>
                  <a:lnTo>
                    <a:pt x="87" y="295"/>
                  </a:lnTo>
                  <a:lnTo>
                    <a:pt x="96" y="295"/>
                  </a:lnTo>
                  <a:lnTo>
                    <a:pt x="100" y="295"/>
                  </a:lnTo>
                  <a:lnTo>
                    <a:pt x="109" y="295"/>
                  </a:lnTo>
                  <a:lnTo>
                    <a:pt x="113" y="295"/>
                  </a:lnTo>
                  <a:lnTo>
                    <a:pt x="122" y="295"/>
                  </a:lnTo>
                  <a:lnTo>
                    <a:pt x="126" y="295"/>
                  </a:lnTo>
                  <a:lnTo>
                    <a:pt x="135" y="295"/>
                  </a:lnTo>
                  <a:lnTo>
                    <a:pt x="139" y="295"/>
                  </a:lnTo>
                  <a:lnTo>
                    <a:pt x="143" y="295"/>
                  </a:lnTo>
                  <a:lnTo>
                    <a:pt x="152" y="295"/>
                  </a:lnTo>
                  <a:lnTo>
                    <a:pt x="156" y="295"/>
                  </a:lnTo>
                  <a:lnTo>
                    <a:pt x="165" y="295"/>
                  </a:lnTo>
                  <a:lnTo>
                    <a:pt x="169" y="295"/>
                  </a:lnTo>
                  <a:lnTo>
                    <a:pt x="178" y="295"/>
                  </a:lnTo>
                  <a:lnTo>
                    <a:pt x="182" y="295"/>
                  </a:lnTo>
                  <a:lnTo>
                    <a:pt x="191" y="295"/>
                  </a:lnTo>
                  <a:lnTo>
                    <a:pt x="195" y="295"/>
                  </a:lnTo>
                  <a:lnTo>
                    <a:pt x="204" y="295"/>
                  </a:lnTo>
                  <a:lnTo>
                    <a:pt x="208" y="295"/>
                  </a:lnTo>
                  <a:lnTo>
                    <a:pt x="213" y="295"/>
                  </a:lnTo>
                  <a:lnTo>
                    <a:pt x="221" y="295"/>
                  </a:lnTo>
                  <a:lnTo>
                    <a:pt x="226" y="295"/>
                  </a:lnTo>
                  <a:lnTo>
                    <a:pt x="234" y="295"/>
                  </a:lnTo>
                  <a:lnTo>
                    <a:pt x="239" y="295"/>
                  </a:lnTo>
                  <a:lnTo>
                    <a:pt x="247" y="295"/>
                  </a:lnTo>
                  <a:lnTo>
                    <a:pt x="252" y="295"/>
                  </a:lnTo>
                  <a:lnTo>
                    <a:pt x="260" y="295"/>
                  </a:lnTo>
                  <a:lnTo>
                    <a:pt x="265" y="295"/>
                  </a:lnTo>
                  <a:lnTo>
                    <a:pt x="269" y="295"/>
                  </a:lnTo>
                  <a:lnTo>
                    <a:pt x="278" y="295"/>
                  </a:lnTo>
                  <a:lnTo>
                    <a:pt x="282" y="295"/>
                  </a:lnTo>
                  <a:lnTo>
                    <a:pt x="291" y="295"/>
                  </a:lnTo>
                  <a:lnTo>
                    <a:pt x="295" y="295"/>
                  </a:lnTo>
                  <a:lnTo>
                    <a:pt x="304" y="295"/>
                  </a:lnTo>
                  <a:lnTo>
                    <a:pt x="308" y="295"/>
                  </a:lnTo>
                  <a:lnTo>
                    <a:pt x="317" y="295"/>
                  </a:lnTo>
                  <a:lnTo>
                    <a:pt x="321" y="295"/>
                  </a:lnTo>
                  <a:lnTo>
                    <a:pt x="325" y="295"/>
                  </a:lnTo>
                  <a:lnTo>
                    <a:pt x="334" y="295"/>
                  </a:lnTo>
                  <a:lnTo>
                    <a:pt x="338" y="295"/>
                  </a:lnTo>
                  <a:lnTo>
                    <a:pt x="347" y="295"/>
                  </a:lnTo>
                  <a:lnTo>
                    <a:pt x="351" y="295"/>
                  </a:lnTo>
                  <a:lnTo>
                    <a:pt x="360" y="295"/>
                  </a:lnTo>
                  <a:lnTo>
                    <a:pt x="364" y="295"/>
                  </a:lnTo>
                  <a:lnTo>
                    <a:pt x="373" y="295"/>
                  </a:lnTo>
                  <a:lnTo>
                    <a:pt x="377" y="295"/>
                  </a:lnTo>
                  <a:lnTo>
                    <a:pt x="386" y="295"/>
                  </a:lnTo>
                  <a:lnTo>
                    <a:pt x="390" y="295"/>
                  </a:lnTo>
                  <a:lnTo>
                    <a:pt x="394" y="295"/>
                  </a:lnTo>
                  <a:lnTo>
                    <a:pt x="403" y="295"/>
                  </a:lnTo>
                  <a:lnTo>
                    <a:pt x="407" y="295"/>
                  </a:lnTo>
                  <a:lnTo>
                    <a:pt x="416" y="295"/>
                  </a:lnTo>
                  <a:lnTo>
                    <a:pt x="420" y="295"/>
                  </a:lnTo>
                  <a:lnTo>
                    <a:pt x="429" y="295"/>
                  </a:lnTo>
                  <a:lnTo>
                    <a:pt x="433" y="295"/>
                  </a:lnTo>
                  <a:lnTo>
                    <a:pt x="442" y="295"/>
                  </a:lnTo>
                  <a:lnTo>
                    <a:pt x="446" y="295"/>
                  </a:lnTo>
                  <a:lnTo>
                    <a:pt x="451" y="295"/>
                  </a:lnTo>
                  <a:lnTo>
                    <a:pt x="459" y="295"/>
                  </a:lnTo>
                  <a:lnTo>
                    <a:pt x="464" y="295"/>
                  </a:lnTo>
                  <a:lnTo>
                    <a:pt x="472" y="295"/>
                  </a:lnTo>
                  <a:lnTo>
                    <a:pt x="477" y="295"/>
                  </a:lnTo>
                  <a:lnTo>
                    <a:pt x="485" y="295"/>
                  </a:lnTo>
                  <a:lnTo>
                    <a:pt x="490" y="295"/>
                  </a:lnTo>
                  <a:lnTo>
                    <a:pt x="498" y="295"/>
                  </a:lnTo>
                  <a:lnTo>
                    <a:pt x="503" y="295"/>
                  </a:lnTo>
                  <a:lnTo>
                    <a:pt x="507" y="295"/>
                  </a:lnTo>
                  <a:lnTo>
                    <a:pt x="516" y="295"/>
                  </a:lnTo>
                  <a:lnTo>
                    <a:pt x="520" y="295"/>
                  </a:lnTo>
                  <a:lnTo>
                    <a:pt x="529" y="295"/>
                  </a:lnTo>
                  <a:lnTo>
                    <a:pt x="533" y="295"/>
                  </a:lnTo>
                  <a:lnTo>
                    <a:pt x="542" y="295"/>
                  </a:lnTo>
                  <a:lnTo>
                    <a:pt x="546" y="295"/>
                  </a:lnTo>
                  <a:lnTo>
                    <a:pt x="555" y="295"/>
                  </a:lnTo>
                  <a:lnTo>
                    <a:pt x="559" y="295"/>
                  </a:lnTo>
                  <a:lnTo>
                    <a:pt x="568" y="295"/>
                  </a:lnTo>
                  <a:lnTo>
                    <a:pt x="572" y="295"/>
                  </a:lnTo>
                  <a:lnTo>
                    <a:pt x="576" y="295"/>
                  </a:lnTo>
                  <a:lnTo>
                    <a:pt x="585" y="295"/>
                  </a:lnTo>
                  <a:lnTo>
                    <a:pt x="589" y="295"/>
                  </a:lnTo>
                  <a:lnTo>
                    <a:pt x="598" y="295"/>
                  </a:lnTo>
                  <a:lnTo>
                    <a:pt x="602" y="295"/>
                  </a:lnTo>
                  <a:lnTo>
                    <a:pt x="611" y="295"/>
                  </a:lnTo>
                  <a:lnTo>
                    <a:pt x="615" y="295"/>
                  </a:lnTo>
                  <a:lnTo>
                    <a:pt x="624" y="295"/>
                  </a:lnTo>
                  <a:lnTo>
                    <a:pt x="628" y="295"/>
                  </a:lnTo>
                  <a:lnTo>
                    <a:pt x="633" y="295"/>
                  </a:lnTo>
                  <a:lnTo>
                    <a:pt x="641" y="295"/>
                  </a:lnTo>
                  <a:lnTo>
                    <a:pt x="646" y="295"/>
                  </a:lnTo>
                  <a:lnTo>
                    <a:pt x="654" y="295"/>
                  </a:lnTo>
                  <a:lnTo>
                    <a:pt x="659" y="295"/>
                  </a:lnTo>
                  <a:lnTo>
                    <a:pt x="667" y="295"/>
                  </a:lnTo>
                  <a:lnTo>
                    <a:pt x="672" y="295"/>
                  </a:lnTo>
                  <a:lnTo>
                    <a:pt x="680" y="295"/>
                  </a:lnTo>
                  <a:lnTo>
                    <a:pt x="685" y="295"/>
                  </a:lnTo>
                  <a:lnTo>
                    <a:pt x="689" y="295"/>
                  </a:lnTo>
                  <a:lnTo>
                    <a:pt x="698" y="295"/>
                  </a:lnTo>
                  <a:lnTo>
                    <a:pt x="702" y="295"/>
                  </a:lnTo>
                  <a:lnTo>
                    <a:pt x="711" y="295"/>
                  </a:lnTo>
                  <a:lnTo>
                    <a:pt x="715" y="295"/>
                  </a:lnTo>
                  <a:lnTo>
                    <a:pt x="724" y="295"/>
                  </a:lnTo>
                  <a:lnTo>
                    <a:pt x="728" y="295"/>
                  </a:lnTo>
                  <a:lnTo>
                    <a:pt x="737" y="295"/>
                  </a:lnTo>
                  <a:lnTo>
                    <a:pt x="741" y="295"/>
                  </a:lnTo>
                  <a:lnTo>
                    <a:pt x="750" y="295"/>
                  </a:lnTo>
                  <a:lnTo>
                    <a:pt x="754" y="295"/>
                  </a:lnTo>
                  <a:lnTo>
                    <a:pt x="758" y="295"/>
                  </a:lnTo>
                  <a:lnTo>
                    <a:pt x="767" y="295"/>
                  </a:lnTo>
                  <a:lnTo>
                    <a:pt x="771" y="295"/>
                  </a:lnTo>
                  <a:lnTo>
                    <a:pt x="780" y="295"/>
                  </a:lnTo>
                  <a:lnTo>
                    <a:pt x="784" y="295"/>
                  </a:lnTo>
                  <a:lnTo>
                    <a:pt x="793" y="295"/>
                  </a:lnTo>
                  <a:lnTo>
                    <a:pt x="797" y="295"/>
                  </a:lnTo>
                  <a:lnTo>
                    <a:pt x="806" y="295"/>
                  </a:lnTo>
                  <a:lnTo>
                    <a:pt x="810" y="295"/>
                  </a:lnTo>
                  <a:lnTo>
                    <a:pt x="815" y="295"/>
                  </a:lnTo>
                  <a:lnTo>
                    <a:pt x="823" y="295"/>
                  </a:lnTo>
                  <a:lnTo>
                    <a:pt x="828" y="295"/>
                  </a:lnTo>
                  <a:lnTo>
                    <a:pt x="836" y="295"/>
                  </a:lnTo>
                  <a:lnTo>
                    <a:pt x="841" y="295"/>
                  </a:lnTo>
                  <a:lnTo>
                    <a:pt x="849" y="295"/>
                  </a:lnTo>
                  <a:lnTo>
                    <a:pt x="854" y="295"/>
                  </a:lnTo>
                  <a:lnTo>
                    <a:pt x="862" y="295"/>
                  </a:lnTo>
                  <a:lnTo>
                    <a:pt x="867" y="295"/>
                  </a:lnTo>
                  <a:lnTo>
                    <a:pt x="871" y="295"/>
                  </a:lnTo>
                  <a:lnTo>
                    <a:pt x="880" y="295"/>
                  </a:lnTo>
                  <a:lnTo>
                    <a:pt x="884" y="295"/>
                  </a:lnTo>
                  <a:lnTo>
                    <a:pt x="893" y="295"/>
                  </a:lnTo>
                  <a:lnTo>
                    <a:pt x="897" y="295"/>
                  </a:lnTo>
                  <a:lnTo>
                    <a:pt x="906" y="295"/>
                  </a:lnTo>
                  <a:lnTo>
                    <a:pt x="910" y="295"/>
                  </a:lnTo>
                  <a:lnTo>
                    <a:pt x="918" y="295"/>
                  </a:lnTo>
                  <a:lnTo>
                    <a:pt x="923" y="295"/>
                  </a:lnTo>
                  <a:lnTo>
                    <a:pt x="931" y="295"/>
                  </a:lnTo>
                  <a:lnTo>
                    <a:pt x="936" y="295"/>
                  </a:lnTo>
                  <a:lnTo>
                    <a:pt x="940" y="295"/>
                  </a:lnTo>
                  <a:lnTo>
                    <a:pt x="949" y="295"/>
                  </a:lnTo>
                  <a:lnTo>
                    <a:pt x="953" y="295"/>
                  </a:lnTo>
                  <a:lnTo>
                    <a:pt x="962" y="295"/>
                  </a:lnTo>
                  <a:lnTo>
                    <a:pt x="966" y="295"/>
                  </a:lnTo>
                  <a:lnTo>
                    <a:pt x="975" y="295"/>
                  </a:lnTo>
                  <a:lnTo>
                    <a:pt x="979" y="295"/>
                  </a:lnTo>
                  <a:lnTo>
                    <a:pt x="988" y="295"/>
                  </a:lnTo>
                  <a:lnTo>
                    <a:pt x="992" y="295"/>
                  </a:lnTo>
                  <a:lnTo>
                    <a:pt x="996" y="295"/>
                  </a:lnTo>
                  <a:lnTo>
                    <a:pt x="1005" y="295"/>
                  </a:lnTo>
                  <a:lnTo>
                    <a:pt x="1009" y="295"/>
                  </a:lnTo>
                  <a:lnTo>
                    <a:pt x="1018" y="295"/>
                  </a:lnTo>
                  <a:lnTo>
                    <a:pt x="1022" y="295"/>
                  </a:lnTo>
                  <a:lnTo>
                    <a:pt x="1031" y="295"/>
                  </a:lnTo>
                  <a:lnTo>
                    <a:pt x="1035" y="295"/>
                  </a:lnTo>
                  <a:lnTo>
                    <a:pt x="1044" y="295"/>
                  </a:lnTo>
                  <a:lnTo>
                    <a:pt x="1048" y="295"/>
                  </a:lnTo>
                  <a:lnTo>
                    <a:pt x="1053" y="295"/>
                  </a:lnTo>
                  <a:lnTo>
                    <a:pt x="1061" y="295"/>
                  </a:lnTo>
                  <a:lnTo>
                    <a:pt x="1066" y="295"/>
                  </a:lnTo>
                  <a:lnTo>
                    <a:pt x="1074" y="295"/>
                  </a:lnTo>
                  <a:lnTo>
                    <a:pt x="1079" y="295"/>
                  </a:lnTo>
                  <a:lnTo>
                    <a:pt x="1087" y="295"/>
                  </a:lnTo>
                  <a:lnTo>
                    <a:pt x="1092" y="295"/>
                  </a:lnTo>
                  <a:lnTo>
                    <a:pt x="1100" y="295"/>
                  </a:lnTo>
                  <a:lnTo>
                    <a:pt x="1105" y="295"/>
                  </a:lnTo>
                  <a:lnTo>
                    <a:pt x="1113" y="295"/>
                  </a:lnTo>
                  <a:lnTo>
                    <a:pt x="1118" y="295"/>
                  </a:lnTo>
                  <a:lnTo>
                    <a:pt x="1122" y="295"/>
                  </a:lnTo>
                  <a:lnTo>
                    <a:pt x="1131" y="295"/>
                  </a:lnTo>
                  <a:lnTo>
                    <a:pt x="1135" y="295"/>
                  </a:lnTo>
                  <a:lnTo>
                    <a:pt x="1144" y="295"/>
                  </a:lnTo>
                  <a:lnTo>
                    <a:pt x="1148" y="295"/>
                  </a:lnTo>
                  <a:lnTo>
                    <a:pt x="1157" y="295"/>
                  </a:lnTo>
                  <a:lnTo>
                    <a:pt x="1161" y="295"/>
                  </a:lnTo>
                  <a:lnTo>
                    <a:pt x="1170" y="295"/>
                  </a:lnTo>
                  <a:lnTo>
                    <a:pt x="1174" y="295"/>
                  </a:lnTo>
                  <a:lnTo>
                    <a:pt x="1178" y="295"/>
                  </a:lnTo>
                  <a:lnTo>
                    <a:pt x="1187" y="295"/>
                  </a:lnTo>
                  <a:lnTo>
                    <a:pt x="1191" y="295"/>
                  </a:lnTo>
                  <a:lnTo>
                    <a:pt x="1200" y="295"/>
                  </a:lnTo>
                  <a:lnTo>
                    <a:pt x="1204" y="295"/>
                  </a:lnTo>
                  <a:lnTo>
                    <a:pt x="1213" y="295"/>
                  </a:lnTo>
                  <a:lnTo>
                    <a:pt x="1217" y="295"/>
                  </a:lnTo>
                  <a:lnTo>
                    <a:pt x="1226" y="295"/>
                  </a:lnTo>
                  <a:lnTo>
                    <a:pt x="1230" y="295"/>
                  </a:lnTo>
                  <a:lnTo>
                    <a:pt x="1235" y="295"/>
                  </a:lnTo>
                  <a:lnTo>
                    <a:pt x="1243" y="295"/>
                  </a:lnTo>
                  <a:lnTo>
                    <a:pt x="1248" y="295"/>
                  </a:lnTo>
                  <a:lnTo>
                    <a:pt x="1256" y="29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49" name="Line 47">
              <a:extLst>
                <a:ext uri="{FF2B5EF4-FFF2-40B4-BE49-F238E27FC236}">
                  <a16:creationId xmlns="" xmlns:a16="http://schemas.microsoft.com/office/drawing/2014/main" id="{B9451F73-5B27-452C-B3D3-AB62322E95BD}"/>
                </a:ext>
              </a:extLst>
            </p:cNvPr>
            <p:cNvSpPr>
              <a:spLocks noChangeShapeType="1"/>
            </p:cNvSpPr>
            <p:nvPr/>
          </p:nvSpPr>
          <p:spPr bwMode="auto">
            <a:xfrm>
              <a:off x="1470" y="2592"/>
              <a:ext cx="0"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50" name="Rectangle 48">
              <a:extLst>
                <a:ext uri="{FF2B5EF4-FFF2-40B4-BE49-F238E27FC236}">
                  <a16:creationId xmlns="" xmlns:a16="http://schemas.microsoft.com/office/drawing/2014/main" id="{416409F6-924F-4DEB-A18C-D1811B613987}"/>
                </a:ext>
              </a:extLst>
            </p:cNvPr>
            <p:cNvSpPr>
              <a:spLocks noChangeArrowheads="1"/>
            </p:cNvSpPr>
            <p:nvPr/>
          </p:nvSpPr>
          <p:spPr bwMode="auto">
            <a:xfrm>
              <a:off x="1050" y="3029"/>
              <a:ext cx="417" cy="18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1551" name="Rectangle 49">
              <a:extLst>
                <a:ext uri="{FF2B5EF4-FFF2-40B4-BE49-F238E27FC236}">
                  <a16:creationId xmlns="" xmlns:a16="http://schemas.microsoft.com/office/drawing/2014/main" id="{2A5AF1AB-02C2-45A8-ACE0-412E2FBD667B}"/>
                </a:ext>
              </a:extLst>
            </p:cNvPr>
            <p:cNvSpPr>
              <a:spLocks noChangeArrowheads="1"/>
            </p:cNvSpPr>
            <p:nvPr/>
          </p:nvSpPr>
          <p:spPr bwMode="auto">
            <a:xfrm>
              <a:off x="1476" y="3029"/>
              <a:ext cx="798" cy="18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chemeClr val="tx2"/>
                </a:solidFill>
              </a:endParaRPr>
            </a:p>
          </p:txBody>
        </p:sp>
        <p:sp>
          <p:nvSpPr>
            <p:cNvPr id="21552" name="Line 50">
              <a:extLst>
                <a:ext uri="{FF2B5EF4-FFF2-40B4-BE49-F238E27FC236}">
                  <a16:creationId xmlns="" xmlns:a16="http://schemas.microsoft.com/office/drawing/2014/main" id="{DF1F3AB3-1C1A-4848-AA88-AA2AA302D5D4}"/>
                </a:ext>
              </a:extLst>
            </p:cNvPr>
            <p:cNvSpPr>
              <a:spLocks noChangeShapeType="1"/>
            </p:cNvSpPr>
            <p:nvPr/>
          </p:nvSpPr>
          <p:spPr bwMode="auto">
            <a:xfrm>
              <a:off x="1470" y="2808"/>
              <a:ext cx="0" cy="3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53" name="Line 51">
              <a:extLst>
                <a:ext uri="{FF2B5EF4-FFF2-40B4-BE49-F238E27FC236}">
                  <a16:creationId xmlns="" xmlns:a16="http://schemas.microsoft.com/office/drawing/2014/main" id="{B65DB370-0EF4-4704-9003-B90A1165DF4D}"/>
                </a:ext>
              </a:extLst>
            </p:cNvPr>
            <p:cNvSpPr>
              <a:spLocks noChangeShapeType="1"/>
            </p:cNvSpPr>
            <p:nvPr/>
          </p:nvSpPr>
          <p:spPr bwMode="auto">
            <a:xfrm>
              <a:off x="1036" y="3023"/>
              <a:ext cx="122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4" name="Rectangle 52">
              <a:extLst>
                <a:ext uri="{FF2B5EF4-FFF2-40B4-BE49-F238E27FC236}">
                  <a16:creationId xmlns="" xmlns:a16="http://schemas.microsoft.com/office/drawing/2014/main" id="{731BEA66-B9BB-43D8-8142-269B13FF444F}"/>
                </a:ext>
              </a:extLst>
            </p:cNvPr>
            <p:cNvSpPr>
              <a:spLocks noChangeArrowheads="1"/>
            </p:cNvSpPr>
            <p:nvPr/>
          </p:nvSpPr>
          <p:spPr bwMode="auto">
            <a:xfrm>
              <a:off x="1745" y="2992"/>
              <a:ext cx="17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latin typeface="Times New Roman" panose="02020603050405020304" pitchFamily="18" charset="0"/>
                </a:rPr>
                <a:t>Nonrejection</a:t>
              </a:r>
            </a:p>
            <a:p>
              <a:pPr algn="ctr">
                <a:spcBef>
                  <a:spcPct val="0"/>
                </a:spcBef>
                <a:buFontTx/>
                <a:buNone/>
              </a:pPr>
              <a:r>
                <a:rPr lang="en-US" altLang="en-US" sz="1000">
                  <a:latin typeface="Times New Roman" panose="02020603050405020304" pitchFamily="18" charset="0"/>
                </a:rPr>
                <a:t>Region</a:t>
              </a:r>
            </a:p>
          </p:txBody>
        </p:sp>
        <p:sp>
          <p:nvSpPr>
            <p:cNvPr id="21555" name="Rectangle 53">
              <a:extLst>
                <a:ext uri="{FF2B5EF4-FFF2-40B4-BE49-F238E27FC236}">
                  <a16:creationId xmlns="" xmlns:a16="http://schemas.microsoft.com/office/drawing/2014/main" id="{3B9A07C3-A80A-4533-988E-93706007EFB5}"/>
                </a:ext>
              </a:extLst>
            </p:cNvPr>
            <p:cNvSpPr>
              <a:spLocks noChangeArrowheads="1"/>
            </p:cNvSpPr>
            <p:nvPr/>
          </p:nvSpPr>
          <p:spPr bwMode="auto">
            <a:xfrm>
              <a:off x="1242" y="3001"/>
              <a:ext cx="14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latin typeface="Times New Roman" panose="02020603050405020304" pitchFamily="18" charset="0"/>
                </a:rPr>
                <a:t>Rejection</a:t>
              </a:r>
            </a:p>
            <a:p>
              <a:pPr algn="ctr">
                <a:spcBef>
                  <a:spcPct val="0"/>
                </a:spcBef>
                <a:buFontTx/>
                <a:buNone/>
              </a:pPr>
              <a:r>
                <a:rPr lang="en-US" altLang="en-US" sz="1000">
                  <a:latin typeface="Times New Roman" panose="02020603050405020304" pitchFamily="18" charset="0"/>
                </a:rPr>
                <a:t>Region</a:t>
              </a:r>
            </a:p>
          </p:txBody>
        </p:sp>
        <p:sp>
          <p:nvSpPr>
            <p:cNvPr id="21556" name="Line 54">
              <a:extLst>
                <a:ext uri="{FF2B5EF4-FFF2-40B4-BE49-F238E27FC236}">
                  <a16:creationId xmlns="" xmlns:a16="http://schemas.microsoft.com/office/drawing/2014/main" id="{6CDC18EC-96D2-4340-AAB4-156AA592F9FC}"/>
                </a:ext>
              </a:extLst>
            </p:cNvPr>
            <p:cNvSpPr>
              <a:spLocks noChangeShapeType="1"/>
            </p:cNvSpPr>
            <p:nvPr/>
          </p:nvSpPr>
          <p:spPr bwMode="auto">
            <a:xfrm>
              <a:off x="1216" y="2313"/>
              <a:ext cx="169" cy="1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7" name="Line 55">
              <a:extLst>
                <a:ext uri="{FF2B5EF4-FFF2-40B4-BE49-F238E27FC236}">
                  <a16:creationId xmlns="" xmlns:a16="http://schemas.microsoft.com/office/drawing/2014/main" id="{9B23F90E-C4CA-4E31-BBE2-D4DBCD89EBC0}"/>
                </a:ext>
              </a:extLst>
            </p:cNvPr>
            <p:cNvSpPr>
              <a:spLocks noChangeShapeType="1"/>
            </p:cNvSpPr>
            <p:nvPr/>
          </p:nvSpPr>
          <p:spPr bwMode="auto">
            <a:xfrm flipH="1">
              <a:off x="1766" y="1929"/>
              <a:ext cx="188" cy="5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8" name="Rectangle 56">
              <a:extLst>
                <a:ext uri="{FF2B5EF4-FFF2-40B4-BE49-F238E27FC236}">
                  <a16:creationId xmlns="" xmlns:a16="http://schemas.microsoft.com/office/drawing/2014/main" id="{F5CB1C48-089F-48CB-B665-A22EEAB9C6C5}"/>
                </a:ext>
              </a:extLst>
            </p:cNvPr>
            <p:cNvSpPr>
              <a:spLocks noChangeArrowheads="1"/>
            </p:cNvSpPr>
            <p:nvPr/>
          </p:nvSpPr>
          <p:spPr bwMode="auto">
            <a:xfrm>
              <a:off x="663" y="1379"/>
              <a:ext cx="64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Critical Point for a Left-Tailed Test</a:t>
              </a:r>
            </a:p>
          </p:txBody>
        </p:sp>
        <p:sp>
          <p:nvSpPr>
            <p:cNvPr id="21559" name="Rectangle 57">
              <a:extLst>
                <a:ext uri="{FF2B5EF4-FFF2-40B4-BE49-F238E27FC236}">
                  <a16:creationId xmlns="" xmlns:a16="http://schemas.microsoft.com/office/drawing/2014/main" id="{DC141D4B-1A7F-474A-B603-08B7A7BEA384}"/>
                </a:ext>
              </a:extLst>
            </p:cNvPr>
            <p:cNvSpPr>
              <a:spLocks noChangeArrowheads="1"/>
            </p:cNvSpPr>
            <p:nvPr/>
          </p:nvSpPr>
          <p:spPr bwMode="auto">
            <a:xfrm>
              <a:off x="1530" y="2811"/>
              <a:ext cx="75" cy="9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t>-0.4</a:t>
              </a:r>
            </a:p>
          </p:txBody>
        </p:sp>
        <p:sp>
          <p:nvSpPr>
            <p:cNvPr id="21560" name="Line 58">
              <a:extLst>
                <a:ext uri="{FF2B5EF4-FFF2-40B4-BE49-F238E27FC236}">
                  <a16:creationId xmlns="" xmlns:a16="http://schemas.microsoft.com/office/drawing/2014/main" id="{9BC9F273-94ED-4125-8966-BE15A1B53AD7}"/>
                </a:ext>
              </a:extLst>
            </p:cNvPr>
            <p:cNvSpPr>
              <a:spLocks noChangeShapeType="1"/>
            </p:cNvSpPr>
            <p:nvPr/>
          </p:nvSpPr>
          <p:spPr bwMode="auto">
            <a:xfrm flipV="1">
              <a:off x="1608" y="2581"/>
              <a:ext cx="0" cy="24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EFE35645-0F40-44F3-A567-191A759E108E}"/>
              </a:ext>
            </a:extLst>
          </p:cNvPr>
          <p:cNvSpPr>
            <a:spLocks noChangeArrowheads="1"/>
          </p:cNvSpPr>
          <p:nvPr/>
        </p:nvSpPr>
        <p:spPr bwMode="auto">
          <a:xfrm>
            <a:off x="2212976" y="2286001"/>
            <a:ext cx="8131175" cy="2663825"/>
          </a:xfrm>
          <a:prstGeom prst="rect">
            <a:avLst/>
          </a:prstGeom>
          <a:solidFill>
            <a:srgbClr val="FFFFCC"/>
          </a:solidFill>
          <a:ln w="12700">
            <a:solidFill>
              <a:schemeClr val="tx1"/>
            </a:solidFill>
            <a:miter lim="800000"/>
            <a:headEnd/>
            <a:tailEnd/>
          </a:ln>
          <a:effectLst>
            <a:outerShdw dist="107763" dir="18900000" algn="ctr" rotWithShape="0">
              <a:schemeClr val="bg2"/>
            </a:outerShdw>
          </a:effec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81D58"/>
                </a:solidFill>
                <a:latin typeface="Times New Roman" panose="02020603050405020304" pitchFamily="18" charset="0"/>
              </a:rPr>
              <a:t>The </a:t>
            </a:r>
            <a:r>
              <a:rPr lang="en-US" altLang="en-US" sz="2800" b="1">
                <a:solidFill>
                  <a:srgbClr val="790015"/>
                </a:solidFill>
                <a:latin typeface="Times New Roman" panose="02020603050405020304" pitchFamily="18" charset="0"/>
              </a:rPr>
              <a:t>power</a:t>
            </a:r>
            <a:r>
              <a:rPr lang="en-US" altLang="en-US" sz="2800">
                <a:solidFill>
                  <a:srgbClr val="790015"/>
                </a:solidFill>
                <a:latin typeface="Times New Roman" panose="02020603050405020304" pitchFamily="18" charset="0"/>
              </a:rPr>
              <a:t> </a:t>
            </a:r>
            <a:r>
              <a:rPr lang="en-US" altLang="en-US" sz="2800">
                <a:solidFill>
                  <a:srgbClr val="081D58"/>
                </a:solidFill>
                <a:latin typeface="Times New Roman" panose="02020603050405020304" pitchFamily="18" charset="0"/>
              </a:rPr>
              <a:t>of a statistical hypothesis test is the probability of rejecting the null hypothesis when the null hypothesis is false.</a:t>
            </a:r>
          </a:p>
          <a:p>
            <a:pPr>
              <a:spcBef>
                <a:spcPct val="0"/>
              </a:spcBef>
              <a:buFontTx/>
              <a:buNone/>
            </a:pPr>
            <a:endParaRPr lang="en-US" altLang="en-US" sz="2800">
              <a:solidFill>
                <a:srgbClr val="081D58"/>
              </a:solidFill>
              <a:latin typeface="Times New Roman" panose="02020603050405020304" pitchFamily="18" charset="0"/>
            </a:endParaRPr>
          </a:p>
          <a:p>
            <a:pPr>
              <a:spcBef>
                <a:spcPct val="0"/>
              </a:spcBef>
              <a:buFontTx/>
              <a:buNone/>
            </a:pPr>
            <a:r>
              <a:rPr lang="en-US" altLang="en-US" sz="2800">
                <a:solidFill>
                  <a:srgbClr val="081D58"/>
                </a:solidFill>
                <a:latin typeface="Times New Roman" panose="02020603050405020304" pitchFamily="18" charset="0"/>
              </a:rPr>
              <a:t>			</a:t>
            </a:r>
            <a:r>
              <a:rPr lang="en-US" altLang="en-US" sz="2800" b="1">
                <a:solidFill>
                  <a:srgbClr val="790015"/>
                </a:solidFill>
                <a:latin typeface="Times New Roman" panose="02020603050405020304" pitchFamily="18" charset="0"/>
              </a:rPr>
              <a:t>Power = (1 - </a:t>
            </a:r>
            <a:r>
              <a:rPr lang="en-US" altLang="en-US" sz="2800" b="1">
                <a:solidFill>
                  <a:srgbClr val="790015"/>
                </a:solidFill>
                <a:latin typeface="Symbol" panose="05050102010706020507" pitchFamily="18" charset="2"/>
              </a:rPr>
              <a:t></a:t>
            </a:r>
            <a:r>
              <a:rPr lang="en-US" altLang="en-US" sz="2800" b="1">
                <a:solidFill>
                  <a:srgbClr val="790015"/>
                </a:solidFill>
                <a:latin typeface="Times New Roman" panose="02020603050405020304" pitchFamily="18" charset="0"/>
              </a:rPr>
              <a:t>)</a:t>
            </a:r>
          </a:p>
          <a:p>
            <a:pPr>
              <a:spcBef>
                <a:spcPct val="0"/>
              </a:spcBef>
              <a:buFontTx/>
              <a:buNone/>
            </a:pPr>
            <a:endParaRPr lang="en-US" altLang="en-US" sz="2800">
              <a:solidFill>
                <a:srgbClr val="081D58"/>
              </a:solidFill>
              <a:latin typeface="Times New Roman" panose="02020603050405020304" pitchFamily="18" charset="0"/>
            </a:endParaRPr>
          </a:p>
        </p:txBody>
      </p:sp>
      <p:sp>
        <p:nvSpPr>
          <p:cNvPr id="22531" name="Rectangle 3">
            <a:extLst>
              <a:ext uri="{FF2B5EF4-FFF2-40B4-BE49-F238E27FC236}">
                <a16:creationId xmlns="" xmlns:a16="http://schemas.microsoft.com/office/drawing/2014/main" id="{EE7C206B-DFA7-437F-A26A-786BEA9FF74D}"/>
              </a:ext>
            </a:extLst>
          </p:cNvPr>
          <p:cNvSpPr>
            <a:spLocks noGrp="1" noChangeArrowheads="1"/>
          </p:cNvSpPr>
          <p:nvPr>
            <p:ph type="title"/>
          </p:nvPr>
        </p:nvSpPr>
        <p:spPr>
          <a:xfrm>
            <a:off x="1981200" y="350838"/>
            <a:ext cx="8229600" cy="715962"/>
          </a:xfrm>
          <a:ln>
            <a:solidFill>
              <a:schemeClr val="tx1"/>
            </a:solidFill>
            <a:miter lim="800000"/>
            <a:headEnd/>
            <a:tailEnd/>
          </a:ln>
        </p:spPr>
        <p:txBody>
          <a:bodyPr/>
          <a:lstStyle/>
          <a:p>
            <a:pPr eaLnBrk="1" hangingPunct="1"/>
            <a:r>
              <a:rPr lang="en-US" altLang="en-US"/>
              <a:t>The Power of a Test</a:t>
            </a:r>
          </a:p>
        </p:txBody>
      </p:sp>
    </p:spTree>
  </p:cSld>
  <p:clrMapOvr>
    <a:masterClrMapping/>
  </p:clrMapOvr>
  <p:transition>
    <p:strip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78D47C7E-AA84-4F54-A535-93A52BF16839}"/>
              </a:ext>
            </a:extLst>
          </p:cNvPr>
          <p:cNvSpPr>
            <a:spLocks noChangeArrowheads="1"/>
          </p:cNvSpPr>
          <p:nvPr/>
        </p:nvSpPr>
        <p:spPr bwMode="auto">
          <a:xfrm>
            <a:off x="2190751" y="1817688"/>
            <a:ext cx="8054975" cy="925512"/>
          </a:xfrm>
          <a:prstGeom prst="rect">
            <a:avLst/>
          </a:prstGeom>
          <a:solidFill>
            <a:srgbClr val="FFCCCC"/>
          </a:solidFill>
          <a:ln w="12700">
            <a:solidFill>
              <a:schemeClr val="tx2"/>
            </a:solidFill>
            <a:miter lim="800000"/>
            <a:headEnd/>
            <a:tailEnd/>
          </a:ln>
          <a:effectLst>
            <a:outerShdw dist="107763" dir="18900000" algn="ctr" rotWithShape="0">
              <a:schemeClr val="bg2"/>
            </a:outerShdw>
          </a:effec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81D58"/>
                </a:solidFill>
                <a:latin typeface="Times New Roman" panose="02020603050405020304" pitchFamily="18" charset="0"/>
              </a:rPr>
              <a:t>The probability of a type II error, and the power of a test, depends on the actual value of the unknown population parameter.  The relationship between the population mean and the power of the test is called the </a:t>
            </a:r>
            <a:r>
              <a:rPr lang="en-US" altLang="en-US" sz="1800" b="1">
                <a:solidFill>
                  <a:srgbClr val="790015"/>
                </a:solidFill>
                <a:latin typeface="Times New Roman" panose="02020603050405020304" pitchFamily="18" charset="0"/>
              </a:rPr>
              <a:t>power function</a:t>
            </a:r>
            <a:r>
              <a:rPr lang="en-US" altLang="en-US" sz="1800">
                <a:solidFill>
                  <a:srgbClr val="081D58"/>
                </a:solidFill>
                <a:latin typeface="Times New Roman" panose="02020603050405020304" pitchFamily="18" charset="0"/>
              </a:rPr>
              <a:t>.</a:t>
            </a:r>
          </a:p>
        </p:txBody>
      </p:sp>
      <p:grpSp>
        <p:nvGrpSpPr>
          <p:cNvPr id="24579" name="Group 3">
            <a:extLst>
              <a:ext uri="{FF2B5EF4-FFF2-40B4-BE49-F238E27FC236}">
                <a16:creationId xmlns="" xmlns:a16="http://schemas.microsoft.com/office/drawing/2014/main" id="{1AB97BA2-F03E-45F9-B10A-45F3D4C8DDDF}"/>
              </a:ext>
            </a:extLst>
          </p:cNvPr>
          <p:cNvGrpSpPr>
            <a:grpSpLocks/>
          </p:cNvGrpSpPr>
          <p:nvPr/>
        </p:nvGrpSpPr>
        <p:grpSpPr bwMode="auto">
          <a:xfrm>
            <a:off x="6772275" y="3067050"/>
            <a:ext cx="3651250" cy="2565400"/>
            <a:chOff x="3170" y="1872"/>
            <a:chExt cx="2300" cy="1616"/>
          </a:xfrm>
        </p:grpSpPr>
        <p:sp>
          <p:nvSpPr>
            <p:cNvPr id="39940" name="Freeform 4">
              <a:extLst>
                <a:ext uri="{FF2B5EF4-FFF2-40B4-BE49-F238E27FC236}">
                  <a16:creationId xmlns="" xmlns:a16="http://schemas.microsoft.com/office/drawing/2014/main" id="{1FC7D056-8F4B-4065-AC31-157DA6CA7267}"/>
                </a:ext>
              </a:extLst>
            </p:cNvPr>
            <p:cNvSpPr>
              <a:spLocks/>
            </p:cNvSpPr>
            <p:nvPr/>
          </p:nvSpPr>
          <p:spPr bwMode="auto">
            <a:xfrm>
              <a:off x="3170" y="1872"/>
              <a:ext cx="2296" cy="1616"/>
            </a:xfrm>
            <a:custGeom>
              <a:avLst/>
              <a:gdLst/>
              <a:ahLst/>
              <a:cxnLst>
                <a:cxn ang="0">
                  <a:pos x="0" y="1615"/>
                </a:cxn>
                <a:cxn ang="0">
                  <a:pos x="2295" y="1615"/>
                </a:cxn>
                <a:cxn ang="0">
                  <a:pos x="2295" y="0"/>
                </a:cxn>
                <a:cxn ang="0">
                  <a:pos x="0" y="0"/>
                </a:cxn>
                <a:cxn ang="0">
                  <a:pos x="0" y="1615"/>
                </a:cxn>
              </a:cxnLst>
              <a:rect l="0" t="0" r="r" b="b"/>
              <a:pathLst>
                <a:path w="2296" h="1616">
                  <a:moveTo>
                    <a:pt x="0" y="1615"/>
                  </a:moveTo>
                  <a:lnTo>
                    <a:pt x="2295" y="1615"/>
                  </a:lnTo>
                  <a:lnTo>
                    <a:pt x="2295" y="0"/>
                  </a:lnTo>
                  <a:lnTo>
                    <a:pt x="0" y="0"/>
                  </a:lnTo>
                  <a:lnTo>
                    <a:pt x="0" y="1615"/>
                  </a:lnTo>
                </a:path>
              </a:pathLst>
            </a:custGeom>
            <a:gradFill rotWithShape="0">
              <a:gsLst>
                <a:gs pos="0">
                  <a:schemeClr val="hlink">
                    <a:gamma/>
                    <a:tint val="0"/>
                    <a:invGamma/>
                  </a:schemeClr>
                </a:gs>
                <a:gs pos="100000">
                  <a:schemeClr val="hlink"/>
                </a:gs>
              </a:gsLst>
              <a:path path="rect">
                <a:fillToRect l="50000" t="50000" r="50000" b="50000"/>
              </a:path>
            </a:gradFill>
            <a:ln w="12700" cap="rnd" cmpd="sng">
              <a:solidFill>
                <a:srgbClr val="000000"/>
              </a:solidFill>
              <a:prstDash val="solid"/>
              <a:round/>
              <a:headEnd type="none" w="med" len="med"/>
              <a:tailEnd type="none" w="med" len="med"/>
            </a:ln>
            <a:effectLst/>
          </p:spPr>
          <p:txBody>
            <a:bodyPr/>
            <a:lstStyle/>
            <a:p>
              <a:pPr algn="ctr" eaLnBrk="1" hangingPunct="1">
                <a:defRPr/>
              </a:pPr>
              <a:endParaRPr lang="en-US">
                <a:latin typeface="Arial" charset="0"/>
              </a:endParaRPr>
            </a:p>
          </p:txBody>
        </p:sp>
        <p:sp>
          <p:nvSpPr>
            <p:cNvPr id="39941" name="Rectangle 5">
              <a:extLst>
                <a:ext uri="{FF2B5EF4-FFF2-40B4-BE49-F238E27FC236}">
                  <a16:creationId xmlns="" xmlns:a16="http://schemas.microsoft.com/office/drawing/2014/main" id="{3536E1FE-2FB9-434F-B993-D01983A9EA01}"/>
                </a:ext>
              </a:extLst>
            </p:cNvPr>
            <p:cNvSpPr>
              <a:spLocks noChangeArrowheads="1"/>
            </p:cNvSpPr>
            <p:nvPr/>
          </p:nvSpPr>
          <p:spPr bwMode="auto">
            <a:xfrm>
              <a:off x="3180" y="3042"/>
              <a:ext cx="304" cy="134"/>
            </a:xfrm>
            <a:prstGeom prst="rect">
              <a:avLst/>
            </a:prstGeom>
            <a:gradFill rotWithShape="0">
              <a:gsLst>
                <a:gs pos="0">
                  <a:schemeClr val="hlink">
                    <a:gamma/>
                    <a:tint val="0"/>
                    <a:invGamma/>
                  </a:schemeClr>
                </a:gs>
                <a:gs pos="100000">
                  <a:schemeClr val="hlink"/>
                </a:gs>
              </a:gsLst>
              <a:path path="shape">
                <a:fillToRect l="50000" t="50000" r="50000" b="50000"/>
              </a:path>
            </a:gradFill>
            <a:ln w="12700">
              <a:solidFill>
                <a:schemeClr val="tx2"/>
              </a:solidFill>
              <a:miter lim="800000"/>
              <a:headEnd/>
              <a:tailEnd/>
            </a:ln>
            <a:effectLst/>
          </p:spPr>
          <p:txBody>
            <a:bodyPr wrap="none" lIns="90488" tIns="44450" rIns="90488" bIns="44450">
              <a:spAutoFit/>
            </a:bodyPr>
            <a:lstStyle/>
            <a:p>
              <a:pPr>
                <a:defRPr/>
              </a:pPr>
              <a:r>
                <a:rPr lang="en-US" sz="800">
                  <a:solidFill>
                    <a:srgbClr val="000000"/>
                  </a:solidFill>
                  <a:latin typeface="Symbol" pitchFamily="18" charset="2"/>
                </a:rPr>
                <a:t></a:t>
              </a:r>
            </a:p>
          </p:txBody>
        </p:sp>
        <p:grpSp>
          <p:nvGrpSpPr>
            <p:cNvPr id="24585" name="Group 6">
              <a:extLst>
                <a:ext uri="{FF2B5EF4-FFF2-40B4-BE49-F238E27FC236}">
                  <a16:creationId xmlns="" xmlns:a16="http://schemas.microsoft.com/office/drawing/2014/main" id="{806FCD29-C272-43A6-8327-55A278E4B6A8}"/>
                </a:ext>
              </a:extLst>
            </p:cNvPr>
            <p:cNvGrpSpPr>
              <a:grpSpLocks/>
            </p:cNvGrpSpPr>
            <p:nvPr/>
          </p:nvGrpSpPr>
          <p:grpSpPr bwMode="auto">
            <a:xfrm>
              <a:off x="3358" y="1882"/>
              <a:ext cx="2112" cy="1586"/>
              <a:chOff x="3263" y="1942"/>
              <a:chExt cx="1933" cy="1360"/>
            </a:xfrm>
          </p:grpSpPr>
          <p:sp>
            <p:nvSpPr>
              <p:cNvPr id="24586" name="Freeform 7">
                <a:extLst>
                  <a:ext uri="{FF2B5EF4-FFF2-40B4-BE49-F238E27FC236}">
                    <a16:creationId xmlns="" xmlns:a16="http://schemas.microsoft.com/office/drawing/2014/main" id="{ACE6DFA7-8C69-49C1-BC0C-699D14DAF03B}"/>
                  </a:ext>
                </a:extLst>
              </p:cNvPr>
              <p:cNvSpPr>
                <a:spLocks/>
              </p:cNvSpPr>
              <p:nvPr/>
            </p:nvSpPr>
            <p:spPr bwMode="auto">
              <a:xfrm>
                <a:off x="3629" y="2198"/>
                <a:ext cx="1378" cy="968"/>
              </a:xfrm>
              <a:custGeom>
                <a:avLst/>
                <a:gdLst>
                  <a:gd name="T0" fmla="*/ 0 w 1378"/>
                  <a:gd name="T1" fmla="*/ 967 h 968"/>
                  <a:gd name="T2" fmla="*/ 1377 w 1378"/>
                  <a:gd name="T3" fmla="*/ 967 h 968"/>
                  <a:gd name="T4" fmla="*/ 1377 w 1378"/>
                  <a:gd name="T5" fmla="*/ 0 h 968"/>
                  <a:gd name="T6" fmla="*/ 0 w 1378"/>
                  <a:gd name="T7" fmla="*/ 0 h 968"/>
                  <a:gd name="T8" fmla="*/ 0 w 1378"/>
                  <a:gd name="T9" fmla="*/ 967 h 968"/>
                  <a:gd name="T10" fmla="*/ 0 60000 65536"/>
                  <a:gd name="T11" fmla="*/ 0 60000 65536"/>
                  <a:gd name="T12" fmla="*/ 0 60000 65536"/>
                  <a:gd name="T13" fmla="*/ 0 60000 65536"/>
                  <a:gd name="T14" fmla="*/ 0 60000 65536"/>
                  <a:gd name="T15" fmla="*/ 0 w 1378"/>
                  <a:gd name="T16" fmla="*/ 0 h 968"/>
                  <a:gd name="T17" fmla="*/ 1378 w 1378"/>
                  <a:gd name="T18" fmla="*/ 968 h 968"/>
                </a:gdLst>
                <a:ahLst/>
                <a:cxnLst>
                  <a:cxn ang="T10">
                    <a:pos x="T0" y="T1"/>
                  </a:cxn>
                  <a:cxn ang="T11">
                    <a:pos x="T2" y="T3"/>
                  </a:cxn>
                  <a:cxn ang="T12">
                    <a:pos x="T4" y="T5"/>
                  </a:cxn>
                  <a:cxn ang="T13">
                    <a:pos x="T6" y="T7"/>
                  </a:cxn>
                  <a:cxn ang="T14">
                    <a:pos x="T8" y="T9"/>
                  </a:cxn>
                </a:cxnLst>
                <a:rect l="T15" t="T16" r="T17" b="T18"/>
                <a:pathLst>
                  <a:path w="1378" h="968">
                    <a:moveTo>
                      <a:pt x="0" y="967"/>
                    </a:moveTo>
                    <a:lnTo>
                      <a:pt x="1377" y="967"/>
                    </a:lnTo>
                    <a:lnTo>
                      <a:pt x="1377" y="0"/>
                    </a:lnTo>
                    <a:lnTo>
                      <a:pt x="0" y="0"/>
                    </a:lnTo>
                    <a:lnTo>
                      <a:pt x="0" y="9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587" name="Rectangle 8">
                <a:extLst>
                  <a:ext uri="{FF2B5EF4-FFF2-40B4-BE49-F238E27FC236}">
                    <a16:creationId xmlns="" xmlns:a16="http://schemas.microsoft.com/office/drawing/2014/main" id="{7C621894-D3D9-428C-8289-42FED00F0F1F}"/>
                  </a:ext>
                </a:extLst>
              </p:cNvPr>
              <p:cNvSpPr>
                <a:spLocks noChangeArrowheads="1"/>
              </p:cNvSpPr>
              <p:nvPr/>
            </p:nvSpPr>
            <p:spPr bwMode="auto">
              <a:xfrm>
                <a:off x="4857"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7</a:t>
                </a:r>
              </a:p>
            </p:txBody>
          </p:sp>
          <p:sp>
            <p:nvSpPr>
              <p:cNvPr id="24588" name="Rectangle 9">
                <a:extLst>
                  <a:ext uri="{FF2B5EF4-FFF2-40B4-BE49-F238E27FC236}">
                    <a16:creationId xmlns="" xmlns:a16="http://schemas.microsoft.com/office/drawing/2014/main" id="{FBB810D4-2649-47E8-B1AE-9EC335D5AF26}"/>
                  </a:ext>
                </a:extLst>
              </p:cNvPr>
              <p:cNvSpPr>
                <a:spLocks noChangeArrowheads="1"/>
              </p:cNvSpPr>
              <p:nvPr/>
            </p:nvSpPr>
            <p:spPr bwMode="auto">
              <a:xfrm>
                <a:off x="4889"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589" name="Rectangle 10">
                <a:extLst>
                  <a:ext uri="{FF2B5EF4-FFF2-40B4-BE49-F238E27FC236}">
                    <a16:creationId xmlns="" xmlns:a16="http://schemas.microsoft.com/office/drawing/2014/main" id="{C5BBCC37-454E-46C4-9C30-F8BE712F94AA}"/>
                  </a:ext>
                </a:extLst>
              </p:cNvPr>
              <p:cNvSpPr>
                <a:spLocks noChangeArrowheads="1"/>
              </p:cNvSpPr>
              <p:nvPr/>
            </p:nvSpPr>
            <p:spPr bwMode="auto">
              <a:xfrm>
                <a:off x="4727"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0" name="Rectangle 11">
                <a:extLst>
                  <a:ext uri="{FF2B5EF4-FFF2-40B4-BE49-F238E27FC236}">
                    <a16:creationId xmlns="" xmlns:a16="http://schemas.microsoft.com/office/drawing/2014/main" id="{2085C966-4306-4762-9706-C70505C9CB35}"/>
                  </a:ext>
                </a:extLst>
              </p:cNvPr>
              <p:cNvSpPr>
                <a:spLocks noChangeArrowheads="1"/>
              </p:cNvSpPr>
              <p:nvPr/>
            </p:nvSpPr>
            <p:spPr bwMode="auto">
              <a:xfrm>
                <a:off x="4759"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9</a:t>
                </a:r>
              </a:p>
            </p:txBody>
          </p:sp>
          <p:sp>
            <p:nvSpPr>
              <p:cNvPr id="24591" name="Rectangle 12">
                <a:extLst>
                  <a:ext uri="{FF2B5EF4-FFF2-40B4-BE49-F238E27FC236}">
                    <a16:creationId xmlns="" xmlns:a16="http://schemas.microsoft.com/office/drawing/2014/main" id="{6B12AD11-A901-42F5-A9DB-388C1FF1DE80}"/>
                  </a:ext>
                </a:extLst>
              </p:cNvPr>
              <p:cNvSpPr>
                <a:spLocks noChangeArrowheads="1"/>
              </p:cNvSpPr>
              <p:nvPr/>
            </p:nvSpPr>
            <p:spPr bwMode="auto">
              <a:xfrm>
                <a:off x="4598"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2" name="Rectangle 13">
                <a:extLst>
                  <a:ext uri="{FF2B5EF4-FFF2-40B4-BE49-F238E27FC236}">
                    <a16:creationId xmlns="" xmlns:a16="http://schemas.microsoft.com/office/drawing/2014/main" id="{88A31634-861E-445A-927D-A81981BE8123}"/>
                  </a:ext>
                </a:extLst>
              </p:cNvPr>
              <p:cNvSpPr>
                <a:spLocks noChangeArrowheads="1"/>
              </p:cNvSpPr>
              <p:nvPr/>
            </p:nvSpPr>
            <p:spPr bwMode="auto">
              <a:xfrm>
                <a:off x="4629"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8</a:t>
                </a:r>
              </a:p>
            </p:txBody>
          </p:sp>
          <p:sp>
            <p:nvSpPr>
              <p:cNvPr id="24593" name="Rectangle 14">
                <a:extLst>
                  <a:ext uri="{FF2B5EF4-FFF2-40B4-BE49-F238E27FC236}">
                    <a16:creationId xmlns="" xmlns:a16="http://schemas.microsoft.com/office/drawing/2014/main" id="{B61C5639-19FF-4DD7-A2B5-C98C50FE582F}"/>
                  </a:ext>
                </a:extLst>
              </p:cNvPr>
              <p:cNvSpPr>
                <a:spLocks noChangeArrowheads="1"/>
              </p:cNvSpPr>
              <p:nvPr/>
            </p:nvSpPr>
            <p:spPr bwMode="auto">
              <a:xfrm>
                <a:off x="4469"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4" name="Rectangle 15">
                <a:extLst>
                  <a:ext uri="{FF2B5EF4-FFF2-40B4-BE49-F238E27FC236}">
                    <a16:creationId xmlns="" xmlns:a16="http://schemas.microsoft.com/office/drawing/2014/main" id="{AB535664-4E5F-4686-AF59-90F75F2BD2A0}"/>
                  </a:ext>
                </a:extLst>
              </p:cNvPr>
              <p:cNvSpPr>
                <a:spLocks noChangeArrowheads="1"/>
              </p:cNvSpPr>
              <p:nvPr/>
            </p:nvSpPr>
            <p:spPr bwMode="auto">
              <a:xfrm>
                <a:off x="4498"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7</a:t>
                </a:r>
              </a:p>
            </p:txBody>
          </p:sp>
          <p:sp>
            <p:nvSpPr>
              <p:cNvPr id="24595" name="Rectangle 16">
                <a:extLst>
                  <a:ext uri="{FF2B5EF4-FFF2-40B4-BE49-F238E27FC236}">
                    <a16:creationId xmlns="" xmlns:a16="http://schemas.microsoft.com/office/drawing/2014/main" id="{4E12AFBB-978A-4443-9B5D-DBD37F6948F1}"/>
                  </a:ext>
                </a:extLst>
              </p:cNvPr>
              <p:cNvSpPr>
                <a:spLocks noChangeArrowheads="1"/>
              </p:cNvSpPr>
              <p:nvPr/>
            </p:nvSpPr>
            <p:spPr bwMode="auto">
              <a:xfrm>
                <a:off x="4339"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6" name="Rectangle 17">
                <a:extLst>
                  <a:ext uri="{FF2B5EF4-FFF2-40B4-BE49-F238E27FC236}">
                    <a16:creationId xmlns="" xmlns:a16="http://schemas.microsoft.com/office/drawing/2014/main" id="{FF4B7AFF-C43F-4C36-9EAF-6B861C7EF9DD}"/>
                  </a:ext>
                </a:extLst>
              </p:cNvPr>
              <p:cNvSpPr>
                <a:spLocks noChangeArrowheads="1"/>
              </p:cNvSpPr>
              <p:nvPr/>
            </p:nvSpPr>
            <p:spPr bwMode="auto">
              <a:xfrm>
                <a:off x="4369"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7" name="Rectangle 18">
                <a:extLst>
                  <a:ext uri="{FF2B5EF4-FFF2-40B4-BE49-F238E27FC236}">
                    <a16:creationId xmlns="" xmlns:a16="http://schemas.microsoft.com/office/drawing/2014/main" id="{A2D7350C-6FBA-48B7-AE40-42E804808142}"/>
                  </a:ext>
                </a:extLst>
              </p:cNvPr>
              <p:cNvSpPr>
                <a:spLocks noChangeArrowheads="1"/>
              </p:cNvSpPr>
              <p:nvPr/>
            </p:nvSpPr>
            <p:spPr bwMode="auto">
              <a:xfrm>
                <a:off x="421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598" name="Rectangle 19">
                <a:extLst>
                  <a:ext uri="{FF2B5EF4-FFF2-40B4-BE49-F238E27FC236}">
                    <a16:creationId xmlns="" xmlns:a16="http://schemas.microsoft.com/office/drawing/2014/main" id="{FC6EDE49-D272-4BEC-88BF-1B44906FA6EE}"/>
                  </a:ext>
                </a:extLst>
              </p:cNvPr>
              <p:cNvSpPr>
                <a:spLocks noChangeArrowheads="1"/>
              </p:cNvSpPr>
              <p:nvPr/>
            </p:nvSpPr>
            <p:spPr bwMode="auto">
              <a:xfrm>
                <a:off x="424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5</a:t>
                </a:r>
              </a:p>
            </p:txBody>
          </p:sp>
          <p:sp>
            <p:nvSpPr>
              <p:cNvPr id="24599" name="Rectangle 20">
                <a:extLst>
                  <a:ext uri="{FF2B5EF4-FFF2-40B4-BE49-F238E27FC236}">
                    <a16:creationId xmlns="" xmlns:a16="http://schemas.microsoft.com/office/drawing/2014/main" id="{53808767-3682-4CBC-A394-D7AE1C2D8588}"/>
                  </a:ext>
                </a:extLst>
              </p:cNvPr>
              <p:cNvSpPr>
                <a:spLocks noChangeArrowheads="1"/>
              </p:cNvSpPr>
              <p:nvPr/>
            </p:nvSpPr>
            <p:spPr bwMode="auto">
              <a:xfrm>
                <a:off x="408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00" name="Rectangle 21">
                <a:extLst>
                  <a:ext uri="{FF2B5EF4-FFF2-40B4-BE49-F238E27FC236}">
                    <a16:creationId xmlns="" xmlns:a16="http://schemas.microsoft.com/office/drawing/2014/main" id="{C0462DC4-C8C6-47C1-8FC0-AA4E564017D4}"/>
                  </a:ext>
                </a:extLst>
              </p:cNvPr>
              <p:cNvSpPr>
                <a:spLocks noChangeArrowheads="1"/>
              </p:cNvSpPr>
              <p:nvPr/>
            </p:nvSpPr>
            <p:spPr bwMode="auto">
              <a:xfrm>
                <a:off x="4113"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4</a:t>
                </a:r>
              </a:p>
            </p:txBody>
          </p:sp>
          <p:sp>
            <p:nvSpPr>
              <p:cNvPr id="24601" name="Rectangle 22">
                <a:extLst>
                  <a:ext uri="{FF2B5EF4-FFF2-40B4-BE49-F238E27FC236}">
                    <a16:creationId xmlns="" xmlns:a16="http://schemas.microsoft.com/office/drawing/2014/main" id="{8F2B9B6B-D8F8-474A-93BE-ED79312B633B}"/>
                  </a:ext>
                </a:extLst>
              </p:cNvPr>
              <p:cNvSpPr>
                <a:spLocks noChangeArrowheads="1"/>
              </p:cNvSpPr>
              <p:nvPr/>
            </p:nvSpPr>
            <p:spPr bwMode="auto">
              <a:xfrm>
                <a:off x="395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02" name="Rectangle 23">
                <a:extLst>
                  <a:ext uri="{FF2B5EF4-FFF2-40B4-BE49-F238E27FC236}">
                    <a16:creationId xmlns="" xmlns:a16="http://schemas.microsoft.com/office/drawing/2014/main" id="{C4ECA412-9AE0-437F-81C9-997DD4C7E12F}"/>
                  </a:ext>
                </a:extLst>
              </p:cNvPr>
              <p:cNvSpPr>
                <a:spLocks noChangeArrowheads="1"/>
              </p:cNvSpPr>
              <p:nvPr/>
            </p:nvSpPr>
            <p:spPr bwMode="auto">
              <a:xfrm>
                <a:off x="3983"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3</a:t>
                </a:r>
              </a:p>
            </p:txBody>
          </p:sp>
          <p:sp>
            <p:nvSpPr>
              <p:cNvPr id="24603" name="Rectangle 24">
                <a:extLst>
                  <a:ext uri="{FF2B5EF4-FFF2-40B4-BE49-F238E27FC236}">
                    <a16:creationId xmlns="" xmlns:a16="http://schemas.microsoft.com/office/drawing/2014/main" id="{9A5F2DEE-0CE7-4892-AB13-2FECA4DC6E6B}"/>
                  </a:ext>
                </a:extLst>
              </p:cNvPr>
              <p:cNvSpPr>
                <a:spLocks noChangeArrowheads="1"/>
              </p:cNvSpPr>
              <p:nvPr/>
            </p:nvSpPr>
            <p:spPr bwMode="auto">
              <a:xfrm>
                <a:off x="382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04" name="Rectangle 25">
                <a:extLst>
                  <a:ext uri="{FF2B5EF4-FFF2-40B4-BE49-F238E27FC236}">
                    <a16:creationId xmlns="" xmlns:a16="http://schemas.microsoft.com/office/drawing/2014/main" id="{2F507330-AFE2-432A-B792-26239DEE6B99}"/>
                  </a:ext>
                </a:extLst>
              </p:cNvPr>
              <p:cNvSpPr>
                <a:spLocks noChangeArrowheads="1"/>
              </p:cNvSpPr>
              <p:nvPr/>
            </p:nvSpPr>
            <p:spPr bwMode="auto">
              <a:xfrm>
                <a:off x="3854"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2</a:t>
                </a:r>
              </a:p>
            </p:txBody>
          </p:sp>
          <p:sp>
            <p:nvSpPr>
              <p:cNvPr id="24605" name="Rectangle 26">
                <a:extLst>
                  <a:ext uri="{FF2B5EF4-FFF2-40B4-BE49-F238E27FC236}">
                    <a16:creationId xmlns="" xmlns:a16="http://schemas.microsoft.com/office/drawing/2014/main" id="{B4BCDFCE-96AD-4FA3-AE44-84045CA690EB}"/>
                  </a:ext>
                </a:extLst>
              </p:cNvPr>
              <p:cNvSpPr>
                <a:spLocks noChangeArrowheads="1"/>
              </p:cNvSpPr>
              <p:nvPr/>
            </p:nvSpPr>
            <p:spPr bwMode="auto">
              <a:xfrm>
                <a:off x="3693" y="318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06" name="Rectangle 27">
                <a:extLst>
                  <a:ext uri="{FF2B5EF4-FFF2-40B4-BE49-F238E27FC236}">
                    <a16:creationId xmlns="" xmlns:a16="http://schemas.microsoft.com/office/drawing/2014/main" id="{5BCED3F7-B0CE-46FD-9A35-EC5CA3C52082}"/>
                  </a:ext>
                </a:extLst>
              </p:cNvPr>
              <p:cNvSpPr>
                <a:spLocks noChangeArrowheads="1"/>
              </p:cNvSpPr>
              <p:nvPr/>
            </p:nvSpPr>
            <p:spPr bwMode="auto">
              <a:xfrm>
                <a:off x="3724"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1</a:t>
                </a:r>
              </a:p>
            </p:txBody>
          </p:sp>
          <p:sp>
            <p:nvSpPr>
              <p:cNvPr id="24607" name="Rectangle 28">
                <a:extLst>
                  <a:ext uri="{FF2B5EF4-FFF2-40B4-BE49-F238E27FC236}">
                    <a16:creationId xmlns="" xmlns:a16="http://schemas.microsoft.com/office/drawing/2014/main" id="{AB79194B-C2F6-4225-ACE4-6402F3ECD4AC}"/>
                  </a:ext>
                </a:extLst>
              </p:cNvPr>
              <p:cNvSpPr>
                <a:spLocks noChangeArrowheads="1"/>
              </p:cNvSpPr>
              <p:nvPr/>
            </p:nvSpPr>
            <p:spPr bwMode="auto">
              <a:xfrm>
                <a:off x="3563"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08" name="Rectangle 29">
                <a:extLst>
                  <a:ext uri="{FF2B5EF4-FFF2-40B4-BE49-F238E27FC236}">
                    <a16:creationId xmlns="" xmlns:a16="http://schemas.microsoft.com/office/drawing/2014/main" id="{9B62BB39-A0CA-4B2B-9904-404F16FD4CF0}"/>
                  </a:ext>
                </a:extLst>
              </p:cNvPr>
              <p:cNvSpPr>
                <a:spLocks noChangeArrowheads="1"/>
              </p:cNvSpPr>
              <p:nvPr/>
            </p:nvSpPr>
            <p:spPr bwMode="auto">
              <a:xfrm>
                <a:off x="3594" y="3187"/>
                <a:ext cx="1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09" name="Line 30">
                <a:extLst>
                  <a:ext uri="{FF2B5EF4-FFF2-40B4-BE49-F238E27FC236}">
                    <a16:creationId xmlns="" xmlns:a16="http://schemas.microsoft.com/office/drawing/2014/main" id="{3F6562C5-DB64-4BDD-AB0E-37916013F608}"/>
                  </a:ext>
                </a:extLst>
              </p:cNvPr>
              <p:cNvSpPr>
                <a:spLocks noChangeShapeType="1"/>
              </p:cNvSpPr>
              <p:nvPr/>
            </p:nvSpPr>
            <p:spPr bwMode="auto">
              <a:xfrm>
                <a:off x="4946"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0" name="Line 31">
                <a:extLst>
                  <a:ext uri="{FF2B5EF4-FFF2-40B4-BE49-F238E27FC236}">
                    <a16:creationId xmlns="" xmlns:a16="http://schemas.microsoft.com/office/drawing/2014/main" id="{DFE4609E-D636-4002-ACF6-D89390554038}"/>
                  </a:ext>
                </a:extLst>
              </p:cNvPr>
              <p:cNvSpPr>
                <a:spLocks noChangeShapeType="1"/>
              </p:cNvSpPr>
              <p:nvPr/>
            </p:nvSpPr>
            <p:spPr bwMode="auto">
              <a:xfrm>
                <a:off x="4816"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1" name="Line 32">
                <a:extLst>
                  <a:ext uri="{FF2B5EF4-FFF2-40B4-BE49-F238E27FC236}">
                    <a16:creationId xmlns="" xmlns:a16="http://schemas.microsoft.com/office/drawing/2014/main" id="{45030302-7C87-4678-AA5F-3435A47EE229}"/>
                  </a:ext>
                </a:extLst>
              </p:cNvPr>
              <p:cNvSpPr>
                <a:spLocks noChangeShapeType="1"/>
              </p:cNvSpPr>
              <p:nvPr/>
            </p:nvSpPr>
            <p:spPr bwMode="auto">
              <a:xfrm>
                <a:off x="4686"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2" name="Line 33">
                <a:extLst>
                  <a:ext uri="{FF2B5EF4-FFF2-40B4-BE49-F238E27FC236}">
                    <a16:creationId xmlns="" xmlns:a16="http://schemas.microsoft.com/office/drawing/2014/main" id="{38036A39-EC7B-4D32-A55D-6B789B43308A}"/>
                  </a:ext>
                </a:extLst>
              </p:cNvPr>
              <p:cNvSpPr>
                <a:spLocks noChangeShapeType="1"/>
              </p:cNvSpPr>
              <p:nvPr/>
            </p:nvSpPr>
            <p:spPr bwMode="auto">
              <a:xfrm>
                <a:off x="4556"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3" name="Line 34">
                <a:extLst>
                  <a:ext uri="{FF2B5EF4-FFF2-40B4-BE49-F238E27FC236}">
                    <a16:creationId xmlns="" xmlns:a16="http://schemas.microsoft.com/office/drawing/2014/main" id="{A4BDF156-D66D-4EA8-BC8E-0C674E32FCA4}"/>
                  </a:ext>
                </a:extLst>
              </p:cNvPr>
              <p:cNvSpPr>
                <a:spLocks noChangeShapeType="1"/>
              </p:cNvSpPr>
              <p:nvPr/>
            </p:nvSpPr>
            <p:spPr bwMode="auto">
              <a:xfrm>
                <a:off x="4426"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4" name="Line 35">
                <a:extLst>
                  <a:ext uri="{FF2B5EF4-FFF2-40B4-BE49-F238E27FC236}">
                    <a16:creationId xmlns="" xmlns:a16="http://schemas.microsoft.com/office/drawing/2014/main" id="{016C6397-C0B2-42C9-A08D-46FAC6291791}"/>
                  </a:ext>
                </a:extLst>
              </p:cNvPr>
              <p:cNvSpPr>
                <a:spLocks noChangeShapeType="1"/>
              </p:cNvSpPr>
              <p:nvPr/>
            </p:nvSpPr>
            <p:spPr bwMode="auto">
              <a:xfrm>
                <a:off x="4300"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5" name="Line 36">
                <a:extLst>
                  <a:ext uri="{FF2B5EF4-FFF2-40B4-BE49-F238E27FC236}">
                    <a16:creationId xmlns="" xmlns:a16="http://schemas.microsoft.com/office/drawing/2014/main" id="{26C50BD7-8756-4491-98C5-FD57E1B54D23}"/>
                  </a:ext>
                </a:extLst>
              </p:cNvPr>
              <p:cNvSpPr>
                <a:spLocks noChangeShapeType="1"/>
              </p:cNvSpPr>
              <p:nvPr/>
            </p:nvSpPr>
            <p:spPr bwMode="auto">
              <a:xfrm>
                <a:off x="4170"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6" name="Line 37">
                <a:extLst>
                  <a:ext uri="{FF2B5EF4-FFF2-40B4-BE49-F238E27FC236}">
                    <a16:creationId xmlns="" xmlns:a16="http://schemas.microsoft.com/office/drawing/2014/main" id="{A0F1E82A-47BE-40A8-AB00-62AA31AB1DAF}"/>
                  </a:ext>
                </a:extLst>
              </p:cNvPr>
              <p:cNvSpPr>
                <a:spLocks noChangeShapeType="1"/>
              </p:cNvSpPr>
              <p:nvPr/>
            </p:nvSpPr>
            <p:spPr bwMode="auto">
              <a:xfrm>
                <a:off x="4040"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7" name="Line 38">
                <a:extLst>
                  <a:ext uri="{FF2B5EF4-FFF2-40B4-BE49-F238E27FC236}">
                    <a16:creationId xmlns="" xmlns:a16="http://schemas.microsoft.com/office/drawing/2014/main" id="{A38970C8-D211-49E6-A14A-801C654BDA50}"/>
                  </a:ext>
                </a:extLst>
              </p:cNvPr>
              <p:cNvSpPr>
                <a:spLocks noChangeShapeType="1"/>
              </p:cNvSpPr>
              <p:nvPr/>
            </p:nvSpPr>
            <p:spPr bwMode="auto">
              <a:xfrm>
                <a:off x="3911"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8" name="Line 39">
                <a:extLst>
                  <a:ext uri="{FF2B5EF4-FFF2-40B4-BE49-F238E27FC236}">
                    <a16:creationId xmlns="" xmlns:a16="http://schemas.microsoft.com/office/drawing/2014/main" id="{A47575A0-B328-44C7-A4A1-CF542BBD0662}"/>
                  </a:ext>
                </a:extLst>
              </p:cNvPr>
              <p:cNvSpPr>
                <a:spLocks noChangeShapeType="1"/>
              </p:cNvSpPr>
              <p:nvPr/>
            </p:nvSpPr>
            <p:spPr bwMode="auto">
              <a:xfrm>
                <a:off x="3781"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19" name="Line 40">
                <a:extLst>
                  <a:ext uri="{FF2B5EF4-FFF2-40B4-BE49-F238E27FC236}">
                    <a16:creationId xmlns="" xmlns:a16="http://schemas.microsoft.com/office/drawing/2014/main" id="{BBA237F1-A6E0-4330-987D-FA36C1EA2F70}"/>
                  </a:ext>
                </a:extLst>
              </p:cNvPr>
              <p:cNvSpPr>
                <a:spLocks noChangeShapeType="1"/>
              </p:cNvSpPr>
              <p:nvPr/>
            </p:nvSpPr>
            <p:spPr bwMode="auto">
              <a:xfrm>
                <a:off x="3651" y="3169"/>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20" name="Rectangle 41">
                <a:extLst>
                  <a:ext uri="{FF2B5EF4-FFF2-40B4-BE49-F238E27FC236}">
                    <a16:creationId xmlns="" xmlns:a16="http://schemas.microsoft.com/office/drawing/2014/main" id="{3EFA3C92-29BD-497B-94A6-87155E32462D}"/>
                  </a:ext>
                </a:extLst>
              </p:cNvPr>
              <p:cNvSpPr>
                <a:spLocks noChangeArrowheads="1"/>
              </p:cNvSpPr>
              <p:nvPr/>
            </p:nvSpPr>
            <p:spPr bwMode="auto">
              <a:xfrm>
                <a:off x="3416" y="2185"/>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1</a:t>
                </a:r>
              </a:p>
            </p:txBody>
          </p:sp>
          <p:sp>
            <p:nvSpPr>
              <p:cNvPr id="24621" name="Rectangle 42">
                <a:extLst>
                  <a:ext uri="{FF2B5EF4-FFF2-40B4-BE49-F238E27FC236}">
                    <a16:creationId xmlns="" xmlns:a16="http://schemas.microsoft.com/office/drawing/2014/main" id="{81B161F9-CCB7-4374-8C7B-4ADDE7966874}"/>
                  </a:ext>
                </a:extLst>
              </p:cNvPr>
              <p:cNvSpPr>
                <a:spLocks noChangeArrowheads="1"/>
              </p:cNvSpPr>
              <p:nvPr/>
            </p:nvSpPr>
            <p:spPr bwMode="auto">
              <a:xfrm>
                <a:off x="3446" y="2185"/>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22" name="Rectangle 43">
                <a:extLst>
                  <a:ext uri="{FF2B5EF4-FFF2-40B4-BE49-F238E27FC236}">
                    <a16:creationId xmlns="" xmlns:a16="http://schemas.microsoft.com/office/drawing/2014/main" id="{9D34D905-9CDE-4894-80F4-CDB1808ED745}"/>
                  </a:ext>
                </a:extLst>
              </p:cNvPr>
              <p:cNvSpPr>
                <a:spLocks noChangeArrowheads="1"/>
              </p:cNvSpPr>
              <p:nvPr/>
            </p:nvSpPr>
            <p:spPr bwMode="auto">
              <a:xfrm>
                <a:off x="3459" y="2185"/>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23" name="Rectangle 44">
                <a:extLst>
                  <a:ext uri="{FF2B5EF4-FFF2-40B4-BE49-F238E27FC236}">
                    <a16:creationId xmlns="" xmlns:a16="http://schemas.microsoft.com/office/drawing/2014/main" id="{3FB96230-97EB-4409-86FD-17931A989F91}"/>
                  </a:ext>
                </a:extLst>
              </p:cNvPr>
              <p:cNvSpPr>
                <a:spLocks noChangeArrowheads="1"/>
              </p:cNvSpPr>
              <p:nvPr/>
            </p:nvSpPr>
            <p:spPr bwMode="auto">
              <a:xfrm>
                <a:off x="3416" y="2276"/>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24" name="Rectangle 45">
                <a:extLst>
                  <a:ext uri="{FF2B5EF4-FFF2-40B4-BE49-F238E27FC236}">
                    <a16:creationId xmlns="" xmlns:a16="http://schemas.microsoft.com/office/drawing/2014/main" id="{B6CEA27D-86DC-4E40-9634-467768D335C0}"/>
                  </a:ext>
                </a:extLst>
              </p:cNvPr>
              <p:cNvSpPr>
                <a:spLocks noChangeArrowheads="1"/>
              </p:cNvSpPr>
              <p:nvPr/>
            </p:nvSpPr>
            <p:spPr bwMode="auto">
              <a:xfrm>
                <a:off x="3446" y="2276"/>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25" name="Rectangle 46">
                <a:extLst>
                  <a:ext uri="{FF2B5EF4-FFF2-40B4-BE49-F238E27FC236}">
                    <a16:creationId xmlns="" xmlns:a16="http://schemas.microsoft.com/office/drawing/2014/main" id="{85C1EF52-464F-422B-82D9-20F9D63B358E}"/>
                  </a:ext>
                </a:extLst>
              </p:cNvPr>
              <p:cNvSpPr>
                <a:spLocks noChangeArrowheads="1"/>
              </p:cNvSpPr>
              <p:nvPr/>
            </p:nvSpPr>
            <p:spPr bwMode="auto">
              <a:xfrm>
                <a:off x="3459" y="2276"/>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9</a:t>
                </a:r>
              </a:p>
            </p:txBody>
          </p:sp>
          <p:sp>
            <p:nvSpPr>
              <p:cNvPr id="24626" name="Rectangle 47">
                <a:extLst>
                  <a:ext uri="{FF2B5EF4-FFF2-40B4-BE49-F238E27FC236}">
                    <a16:creationId xmlns="" xmlns:a16="http://schemas.microsoft.com/office/drawing/2014/main" id="{A2A33236-E5CC-4D64-9513-742D0CBEA46D}"/>
                  </a:ext>
                </a:extLst>
              </p:cNvPr>
              <p:cNvSpPr>
                <a:spLocks noChangeArrowheads="1"/>
              </p:cNvSpPr>
              <p:nvPr/>
            </p:nvSpPr>
            <p:spPr bwMode="auto">
              <a:xfrm>
                <a:off x="3416" y="236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27" name="Rectangle 48">
                <a:extLst>
                  <a:ext uri="{FF2B5EF4-FFF2-40B4-BE49-F238E27FC236}">
                    <a16:creationId xmlns="" xmlns:a16="http://schemas.microsoft.com/office/drawing/2014/main" id="{0361B6F4-E702-4921-862F-01EC9298D06F}"/>
                  </a:ext>
                </a:extLst>
              </p:cNvPr>
              <p:cNvSpPr>
                <a:spLocks noChangeArrowheads="1"/>
              </p:cNvSpPr>
              <p:nvPr/>
            </p:nvSpPr>
            <p:spPr bwMode="auto">
              <a:xfrm>
                <a:off x="3446" y="2367"/>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28" name="Rectangle 49">
                <a:extLst>
                  <a:ext uri="{FF2B5EF4-FFF2-40B4-BE49-F238E27FC236}">
                    <a16:creationId xmlns="" xmlns:a16="http://schemas.microsoft.com/office/drawing/2014/main" id="{CA6BE735-F8ED-47F3-93A2-E71FC42397B0}"/>
                  </a:ext>
                </a:extLst>
              </p:cNvPr>
              <p:cNvSpPr>
                <a:spLocks noChangeArrowheads="1"/>
              </p:cNvSpPr>
              <p:nvPr/>
            </p:nvSpPr>
            <p:spPr bwMode="auto">
              <a:xfrm>
                <a:off x="3459" y="2367"/>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8</a:t>
                </a:r>
              </a:p>
            </p:txBody>
          </p:sp>
          <p:sp>
            <p:nvSpPr>
              <p:cNvPr id="24629" name="Rectangle 50">
                <a:extLst>
                  <a:ext uri="{FF2B5EF4-FFF2-40B4-BE49-F238E27FC236}">
                    <a16:creationId xmlns="" xmlns:a16="http://schemas.microsoft.com/office/drawing/2014/main" id="{99F151FD-C8A5-4675-A33C-32BF472B191B}"/>
                  </a:ext>
                </a:extLst>
              </p:cNvPr>
              <p:cNvSpPr>
                <a:spLocks noChangeArrowheads="1"/>
              </p:cNvSpPr>
              <p:nvPr/>
            </p:nvSpPr>
            <p:spPr bwMode="auto">
              <a:xfrm>
                <a:off x="3416" y="2458"/>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30" name="Rectangle 51">
                <a:extLst>
                  <a:ext uri="{FF2B5EF4-FFF2-40B4-BE49-F238E27FC236}">
                    <a16:creationId xmlns="" xmlns:a16="http://schemas.microsoft.com/office/drawing/2014/main" id="{1BC57D61-FBB9-4A72-8365-DB5D35CD2F5E}"/>
                  </a:ext>
                </a:extLst>
              </p:cNvPr>
              <p:cNvSpPr>
                <a:spLocks noChangeArrowheads="1"/>
              </p:cNvSpPr>
              <p:nvPr/>
            </p:nvSpPr>
            <p:spPr bwMode="auto">
              <a:xfrm>
                <a:off x="3446" y="2458"/>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31" name="Rectangle 52">
                <a:extLst>
                  <a:ext uri="{FF2B5EF4-FFF2-40B4-BE49-F238E27FC236}">
                    <a16:creationId xmlns="" xmlns:a16="http://schemas.microsoft.com/office/drawing/2014/main" id="{DDE99165-29BE-4C43-9461-315921F57921}"/>
                  </a:ext>
                </a:extLst>
              </p:cNvPr>
              <p:cNvSpPr>
                <a:spLocks noChangeArrowheads="1"/>
              </p:cNvSpPr>
              <p:nvPr/>
            </p:nvSpPr>
            <p:spPr bwMode="auto">
              <a:xfrm>
                <a:off x="3459" y="2458"/>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7</a:t>
                </a:r>
              </a:p>
            </p:txBody>
          </p:sp>
          <p:sp>
            <p:nvSpPr>
              <p:cNvPr id="24632" name="Rectangle 53">
                <a:extLst>
                  <a:ext uri="{FF2B5EF4-FFF2-40B4-BE49-F238E27FC236}">
                    <a16:creationId xmlns="" xmlns:a16="http://schemas.microsoft.com/office/drawing/2014/main" id="{573BFFBC-E849-4357-842C-E092489672F2}"/>
                  </a:ext>
                </a:extLst>
              </p:cNvPr>
              <p:cNvSpPr>
                <a:spLocks noChangeArrowheads="1"/>
              </p:cNvSpPr>
              <p:nvPr/>
            </p:nvSpPr>
            <p:spPr bwMode="auto">
              <a:xfrm>
                <a:off x="3416" y="2549"/>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33" name="Rectangle 54">
                <a:extLst>
                  <a:ext uri="{FF2B5EF4-FFF2-40B4-BE49-F238E27FC236}">
                    <a16:creationId xmlns="" xmlns:a16="http://schemas.microsoft.com/office/drawing/2014/main" id="{ED41A289-0DB3-4FE6-884C-39CCD51D13C2}"/>
                  </a:ext>
                </a:extLst>
              </p:cNvPr>
              <p:cNvSpPr>
                <a:spLocks noChangeArrowheads="1"/>
              </p:cNvSpPr>
              <p:nvPr/>
            </p:nvSpPr>
            <p:spPr bwMode="auto">
              <a:xfrm>
                <a:off x="3446" y="2549"/>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34" name="Rectangle 55">
                <a:extLst>
                  <a:ext uri="{FF2B5EF4-FFF2-40B4-BE49-F238E27FC236}">
                    <a16:creationId xmlns="" xmlns:a16="http://schemas.microsoft.com/office/drawing/2014/main" id="{D57B1E44-5115-4332-8A2F-401D826F8D78}"/>
                  </a:ext>
                </a:extLst>
              </p:cNvPr>
              <p:cNvSpPr>
                <a:spLocks noChangeArrowheads="1"/>
              </p:cNvSpPr>
              <p:nvPr/>
            </p:nvSpPr>
            <p:spPr bwMode="auto">
              <a:xfrm>
                <a:off x="3459" y="2549"/>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6</a:t>
                </a:r>
              </a:p>
            </p:txBody>
          </p:sp>
          <p:sp>
            <p:nvSpPr>
              <p:cNvPr id="24635" name="Rectangle 56">
                <a:extLst>
                  <a:ext uri="{FF2B5EF4-FFF2-40B4-BE49-F238E27FC236}">
                    <a16:creationId xmlns="" xmlns:a16="http://schemas.microsoft.com/office/drawing/2014/main" id="{534AA2C0-4750-44CD-B087-72CA48927CDF}"/>
                  </a:ext>
                </a:extLst>
              </p:cNvPr>
              <p:cNvSpPr>
                <a:spLocks noChangeArrowheads="1"/>
              </p:cNvSpPr>
              <p:nvPr/>
            </p:nvSpPr>
            <p:spPr bwMode="auto">
              <a:xfrm>
                <a:off x="3416" y="2640"/>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36" name="Rectangle 57">
                <a:extLst>
                  <a:ext uri="{FF2B5EF4-FFF2-40B4-BE49-F238E27FC236}">
                    <a16:creationId xmlns="" xmlns:a16="http://schemas.microsoft.com/office/drawing/2014/main" id="{0F78D90D-C12E-4118-B7E2-B61DD31081E3}"/>
                  </a:ext>
                </a:extLst>
              </p:cNvPr>
              <p:cNvSpPr>
                <a:spLocks noChangeArrowheads="1"/>
              </p:cNvSpPr>
              <p:nvPr/>
            </p:nvSpPr>
            <p:spPr bwMode="auto">
              <a:xfrm>
                <a:off x="3446" y="2640"/>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37" name="Rectangle 58">
                <a:extLst>
                  <a:ext uri="{FF2B5EF4-FFF2-40B4-BE49-F238E27FC236}">
                    <a16:creationId xmlns="" xmlns:a16="http://schemas.microsoft.com/office/drawing/2014/main" id="{B4488C93-9391-41F4-AABB-DA839934A5EA}"/>
                  </a:ext>
                </a:extLst>
              </p:cNvPr>
              <p:cNvSpPr>
                <a:spLocks noChangeArrowheads="1"/>
              </p:cNvSpPr>
              <p:nvPr/>
            </p:nvSpPr>
            <p:spPr bwMode="auto">
              <a:xfrm>
                <a:off x="3459" y="2640"/>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5</a:t>
                </a:r>
              </a:p>
            </p:txBody>
          </p:sp>
          <p:sp>
            <p:nvSpPr>
              <p:cNvPr id="24638" name="Rectangle 59">
                <a:extLst>
                  <a:ext uri="{FF2B5EF4-FFF2-40B4-BE49-F238E27FC236}">
                    <a16:creationId xmlns="" xmlns:a16="http://schemas.microsoft.com/office/drawing/2014/main" id="{5943E94F-BF02-4345-9ADF-8999A4AD9286}"/>
                  </a:ext>
                </a:extLst>
              </p:cNvPr>
              <p:cNvSpPr>
                <a:spLocks noChangeArrowheads="1"/>
              </p:cNvSpPr>
              <p:nvPr/>
            </p:nvSpPr>
            <p:spPr bwMode="auto">
              <a:xfrm>
                <a:off x="3416" y="2732"/>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39" name="Rectangle 60">
                <a:extLst>
                  <a:ext uri="{FF2B5EF4-FFF2-40B4-BE49-F238E27FC236}">
                    <a16:creationId xmlns="" xmlns:a16="http://schemas.microsoft.com/office/drawing/2014/main" id="{67301913-CCD2-4FF4-8A02-0D0C91CC8AF0}"/>
                  </a:ext>
                </a:extLst>
              </p:cNvPr>
              <p:cNvSpPr>
                <a:spLocks noChangeArrowheads="1"/>
              </p:cNvSpPr>
              <p:nvPr/>
            </p:nvSpPr>
            <p:spPr bwMode="auto">
              <a:xfrm>
                <a:off x="3446" y="2732"/>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40" name="Rectangle 61">
                <a:extLst>
                  <a:ext uri="{FF2B5EF4-FFF2-40B4-BE49-F238E27FC236}">
                    <a16:creationId xmlns="" xmlns:a16="http://schemas.microsoft.com/office/drawing/2014/main" id="{ECA42577-B349-463B-ACED-998B7023F567}"/>
                  </a:ext>
                </a:extLst>
              </p:cNvPr>
              <p:cNvSpPr>
                <a:spLocks noChangeArrowheads="1"/>
              </p:cNvSpPr>
              <p:nvPr/>
            </p:nvSpPr>
            <p:spPr bwMode="auto">
              <a:xfrm>
                <a:off x="3459" y="2732"/>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4</a:t>
                </a:r>
              </a:p>
            </p:txBody>
          </p:sp>
          <p:sp>
            <p:nvSpPr>
              <p:cNvPr id="24641" name="Rectangle 62">
                <a:extLst>
                  <a:ext uri="{FF2B5EF4-FFF2-40B4-BE49-F238E27FC236}">
                    <a16:creationId xmlns="" xmlns:a16="http://schemas.microsoft.com/office/drawing/2014/main" id="{B8CEFBAF-5605-413B-8359-426F83DCFA9A}"/>
                  </a:ext>
                </a:extLst>
              </p:cNvPr>
              <p:cNvSpPr>
                <a:spLocks noChangeArrowheads="1"/>
              </p:cNvSpPr>
              <p:nvPr/>
            </p:nvSpPr>
            <p:spPr bwMode="auto">
              <a:xfrm>
                <a:off x="3416" y="2823"/>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42" name="Rectangle 63">
                <a:extLst>
                  <a:ext uri="{FF2B5EF4-FFF2-40B4-BE49-F238E27FC236}">
                    <a16:creationId xmlns="" xmlns:a16="http://schemas.microsoft.com/office/drawing/2014/main" id="{0F5D7702-47E4-46F1-91AF-FB229F718574}"/>
                  </a:ext>
                </a:extLst>
              </p:cNvPr>
              <p:cNvSpPr>
                <a:spLocks noChangeArrowheads="1"/>
              </p:cNvSpPr>
              <p:nvPr/>
            </p:nvSpPr>
            <p:spPr bwMode="auto">
              <a:xfrm>
                <a:off x="3446" y="2823"/>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43" name="Rectangle 64">
                <a:extLst>
                  <a:ext uri="{FF2B5EF4-FFF2-40B4-BE49-F238E27FC236}">
                    <a16:creationId xmlns="" xmlns:a16="http://schemas.microsoft.com/office/drawing/2014/main" id="{011C13D4-8345-4209-A35D-AF2F74C8831D}"/>
                  </a:ext>
                </a:extLst>
              </p:cNvPr>
              <p:cNvSpPr>
                <a:spLocks noChangeArrowheads="1"/>
              </p:cNvSpPr>
              <p:nvPr/>
            </p:nvSpPr>
            <p:spPr bwMode="auto">
              <a:xfrm>
                <a:off x="3459" y="2823"/>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3</a:t>
                </a:r>
              </a:p>
            </p:txBody>
          </p:sp>
          <p:sp>
            <p:nvSpPr>
              <p:cNvPr id="24644" name="Rectangle 65">
                <a:extLst>
                  <a:ext uri="{FF2B5EF4-FFF2-40B4-BE49-F238E27FC236}">
                    <a16:creationId xmlns="" xmlns:a16="http://schemas.microsoft.com/office/drawing/2014/main" id="{B1E28C37-CF68-4F90-ACA2-22B27A997E4B}"/>
                  </a:ext>
                </a:extLst>
              </p:cNvPr>
              <p:cNvSpPr>
                <a:spLocks noChangeArrowheads="1"/>
              </p:cNvSpPr>
              <p:nvPr/>
            </p:nvSpPr>
            <p:spPr bwMode="auto">
              <a:xfrm>
                <a:off x="3416" y="2910"/>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45" name="Rectangle 66">
                <a:extLst>
                  <a:ext uri="{FF2B5EF4-FFF2-40B4-BE49-F238E27FC236}">
                    <a16:creationId xmlns="" xmlns:a16="http://schemas.microsoft.com/office/drawing/2014/main" id="{5B062B05-4E34-403A-B315-441335777826}"/>
                  </a:ext>
                </a:extLst>
              </p:cNvPr>
              <p:cNvSpPr>
                <a:spLocks noChangeArrowheads="1"/>
              </p:cNvSpPr>
              <p:nvPr/>
            </p:nvSpPr>
            <p:spPr bwMode="auto">
              <a:xfrm>
                <a:off x="3446" y="2910"/>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46" name="Rectangle 67">
                <a:extLst>
                  <a:ext uri="{FF2B5EF4-FFF2-40B4-BE49-F238E27FC236}">
                    <a16:creationId xmlns="" xmlns:a16="http://schemas.microsoft.com/office/drawing/2014/main" id="{EE7FF954-A9FE-4E09-AE54-87014B8091E0}"/>
                  </a:ext>
                </a:extLst>
              </p:cNvPr>
              <p:cNvSpPr>
                <a:spLocks noChangeArrowheads="1"/>
              </p:cNvSpPr>
              <p:nvPr/>
            </p:nvSpPr>
            <p:spPr bwMode="auto">
              <a:xfrm>
                <a:off x="3459" y="2910"/>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2</a:t>
                </a:r>
              </a:p>
            </p:txBody>
          </p:sp>
          <p:sp>
            <p:nvSpPr>
              <p:cNvPr id="24647" name="Rectangle 68">
                <a:extLst>
                  <a:ext uri="{FF2B5EF4-FFF2-40B4-BE49-F238E27FC236}">
                    <a16:creationId xmlns="" xmlns:a16="http://schemas.microsoft.com/office/drawing/2014/main" id="{9B74EEC7-33AE-4D38-A402-117FD44B084A}"/>
                  </a:ext>
                </a:extLst>
              </p:cNvPr>
              <p:cNvSpPr>
                <a:spLocks noChangeArrowheads="1"/>
              </p:cNvSpPr>
              <p:nvPr/>
            </p:nvSpPr>
            <p:spPr bwMode="auto">
              <a:xfrm>
                <a:off x="3416" y="3001"/>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48" name="Rectangle 69">
                <a:extLst>
                  <a:ext uri="{FF2B5EF4-FFF2-40B4-BE49-F238E27FC236}">
                    <a16:creationId xmlns="" xmlns:a16="http://schemas.microsoft.com/office/drawing/2014/main" id="{1B4C72D7-63BC-4D11-836D-22F5F447B3A2}"/>
                  </a:ext>
                </a:extLst>
              </p:cNvPr>
              <p:cNvSpPr>
                <a:spLocks noChangeArrowheads="1"/>
              </p:cNvSpPr>
              <p:nvPr/>
            </p:nvSpPr>
            <p:spPr bwMode="auto">
              <a:xfrm>
                <a:off x="3446" y="3001"/>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49" name="Rectangle 70">
                <a:extLst>
                  <a:ext uri="{FF2B5EF4-FFF2-40B4-BE49-F238E27FC236}">
                    <a16:creationId xmlns="" xmlns:a16="http://schemas.microsoft.com/office/drawing/2014/main" id="{681F46E4-DE07-4E33-B80E-BD772BD5CF30}"/>
                  </a:ext>
                </a:extLst>
              </p:cNvPr>
              <p:cNvSpPr>
                <a:spLocks noChangeArrowheads="1"/>
              </p:cNvSpPr>
              <p:nvPr/>
            </p:nvSpPr>
            <p:spPr bwMode="auto">
              <a:xfrm>
                <a:off x="3459" y="3001"/>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1</a:t>
                </a:r>
              </a:p>
            </p:txBody>
          </p:sp>
          <p:sp>
            <p:nvSpPr>
              <p:cNvPr id="24650" name="Rectangle 71">
                <a:extLst>
                  <a:ext uri="{FF2B5EF4-FFF2-40B4-BE49-F238E27FC236}">
                    <a16:creationId xmlns="" xmlns:a16="http://schemas.microsoft.com/office/drawing/2014/main" id="{F9228842-FC95-45F7-A89C-D93890C69C1B}"/>
                  </a:ext>
                </a:extLst>
              </p:cNvPr>
              <p:cNvSpPr>
                <a:spLocks noChangeArrowheads="1"/>
              </p:cNvSpPr>
              <p:nvPr/>
            </p:nvSpPr>
            <p:spPr bwMode="auto">
              <a:xfrm>
                <a:off x="3416" y="3092"/>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51" name="Rectangle 72">
                <a:extLst>
                  <a:ext uri="{FF2B5EF4-FFF2-40B4-BE49-F238E27FC236}">
                    <a16:creationId xmlns="" xmlns:a16="http://schemas.microsoft.com/office/drawing/2014/main" id="{499263DB-B8D8-4F23-B8CC-D6C5E809234D}"/>
                  </a:ext>
                </a:extLst>
              </p:cNvPr>
              <p:cNvSpPr>
                <a:spLocks noChangeArrowheads="1"/>
              </p:cNvSpPr>
              <p:nvPr/>
            </p:nvSpPr>
            <p:spPr bwMode="auto">
              <a:xfrm>
                <a:off x="3446" y="3092"/>
                <a:ext cx="12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a:t>
                </a:r>
              </a:p>
            </p:txBody>
          </p:sp>
          <p:sp>
            <p:nvSpPr>
              <p:cNvPr id="24652" name="Rectangle 73">
                <a:extLst>
                  <a:ext uri="{FF2B5EF4-FFF2-40B4-BE49-F238E27FC236}">
                    <a16:creationId xmlns="" xmlns:a16="http://schemas.microsoft.com/office/drawing/2014/main" id="{813BF6F1-5137-41A0-9A9E-424BFD0B4C46}"/>
                  </a:ext>
                </a:extLst>
              </p:cNvPr>
              <p:cNvSpPr>
                <a:spLocks noChangeArrowheads="1"/>
              </p:cNvSpPr>
              <p:nvPr/>
            </p:nvSpPr>
            <p:spPr bwMode="auto">
              <a:xfrm>
                <a:off x="3459" y="3092"/>
                <a:ext cx="1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0</a:t>
                </a:r>
              </a:p>
            </p:txBody>
          </p:sp>
          <p:sp>
            <p:nvSpPr>
              <p:cNvPr id="24653" name="Line 74">
                <a:extLst>
                  <a:ext uri="{FF2B5EF4-FFF2-40B4-BE49-F238E27FC236}">
                    <a16:creationId xmlns="" xmlns:a16="http://schemas.microsoft.com/office/drawing/2014/main" id="{11519649-E661-4062-BBC4-0D2F97C43E64}"/>
                  </a:ext>
                </a:extLst>
              </p:cNvPr>
              <p:cNvSpPr>
                <a:spLocks noChangeShapeType="1"/>
              </p:cNvSpPr>
              <p:nvPr/>
            </p:nvSpPr>
            <p:spPr bwMode="auto">
              <a:xfrm flipH="1">
                <a:off x="3577" y="2241"/>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4" name="Line 75">
                <a:extLst>
                  <a:ext uri="{FF2B5EF4-FFF2-40B4-BE49-F238E27FC236}">
                    <a16:creationId xmlns="" xmlns:a16="http://schemas.microsoft.com/office/drawing/2014/main" id="{55F4D5B8-CC1A-4E2C-B02F-B05D0DED35A5}"/>
                  </a:ext>
                </a:extLst>
              </p:cNvPr>
              <p:cNvSpPr>
                <a:spLocks noChangeShapeType="1"/>
              </p:cNvSpPr>
              <p:nvPr/>
            </p:nvSpPr>
            <p:spPr bwMode="auto">
              <a:xfrm flipH="1">
                <a:off x="3577" y="2332"/>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5" name="Line 76">
                <a:extLst>
                  <a:ext uri="{FF2B5EF4-FFF2-40B4-BE49-F238E27FC236}">
                    <a16:creationId xmlns="" xmlns:a16="http://schemas.microsoft.com/office/drawing/2014/main" id="{323EE5C9-A851-4D6E-8A76-42B94B66C4B7}"/>
                  </a:ext>
                </a:extLst>
              </p:cNvPr>
              <p:cNvSpPr>
                <a:spLocks noChangeShapeType="1"/>
              </p:cNvSpPr>
              <p:nvPr/>
            </p:nvSpPr>
            <p:spPr bwMode="auto">
              <a:xfrm flipH="1">
                <a:off x="3577" y="2423"/>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6" name="Line 77">
                <a:extLst>
                  <a:ext uri="{FF2B5EF4-FFF2-40B4-BE49-F238E27FC236}">
                    <a16:creationId xmlns="" xmlns:a16="http://schemas.microsoft.com/office/drawing/2014/main" id="{804F8244-7467-45C9-93A7-5F9160BB2618}"/>
                  </a:ext>
                </a:extLst>
              </p:cNvPr>
              <p:cNvSpPr>
                <a:spLocks noChangeShapeType="1"/>
              </p:cNvSpPr>
              <p:nvPr/>
            </p:nvSpPr>
            <p:spPr bwMode="auto">
              <a:xfrm flipH="1">
                <a:off x="3577" y="2514"/>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7" name="Line 78">
                <a:extLst>
                  <a:ext uri="{FF2B5EF4-FFF2-40B4-BE49-F238E27FC236}">
                    <a16:creationId xmlns="" xmlns:a16="http://schemas.microsoft.com/office/drawing/2014/main" id="{52FB910E-1606-454B-AECF-2AC458F063A8}"/>
                  </a:ext>
                </a:extLst>
              </p:cNvPr>
              <p:cNvSpPr>
                <a:spLocks noChangeShapeType="1"/>
              </p:cNvSpPr>
              <p:nvPr/>
            </p:nvSpPr>
            <p:spPr bwMode="auto">
              <a:xfrm flipH="1">
                <a:off x="3577" y="2606"/>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8" name="Line 79">
                <a:extLst>
                  <a:ext uri="{FF2B5EF4-FFF2-40B4-BE49-F238E27FC236}">
                    <a16:creationId xmlns="" xmlns:a16="http://schemas.microsoft.com/office/drawing/2014/main" id="{C5E46FED-541D-4978-AADD-9850A36D9AAC}"/>
                  </a:ext>
                </a:extLst>
              </p:cNvPr>
              <p:cNvSpPr>
                <a:spLocks noChangeShapeType="1"/>
              </p:cNvSpPr>
              <p:nvPr/>
            </p:nvSpPr>
            <p:spPr bwMode="auto">
              <a:xfrm flipH="1">
                <a:off x="3577" y="2697"/>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59" name="Line 80">
                <a:extLst>
                  <a:ext uri="{FF2B5EF4-FFF2-40B4-BE49-F238E27FC236}">
                    <a16:creationId xmlns="" xmlns:a16="http://schemas.microsoft.com/office/drawing/2014/main" id="{69AF3F7A-0CAF-4601-9493-45A5533A2CF6}"/>
                  </a:ext>
                </a:extLst>
              </p:cNvPr>
              <p:cNvSpPr>
                <a:spLocks noChangeShapeType="1"/>
              </p:cNvSpPr>
              <p:nvPr/>
            </p:nvSpPr>
            <p:spPr bwMode="auto">
              <a:xfrm flipH="1">
                <a:off x="3577" y="278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0" name="Line 81">
                <a:extLst>
                  <a:ext uri="{FF2B5EF4-FFF2-40B4-BE49-F238E27FC236}">
                    <a16:creationId xmlns="" xmlns:a16="http://schemas.microsoft.com/office/drawing/2014/main" id="{6B614942-C828-4D8B-AAEB-B09FAE1A8DE2}"/>
                  </a:ext>
                </a:extLst>
              </p:cNvPr>
              <p:cNvSpPr>
                <a:spLocks noChangeShapeType="1"/>
              </p:cNvSpPr>
              <p:nvPr/>
            </p:nvSpPr>
            <p:spPr bwMode="auto">
              <a:xfrm flipH="1">
                <a:off x="3577" y="2879"/>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1" name="Line 82">
                <a:extLst>
                  <a:ext uri="{FF2B5EF4-FFF2-40B4-BE49-F238E27FC236}">
                    <a16:creationId xmlns="" xmlns:a16="http://schemas.microsoft.com/office/drawing/2014/main" id="{440A7915-9365-48E7-B315-779F167DCC4F}"/>
                  </a:ext>
                </a:extLst>
              </p:cNvPr>
              <p:cNvSpPr>
                <a:spLocks noChangeShapeType="1"/>
              </p:cNvSpPr>
              <p:nvPr/>
            </p:nvSpPr>
            <p:spPr bwMode="auto">
              <a:xfrm flipH="1">
                <a:off x="3577" y="2966"/>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2" name="Line 83">
                <a:extLst>
                  <a:ext uri="{FF2B5EF4-FFF2-40B4-BE49-F238E27FC236}">
                    <a16:creationId xmlns="" xmlns:a16="http://schemas.microsoft.com/office/drawing/2014/main" id="{DFC15C0E-1F8C-4D5F-A326-9E83D6879F48}"/>
                  </a:ext>
                </a:extLst>
              </p:cNvPr>
              <p:cNvSpPr>
                <a:spLocks noChangeShapeType="1"/>
              </p:cNvSpPr>
              <p:nvPr/>
            </p:nvSpPr>
            <p:spPr bwMode="auto">
              <a:xfrm flipH="1">
                <a:off x="3577" y="3057"/>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3" name="Line 84">
                <a:extLst>
                  <a:ext uri="{FF2B5EF4-FFF2-40B4-BE49-F238E27FC236}">
                    <a16:creationId xmlns="" xmlns:a16="http://schemas.microsoft.com/office/drawing/2014/main" id="{889EAD04-E1A3-4850-AEDD-6B534BC24BFE}"/>
                  </a:ext>
                </a:extLst>
              </p:cNvPr>
              <p:cNvSpPr>
                <a:spLocks noChangeShapeType="1"/>
              </p:cNvSpPr>
              <p:nvPr/>
            </p:nvSpPr>
            <p:spPr bwMode="auto">
              <a:xfrm flipH="1">
                <a:off x="3577" y="314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4" name="Line 85">
                <a:extLst>
                  <a:ext uri="{FF2B5EF4-FFF2-40B4-BE49-F238E27FC236}">
                    <a16:creationId xmlns="" xmlns:a16="http://schemas.microsoft.com/office/drawing/2014/main" id="{BB14E54C-C6DB-4CBF-9418-FF9C9F124B77}"/>
                  </a:ext>
                </a:extLst>
              </p:cNvPr>
              <p:cNvSpPr>
                <a:spLocks noChangeShapeType="1"/>
              </p:cNvSpPr>
              <p:nvPr/>
            </p:nvSpPr>
            <p:spPr bwMode="auto">
              <a:xfrm>
                <a:off x="3655" y="3165"/>
                <a:ext cx="132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5" name="Line 86">
                <a:extLst>
                  <a:ext uri="{FF2B5EF4-FFF2-40B4-BE49-F238E27FC236}">
                    <a16:creationId xmlns="" xmlns:a16="http://schemas.microsoft.com/office/drawing/2014/main" id="{03B2F626-A756-4661-98FC-D5EC9C352262}"/>
                  </a:ext>
                </a:extLst>
              </p:cNvPr>
              <p:cNvSpPr>
                <a:spLocks noChangeShapeType="1"/>
              </p:cNvSpPr>
              <p:nvPr/>
            </p:nvSpPr>
            <p:spPr bwMode="auto">
              <a:xfrm flipV="1">
                <a:off x="3629" y="2211"/>
                <a:ext cx="0" cy="9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666" name="Freeform 87">
                <a:extLst>
                  <a:ext uri="{FF2B5EF4-FFF2-40B4-BE49-F238E27FC236}">
                    <a16:creationId xmlns="" xmlns:a16="http://schemas.microsoft.com/office/drawing/2014/main" id="{717229B1-5C19-4E52-A85C-CB226DD0D716}"/>
                  </a:ext>
                </a:extLst>
              </p:cNvPr>
              <p:cNvSpPr>
                <a:spLocks/>
              </p:cNvSpPr>
              <p:nvPr/>
            </p:nvSpPr>
            <p:spPr bwMode="auto">
              <a:xfrm>
                <a:off x="3655" y="2241"/>
                <a:ext cx="1292" cy="865"/>
              </a:xfrm>
              <a:custGeom>
                <a:avLst/>
                <a:gdLst>
                  <a:gd name="T0" fmla="*/ 17 w 1292"/>
                  <a:gd name="T1" fmla="*/ 855 h 865"/>
                  <a:gd name="T2" fmla="*/ 43 w 1292"/>
                  <a:gd name="T3" fmla="*/ 846 h 865"/>
                  <a:gd name="T4" fmla="*/ 69 w 1292"/>
                  <a:gd name="T5" fmla="*/ 833 h 865"/>
                  <a:gd name="T6" fmla="*/ 95 w 1292"/>
                  <a:gd name="T7" fmla="*/ 816 h 865"/>
                  <a:gd name="T8" fmla="*/ 121 w 1292"/>
                  <a:gd name="T9" fmla="*/ 799 h 865"/>
                  <a:gd name="T10" fmla="*/ 147 w 1292"/>
                  <a:gd name="T11" fmla="*/ 781 h 865"/>
                  <a:gd name="T12" fmla="*/ 173 w 1292"/>
                  <a:gd name="T13" fmla="*/ 760 h 865"/>
                  <a:gd name="T14" fmla="*/ 199 w 1292"/>
                  <a:gd name="T15" fmla="*/ 733 h 865"/>
                  <a:gd name="T16" fmla="*/ 225 w 1292"/>
                  <a:gd name="T17" fmla="*/ 707 h 865"/>
                  <a:gd name="T18" fmla="*/ 251 w 1292"/>
                  <a:gd name="T19" fmla="*/ 681 h 865"/>
                  <a:gd name="T20" fmla="*/ 277 w 1292"/>
                  <a:gd name="T21" fmla="*/ 651 h 865"/>
                  <a:gd name="T22" fmla="*/ 303 w 1292"/>
                  <a:gd name="T23" fmla="*/ 621 h 865"/>
                  <a:gd name="T24" fmla="*/ 329 w 1292"/>
                  <a:gd name="T25" fmla="*/ 586 h 865"/>
                  <a:gd name="T26" fmla="*/ 351 w 1292"/>
                  <a:gd name="T27" fmla="*/ 551 h 865"/>
                  <a:gd name="T28" fmla="*/ 377 w 1292"/>
                  <a:gd name="T29" fmla="*/ 516 h 865"/>
                  <a:gd name="T30" fmla="*/ 403 w 1292"/>
                  <a:gd name="T31" fmla="*/ 477 h 865"/>
                  <a:gd name="T32" fmla="*/ 429 w 1292"/>
                  <a:gd name="T33" fmla="*/ 443 h 865"/>
                  <a:gd name="T34" fmla="*/ 455 w 1292"/>
                  <a:gd name="T35" fmla="*/ 408 h 865"/>
                  <a:gd name="T36" fmla="*/ 481 w 1292"/>
                  <a:gd name="T37" fmla="*/ 373 h 865"/>
                  <a:gd name="T38" fmla="*/ 507 w 1292"/>
                  <a:gd name="T39" fmla="*/ 334 h 865"/>
                  <a:gd name="T40" fmla="*/ 533 w 1292"/>
                  <a:gd name="T41" fmla="*/ 304 h 865"/>
                  <a:gd name="T42" fmla="*/ 559 w 1292"/>
                  <a:gd name="T43" fmla="*/ 269 h 865"/>
                  <a:gd name="T44" fmla="*/ 585 w 1292"/>
                  <a:gd name="T45" fmla="*/ 239 h 865"/>
                  <a:gd name="T46" fmla="*/ 611 w 1292"/>
                  <a:gd name="T47" fmla="*/ 213 h 865"/>
                  <a:gd name="T48" fmla="*/ 637 w 1292"/>
                  <a:gd name="T49" fmla="*/ 182 h 865"/>
                  <a:gd name="T50" fmla="*/ 663 w 1292"/>
                  <a:gd name="T51" fmla="*/ 161 h 865"/>
                  <a:gd name="T52" fmla="*/ 689 w 1292"/>
                  <a:gd name="T53" fmla="*/ 134 h 865"/>
                  <a:gd name="T54" fmla="*/ 715 w 1292"/>
                  <a:gd name="T55" fmla="*/ 117 h 865"/>
                  <a:gd name="T56" fmla="*/ 741 w 1292"/>
                  <a:gd name="T57" fmla="*/ 100 h 865"/>
                  <a:gd name="T58" fmla="*/ 767 w 1292"/>
                  <a:gd name="T59" fmla="*/ 82 h 865"/>
                  <a:gd name="T60" fmla="*/ 793 w 1292"/>
                  <a:gd name="T61" fmla="*/ 69 h 865"/>
                  <a:gd name="T62" fmla="*/ 819 w 1292"/>
                  <a:gd name="T63" fmla="*/ 56 h 865"/>
                  <a:gd name="T64" fmla="*/ 845 w 1292"/>
                  <a:gd name="T65" fmla="*/ 48 h 865"/>
                  <a:gd name="T66" fmla="*/ 871 w 1292"/>
                  <a:gd name="T67" fmla="*/ 35 h 865"/>
                  <a:gd name="T68" fmla="*/ 897 w 1292"/>
                  <a:gd name="T69" fmla="*/ 30 h 865"/>
                  <a:gd name="T70" fmla="*/ 923 w 1292"/>
                  <a:gd name="T71" fmla="*/ 22 h 865"/>
                  <a:gd name="T72" fmla="*/ 949 w 1292"/>
                  <a:gd name="T73" fmla="*/ 17 h 865"/>
                  <a:gd name="T74" fmla="*/ 974 w 1292"/>
                  <a:gd name="T75" fmla="*/ 13 h 865"/>
                  <a:gd name="T76" fmla="*/ 996 w 1292"/>
                  <a:gd name="T77" fmla="*/ 9 h 865"/>
                  <a:gd name="T78" fmla="*/ 1022 w 1292"/>
                  <a:gd name="T79" fmla="*/ 9 h 865"/>
                  <a:gd name="T80" fmla="*/ 1048 w 1292"/>
                  <a:gd name="T81" fmla="*/ 4 h 865"/>
                  <a:gd name="T82" fmla="*/ 1074 w 1292"/>
                  <a:gd name="T83" fmla="*/ 4 h 865"/>
                  <a:gd name="T84" fmla="*/ 1100 w 1292"/>
                  <a:gd name="T85" fmla="*/ 4 h 865"/>
                  <a:gd name="T86" fmla="*/ 1126 w 1292"/>
                  <a:gd name="T87" fmla="*/ 0 h 865"/>
                  <a:gd name="T88" fmla="*/ 1152 w 1292"/>
                  <a:gd name="T89" fmla="*/ 0 h 865"/>
                  <a:gd name="T90" fmla="*/ 1178 w 1292"/>
                  <a:gd name="T91" fmla="*/ 0 h 865"/>
                  <a:gd name="T92" fmla="*/ 1204 w 1292"/>
                  <a:gd name="T93" fmla="*/ 0 h 865"/>
                  <a:gd name="T94" fmla="*/ 1230 w 1292"/>
                  <a:gd name="T95" fmla="*/ 0 h 865"/>
                  <a:gd name="T96" fmla="*/ 1256 w 1292"/>
                  <a:gd name="T97" fmla="*/ 0 h 865"/>
                  <a:gd name="T98" fmla="*/ 1282 w 1292"/>
                  <a:gd name="T99" fmla="*/ 0 h 8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2"/>
                  <a:gd name="T151" fmla="*/ 0 h 865"/>
                  <a:gd name="T152" fmla="*/ 1292 w 1292"/>
                  <a:gd name="T153" fmla="*/ 865 h 8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2" h="865">
                    <a:moveTo>
                      <a:pt x="0" y="864"/>
                    </a:moveTo>
                    <a:lnTo>
                      <a:pt x="4" y="859"/>
                    </a:lnTo>
                    <a:lnTo>
                      <a:pt x="9" y="859"/>
                    </a:lnTo>
                    <a:lnTo>
                      <a:pt x="17" y="855"/>
                    </a:lnTo>
                    <a:lnTo>
                      <a:pt x="22" y="855"/>
                    </a:lnTo>
                    <a:lnTo>
                      <a:pt x="30" y="851"/>
                    </a:lnTo>
                    <a:lnTo>
                      <a:pt x="35" y="846"/>
                    </a:lnTo>
                    <a:lnTo>
                      <a:pt x="43" y="846"/>
                    </a:lnTo>
                    <a:lnTo>
                      <a:pt x="48" y="842"/>
                    </a:lnTo>
                    <a:lnTo>
                      <a:pt x="56" y="838"/>
                    </a:lnTo>
                    <a:lnTo>
                      <a:pt x="61" y="833"/>
                    </a:lnTo>
                    <a:lnTo>
                      <a:pt x="69" y="833"/>
                    </a:lnTo>
                    <a:lnTo>
                      <a:pt x="74" y="829"/>
                    </a:lnTo>
                    <a:lnTo>
                      <a:pt x="82" y="825"/>
                    </a:lnTo>
                    <a:lnTo>
                      <a:pt x="87" y="820"/>
                    </a:lnTo>
                    <a:lnTo>
                      <a:pt x="95" y="816"/>
                    </a:lnTo>
                    <a:lnTo>
                      <a:pt x="100" y="812"/>
                    </a:lnTo>
                    <a:lnTo>
                      <a:pt x="108" y="807"/>
                    </a:lnTo>
                    <a:lnTo>
                      <a:pt x="113" y="803"/>
                    </a:lnTo>
                    <a:lnTo>
                      <a:pt x="121" y="799"/>
                    </a:lnTo>
                    <a:lnTo>
                      <a:pt x="126" y="794"/>
                    </a:lnTo>
                    <a:lnTo>
                      <a:pt x="134" y="790"/>
                    </a:lnTo>
                    <a:lnTo>
                      <a:pt x="139" y="786"/>
                    </a:lnTo>
                    <a:lnTo>
                      <a:pt x="147" y="781"/>
                    </a:lnTo>
                    <a:lnTo>
                      <a:pt x="152" y="773"/>
                    </a:lnTo>
                    <a:lnTo>
                      <a:pt x="160" y="768"/>
                    </a:lnTo>
                    <a:lnTo>
                      <a:pt x="165" y="764"/>
                    </a:lnTo>
                    <a:lnTo>
                      <a:pt x="173" y="760"/>
                    </a:lnTo>
                    <a:lnTo>
                      <a:pt x="178" y="751"/>
                    </a:lnTo>
                    <a:lnTo>
                      <a:pt x="186" y="747"/>
                    </a:lnTo>
                    <a:lnTo>
                      <a:pt x="191" y="742"/>
                    </a:lnTo>
                    <a:lnTo>
                      <a:pt x="199" y="733"/>
                    </a:lnTo>
                    <a:lnTo>
                      <a:pt x="204" y="729"/>
                    </a:lnTo>
                    <a:lnTo>
                      <a:pt x="212" y="720"/>
                    </a:lnTo>
                    <a:lnTo>
                      <a:pt x="217" y="716"/>
                    </a:lnTo>
                    <a:lnTo>
                      <a:pt x="225" y="707"/>
                    </a:lnTo>
                    <a:lnTo>
                      <a:pt x="230" y="703"/>
                    </a:lnTo>
                    <a:lnTo>
                      <a:pt x="238" y="694"/>
                    </a:lnTo>
                    <a:lnTo>
                      <a:pt x="243" y="686"/>
                    </a:lnTo>
                    <a:lnTo>
                      <a:pt x="251" y="681"/>
                    </a:lnTo>
                    <a:lnTo>
                      <a:pt x="256" y="673"/>
                    </a:lnTo>
                    <a:lnTo>
                      <a:pt x="264" y="664"/>
                    </a:lnTo>
                    <a:lnTo>
                      <a:pt x="269" y="660"/>
                    </a:lnTo>
                    <a:lnTo>
                      <a:pt x="277" y="651"/>
                    </a:lnTo>
                    <a:lnTo>
                      <a:pt x="282" y="642"/>
                    </a:lnTo>
                    <a:lnTo>
                      <a:pt x="290" y="634"/>
                    </a:lnTo>
                    <a:lnTo>
                      <a:pt x="295" y="625"/>
                    </a:lnTo>
                    <a:lnTo>
                      <a:pt x="303" y="621"/>
                    </a:lnTo>
                    <a:lnTo>
                      <a:pt x="308" y="612"/>
                    </a:lnTo>
                    <a:lnTo>
                      <a:pt x="316" y="603"/>
                    </a:lnTo>
                    <a:lnTo>
                      <a:pt x="321" y="595"/>
                    </a:lnTo>
                    <a:lnTo>
                      <a:pt x="329" y="586"/>
                    </a:lnTo>
                    <a:lnTo>
                      <a:pt x="334" y="577"/>
                    </a:lnTo>
                    <a:lnTo>
                      <a:pt x="338" y="569"/>
                    </a:lnTo>
                    <a:lnTo>
                      <a:pt x="347" y="560"/>
                    </a:lnTo>
                    <a:lnTo>
                      <a:pt x="351" y="551"/>
                    </a:lnTo>
                    <a:lnTo>
                      <a:pt x="360" y="543"/>
                    </a:lnTo>
                    <a:lnTo>
                      <a:pt x="364" y="534"/>
                    </a:lnTo>
                    <a:lnTo>
                      <a:pt x="373" y="525"/>
                    </a:lnTo>
                    <a:lnTo>
                      <a:pt x="377" y="516"/>
                    </a:lnTo>
                    <a:lnTo>
                      <a:pt x="385" y="508"/>
                    </a:lnTo>
                    <a:lnTo>
                      <a:pt x="390" y="499"/>
                    </a:lnTo>
                    <a:lnTo>
                      <a:pt x="398" y="490"/>
                    </a:lnTo>
                    <a:lnTo>
                      <a:pt x="403" y="477"/>
                    </a:lnTo>
                    <a:lnTo>
                      <a:pt x="411" y="469"/>
                    </a:lnTo>
                    <a:lnTo>
                      <a:pt x="416" y="460"/>
                    </a:lnTo>
                    <a:lnTo>
                      <a:pt x="424" y="451"/>
                    </a:lnTo>
                    <a:lnTo>
                      <a:pt x="429" y="443"/>
                    </a:lnTo>
                    <a:lnTo>
                      <a:pt x="437" y="434"/>
                    </a:lnTo>
                    <a:lnTo>
                      <a:pt x="442" y="425"/>
                    </a:lnTo>
                    <a:lnTo>
                      <a:pt x="450" y="417"/>
                    </a:lnTo>
                    <a:lnTo>
                      <a:pt x="455" y="408"/>
                    </a:lnTo>
                    <a:lnTo>
                      <a:pt x="463" y="399"/>
                    </a:lnTo>
                    <a:lnTo>
                      <a:pt x="468" y="391"/>
                    </a:lnTo>
                    <a:lnTo>
                      <a:pt x="476" y="382"/>
                    </a:lnTo>
                    <a:lnTo>
                      <a:pt x="481" y="373"/>
                    </a:lnTo>
                    <a:lnTo>
                      <a:pt x="489" y="360"/>
                    </a:lnTo>
                    <a:lnTo>
                      <a:pt x="494" y="352"/>
                    </a:lnTo>
                    <a:lnTo>
                      <a:pt x="502" y="343"/>
                    </a:lnTo>
                    <a:lnTo>
                      <a:pt x="507" y="334"/>
                    </a:lnTo>
                    <a:lnTo>
                      <a:pt x="515" y="325"/>
                    </a:lnTo>
                    <a:lnTo>
                      <a:pt x="520" y="321"/>
                    </a:lnTo>
                    <a:lnTo>
                      <a:pt x="528" y="312"/>
                    </a:lnTo>
                    <a:lnTo>
                      <a:pt x="533" y="304"/>
                    </a:lnTo>
                    <a:lnTo>
                      <a:pt x="541" y="295"/>
                    </a:lnTo>
                    <a:lnTo>
                      <a:pt x="546" y="286"/>
                    </a:lnTo>
                    <a:lnTo>
                      <a:pt x="554" y="278"/>
                    </a:lnTo>
                    <a:lnTo>
                      <a:pt x="559" y="269"/>
                    </a:lnTo>
                    <a:lnTo>
                      <a:pt x="567" y="260"/>
                    </a:lnTo>
                    <a:lnTo>
                      <a:pt x="572" y="256"/>
                    </a:lnTo>
                    <a:lnTo>
                      <a:pt x="580" y="247"/>
                    </a:lnTo>
                    <a:lnTo>
                      <a:pt x="585" y="239"/>
                    </a:lnTo>
                    <a:lnTo>
                      <a:pt x="593" y="230"/>
                    </a:lnTo>
                    <a:lnTo>
                      <a:pt x="598" y="226"/>
                    </a:lnTo>
                    <a:lnTo>
                      <a:pt x="606" y="217"/>
                    </a:lnTo>
                    <a:lnTo>
                      <a:pt x="611" y="213"/>
                    </a:lnTo>
                    <a:lnTo>
                      <a:pt x="619" y="204"/>
                    </a:lnTo>
                    <a:lnTo>
                      <a:pt x="624" y="195"/>
                    </a:lnTo>
                    <a:lnTo>
                      <a:pt x="632" y="191"/>
                    </a:lnTo>
                    <a:lnTo>
                      <a:pt x="637" y="182"/>
                    </a:lnTo>
                    <a:lnTo>
                      <a:pt x="645" y="178"/>
                    </a:lnTo>
                    <a:lnTo>
                      <a:pt x="650" y="169"/>
                    </a:lnTo>
                    <a:lnTo>
                      <a:pt x="658" y="165"/>
                    </a:lnTo>
                    <a:lnTo>
                      <a:pt x="663" y="161"/>
                    </a:lnTo>
                    <a:lnTo>
                      <a:pt x="667" y="152"/>
                    </a:lnTo>
                    <a:lnTo>
                      <a:pt x="676" y="148"/>
                    </a:lnTo>
                    <a:lnTo>
                      <a:pt x="680" y="143"/>
                    </a:lnTo>
                    <a:lnTo>
                      <a:pt x="689" y="134"/>
                    </a:lnTo>
                    <a:lnTo>
                      <a:pt x="693" y="130"/>
                    </a:lnTo>
                    <a:lnTo>
                      <a:pt x="702" y="126"/>
                    </a:lnTo>
                    <a:lnTo>
                      <a:pt x="706" y="121"/>
                    </a:lnTo>
                    <a:lnTo>
                      <a:pt x="715" y="117"/>
                    </a:lnTo>
                    <a:lnTo>
                      <a:pt x="719" y="113"/>
                    </a:lnTo>
                    <a:lnTo>
                      <a:pt x="728" y="108"/>
                    </a:lnTo>
                    <a:lnTo>
                      <a:pt x="732" y="104"/>
                    </a:lnTo>
                    <a:lnTo>
                      <a:pt x="741" y="100"/>
                    </a:lnTo>
                    <a:lnTo>
                      <a:pt x="745" y="95"/>
                    </a:lnTo>
                    <a:lnTo>
                      <a:pt x="754" y="91"/>
                    </a:lnTo>
                    <a:lnTo>
                      <a:pt x="758" y="87"/>
                    </a:lnTo>
                    <a:lnTo>
                      <a:pt x="767" y="82"/>
                    </a:lnTo>
                    <a:lnTo>
                      <a:pt x="771" y="78"/>
                    </a:lnTo>
                    <a:lnTo>
                      <a:pt x="780" y="74"/>
                    </a:lnTo>
                    <a:lnTo>
                      <a:pt x="784" y="69"/>
                    </a:lnTo>
                    <a:lnTo>
                      <a:pt x="793" y="69"/>
                    </a:lnTo>
                    <a:lnTo>
                      <a:pt x="797" y="65"/>
                    </a:lnTo>
                    <a:lnTo>
                      <a:pt x="806" y="61"/>
                    </a:lnTo>
                    <a:lnTo>
                      <a:pt x="810" y="61"/>
                    </a:lnTo>
                    <a:lnTo>
                      <a:pt x="819" y="56"/>
                    </a:lnTo>
                    <a:lnTo>
                      <a:pt x="823" y="52"/>
                    </a:lnTo>
                    <a:lnTo>
                      <a:pt x="832" y="52"/>
                    </a:lnTo>
                    <a:lnTo>
                      <a:pt x="836" y="48"/>
                    </a:lnTo>
                    <a:lnTo>
                      <a:pt x="845" y="48"/>
                    </a:lnTo>
                    <a:lnTo>
                      <a:pt x="849" y="43"/>
                    </a:lnTo>
                    <a:lnTo>
                      <a:pt x="858" y="39"/>
                    </a:lnTo>
                    <a:lnTo>
                      <a:pt x="862" y="39"/>
                    </a:lnTo>
                    <a:lnTo>
                      <a:pt x="871" y="35"/>
                    </a:lnTo>
                    <a:lnTo>
                      <a:pt x="875" y="35"/>
                    </a:lnTo>
                    <a:lnTo>
                      <a:pt x="884" y="35"/>
                    </a:lnTo>
                    <a:lnTo>
                      <a:pt x="888" y="30"/>
                    </a:lnTo>
                    <a:lnTo>
                      <a:pt x="897" y="30"/>
                    </a:lnTo>
                    <a:lnTo>
                      <a:pt x="901" y="26"/>
                    </a:lnTo>
                    <a:lnTo>
                      <a:pt x="910" y="26"/>
                    </a:lnTo>
                    <a:lnTo>
                      <a:pt x="914" y="26"/>
                    </a:lnTo>
                    <a:lnTo>
                      <a:pt x="923" y="22"/>
                    </a:lnTo>
                    <a:lnTo>
                      <a:pt x="927" y="22"/>
                    </a:lnTo>
                    <a:lnTo>
                      <a:pt x="936" y="22"/>
                    </a:lnTo>
                    <a:lnTo>
                      <a:pt x="940" y="17"/>
                    </a:lnTo>
                    <a:lnTo>
                      <a:pt x="949" y="17"/>
                    </a:lnTo>
                    <a:lnTo>
                      <a:pt x="953" y="17"/>
                    </a:lnTo>
                    <a:lnTo>
                      <a:pt x="961" y="17"/>
                    </a:lnTo>
                    <a:lnTo>
                      <a:pt x="966" y="13"/>
                    </a:lnTo>
                    <a:lnTo>
                      <a:pt x="974" y="13"/>
                    </a:lnTo>
                    <a:lnTo>
                      <a:pt x="979" y="13"/>
                    </a:lnTo>
                    <a:lnTo>
                      <a:pt x="987" y="13"/>
                    </a:lnTo>
                    <a:lnTo>
                      <a:pt x="992" y="13"/>
                    </a:lnTo>
                    <a:lnTo>
                      <a:pt x="996" y="9"/>
                    </a:lnTo>
                    <a:lnTo>
                      <a:pt x="1005" y="9"/>
                    </a:lnTo>
                    <a:lnTo>
                      <a:pt x="1009" y="9"/>
                    </a:lnTo>
                    <a:lnTo>
                      <a:pt x="1018" y="9"/>
                    </a:lnTo>
                    <a:lnTo>
                      <a:pt x="1022" y="9"/>
                    </a:lnTo>
                    <a:lnTo>
                      <a:pt x="1031" y="9"/>
                    </a:lnTo>
                    <a:lnTo>
                      <a:pt x="1035" y="9"/>
                    </a:lnTo>
                    <a:lnTo>
                      <a:pt x="1044" y="4"/>
                    </a:lnTo>
                    <a:lnTo>
                      <a:pt x="1048" y="4"/>
                    </a:lnTo>
                    <a:lnTo>
                      <a:pt x="1057" y="4"/>
                    </a:lnTo>
                    <a:lnTo>
                      <a:pt x="1061" y="4"/>
                    </a:lnTo>
                    <a:lnTo>
                      <a:pt x="1070" y="4"/>
                    </a:lnTo>
                    <a:lnTo>
                      <a:pt x="1074" y="4"/>
                    </a:lnTo>
                    <a:lnTo>
                      <a:pt x="1083" y="4"/>
                    </a:lnTo>
                    <a:lnTo>
                      <a:pt x="1087" y="4"/>
                    </a:lnTo>
                    <a:lnTo>
                      <a:pt x="1096" y="4"/>
                    </a:lnTo>
                    <a:lnTo>
                      <a:pt x="1100" y="4"/>
                    </a:lnTo>
                    <a:lnTo>
                      <a:pt x="1109" y="4"/>
                    </a:lnTo>
                    <a:lnTo>
                      <a:pt x="1113" y="0"/>
                    </a:lnTo>
                    <a:lnTo>
                      <a:pt x="1122" y="0"/>
                    </a:lnTo>
                    <a:lnTo>
                      <a:pt x="1126" y="0"/>
                    </a:lnTo>
                    <a:lnTo>
                      <a:pt x="1135" y="0"/>
                    </a:lnTo>
                    <a:lnTo>
                      <a:pt x="1139" y="0"/>
                    </a:lnTo>
                    <a:lnTo>
                      <a:pt x="1148" y="0"/>
                    </a:lnTo>
                    <a:lnTo>
                      <a:pt x="1152" y="0"/>
                    </a:lnTo>
                    <a:lnTo>
                      <a:pt x="1161" y="0"/>
                    </a:lnTo>
                    <a:lnTo>
                      <a:pt x="1165" y="0"/>
                    </a:lnTo>
                    <a:lnTo>
                      <a:pt x="1174" y="0"/>
                    </a:lnTo>
                    <a:lnTo>
                      <a:pt x="1178" y="0"/>
                    </a:lnTo>
                    <a:lnTo>
                      <a:pt x="1187" y="0"/>
                    </a:lnTo>
                    <a:lnTo>
                      <a:pt x="1191" y="0"/>
                    </a:lnTo>
                    <a:lnTo>
                      <a:pt x="1200" y="0"/>
                    </a:lnTo>
                    <a:lnTo>
                      <a:pt x="1204" y="0"/>
                    </a:lnTo>
                    <a:lnTo>
                      <a:pt x="1213" y="0"/>
                    </a:lnTo>
                    <a:lnTo>
                      <a:pt x="1217" y="0"/>
                    </a:lnTo>
                    <a:lnTo>
                      <a:pt x="1226" y="0"/>
                    </a:lnTo>
                    <a:lnTo>
                      <a:pt x="1230" y="0"/>
                    </a:lnTo>
                    <a:lnTo>
                      <a:pt x="1239" y="0"/>
                    </a:lnTo>
                    <a:lnTo>
                      <a:pt x="1243" y="0"/>
                    </a:lnTo>
                    <a:lnTo>
                      <a:pt x="1252" y="0"/>
                    </a:lnTo>
                    <a:lnTo>
                      <a:pt x="1256" y="0"/>
                    </a:lnTo>
                    <a:lnTo>
                      <a:pt x="1265" y="0"/>
                    </a:lnTo>
                    <a:lnTo>
                      <a:pt x="1269" y="0"/>
                    </a:lnTo>
                    <a:lnTo>
                      <a:pt x="1278" y="0"/>
                    </a:lnTo>
                    <a:lnTo>
                      <a:pt x="1282" y="0"/>
                    </a:lnTo>
                    <a:lnTo>
                      <a:pt x="129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667" name="Rectangle 88">
                <a:extLst>
                  <a:ext uri="{FF2B5EF4-FFF2-40B4-BE49-F238E27FC236}">
                    <a16:creationId xmlns="" xmlns:a16="http://schemas.microsoft.com/office/drawing/2014/main" id="{61B6A8BC-79F7-490C-A5D4-E579CAEE34CA}"/>
                  </a:ext>
                </a:extLst>
              </p:cNvPr>
              <p:cNvSpPr>
                <a:spLocks noChangeArrowheads="1"/>
              </p:cNvSpPr>
              <p:nvPr/>
            </p:nvSpPr>
            <p:spPr bwMode="auto">
              <a:xfrm>
                <a:off x="3481" y="1942"/>
                <a:ext cx="16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P</a:t>
                </a:r>
              </a:p>
            </p:txBody>
          </p:sp>
          <p:sp>
            <p:nvSpPr>
              <p:cNvPr id="24668" name="Rectangle 89">
                <a:extLst>
                  <a:ext uri="{FF2B5EF4-FFF2-40B4-BE49-F238E27FC236}">
                    <a16:creationId xmlns="" xmlns:a16="http://schemas.microsoft.com/office/drawing/2014/main" id="{D8C4C280-70ED-4357-B26D-6543FD25B2CA}"/>
                  </a:ext>
                </a:extLst>
              </p:cNvPr>
              <p:cNvSpPr>
                <a:spLocks noChangeArrowheads="1"/>
              </p:cNvSpPr>
              <p:nvPr/>
            </p:nvSpPr>
            <p:spPr bwMode="auto">
              <a:xfrm>
                <a:off x="3537"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24669" name="Rectangle 90">
                <a:extLst>
                  <a:ext uri="{FF2B5EF4-FFF2-40B4-BE49-F238E27FC236}">
                    <a16:creationId xmlns="" xmlns:a16="http://schemas.microsoft.com/office/drawing/2014/main" id="{6C3DECD9-8EF2-4421-8A40-E0AD80A52B50}"/>
                  </a:ext>
                </a:extLst>
              </p:cNvPr>
              <p:cNvSpPr>
                <a:spLocks noChangeArrowheads="1"/>
              </p:cNvSpPr>
              <p:nvPr/>
            </p:nvSpPr>
            <p:spPr bwMode="auto">
              <a:xfrm>
                <a:off x="3585" y="1942"/>
                <a:ext cx="17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w</a:t>
                </a:r>
              </a:p>
            </p:txBody>
          </p:sp>
          <p:sp>
            <p:nvSpPr>
              <p:cNvPr id="24670" name="Rectangle 91">
                <a:extLst>
                  <a:ext uri="{FF2B5EF4-FFF2-40B4-BE49-F238E27FC236}">
                    <a16:creationId xmlns="" xmlns:a16="http://schemas.microsoft.com/office/drawing/2014/main" id="{A6D4D959-18DF-4297-83A6-DE1D82B75D77}"/>
                  </a:ext>
                </a:extLst>
              </p:cNvPr>
              <p:cNvSpPr>
                <a:spLocks noChangeArrowheads="1"/>
              </p:cNvSpPr>
              <p:nvPr/>
            </p:nvSpPr>
            <p:spPr bwMode="auto">
              <a:xfrm>
                <a:off x="3641"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24671" name="Rectangle 92">
                <a:extLst>
                  <a:ext uri="{FF2B5EF4-FFF2-40B4-BE49-F238E27FC236}">
                    <a16:creationId xmlns="" xmlns:a16="http://schemas.microsoft.com/office/drawing/2014/main" id="{89211186-8F86-4599-AF62-EAA15349E42C}"/>
                  </a:ext>
                </a:extLst>
              </p:cNvPr>
              <p:cNvSpPr>
                <a:spLocks noChangeArrowheads="1"/>
              </p:cNvSpPr>
              <p:nvPr/>
            </p:nvSpPr>
            <p:spPr bwMode="auto">
              <a:xfrm>
                <a:off x="3689" y="1942"/>
                <a:ext cx="13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r</a:t>
                </a:r>
              </a:p>
            </p:txBody>
          </p:sp>
          <p:sp>
            <p:nvSpPr>
              <p:cNvPr id="24672" name="Rectangle 93">
                <a:extLst>
                  <a:ext uri="{FF2B5EF4-FFF2-40B4-BE49-F238E27FC236}">
                    <a16:creationId xmlns="" xmlns:a16="http://schemas.microsoft.com/office/drawing/2014/main" id="{DCDA4CB2-A32A-4888-8FD3-E6C1AD915DBD}"/>
                  </a:ext>
                </a:extLst>
              </p:cNvPr>
              <p:cNvSpPr>
                <a:spLocks noChangeArrowheads="1"/>
              </p:cNvSpPr>
              <p:nvPr/>
            </p:nvSpPr>
            <p:spPr bwMode="auto">
              <a:xfrm>
                <a:off x="3715"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73" name="Rectangle 94">
                <a:extLst>
                  <a:ext uri="{FF2B5EF4-FFF2-40B4-BE49-F238E27FC236}">
                    <a16:creationId xmlns="" xmlns:a16="http://schemas.microsoft.com/office/drawing/2014/main" id="{48B5F715-055F-43ED-85A3-2E64C70AD265}"/>
                  </a:ext>
                </a:extLst>
              </p:cNvPr>
              <p:cNvSpPr>
                <a:spLocks noChangeArrowheads="1"/>
              </p:cNvSpPr>
              <p:nvPr/>
            </p:nvSpPr>
            <p:spPr bwMode="auto">
              <a:xfrm>
                <a:off x="3737"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24674" name="Rectangle 95">
                <a:extLst>
                  <a:ext uri="{FF2B5EF4-FFF2-40B4-BE49-F238E27FC236}">
                    <a16:creationId xmlns="" xmlns:a16="http://schemas.microsoft.com/office/drawing/2014/main" id="{B2F1E5F2-CDC9-4552-933F-11323711F747}"/>
                  </a:ext>
                </a:extLst>
              </p:cNvPr>
              <p:cNvSpPr>
                <a:spLocks noChangeArrowheads="1"/>
              </p:cNvSpPr>
              <p:nvPr/>
            </p:nvSpPr>
            <p:spPr bwMode="auto">
              <a:xfrm>
                <a:off x="3784"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f</a:t>
                </a:r>
              </a:p>
            </p:txBody>
          </p:sp>
          <p:sp>
            <p:nvSpPr>
              <p:cNvPr id="24675" name="Rectangle 96">
                <a:extLst>
                  <a:ext uri="{FF2B5EF4-FFF2-40B4-BE49-F238E27FC236}">
                    <a16:creationId xmlns="" xmlns:a16="http://schemas.microsoft.com/office/drawing/2014/main" id="{6EC64A27-7F7E-4A1E-8B13-341678D62542}"/>
                  </a:ext>
                </a:extLst>
              </p:cNvPr>
              <p:cNvSpPr>
                <a:spLocks noChangeArrowheads="1"/>
              </p:cNvSpPr>
              <p:nvPr/>
            </p:nvSpPr>
            <p:spPr bwMode="auto">
              <a:xfrm>
                <a:off x="3810"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76" name="Rectangle 97">
                <a:extLst>
                  <a:ext uri="{FF2B5EF4-FFF2-40B4-BE49-F238E27FC236}">
                    <a16:creationId xmlns="" xmlns:a16="http://schemas.microsoft.com/office/drawing/2014/main" id="{F1B10390-C50F-4727-A029-A672C4594F62}"/>
                  </a:ext>
                </a:extLst>
              </p:cNvPr>
              <p:cNvSpPr>
                <a:spLocks noChangeArrowheads="1"/>
              </p:cNvSpPr>
              <p:nvPr/>
            </p:nvSpPr>
            <p:spPr bwMode="auto">
              <a:xfrm>
                <a:off x="3830"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a:t>
                </a:r>
              </a:p>
            </p:txBody>
          </p:sp>
          <p:sp>
            <p:nvSpPr>
              <p:cNvPr id="24677" name="Rectangle 98">
                <a:extLst>
                  <a:ext uri="{FF2B5EF4-FFF2-40B4-BE49-F238E27FC236}">
                    <a16:creationId xmlns="" xmlns:a16="http://schemas.microsoft.com/office/drawing/2014/main" id="{A484570C-58E3-4685-8A56-6F5C05C3952F}"/>
                  </a:ext>
                </a:extLst>
              </p:cNvPr>
              <p:cNvSpPr>
                <a:spLocks noChangeArrowheads="1"/>
              </p:cNvSpPr>
              <p:nvPr/>
            </p:nvSpPr>
            <p:spPr bwMode="auto">
              <a:xfrm>
                <a:off x="3875"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78" name="Rectangle 99">
                <a:extLst>
                  <a:ext uri="{FF2B5EF4-FFF2-40B4-BE49-F238E27FC236}">
                    <a16:creationId xmlns="" xmlns:a16="http://schemas.microsoft.com/office/drawing/2014/main" id="{D0545020-AFA0-4BCD-8E99-531F3D5B7A38}"/>
                  </a:ext>
                </a:extLst>
              </p:cNvPr>
              <p:cNvSpPr>
                <a:spLocks noChangeArrowheads="1"/>
              </p:cNvSpPr>
              <p:nvPr/>
            </p:nvSpPr>
            <p:spPr bwMode="auto">
              <a:xfrm>
                <a:off x="3896" y="1942"/>
                <a:ext cx="18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O</a:t>
                </a:r>
              </a:p>
            </p:txBody>
          </p:sp>
          <p:sp>
            <p:nvSpPr>
              <p:cNvPr id="24679" name="Rectangle 100">
                <a:extLst>
                  <a:ext uri="{FF2B5EF4-FFF2-40B4-BE49-F238E27FC236}">
                    <a16:creationId xmlns="" xmlns:a16="http://schemas.microsoft.com/office/drawing/2014/main" id="{06B099B6-62ED-4B81-B510-2967C28E167E}"/>
                  </a:ext>
                </a:extLst>
              </p:cNvPr>
              <p:cNvSpPr>
                <a:spLocks noChangeArrowheads="1"/>
              </p:cNvSpPr>
              <p:nvPr/>
            </p:nvSpPr>
            <p:spPr bwMode="auto">
              <a:xfrm>
                <a:off x="3962"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n</a:t>
                </a:r>
              </a:p>
            </p:txBody>
          </p:sp>
          <p:sp>
            <p:nvSpPr>
              <p:cNvPr id="24680" name="Rectangle 101">
                <a:extLst>
                  <a:ext uri="{FF2B5EF4-FFF2-40B4-BE49-F238E27FC236}">
                    <a16:creationId xmlns="" xmlns:a16="http://schemas.microsoft.com/office/drawing/2014/main" id="{7C2A2158-3CC3-4EFD-A5D9-2D4AC3AE65FF}"/>
                  </a:ext>
                </a:extLst>
              </p:cNvPr>
              <p:cNvSpPr>
                <a:spLocks noChangeArrowheads="1"/>
              </p:cNvSpPr>
              <p:nvPr/>
            </p:nvSpPr>
            <p:spPr bwMode="auto">
              <a:xfrm>
                <a:off x="4005"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24681" name="Rectangle 102">
                <a:extLst>
                  <a:ext uri="{FF2B5EF4-FFF2-40B4-BE49-F238E27FC236}">
                    <a16:creationId xmlns="" xmlns:a16="http://schemas.microsoft.com/office/drawing/2014/main" id="{8A0ECA1F-829F-4750-B9FB-FB0C97088793}"/>
                  </a:ext>
                </a:extLst>
              </p:cNvPr>
              <p:cNvSpPr>
                <a:spLocks noChangeArrowheads="1"/>
              </p:cNvSpPr>
              <p:nvPr/>
            </p:nvSpPr>
            <p:spPr bwMode="auto">
              <a:xfrm>
                <a:off x="4053" y="1942"/>
                <a:ext cx="13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t>
                </a:r>
              </a:p>
            </p:txBody>
          </p:sp>
          <p:sp>
            <p:nvSpPr>
              <p:cNvPr id="24682" name="Rectangle 103">
                <a:extLst>
                  <a:ext uri="{FF2B5EF4-FFF2-40B4-BE49-F238E27FC236}">
                    <a16:creationId xmlns="" xmlns:a16="http://schemas.microsoft.com/office/drawing/2014/main" id="{9100A82C-48F9-43DC-A227-C296240E5D14}"/>
                  </a:ext>
                </a:extLst>
              </p:cNvPr>
              <p:cNvSpPr>
                <a:spLocks noChangeArrowheads="1"/>
              </p:cNvSpPr>
              <p:nvPr/>
            </p:nvSpPr>
            <p:spPr bwMode="auto">
              <a:xfrm>
                <a:off x="4078" y="1942"/>
                <a:ext cx="16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24683" name="Rectangle 104">
                <a:extLst>
                  <a:ext uri="{FF2B5EF4-FFF2-40B4-BE49-F238E27FC236}">
                    <a16:creationId xmlns="" xmlns:a16="http://schemas.microsoft.com/office/drawing/2014/main" id="{7E13FDBD-8DB2-417B-A662-BB87530F09FD}"/>
                  </a:ext>
                </a:extLst>
              </p:cNvPr>
              <p:cNvSpPr>
                <a:spLocks noChangeArrowheads="1"/>
              </p:cNvSpPr>
              <p:nvPr/>
            </p:nvSpPr>
            <p:spPr bwMode="auto">
              <a:xfrm>
                <a:off x="4131"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a:t>
                </a:r>
              </a:p>
            </p:txBody>
          </p:sp>
          <p:sp>
            <p:nvSpPr>
              <p:cNvPr id="24684" name="Rectangle 105">
                <a:extLst>
                  <a:ext uri="{FF2B5EF4-FFF2-40B4-BE49-F238E27FC236}">
                    <a16:creationId xmlns="" xmlns:a16="http://schemas.microsoft.com/office/drawing/2014/main" id="{54A7E13B-45A0-4953-BA82-12F0711DBE5E}"/>
                  </a:ext>
                </a:extLst>
              </p:cNvPr>
              <p:cNvSpPr>
                <a:spLocks noChangeArrowheads="1"/>
              </p:cNvSpPr>
              <p:nvPr/>
            </p:nvSpPr>
            <p:spPr bwMode="auto">
              <a:xfrm>
                <a:off x="4173" y="1942"/>
                <a:ext cx="12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i</a:t>
                </a:r>
              </a:p>
            </p:txBody>
          </p:sp>
          <p:sp>
            <p:nvSpPr>
              <p:cNvPr id="24685" name="Rectangle 106">
                <a:extLst>
                  <a:ext uri="{FF2B5EF4-FFF2-40B4-BE49-F238E27FC236}">
                    <a16:creationId xmlns="" xmlns:a16="http://schemas.microsoft.com/office/drawing/2014/main" id="{45D42AA6-AEFC-4CCA-86F8-A485BA07C4D9}"/>
                  </a:ext>
                </a:extLst>
              </p:cNvPr>
              <p:cNvSpPr>
                <a:spLocks noChangeArrowheads="1"/>
              </p:cNvSpPr>
              <p:nvPr/>
            </p:nvSpPr>
            <p:spPr bwMode="auto">
              <a:xfrm>
                <a:off x="4191" y="1942"/>
                <a:ext cx="12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l</a:t>
                </a:r>
              </a:p>
            </p:txBody>
          </p:sp>
          <p:sp>
            <p:nvSpPr>
              <p:cNvPr id="24686" name="Rectangle 107">
                <a:extLst>
                  <a:ext uri="{FF2B5EF4-FFF2-40B4-BE49-F238E27FC236}">
                    <a16:creationId xmlns="" xmlns:a16="http://schemas.microsoft.com/office/drawing/2014/main" id="{D5E054BF-3718-456B-B3D2-6A908C043A7B}"/>
                  </a:ext>
                </a:extLst>
              </p:cNvPr>
              <p:cNvSpPr>
                <a:spLocks noChangeArrowheads="1"/>
              </p:cNvSpPr>
              <p:nvPr/>
            </p:nvSpPr>
            <p:spPr bwMode="auto">
              <a:xfrm>
                <a:off x="4207"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24687" name="Rectangle 108">
                <a:extLst>
                  <a:ext uri="{FF2B5EF4-FFF2-40B4-BE49-F238E27FC236}">
                    <a16:creationId xmlns="" xmlns:a16="http://schemas.microsoft.com/office/drawing/2014/main" id="{2864B99E-94FD-4A51-A13C-C644FF488672}"/>
                  </a:ext>
                </a:extLst>
              </p:cNvPr>
              <p:cNvSpPr>
                <a:spLocks noChangeArrowheads="1"/>
              </p:cNvSpPr>
              <p:nvPr/>
            </p:nvSpPr>
            <p:spPr bwMode="auto">
              <a:xfrm>
                <a:off x="4255"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d</a:t>
                </a:r>
              </a:p>
            </p:txBody>
          </p:sp>
          <p:sp>
            <p:nvSpPr>
              <p:cNvPr id="24688" name="Rectangle 109">
                <a:extLst>
                  <a:ext uri="{FF2B5EF4-FFF2-40B4-BE49-F238E27FC236}">
                    <a16:creationId xmlns="" xmlns:a16="http://schemas.microsoft.com/office/drawing/2014/main" id="{39F88E89-4A29-4C1C-BA5A-06DF3660FDC4}"/>
                  </a:ext>
                </a:extLst>
              </p:cNvPr>
              <p:cNvSpPr>
                <a:spLocks noChangeArrowheads="1"/>
              </p:cNvSpPr>
              <p:nvPr/>
            </p:nvSpPr>
            <p:spPr bwMode="auto">
              <a:xfrm>
                <a:off x="4304"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89" name="Rectangle 110">
                <a:extLst>
                  <a:ext uri="{FF2B5EF4-FFF2-40B4-BE49-F238E27FC236}">
                    <a16:creationId xmlns="" xmlns:a16="http://schemas.microsoft.com/office/drawing/2014/main" id="{F7A13519-AAB0-4F95-8410-E0FA809FA65E}"/>
                  </a:ext>
                </a:extLst>
              </p:cNvPr>
              <p:cNvSpPr>
                <a:spLocks noChangeArrowheads="1"/>
              </p:cNvSpPr>
              <p:nvPr/>
            </p:nvSpPr>
            <p:spPr bwMode="auto">
              <a:xfrm>
                <a:off x="4326" y="1942"/>
                <a:ext cx="16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24690" name="Rectangle 111">
                <a:extLst>
                  <a:ext uri="{FF2B5EF4-FFF2-40B4-BE49-F238E27FC236}">
                    <a16:creationId xmlns="" xmlns:a16="http://schemas.microsoft.com/office/drawing/2014/main" id="{55D0AC6A-3362-4500-90B8-B4F55F0654EA}"/>
                  </a:ext>
                </a:extLst>
              </p:cNvPr>
              <p:cNvSpPr>
                <a:spLocks noChangeArrowheads="1"/>
              </p:cNvSpPr>
              <p:nvPr/>
            </p:nvSpPr>
            <p:spPr bwMode="auto">
              <a:xfrm>
                <a:off x="4377"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e</a:t>
                </a:r>
              </a:p>
            </p:txBody>
          </p:sp>
          <p:sp>
            <p:nvSpPr>
              <p:cNvPr id="24691" name="Rectangle 112">
                <a:extLst>
                  <a:ext uri="{FF2B5EF4-FFF2-40B4-BE49-F238E27FC236}">
                    <a16:creationId xmlns="" xmlns:a16="http://schemas.microsoft.com/office/drawing/2014/main" id="{567DDB38-87E6-48DF-A4D3-E3DA7E4CAC0F}"/>
                  </a:ext>
                </a:extLst>
              </p:cNvPr>
              <p:cNvSpPr>
                <a:spLocks noChangeArrowheads="1"/>
              </p:cNvSpPr>
              <p:nvPr/>
            </p:nvSpPr>
            <p:spPr bwMode="auto">
              <a:xfrm>
                <a:off x="4423" y="1942"/>
                <a:ext cx="15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s</a:t>
                </a:r>
              </a:p>
            </p:txBody>
          </p:sp>
          <p:sp>
            <p:nvSpPr>
              <p:cNvPr id="24692" name="Rectangle 113">
                <a:extLst>
                  <a:ext uri="{FF2B5EF4-FFF2-40B4-BE49-F238E27FC236}">
                    <a16:creationId xmlns="" xmlns:a16="http://schemas.microsoft.com/office/drawing/2014/main" id="{BD192678-138F-4DBC-9E72-5FBF5B6583B8}"/>
                  </a:ext>
                </a:extLst>
              </p:cNvPr>
              <p:cNvSpPr>
                <a:spLocks noChangeArrowheads="1"/>
              </p:cNvSpPr>
              <p:nvPr/>
            </p:nvSpPr>
            <p:spPr bwMode="auto">
              <a:xfrm>
                <a:off x="4469"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t</a:t>
                </a:r>
              </a:p>
            </p:txBody>
          </p:sp>
          <p:sp>
            <p:nvSpPr>
              <p:cNvPr id="24693" name="Rectangle 114">
                <a:extLst>
                  <a:ext uri="{FF2B5EF4-FFF2-40B4-BE49-F238E27FC236}">
                    <a16:creationId xmlns="" xmlns:a16="http://schemas.microsoft.com/office/drawing/2014/main" id="{F27E95D7-2404-4880-92AD-8C2C9DD615AF}"/>
                  </a:ext>
                </a:extLst>
              </p:cNvPr>
              <p:cNvSpPr>
                <a:spLocks noChangeArrowheads="1"/>
              </p:cNvSpPr>
              <p:nvPr/>
            </p:nvSpPr>
            <p:spPr bwMode="auto">
              <a:xfrm>
                <a:off x="4490"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t>
                </a:r>
              </a:p>
            </p:txBody>
          </p:sp>
          <p:sp>
            <p:nvSpPr>
              <p:cNvPr id="24694" name="Rectangle 115">
                <a:extLst>
                  <a:ext uri="{FF2B5EF4-FFF2-40B4-BE49-F238E27FC236}">
                    <a16:creationId xmlns="" xmlns:a16="http://schemas.microsoft.com/office/drawing/2014/main" id="{446827E5-F4AA-46EA-A95B-AC2A032B438F}"/>
                  </a:ext>
                </a:extLst>
              </p:cNvPr>
              <p:cNvSpPr>
                <a:spLocks noChangeArrowheads="1"/>
              </p:cNvSpPr>
              <p:nvPr/>
            </p:nvSpPr>
            <p:spPr bwMode="auto">
              <a:xfrm>
                <a:off x="4512"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95" name="Rectangle 116">
                <a:extLst>
                  <a:ext uri="{FF2B5EF4-FFF2-40B4-BE49-F238E27FC236}">
                    <a16:creationId xmlns="" xmlns:a16="http://schemas.microsoft.com/office/drawing/2014/main" id="{007BCD1F-9251-471D-8E41-77A3B1D3E60C}"/>
                  </a:ext>
                </a:extLst>
              </p:cNvPr>
              <p:cNvSpPr>
                <a:spLocks noChangeArrowheads="1"/>
              </p:cNvSpPr>
              <p:nvPr/>
            </p:nvSpPr>
            <p:spPr bwMode="auto">
              <a:xfrm>
                <a:off x="4533" y="1942"/>
                <a:ext cx="16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Symbol" panose="05050102010706020507" pitchFamily="18" charset="2"/>
                  </a:rPr>
                  <a:t></a:t>
                </a:r>
              </a:p>
            </p:txBody>
          </p:sp>
          <p:sp>
            <p:nvSpPr>
              <p:cNvPr id="24696" name="Rectangle 117">
                <a:extLst>
                  <a:ext uri="{FF2B5EF4-FFF2-40B4-BE49-F238E27FC236}">
                    <a16:creationId xmlns="" xmlns:a16="http://schemas.microsoft.com/office/drawing/2014/main" id="{2CE3DB2C-2528-49DD-B90E-31D540637A81}"/>
                  </a:ext>
                </a:extLst>
              </p:cNvPr>
              <p:cNvSpPr>
                <a:spLocks noChangeArrowheads="1"/>
              </p:cNvSpPr>
              <p:nvPr/>
            </p:nvSpPr>
            <p:spPr bwMode="auto">
              <a:xfrm>
                <a:off x="4602" y="1942"/>
                <a:ext cx="21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697" name="Rectangle 118">
                <a:extLst>
                  <a:ext uri="{FF2B5EF4-FFF2-40B4-BE49-F238E27FC236}">
                    <a16:creationId xmlns="" xmlns:a16="http://schemas.microsoft.com/office/drawing/2014/main" id="{B3CB60A7-2E3D-445B-9B84-D41A63BA5BB7}"/>
                  </a:ext>
                </a:extLst>
              </p:cNvPr>
              <p:cNvSpPr>
                <a:spLocks noChangeArrowheads="1"/>
              </p:cNvSpPr>
              <p:nvPr/>
            </p:nvSpPr>
            <p:spPr bwMode="auto">
              <a:xfrm>
                <a:off x="4649"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6</a:t>
                </a:r>
              </a:p>
            </p:txBody>
          </p:sp>
          <p:sp>
            <p:nvSpPr>
              <p:cNvPr id="24698" name="Rectangle 119">
                <a:extLst>
                  <a:ext uri="{FF2B5EF4-FFF2-40B4-BE49-F238E27FC236}">
                    <a16:creationId xmlns="" xmlns:a16="http://schemas.microsoft.com/office/drawing/2014/main" id="{ACE94E2B-0E2D-4E60-8601-1C094A3AEAFF}"/>
                  </a:ext>
                </a:extLst>
              </p:cNvPr>
              <p:cNvSpPr>
                <a:spLocks noChangeArrowheads="1"/>
              </p:cNvSpPr>
              <p:nvPr/>
            </p:nvSpPr>
            <p:spPr bwMode="auto">
              <a:xfrm>
                <a:off x="4698"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0</a:t>
                </a:r>
              </a:p>
            </p:txBody>
          </p:sp>
          <p:sp>
            <p:nvSpPr>
              <p:cNvPr id="24699" name="Rectangle 120">
                <a:extLst>
                  <a:ext uri="{FF2B5EF4-FFF2-40B4-BE49-F238E27FC236}">
                    <a16:creationId xmlns="" xmlns:a16="http://schemas.microsoft.com/office/drawing/2014/main" id="{02208596-5D62-4E67-99C1-4DEA3F8A7FC2}"/>
                  </a:ext>
                </a:extLst>
              </p:cNvPr>
              <p:cNvSpPr>
                <a:spLocks noChangeArrowheads="1"/>
              </p:cNvSpPr>
              <p:nvPr/>
            </p:nvSpPr>
            <p:spPr bwMode="auto">
              <a:xfrm>
                <a:off x="4746"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t>
                </a:r>
              </a:p>
            </p:txBody>
          </p:sp>
          <p:sp>
            <p:nvSpPr>
              <p:cNvPr id="24700" name="Rectangle 121">
                <a:extLst>
                  <a:ext uri="{FF2B5EF4-FFF2-40B4-BE49-F238E27FC236}">
                    <a16:creationId xmlns="" xmlns:a16="http://schemas.microsoft.com/office/drawing/2014/main" id="{14F3EA58-3262-45F5-9110-9B88D5B1477B}"/>
                  </a:ext>
                </a:extLst>
              </p:cNvPr>
              <p:cNvSpPr>
                <a:spLocks noChangeArrowheads="1"/>
              </p:cNvSpPr>
              <p:nvPr/>
            </p:nvSpPr>
            <p:spPr bwMode="auto">
              <a:xfrm>
                <a:off x="4768"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 </a:t>
                </a:r>
              </a:p>
            </p:txBody>
          </p:sp>
          <p:sp>
            <p:nvSpPr>
              <p:cNvPr id="24701" name="Rectangle 122">
                <a:extLst>
                  <a:ext uri="{FF2B5EF4-FFF2-40B4-BE49-F238E27FC236}">
                    <a16:creationId xmlns="" xmlns:a16="http://schemas.microsoft.com/office/drawing/2014/main" id="{5095DE60-6FF2-4355-B002-89332427DACF}"/>
                  </a:ext>
                </a:extLst>
              </p:cNvPr>
              <p:cNvSpPr>
                <a:spLocks noChangeArrowheads="1"/>
              </p:cNvSpPr>
              <p:nvPr/>
            </p:nvSpPr>
            <p:spPr bwMode="auto">
              <a:xfrm>
                <a:off x="4788" y="1942"/>
                <a:ext cx="16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Symbol" panose="05050102010706020507" pitchFamily="18" charset="2"/>
                  </a:rPr>
                  <a:t></a:t>
                </a:r>
              </a:p>
            </p:txBody>
          </p:sp>
          <p:sp>
            <p:nvSpPr>
              <p:cNvPr id="24702" name="Rectangle 123">
                <a:extLst>
                  <a:ext uri="{FF2B5EF4-FFF2-40B4-BE49-F238E27FC236}">
                    <a16:creationId xmlns="" xmlns:a16="http://schemas.microsoft.com/office/drawing/2014/main" id="{49BDDA57-40F5-4548-9D54-3F264219BA6C}"/>
                  </a:ext>
                </a:extLst>
              </p:cNvPr>
              <p:cNvSpPr>
                <a:spLocks noChangeArrowheads="1"/>
              </p:cNvSpPr>
              <p:nvPr/>
            </p:nvSpPr>
            <p:spPr bwMode="auto">
              <a:xfrm>
                <a:off x="4831" y="1942"/>
                <a:ext cx="16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t>
                </a:r>
              </a:p>
            </p:txBody>
          </p:sp>
          <p:sp>
            <p:nvSpPr>
              <p:cNvPr id="24703" name="Rectangle 124">
                <a:extLst>
                  <a:ext uri="{FF2B5EF4-FFF2-40B4-BE49-F238E27FC236}">
                    <a16:creationId xmlns="" xmlns:a16="http://schemas.microsoft.com/office/drawing/2014/main" id="{FFE437D3-882F-40E7-9C8A-0676D63227EF}"/>
                  </a:ext>
                </a:extLst>
              </p:cNvPr>
              <p:cNvSpPr>
                <a:spLocks noChangeArrowheads="1"/>
              </p:cNvSpPr>
              <p:nvPr/>
            </p:nvSpPr>
            <p:spPr bwMode="auto">
              <a:xfrm>
                <a:off x="4879"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0</a:t>
                </a:r>
              </a:p>
            </p:txBody>
          </p:sp>
          <p:sp>
            <p:nvSpPr>
              <p:cNvPr id="24704" name="Rectangle 125">
                <a:extLst>
                  <a:ext uri="{FF2B5EF4-FFF2-40B4-BE49-F238E27FC236}">
                    <a16:creationId xmlns="" xmlns:a16="http://schemas.microsoft.com/office/drawing/2014/main" id="{2CDCB774-BD6D-4B42-A7EF-DE7C30960A72}"/>
                  </a:ext>
                </a:extLst>
              </p:cNvPr>
              <p:cNvSpPr>
                <a:spLocks noChangeArrowheads="1"/>
              </p:cNvSpPr>
              <p:nvPr/>
            </p:nvSpPr>
            <p:spPr bwMode="auto">
              <a:xfrm>
                <a:off x="4927" y="1942"/>
                <a:ext cx="13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a:t>
                </a:r>
              </a:p>
            </p:txBody>
          </p:sp>
          <p:sp>
            <p:nvSpPr>
              <p:cNvPr id="24705" name="Rectangle 126">
                <a:extLst>
                  <a:ext uri="{FF2B5EF4-FFF2-40B4-BE49-F238E27FC236}">
                    <a16:creationId xmlns="" xmlns:a16="http://schemas.microsoft.com/office/drawing/2014/main" id="{5EE83985-5A8D-4F80-B729-8F5674F5B55B}"/>
                  </a:ext>
                </a:extLst>
              </p:cNvPr>
              <p:cNvSpPr>
                <a:spLocks noChangeArrowheads="1"/>
              </p:cNvSpPr>
              <p:nvPr/>
            </p:nvSpPr>
            <p:spPr bwMode="auto">
              <a:xfrm>
                <a:off x="4949"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0</a:t>
                </a:r>
              </a:p>
            </p:txBody>
          </p:sp>
          <p:sp>
            <p:nvSpPr>
              <p:cNvPr id="24706" name="Rectangle 127">
                <a:extLst>
                  <a:ext uri="{FF2B5EF4-FFF2-40B4-BE49-F238E27FC236}">
                    <a16:creationId xmlns="" xmlns:a16="http://schemas.microsoft.com/office/drawing/2014/main" id="{1B104837-E64E-42EC-9F3D-7C52E680B9A4}"/>
                  </a:ext>
                </a:extLst>
              </p:cNvPr>
              <p:cNvSpPr>
                <a:spLocks noChangeArrowheads="1"/>
              </p:cNvSpPr>
              <p:nvPr/>
            </p:nvSpPr>
            <p:spPr bwMode="auto">
              <a:xfrm>
                <a:off x="4996" y="1942"/>
                <a:ext cx="15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5</a:t>
                </a:r>
              </a:p>
            </p:txBody>
          </p:sp>
          <p:sp>
            <p:nvSpPr>
              <p:cNvPr id="24707" name="Rectangle 128">
                <a:extLst>
                  <a:ext uri="{FF2B5EF4-FFF2-40B4-BE49-F238E27FC236}">
                    <a16:creationId xmlns="" xmlns:a16="http://schemas.microsoft.com/office/drawing/2014/main" id="{0601ABEB-CF03-4EDC-AE7B-18FB3E3B0D72}"/>
                  </a:ext>
                </a:extLst>
              </p:cNvPr>
              <p:cNvSpPr>
                <a:spLocks noChangeArrowheads="1"/>
              </p:cNvSpPr>
              <p:nvPr/>
            </p:nvSpPr>
            <p:spPr bwMode="auto">
              <a:xfrm>
                <a:off x="5035" y="3127"/>
                <a:ext cx="16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latin typeface="Symbol" panose="05050102010706020507" pitchFamily="18" charset="2"/>
                  </a:rPr>
                  <a:t></a:t>
                </a:r>
              </a:p>
            </p:txBody>
          </p:sp>
          <p:sp>
            <p:nvSpPr>
              <p:cNvPr id="24708" name="Rectangle 129">
                <a:extLst>
                  <a:ext uri="{FF2B5EF4-FFF2-40B4-BE49-F238E27FC236}">
                    <a16:creationId xmlns="" xmlns:a16="http://schemas.microsoft.com/office/drawing/2014/main" id="{6E06A833-837D-408F-BD79-D2B3E5F6D5A6}"/>
                  </a:ext>
                </a:extLst>
              </p:cNvPr>
              <p:cNvSpPr>
                <a:spLocks noChangeArrowheads="1"/>
              </p:cNvSpPr>
              <p:nvPr/>
            </p:nvSpPr>
            <p:spPr bwMode="auto">
              <a:xfrm rot="16200000">
                <a:off x="3170" y="2486"/>
                <a:ext cx="35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a:solidFill>
                      <a:srgbClr val="000000"/>
                    </a:solidFill>
                  </a:rPr>
                  <a:t>Power</a:t>
                </a:r>
              </a:p>
            </p:txBody>
          </p:sp>
          <p:sp>
            <p:nvSpPr>
              <p:cNvPr id="24709" name="Line 130">
                <a:extLst>
                  <a:ext uri="{FF2B5EF4-FFF2-40B4-BE49-F238E27FC236}">
                    <a16:creationId xmlns="" xmlns:a16="http://schemas.microsoft.com/office/drawing/2014/main" id="{8882CD9A-B5B7-4581-8C1A-DE2330787FF4}"/>
                  </a:ext>
                </a:extLst>
              </p:cNvPr>
              <p:cNvSpPr>
                <a:spLocks noChangeShapeType="1"/>
              </p:cNvSpPr>
              <p:nvPr/>
            </p:nvSpPr>
            <p:spPr bwMode="auto">
              <a:xfrm flipH="1">
                <a:off x="3466" y="3108"/>
                <a:ext cx="161"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grpSp>
      </p:grpSp>
      <p:sp>
        <p:nvSpPr>
          <p:cNvPr id="40067" name="Rectangle 131">
            <a:extLst>
              <a:ext uri="{FF2B5EF4-FFF2-40B4-BE49-F238E27FC236}">
                <a16:creationId xmlns="" xmlns:a16="http://schemas.microsoft.com/office/drawing/2014/main" id="{FDD13F1E-DDEA-4E5B-88C1-1B1C58D883CF}"/>
              </a:ext>
            </a:extLst>
          </p:cNvPr>
          <p:cNvSpPr>
            <a:spLocks noChangeArrowheads="1"/>
          </p:cNvSpPr>
          <p:nvPr/>
        </p:nvSpPr>
        <p:spPr bwMode="auto">
          <a:xfrm>
            <a:off x="2120900" y="2990851"/>
            <a:ext cx="4343400" cy="3400425"/>
          </a:xfrm>
          <a:prstGeom prst="rect">
            <a:avLst/>
          </a:prstGeom>
          <a:gradFill rotWithShape="0">
            <a:gsLst>
              <a:gs pos="0">
                <a:schemeClr val="hlink">
                  <a:gamma/>
                  <a:tint val="0"/>
                  <a:invGamma/>
                </a:schemeClr>
              </a:gs>
              <a:gs pos="100000">
                <a:schemeClr val="hlink"/>
              </a:gs>
            </a:gsLst>
            <a:path path="shape">
              <a:fillToRect l="50000" t="50000" r="50000" b="50000"/>
            </a:path>
          </a:gradFill>
          <a:ln w="12700">
            <a:solidFill>
              <a:schemeClr val="tx1"/>
            </a:solidFill>
            <a:miter lim="800000"/>
            <a:headEnd/>
            <a:tailEnd/>
          </a:ln>
          <a:effectLst>
            <a:outerShdw dist="107763" dir="18900000" algn="ctr" rotWithShape="0">
              <a:schemeClr val="bg2"/>
            </a:outerShdw>
          </a:effectLst>
        </p:spPr>
        <p:txBody>
          <a:bodyPr>
            <a:spAutoFit/>
          </a:bodyPr>
          <a:lstStyle/>
          <a:p>
            <a:pPr>
              <a:defRPr/>
            </a:pPr>
            <a:r>
              <a:rPr lang="en-US">
                <a:solidFill>
                  <a:srgbClr val="000000"/>
                </a:solidFill>
                <a:latin typeface="Arial" charset="0"/>
              </a:rPr>
              <a:t>Value of </a:t>
            </a:r>
            <a:r>
              <a:rPr lang="en-US">
                <a:solidFill>
                  <a:srgbClr val="000000"/>
                </a:solidFill>
                <a:latin typeface="Symbol" pitchFamily="18" charset="2"/>
              </a:rPr>
              <a:t>m	b          </a:t>
            </a:r>
            <a:r>
              <a:rPr lang="en-US">
                <a:solidFill>
                  <a:srgbClr val="000000"/>
                </a:solidFill>
                <a:latin typeface="Arial" charset="0"/>
              </a:rPr>
              <a:t>Power = (1 - </a:t>
            </a:r>
            <a:r>
              <a:rPr lang="en-US">
                <a:solidFill>
                  <a:srgbClr val="000000"/>
                </a:solidFill>
                <a:latin typeface="Symbol" pitchFamily="18" charset="2"/>
              </a:rPr>
              <a:t>b</a:t>
            </a:r>
            <a:r>
              <a:rPr lang="en-US">
                <a:solidFill>
                  <a:srgbClr val="000000"/>
                </a:solidFill>
                <a:latin typeface="Arial" charset="0"/>
              </a:rPr>
              <a:t>)	</a:t>
            </a:r>
          </a:p>
          <a:p>
            <a:pPr>
              <a:defRPr/>
            </a:pPr>
            <a:r>
              <a:rPr lang="en-US">
                <a:solidFill>
                  <a:srgbClr val="000000"/>
                </a:solidFill>
                <a:latin typeface="Arial" charset="0"/>
              </a:rPr>
              <a:t>			</a:t>
            </a:r>
          </a:p>
          <a:p>
            <a:pPr>
              <a:defRPr/>
            </a:pPr>
            <a:r>
              <a:rPr lang="en-US">
                <a:solidFill>
                  <a:srgbClr val="000000"/>
                </a:solidFill>
                <a:latin typeface="Arial" charset="0"/>
              </a:rPr>
              <a:t>       61	         0.8739	0.1261	</a:t>
            </a:r>
          </a:p>
          <a:p>
            <a:pPr>
              <a:defRPr/>
            </a:pPr>
            <a:r>
              <a:rPr lang="en-US">
                <a:solidFill>
                  <a:srgbClr val="000000"/>
                </a:solidFill>
                <a:latin typeface="Arial" charset="0"/>
              </a:rPr>
              <a:t>       62	         0.7405	0.2695	</a:t>
            </a:r>
          </a:p>
          <a:p>
            <a:pPr>
              <a:defRPr/>
            </a:pPr>
            <a:r>
              <a:rPr lang="en-US">
                <a:solidFill>
                  <a:srgbClr val="000000"/>
                </a:solidFill>
                <a:latin typeface="Arial" charset="0"/>
              </a:rPr>
              <a:t>       63	         0.5577	0.4423	</a:t>
            </a:r>
          </a:p>
          <a:p>
            <a:pPr>
              <a:defRPr/>
            </a:pPr>
            <a:r>
              <a:rPr lang="en-US">
                <a:solidFill>
                  <a:srgbClr val="000000"/>
                </a:solidFill>
                <a:latin typeface="Arial" charset="0"/>
              </a:rPr>
              <a:t>       64	         0.3613	0.6387	</a:t>
            </a:r>
          </a:p>
          <a:p>
            <a:pPr>
              <a:defRPr/>
            </a:pPr>
            <a:r>
              <a:rPr lang="en-US">
                <a:solidFill>
                  <a:srgbClr val="000000"/>
                </a:solidFill>
                <a:latin typeface="Arial" charset="0"/>
              </a:rPr>
              <a:t>       65	         0.1963	0.8037	</a:t>
            </a:r>
          </a:p>
          <a:p>
            <a:pPr>
              <a:defRPr/>
            </a:pPr>
            <a:r>
              <a:rPr lang="en-US">
                <a:solidFill>
                  <a:srgbClr val="000000"/>
                </a:solidFill>
                <a:latin typeface="Arial" charset="0"/>
              </a:rPr>
              <a:t>       66	         0.0877	0.9123	</a:t>
            </a:r>
          </a:p>
          <a:p>
            <a:pPr>
              <a:defRPr/>
            </a:pPr>
            <a:r>
              <a:rPr lang="en-US">
                <a:solidFill>
                  <a:srgbClr val="000000"/>
                </a:solidFill>
                <a:latin typeface="Arial" charset="0"/>
              </a:rPr>
              <a:t>       67	         0.0318	0.9682	</a:t>
            </a:r>
          </a:p>
          <a:p>
            <a:pPr>
              <a:defRPr/>
            </a:pPr>
            <a:r>
              <a:rPr lang="en-US">
                <a:solidFill>
                  <a:srgbClr val="000000"/>
                </a:solidFill>
                <a:latin typeface="Arial" charset="0"/>
              </a:rPr>
              <a:t>       68	         0.0092	0.9908	</a:t>
            </a:r>
          </a:p>
          <a:p>
            <a:pPr>
              <a:defRPr/>
            </a:pPr>
            <a:r>
              <a:rPr lang="en-US">
                <a:solidFill>
                  <a:srgbClr val="000000"/>
                </a:solidFill>
                <a:latin typeface="Arial" charset="0"/>
              </a:rPr>
              <a:t>       69	         0.0021	0.9972	</a:t>
            </a:r>
          </a:p>
        </p:txBody>
      </p:sp>
      <p:sp>
        <p:nvSpPr>
          <p:cNvPr id="24581" name="Line 132">
            <a:extLst>
              <a:ext uri="{FF2B5EF4-FFF2-40B4-BE49-F238E27FC236}">
                <a16:creationId xmlns="" xmlns:a16="http://schemas.microsoft.com/office/drawing/2014/main" id="{E8B5D4A1-28BD-4977-8F45-8DDC3279CB7B}"/>
              </a:ext>
            </a:extLst>
          </p:cNvPr>
          <p:cNvSpPr>
            <a:spLocks noChangeShapeType="1"/>
          </p:cNvSpPr>
          <p:nvPr/>
        </p:nvSpPr>
        <p:spPr bwMode="auto">
          <a:xfrm>
            <a:off x="2197100" y="3371850"/>
            <a:ext cx="403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582" name="Rectangle 133">
            <a:extLst>
              <a:ext uri="{FF2B5EF4-FFF2-40B4-BE49-F238E27FC236}">
                <a16:creationId xmlns="" xmlns:a16="http://schemas.microsoft.com/office/drawing/2014/main" id="{1894D214-015D-4015-8907-C9842E822105}"/>
              </a:ext>
            </a:extLst>
          </p:cNvPr>
          <p:cNvSpPr>
            <a:spLocks noGrp="1" noChangeArrowheads="1"/>
          </p:cNvSpPr>
          <p:nvPr>
            <p:ph type="title"/>
          </p:nvPr>
        </p:nvSpPr>
        <p:spPr>
          <a:ln>
            <a:solidFill>
              <a:schemeClr val="tx1"/>
            </a:solidFill>
            <a:miter lim="800000"/>
            <a:headEnd/>
            <a:tailEnd/>
          </a:ln>
        </p:spPr>
        <p:txBody>
          <a:bodyPr/>
          <a:lstStyle/>
          <a:p>
            <a:pPr eaLnBrk="1" hangingPunct="1"/>
            <a:r>
              <a:rPr lang="en-US" altLang="en-US"/>
              <a:t>The Power Function</a:t>
            </a:r>
          </a:p>
        </p:txBody>
      </p:sp>
    </p:spTree>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027F4D-C31B-48A1-9DED-278E565BC1F2}"/>
              </a:ext>
            </a:extLst>
          </p:cNvPr>
          <p:cNvSpPr>
            <a:spLocks noGrp="1"/>
          </p:cNvSpPr>
          <p:nvPr>
            <p:ph type="title"/>
          </p:nvPr>
        </p:nvSpPr>
        <p:spPr/>
        <p:txBody>
          <a:bodyPr/>
          <a:lstStyle/>
          <a:p>
            <a:endParaRPr lang="en-IN"/>
          </a:p>
        </p:txBody>
      </p:sp>
      <p:pic>
        <p:nvPicPr>
          <p:cNvPr id="9218" name="Picture 2" descr="Image result for types of sampling">
            <a:extLst>
              <a:ext uri="{FF2B5EF4-FFF2-40B4-BE49-F238E27FC236}">
                <a16:creationId xmlns="" xmlns:a16="http://schemas.microsoft.com/office/drawing/2014/main" id="{B02D67C1-4E0E-469F-B19C-EA9742B298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569843"/>
            <a:ext cx="10293626" cy="592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8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47F5A55-66EE-4270-BC7F-B405D76186BD}"/>
              </a:ext>
            </a:extLst>
          </p:cNvPr>
          <p:cNvSpPr>
            <a:spLocks noGrp="1"/>
          </p:cNvSpPr>
          <p:nvPr>
            <p:ph type="title"/>
          </p:nvPr>
        </p:nvSpPr>
        <p:spPr>
          <a:xfrm>
            <a:off x="1981200" y="274638"/>
            <a:ext cx="8229600" cy="715962"/>
          </a:xfrm>
          <a:ln>
            <a:solidFill>
              <a:schemeClr val="tx1"/>
            </a:solidFill>
          </a:ln>
        </p:spPr>
        <p:txBody>
          <a:bodyPr>
            <a:normAutofit/>
          </a:bodyPr>
          <a:lstStyle/>
          <a:p>
            <a:pPr>
              <a:defRPr/>
            </a:pPr>
            <a:r>
              <a:rPr lang="en-US" dirty="0"/>
              <a:t>Test Statistics</a:t>
            </a:r>
          </a:p>
        </p:txBody>
      </p:sp>
      <p:sp>
        <p:nvSpPr>
          <p:cNvPr id="26627" name="Content Placeholder 5">
            <a:extLst>
              <a:ext uri="{FF2B5EF4-FFF2-40B4-BE49-F238E27FC236}">
                <a16:creationId xmlns="" xmlns:a16="http://schemas.microsoft.com/office/drawing/2014/main" id="{D03A250F-39B1-44D2-97EF-C21BDA3609B2}"/>
              </a:ext>
            </a:extLst>
          </p:cNvPr>
          <p:cNvSpPr>
            <a:spLocks noGrp="1"/>
          </p:cNvSpPr>
          <p:nvPr>
            <p:ph sz="half" idx="1"/>
          </p:nvPr>
        </p:nvSpPr>
        <p:spPr>
          <a:xfrm>
            <a:off x="1981200" y="1295401"/>
            <a:ext cx="3352800" cy="4830763"/>
          </a:xfrm>
          <a:ln>
            <a:solidFill>
              <a:schemeClr val="tx1"/>
            </a:solidFill>
            <a:miter lim="800000"/>
            <a:headEnd/>
            <a:tailEnd/>
          </a:ln>
        </p:spPr>
        <p:txBody>
          <a:bodyPr/>
          <a:lstStyle/>
          <a:p>
            <a:pPr marL="514350" indent="-514350">
              <a:buFontTx/>
              <a:buAutoNum type="arabicPeriod"/>
            </a:pPr>
            <a:endParaRPr lang="en-US" altLang="en-US"/>
          </a:p>
          <a:p>
            <a:pPr marL="514350" indent="-514350">
              <a:buNone/>
            </a:pPr>
            <a:endParaRPr lang="en-US" altLang="en-US"/>
          </a:p>
          <a:p>
            <a:pPr marL="514350" indent="-514350">
              <a:buNone/>
            </a:pPr>
            <a:endParaRPr lang="en-US" altLang="en-US"/>
          </a:p>
        </p:txBody>
      </p:sp>
      <p:sp>
        <p:nvSpPr>
          <p:cNvPr id="26628" name="Content Placeholder 6">
            <a:extLst>
              <a:ext uri="{FF2B5EF4-FFF2-40B4-BE49-F238E27FC236}">
                <a16:creationId xmlns="" xmlns:a16="http://schemas.microsoft.com/office/drawing/2014/main" id="{5D893AAF-6313-47D7-9916-27439B315F7D}"/>
              </a:ext>
            </a:extLst>
          </p:cNvPr>
          <p:cNvSpPr>
            <a:spLocks noGrp="1"/>
          </p:cNvSpPr>
          <p:nvPr>
            <p:ph sz="half" idx="2"/>
          </p:nvPr>
        </p:nvSpPr>
        <p:spPr>
          <a:xfrm>
            <a:off x="5562600" y="1295401"/>
            <a:ext cx="4648200" cy="4830763"/>
          </a:xfrm>
          <a:ln>
            <a:solidFill>
              <a:schemeClr val="tx1"/>
            </a:solidFill>
            <a:miter lim="800000"/>
            <a:headEnd/>
            <a:tailEnd/>
          </a:ln>
        </p:spPr>
        <p:txBody>
          <a:bodyPr/>
          <a:lstStyle/>
          <a:p>
            <a:pPr marL="514350" indent="-514350">
              <a:buNone/>
            </a:pPr>
            <a:endParaRPr lang="en-US" altLang="en-US"/>
          </a:p>
        </p:txBody>
      </p:sp>
      <p:graphicFrame>
        <p:nvGraphicFramePr>
          <p:cNvPr id="26629" name="Object 2">
            <a:extLst>
              <a:ext uri="{FF2B5EF4-FFF2-40B4-BE49-F238E27FC236}">
                <a16:creationId xmlns="" xmlns:a16="http://schemas.microsoft.com/office/drawing/2014/main" id="{D91E9A99-819D-416E-BCAB-35C952404B73}"/>
              </a:ext>
            </a:extLst>
          </p:cNvPr>
          <p:cNvGraphicFramePr>
            <a:graphicFrameLocks noChangeAspect="1"/>
          </p:cNvGraphicFramePr>
          <p:nvPr/>
        </p:nvGraphicFramePr>
        <p:xfrm>
          <a:off x="2514600" y="4495800"/>
          <a:ext cx="2438400" cy="1066800"/>
        </p:xfrm>
        <a:graphic>
          <a:graphicData uri="http://schemas.openxmlformats.org/presentationml/2006/ole">
            <mc:AlternateContent xmlns:mc="http://schemas.openxmlformats.org/markup-compatibility/2006">
              <mc:Choice xmlns:v="urn:schemas-microsoft-com:vml" Requires="v">
                <p:oleObj spid="_x0000_s10254" name="Equation" r:id="rId3" imgW="761669" imgH="444307" progId="Equation.3">
                  <p:embed/>
                </p:oleObj>
              </mc:Choice>
              <mc:Fallback>
                <p:oleObj name="Equation" r:id="rId3" imgW="761669" imgH="444307" progId="Equation.3">
                  <p:embed/>
                  <p:pic>
                    <p:nvPicPr>
                      <p:cNvPr id="26629" name="Object 2">
                        <a:extLst>
                          <a:ext uri="{FF2B5EF4-FFF2-40B4-BE49-F238E27FC236}">
                            <a16:creationId xmlns="" xmlns:a16="http://schemas.microsoft.com/office/drawing/2014/main" id="{D91E9A99-819D-416E-BCAB-35C952404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95800"/>
                        <a:ext cx="243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3">
            <a:extLst>
              <a:ext uri="{FF2B5EF4-FFF2-40B4-BE49-F238E27FC236}">
                <a16:creationId xmlns="" xmlns:a16="http://schemas.microsoft.com/office/drawing/2014/main" id="{F29543BC-4195-4EE2-AA98-EDD96A4AB4BF}"/>
              </a:ext>
            </a:extLst>
          </p:cNvPr>
          <p:cNvGraphicFramePr>
            <a:graphicFrameLocks noChangeAspect="1"/>
          </p:cNvGraphicFramePr>
          <p:nvPr/>
        </p:nvGraphicFramePr>
        <p:xfrm>
          <a:off x="5791200" y="1524000"/>
          <a:ext cx="3657600" cy="1524000"/>
        </p:xfrm>
        <a:graphic>
          <a:graphicData uri="http://schemas.openxmlformats.org/presentationml/2006/ole">
            <mc:AlternateContent xmlns:mc="http://schemas.openxmlformats.org/markup-compatibility/2006">
              <mc:Choice xmlns:v="urn:schemas-microsoft-com:vml" Requires="v">
                <p:oleObj spid="_x0000_s10255" name="Equation" r:id="rId5" imgW="1180588" imgH="660113" progId="Equation.3">
                  <p:embed/>
                </p:oleObj>
              </mc:Choice>
              <mc:Fallback>
                <p:oleObj name="Equation" r:id="rId5" imgW="1180588" imgH="660113" progId="Equation.3">
                  <p:embed/>
                  <p:pic>
                    <p:nvPicPr>
                      <p:cNvPr id="26630" name="Object 3">
                        <a:extLst>
                          <a:ext uri="{FF2B5EF4-FFF2-40B4-BE49-F238E27FC236}">
                            <a16:creationId xmlns="" xmlns:a16="http://schemas.microsoft.com/office/drawing/2014/main" id="{F29543BC-4195-4EE2-AA98-EDD96A4AB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524000"/>
                        <a:ext cx="3657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4">
            <a:extLst>
              <a:ext uri="{FF2B5EF4-FFF2-40B4-BE49-F238E27FC236}">
                <a16:creationId xmlns="" xmlns:a16="http://schemas.microsoft.com/office/drawing/2014/main" id="{F6CD2329-C771-4D37-8530-83B5B2E53018}"/>
              </a:ext>
            </a:extLst>
          </p:cNvPr>
          <p:cNvGraphicFramePr>
            <a:graphicFrameLocks noChangeAspect="1"/>
          </p:cNvGraphicFramePr>
          <p:nvPr/>
        </p:nvGraphicFramePr>
        <p:xfrm>
          <a:off x="5791200" y="4343400"/>
          <a:ext cx="4114800" cy="1524000"/>
        </p:xfrm>
        <a:graphic>
          <a:graphicData uri="http://schemas.openxmlformats.org/presentationml/2006/ole">
            <mc:AlternateContent xmlns:mc="http://schemas.openxmlformats.org/markup-compatibility/2006">
              <mc:Choice xmlns:v="urn:schemas-microsoft-com:vml" Requires="v">
                <p:oleObj spid="_x0000_s10256" name="Equation" r:id="rId7" imgW="2286000" imgH="698500" progId="Equation.3">
                  <p:embed/>
                </p:oleObj>
              </mc:Choice>
              <mc:Fallback>
                <p:oleObj name="Equation" r:id="rId7" imgW="2286000" imgH="698500" progId="Equation.3">
                  <p:embed/>
                  <p:pic>
                    <p:nvPicPr>
                      <p:cNvPr id="26631" name="Object 4">
                        <a:extLst>
                          <a:ext uri="{FF2B5EF4-FFF2-40B4-BE49-F238E27FC236}">
                            <a16:creationId xmlns="" xmlns:a16="http://schemas.microsoft.com/office/drawing/2014/main" id="{F6CD2329-C771-4D37-8530-83B5B2E53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343400"/>
                        <a:ext cx="411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5">
            <a:extLst>
              <a:ext uri="{FF2B5EF4-FFF2-40B4-BE49-F238E27FC236}">
                <a16:creationId xmlns="" xmlns:a16="http://schemas.microsoft.com/office/drawing/2014/main" id="{DF224C3B-D9A2-4B1B-8106-FD43D2BBDC8E}"/>
              </a:ext>
            </a:extLst>
          </p:cNvPr>
          <p:cNvGraphicFramePr>
            <a:graphicFrameLocks noChangeAspect="1"/>
          </p:cNvGraphicFramePr>
          <p:nvPr/>
        </p:nvGraphicFramePr>
        <p:xfrm>
          <a:off x="2362200" y="2895600"/>
          <a:ext cx="2667000" cy="1371600"/>
        </p:xfrm>
        <a:graphic>
          <a:graphicData uri="http://schemas.openxmlformats.org/presentationml/2006/ole">
            <mc:AlternateContent xmlns:mc="http://schemas.openxmlformats.org/markup-compatibility/2006">
              <mc:Choice xmlns:v="urn:schemas-microsoft-com:vml" Requires="v">
                <p:oleObj spid="_x0000_s10257" name="Equation" r:id="rId9" imgW="1040948" imgH="698197" progId="Equation.3">
                  <p:embed/>
                </p:oleObj>
              </mc:Choice>
              <mc:Fallback>
                <p:oleObj name="Equation" r:id="rId9" imgW="1040948" imgH="698197" progId="Equation.3">
                  <p:embed/>
                  <p:pic>
                    <p:nvPicPr>
                      <p:cNvPr id="26632" name="Object 5">
                        <a:extLst>
                          <a:ext uri="{FF2B5EF4-FFF2-40B4-BE49-F238E27FC236}">
                            <a16:creationId xmlns="" xmlns:a16="http://schemas.microsoft.com/office/drawing/2014/main" id="{DF224C3B-D9A2-4B1B-8106-FD43D2BBDC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2895600"/>
                        <a:ext cx="2667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6">
            <a:extLst>
              <a:ext uri="{FF2B5EF4-FFF2-40B4-BE49-F238E27FC236}">
                <a16:creationId xmlns="" xmlns:a16="http://schemas.microsoft.com/office/drawing/2014/main" id="{31B850E9-05A0-4DFA-9794-78B298CDF77A}"/>
              </a:ext>
            </a:extLst>
          </p:cNvPr>
          <p:cNvGraphicFramePr>
            <a:graphicFrameLocks noChangeAspect="1"/>
          </p:cNvGraphicFramePr>
          <p:nvPr/>
        </p:nvGraphicFramePr>
        <p:xfrm>
          <a:off x="2438400" y="1524000"/>
          <a:ext cx="2209800" cy="762000"/>
        </p:xfrm>
        <a:graphic>
          <a:graphicData uri="http://schemas.openxmlformats.org/presentationml/2006/ole">
            <mc:AlternateContent xmlns:mc="http://schemas.openxmlformats.org/markup-compatibility/2006">
              <mc:Choice xmlns:v="urn:schemas-microsoft-com:vml" Requires="v">
                <p:oleObj spid="_x0000_s10258" name="Equation" r:id="rId11" imgW="723586" imgH="418918" progId="Equation.3">
                  <p:embed/>
                </p:oleObj>
              </mc:Choice>
              <mc:Fallback>
                <p:oleObj name="Equation" r:id="rId11" imgW="723586" imgH="418918" progId="Equation.3">
                  <p:embed/>
                  <p:pic>
                    <p:nvPicPr>
                      <p:cNvPr id="26633" name="Object 6">
                        <a:extLst>
                          <a:ext uri="{FF2B5EF4-FFF2-40B4-BE49-F238E27FC236}">
                            <a16:creationId xmlns="" xmlns:a16="http://schemas.microsoft.com/office/drawing/2014/main" id="{31B850E9-05A0-4DFA-9794-78B298CDF7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15240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7">
            <a:extLst>
              <a:ext uri="{FF2B5EF4-FFF2-40B4-BE49-F238E27FC236}">
                <a16:creationId xmlns="" xmlns:a16="http://schemas.microsoft.com/office/drawing/2014/main" id="{D32003A2-6E91-4BB9-8794-FF75AAF0D016}"/>
              </a:ext>
            </a:extLst>
          </p:cNvPr>
          <p:cNvGraphicFramePr>
            <a:graphicFrameLocks noChangeAspect="1"/>
          </p:cNvGraphicFramePr>
          <p:nvPr/>
        </p:nvGraphicFramePr>
        <p:xfrm>
          <a:off x="6096000" y="3124200"/>
          <a:ext cx="3276600" cy="1066800"/>
        </p:xfrm>
        <a:graphic>
          <a:graphicData uri="http://schemas.openxmlformats.org/presentationml/2006/ole">
            <mc:AlternateContent xmlns:mc="http://schemas.openxmlformats.org/markup-compatibility/2006">
              <mc:Choice xmlns:v="urn:schemas-microsoft-com:vml" Requires="v">
                <p:oleObj spid="_x0000_s10259" name="Equation" r:id="rId13" imgW="622030" imgH="418918" progId="Equation.3">
                  <p:embed/>
                </p:oleObj>
              </mc:Choice>
              <mc:Fallback>
                <p:oleObj name="Equation" r:id="rId13" imgW="622030" imgH="418918" progId="Equation.3">
                  <p:embed/>
                  <p:pic>
                    <p:nvPicPr>
                      <p:cNvPr id="26634" name="Object 7">
                        <a:extLst>
                          <a:ext uri="{FF2B5EF4-FFF2-40B4-BE49-F238E27FC236}">
                            <a16:creationId xmlns="" xmlns:a16="http://schemas.microsoft.com/office/drawing/2014/main" id="{D32003A2-6E91-4BB9-8794-FF75AAF0D0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31242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AAE119-6F7D-4034-82F2-B1195BD912C8}"/>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AA11C488-3149-4595-A53E-0B2FA5B80F3A}"/>
              </a:ext>
            </a:extLst>
          </p:cNvPr>
          <p:cNvSpPr>
            <a:spLocks noGrp="1"/>
          </p:cNvSpPr>
          <p:nvPr>
            <p:ph idx="1"/>
          </p:nvPr>
        </p:nvSpPr>
        <p:spPr/>
        <p:txBody>
          <a:bodyPr/>
          <a:lstStyle/>
          <a:p>
            <a:endParaRPr lang="en-IN"/>
          </a:p>
        </p:txBody>
      </p:sp>
      <p:pic>
        <p:nvPicPr>
          <p:cNvPr id="17410" name="Picture 2" descr="Image result for parameter and statistic">
            <a:extLst>
              <a:ext uri="{FF2B5EF4-FFF2-40B4-BE49-F238E27FC236}">
                <a16:creationId xmlns="" xmlns:a16="http://schemas.microsoft.com/office/drawing/2014/main" id="{DD259DF0-2411-471F-9E92-805FD2F41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3" y="365125"/>
            <a:ext cx="10813774"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3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D1A7B0-21C5-41F7-A043-ECD906DE71A7}"/>
              </a:ext>
            </a:extLst>
          </p:cNvPr>
          <p:cNvSpPr>
            <a:spLocks noGrp="1"/>
          </p:cNvSpPr>
          <p:nvPr>
            <p:ph type="title"/>
          </p:nvPr>
        </p:nvSpPr>
        <p:spPr/>
        <p:txBody>
          <a:bodyPr/>
          <a:lstStyle/>
          <a:p>
            <a:endParaRPr lang="en-IN"/>
          </a:p>
        </p:txBody>
      </p:sp>
      <p:pic>
        <p:nvPicPr>
          <p:cNvPr id="18434" name="Picture 2" descr="Image result for parameter and statistic">
            <a:extLst>
              <a:ext uri="{FF2B5EF4-FFF2-40B4-BE49-F238E27FC236}">
                <a16:creationId xmlns="" xmlns:a16="http://schemas.microsoft.com/office/drawing/2014/main" id="{0C19EA42-B5E5-46DD-92FA-94A5F75AE8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523081"/>
            <a:ext cx="10515599"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1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705E9-C255-45EB-8AD9-4AEDE7122C3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5108B9C4-E6C3-48FE-BD88-E9FD791EAE4A}"/>
              </a:ext>
            </a:extLst>
          </p:cNvPr>
          <p:cNvSpPr>
            <a:spLocks noGrp="1"/>
          </p:cNvSpPr>
          <p:nvPr>
            <p:ph idx="1"/>
          </p:nvPr>
        </p:nvSpPr>
        <p:spPr/>
        <p:txBody>
          <a:bodyPr/>
          <a:lstStyle/>
          <a:p>
            <a:endParaRPr lang="en-IN"/>
          </a:p>
        </p:txBody>
      </p:sp>
      <p:pic>
        <p:nvPicPr>
          <p:cNvPr id="19458" name="Picture 2" descr="Image result for parameter and statistic">
            <a:extLst>
              <a:ext uri="{FF2B5EF4-FFF2-40B4-BE49-F238E27FC236}">
                <a16:creationId xmlns="" xmlns:a16="http://schemas.microsoft.com/office/drawing/2014/main" id="{0F1CA0CB-CEB9-4BC3-943C-29D897C56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30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1134</Words>
  <Application>Microsoft Office PowerPoint</Application>
  <PresentationFormat>Custom</PresentationFormat>
  <Paragraphs>434</Paragraphs>
  <Slides>60</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Office Theme</vt:lpstr>
      <vt:lpstr>Equation</vt:lpstr>
      <vt:lpstr>Chart</vt:lpstr>
      <vt:lpstr>Unit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Mathematical Expectation</vt:lpstr>
      <vt:lpstr>DISTRIBUTIONS</vt:lpstr>
      <vt:lpstr>DISTRIBUTIONS</vt:lpstr>
      <vt:lpstr>BINOMIAL DISTRIBUTION</vt:lpstr>
      <vt:lpstr>ASSUMPTIONS</vt:lpstr>
      <vt:lpstr>The Binomial Probability Distribution</vt:lpstr>
      <vt:lpstr>POISSON DISTRIBUTION</vt:lpstr>
      <vt:lpstr>ASSUMPTIONS</vt:lpstr>
      <vt:lpstr>POISSON DISTRIBUTION</vt:lpstr>
      <vt:lpstr>NORMAL  DISTRIBUTION</vt:lpstr>
      <vt:lpstr> THE NORMAL DISTRIBUTION</vt:lpstr>
      <vt:lpstr>STANDARD NORMAL  DISTRIBUTION</vt:lpstr>
      <vt:lpstr>The Theoretical Normal Curve </vt:lpstr>
      <vt:lpstr>Properties </vt:lpstr>
      <vt:lpstr>Z-Scores</vt:lpstr>
      <vt:lpstr>PowerPoint Presentation</vt:lpstr>
      <vt:lpstr>Table I: Area Under the Standard Normal Curve</vt:lpstr>
      <vt:lpstr>PowerPoint Presentation</vt:lpstr>
      <vt:lpstr>PowerPoint Presentation</vt:lpstr>
      <vt:lpstr>PowerPoint Presentation</vt:lpstr>
      <vt:lpstr>Chi-Square Table</vt:lpstr>
      <vt:lpstr>PowerPoint Presentation</vt:lpstr>
      <vt:lpstr>PowerPoint Presentation</vt:lpstr>
      <vt:lpstr>  Hypothesis</vt:lpstr>
      <vt:lpstr>Types of Hypothesis</vt:lpstr>
      <vt:lpstr>Sources of Hypothesis</vt:lpstr>
      <vt:lpstr>Features of a Good Hypothesis</vt:lpstr>
      <vt:lpstr>Basic Concepts Concerning Hypothesis</vt:lpstr>
      <vt:lpstr>Null Hypothesis and Alternative Hypothesis</vt:lpstr>
      <vt:lpstr>The Level of Significance</vt:lpstr>
      <vt:lpstr>Decision Rule for Test of Hypothesis</vt:lpstr>
      <vt:lpstr>Type I and Type II Errors</vt:lpstr>
      <vt:lpstr>PowerPoint Presentation</vt:lpstr>
      <vt:lpstr>PowerPoint Presentation</vt:lpstr>
      <vt:lpstr>Two-Tailed and One-Tailed Tests</vt:lpstr>
      <vt:lpstr>One-Tailed Test</vt:lpstr>
      <vt:lpstr>Right Tailed Test</vt:lpstr>
      <vt:lpstr>Left-Tailed Test</vt:lpstr>
      <vt:lpstr>The Power of a Test</vt:lpstr>
      <vt:lpstr>The Power Function</vt:lpstr>
      <vt:lpstr>Test Statistics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dc:title>
  <dc:creator>Dr.ASHOKAN C</dc:creator>
  <cp:lastModifiedBy>MBA</cp:lastModifiedBy>
  <cp:revision>6</cp:revision>
  <dcterms:created xsi:type="dcterms:W3CDTF">2021-02-13T15:38:15Z</dcterms:created>
  <dcterms:modified xsi:type="dcterms:W3CDTF">2022-11-28T07:17:26Z</dcterms:modified>
</cp:coreProperties>
</file>