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27BF4-62F2-4EB6-B273-D6ACABA7E2FE}" type="datetimeFigureOut">
              <a:rPr lang="en-US" smtClean="0"/>
              <a:pPr/>
              <a:t>10/27/2022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D8905-989B-47B1-B3F4-65C8C7E2626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D6D9E8-CBA4-4C8A-A3C0-48DB9875278A}" type="datetimeFigureOut">
              <a:rPr lang="en-US" smtClean="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BC22C-7CAD-4060-9C20-A9813B5D84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6D9E8-CBA4-4C8A-A3C0-48DB9875278A}" type="datetimeFigureOut">
              <a:rPr lang="en-US" smtClean="0"/>
              <a:pPr/>
              <a:t>10/27/2022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BC22C-7CAD-4060-9C20-A9813B5D84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990599"/>
          </a:xfrm>
          <a:ln>
            <a:solidFill>
              <a:schemeClr val="tx1"/>
            </a:solidFill>
          </a:ln>
        </p:spPr>
        <p:txBody>
          <a:bodyPr/>
          <a:lstStyle/>
          <a:p>
            <a:r>
              <a:rPr lang="en-US" dirty="0"/>
              <a:t>Module  II</a:t>
            </a:r>
          </a:p>
        </p:txBody>
      </p:sp>
      <p:sp>
        <p:nvSpPr>
          <p:cNvPr id="3" name="Subtitle 2"/>
          <p:cNvSpPr>
            <a:spLocks noGrp="1"/>
          </p:cNvSpPr>
          <p:nvPr>
            <p:ph type="subTitle" idx="1"/>
          </p:nvPr>
        </p:nvSpPr>
        <p:spPr>
          <a:xfrm>
            <a:off x="1371600" y="3276600"/>
            <a:ext cx="6400800" cy="2362200"/>
          </a:xfrm>
          <a:ln>
            <a:solidFill>
              <a:schemeClr val="tx1"/>
            </a:solidFill>
          </a:ln>
        </p:spPr>
        <p:txBody>
          <a:bodyPr/>
          <a:lstStyle/>
          <a:p>
            <a:r>
              <a:rPr lang="en-US" dirty="0">
                <a:solidFill>
                  <a:schemeClr val="tx1"/>
                </a:solidFill>
              </a:rPr>
              <a:t>Probability, Theorems  on Probability, &amp; Bayes’ Theorem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4800"/>
            <a:ext cx="8229600" cy="762000"/>
          </a:xfrm>
          <a:ln>
            <a:solidFill>
              <a:schemeClr val="tx1"/>
            </a:solidFill>
          </a:ln>
        </p:spPr>
        <p:txBody>
          <a:bodyPr>
            <a:normAutofit/>
          </a:bodyPr>
          <a:lstStyle/>
          <a:p>
            <a:r>
              <a:rPr lang="en-US" dirty="0"/>
              <a:t>IMPORTANCE OF PROBABILITY</a:t>
            </a:r>
          </a:p>
        </p:txBody>
      </p:sp>
      <p:sp>
        <p:nvSpPr>
          <p:cNvPr id="52227" name="Rectangle 3"/>
          <p:cNvSpPr>
            <a:spLocks noGrp="1" noChangeArrowheads="1"/>
          </p:cNvSpPr>
          <p:nvPr>
            <p:ph idx="1"/>
          </p:nvPr>
        </p:nvSpPr>
        <p:spPr>
          <a:xfrm>
            <a:off x="457200" y="1295400"/>
            <a:ext cx="8229600" cy="4800600"/>
          </a:xfrm>
          <a:ln>
            <a:solidFill>
              <a:schemeClr val="tx1"/>
            </a:solidFill>
          </a:ln>
        </p:spPr>
        <p:txBody>
          <a:bodyPr/>
          <a:lstStyle/>
          <a:p>
            <a:pPr marL="609600" indent="-609600">
              <a:buFont typeface="Wingdings" pitchFamily="2" charset="2"/>
              <a:buAutoNum type="arabicPeriod"/>
            </a:pPr>
            <a:r>
              <a:rPr lang="en-US" dirty="0"/>
              <a:t>Classical Decision Procedures of estimation &amp; testing</a:t>
            </a:r>
          </a:p>
          <a:p>
            <a:pPr marL="609600" indent="-609600">
              <a:buFont typeface="Wingdings" pitchFamily="2" charset="2"/>
              <a:buAutoNum type="arabicPeriod"/>
            </a:pPr>
            <a:r>
              <a:rPr lang="en-US" dirty="0"/>
              <a:t>Predictions</a:t>
            </a:r>
          </a:p>
          <a:p>
            <a:pPr marL="609600" indent="-609600">
              <a:buFont typeface="Wingdings" pitchFamily="2" charset="2"/>
              <a:buAutoNum type="arabicPeriod"/>
            </a:pPr>
            <a:r>
              <a:rPr lang="en-US" dirty="0"/>
              <a:t>Construction of econometric models</a:t>
            </a:r>
          </a:p>
          <a:p>
            <a:pPr marL="609600" indent="-609600">
              <a:buFont typeface="Wingdings" pitchFamily="2" charset="2"/>
              <a:buAutoNum type="arabicPeriod"/>
            </a:pPr>
            <a:r>
              <a:rPr lang="en-US" dirty="0"/>
              <a:t>Management Planning &amp; Control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868362"/>
          </a:xfrm>
          <a:ln>
            <a:solidFill>
              <a:schemeClr val="tx1"/>
            </a:solidFill>
          </a:ln>
        </p:spPr>
        <p:txBody>
          <a:bodyPr/>
          <a:lstStyle/>
          <a:p>
            <a:r>
              <a:rPr lang="en-US" dirty="0"/>
              <a:t>THEOREMS OF PROBABILITY</a:t>
            </a:r>
          </a:p>
        </p:txBody>
      </p:sp>
      <p:sp>
        <p:nvSpPr>
          <p:cNvPr id="53251" name="Rectangle 3"/>
          <p:cNvSpPr>
            <a:spLocks noGrp="1" noChangeArrowheads="1"/>
          </p:cNvSpPr>
          <p:nvPr>
            <p:ph idx="1"/>
          </p:nvPr>
        </p:nvSpPr>
        <p:spPr>
          <a:xfrm>
            <a:off x="457200" y="1447800"/>
            <a:ext cx="8229600" cy="4606925"/>
          </a:xfrm>
          <a:ln>
            <a:solidFill>
              <a:schemeClr val="tx1"/>
            </a:solidFill>
          </a:ln>
        </p:spPr>
        <p:txBody>
          <a:bodyPr/>
          <a:lstStyle/>
          <a:p>
            <a:pPr marL="609600" indent="-609600">
              <a:buFont typeface="Wingdings" pitchFamily="2" charset="2"/>
              <a:buAutoNum type="arabicPeriod"/>
            </a:pPr>
            <a:r>
              <a:rPr lang="en-US" sz="2800" u="sng" dirty="0"/>
              <a:t>The addition Theorem:</a:t>
            </a:r>
          </a:p>
          <a:p>
            <a:pPr marL="609600" indent="-609600">
              <a:buFont typeface="Wingdings" pitchFamily="2" charset="2"/>
              <a:buNone/>
            </a:pPr>
            <a:r>
              <a:rPr lang="en-US" sz="2800" dirty="0"/>
              <a:t>	The addition rules are helpful when we have two events and are interested in knowing the probability that at least one of the events occurs.</a:t>
            </a:r>
          </a:p>
          <a:p>
            <a:pPr marL="609600" indent="-609600">
              <a:buFont typeface="Wingdings" pitchFamily="2" charset="2"/>
              <a:buAutoNum type="arabicPeriod" startAt="2"/>
            </a:pPr>
            <a:r>
              <a:rPr lang="en-US" sz="2800" u="sng" dirty="0"/>
              <a:t>The Multiplication Theorem:</a:t>
            </a:r>
          </a:p>
          <a:p>
            <a:pPr marL="609600" indent="-609600">
              <a:buFont typeface="Wingdings" pitchFamily="2" charset="2"/>
              <a:buNone/>
            </a:pPr>
            <a:r>
              <a:rPr lang="en-US" sz="2800" dirty="0"/>
              <a:t>	The multiplication rules are helpful when we have two events and are interested in knowing the probability of happening of both the events.</a:t>
            </a:r>
          </a:p>
          <a:p>
            <a:pPr marL="609600" indent="-609600">
              <a:buFont typeface="Wingdings" pitchFamily="2" charset="2"/>
              <a:buNone/>
            </a:pPr>
            <a:endParaRPr lang="en-US" sz="2800" dirty="0"/>
          </a:p>
          <a:p>
            <a:pPr marL="609600" indent="-609600">
              <a:buFont typeface="Wingdings" pitchFamily="2" charset="2"/>
              <a:buNone/>
            </a:pPr>
            <a:endParaRPr lang="en-US" sz="2800" dirty="0"/>
          </a:p>
          <a:p>
            <a:pPr marL="609600" indent="-609600">
              <a:buFont typeface="Wingdings" pitchFamily="2" charset="2"/>
              <a:buNone/>
            </a:pP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868362"/>
          </a:xfrm>
          <a:ln>
            <a:solidFill>
              <a:schemeClr val="tx1"/>
            </a:solidFill>
          </a:ln>
        </p:spPr>
        <p:txBody>
          <a:bodyPr/>
          <a:lstStyle/>
          <a:p>
            <a:r>
              <a:rPr lang="en-US" dirty="0"/>
              <a:t>The Addition Theorem</a:t>
            </a:r>
          </a:p>
        </p:txBody>
      </p:sp>
      <p:sp>
        <p:nvSpPr>
          <p:cNvPr id="58371" name="Rectangle 3"/>
          <p:cNvSpPr>
            <a:spLocks noGrp="1" noChangeArrowheads="1"/>
          </p:cNvSpPr>
          <p:nvPr>
            <p:ph idx="1"/>
          </p:nvPr>
        </p:nvSpPr>
        <p:spPr>
          <a:xfrm>
            <a:off x="457200" y="1371600"/>
            <a:ext cx="8229600" cy="4754563"/>
          </a:xfrm>
          <a:ln>
            <a:solidFill>
              <a:schemeClr val="tx1"/>
            </a:solidFill>
          </a:ln>
        </p:spPr>
        <p:txBody>
          <a:bodyPr/>
          <a:lstStyle/>
          <a:p>
            <a:pPr>
              <a:buFontTx/>
              <a:buNone/>
            </a:pPr>
            <a:r>
              <a:rPr lang="en-US" u="sng" dirty="0"/>
              <a:t>Mutually Exclusive Events</a:t>
            </a:r>
          </a:p>
          <a:p>
            <a:pPr>
              <a:buFontTx/>
              <a:buNone/>
            </a:pPr>
            <a:r>
              <a:rPr lang="en-US" dirty="0"/>
              <a:t>	If two events A and B are mutually exclusive (disjoint), then </a:t>
            </a:r>
          </a:p>
          <a:p>
            <a:pPr>
              <a:buFontTx/>
              <a:buNone/>
            </a:pPr>
            <a:r>
              <a:rPr lang="en-US" dirty="0"/>
              <a:t>	P(AUB)= P(A)+P(B)</a:t>
            </a:r>
          </a:p>
          <a:p>
            <a:pPr>
              <a:buFontTx/>
              <a:buNone/>
            </a:pPr>
            <a:r>
              <a:rPr lang="en-US" u="sng" dirty="0"/>
              <a:t>Overlapping Events</a:t>
            </a:r>
          </a:p>
          <a:p>
            <a:pPr>
              <a:buFontTx/>
              <a:buNone/>
            </a:pPr>
            <a:r>
              <a:rPr lang="en-US" dirty="0"/>
              <a:t>	If two events A, and B are not-mutually exclusive, then</a:t>
            </a:r>
          </a:p>
          <a:p>
            <a:pPr>
              <a:buFontTx/>
              <a:buNone/>
            </a:pPr>
            <a:r>
              <a:rPr lang="en-US" dirty="0"/>
              <a:t>	P(AUB)=P(A)+P(B)-P(A∩ 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868362"/>
          </a:xfrm>
          <a:ln>
            <a:solidFill>
              <a:schemeClr val="tx1"/>
            </a:solidFill>
          </a:ln>
        </p:spPr>
        <p:txBody>
          <a:bodyPr/>
          <a:lstStyle/>
          <a:p>
            <a:r>
              <a:rPr lang="en-US" dirty="0"/>
              <a:t>Multiplication Theorem</a:t>
            </a:r>
          </a:p>
        </p:txBody>
      </p:sp>
      <p:sp>
        <p:nvSpPr>
          <p:cNvPr id="59395" name="Rectangle 3"/>
          <p:cNvSpPr>
            <a:spLocks noGrp="1" noChangeArrowheads="1"/>
          </p:cNvSpPr>
          <p:nvPr>
            <p:ph idx="1"/>
          </p:nvPr>
        </p:nvSpPr>
        <p:spPr>
          <a:xfrm>
            <a:off x="457200" y="1371600"/>
            <a:ext cx="8229600" cy="4648200"/>
          </a:xfrm>
          <a:ln>
            <a:solidFill>
              <a:schemeClr val="tx1"/>
            </a:solidFill>
          </a:ln>
        </p:spPr>
        <p:txBody>
          <a:bodyPr/>
          <a:lstStyle/>
          <a:p>
            <a:pPr>
              <a:buFontTx/>
              <a:buNone/>
            </a:pPr>
            <a:r>
              <a:rPr lang="en-US" sz="2800" dirty="0"/>
              <a:t>	</a:t>
            </a:r>
            <a:r>
              <a:rPr lang="en-US" sz="2800" u="sng" dirty="0"/>
              <a:t>Independent Events:</a:t>
            </a:r>
          </a:p>
          <a:p>
            <a:pPr>
              <a:buFontTx/>
              <a:buNone/>
            </a:pPr>
            <a:r>
              <a:rPr lang="en-US" sz="2800" dirty="0"/>
              <a:t>	When the occurrence of an event does not affect and is not affected by the probability of occurrence of any other event, the events are said to be statistically independent events.</a:t>
            </a:r>
          </a:p>
          <a:p>
            <a:pPr>
              <a:buFontTx/>
              <a:buNone/>
            </a:pPr>
            <a:r>
              <a:rPr lang="en-US" sz="2800" dirty="0"/>
              <a:t>	P(AB)=P(A)P(B)</a:t>
            </a:r>
          </a:p>
          <a:p>
            <a:pPr>
              <a:buFontTx/>
              <a:buNone/>
            </a:pPr>
            <a:r>
              <a:rPr lang="en-US" sz="2800" dirty="0"/>
              <a:t>	</a:t>
            </a:r>
            <a:r>
              <a:rPr lang="en-US" sz="2800" u="sng" dirty="0"/>
              <a:t>Dependent Events(Conditional Events):</a:t>
            </a:r>
          </a:p>
          <a:p>
            <a:pPr>
              <a:buFontTx/>
              <a:buNone/>
            </a:pPr>
            <a:r>
              <a:rPr lang="en-US" sz="2800" dirty="0"/>
              <a:t>	P(AB)= P(A)P(B/A)=P(B)P(A/B)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08400" y="2395538"/>
            <a:ext cx="2292350" cy="2946400"/>
            <a:chOff x="2336" y="1509"/>
            <a:chExt cx="1444" cy="1856"/>
          </a:xfrm>
        </p:grpSpPr>
        <p:sp>
          <p:nvSpPr>
            <p:cNvPr id="67587" name="Rectangle 3"/>
            <p:cNvSpPr>
              <a:spLocks noChangeArrowheads="1"/>
            </p:cNvSpPr>
            <p:nvPr/>
          </p:nvSpPr>
          <p:spPr bwMode="auto">
            <a:xfrm>
              <a:off x="3393" y="3242"/>
              <a:ext cx="387" cy="123"/>
            </a:xfrm>
            <a:prstGeom prst="rect">
              <a:avLst/>
            </a:prstGeom>
            <a:solidFill>
              <a:srgbClr val="FDE3BA"/>
            </a:solidFill>
            <a:ln w="12700">
              <a:noFill/>
              <a:miter lim="800000"/>
              <a:headEnd/>
              <a:tailEnd/>
            </a:ln>
            <a:effectLst/>
          </p:spPr>
          <p:txBody>
            <a:bodyPr wrap="none" anchor="ctr"/>
            <a:lstStyle/>
            <a:p>
              <a:endParaRPr lang="en-US" dirty="0"/>
            </a:p>
          </p:txBody>
        </p:sp>
        <p:sp>
          <p:nvSpPr>
            <p:cNvPr id="67588" name="Rectangle 4"/>
            <p:cNvSpPr>
              <a:spLocks noChangeArrowheads="1"/>
            </p:cNvSpPr>
            <p:nvPr/>
          </p:nvSpPr>
          <p:spPr bwMode="auto">
            <a:xfrm>
              <a:off x="2998" y="1927"/>
              <a:ext cx="259" cy="141"/>
            </a:xfrm>
            <a:prstGeom prst="rect">
              <a:avLst/>
            </a:prstGeom>
            <a:solidFill>
              <a:srgbClr val="FDE3BA"/>
            </a:solidFill>
            <a:ln w="12700">
              <a:noFill/>
              <a:miter lim="800000"/>
              <a:headEnd/>
              <a:tailEnd/>
            </a:ln>
            <a:effectLst/>
          </p:spPr>
          <p:txBody>
            <a:bodyPr wrap="none" anchor="ctr"/>
            <a:lstStyle/>
            <a:p>
              <a:endParaRPr lang="en-US" dirty="0"/>
            </a:p>
          </p:txBody>
        </p:sp>
        <p:sp>
          <p:nvSpPr>
            <p:cNvPr id="67589" name="Rectangle 5"/>
            <p:cNvSpPr>
              <a:spLocks noChangeArrowheads="1"/>
            </p:cNvSpPr>
            <p:nvPr/>
          </p:nvSpPr>
          <p:spPr bwMode="auto">
            <a:xfrm>
              <a:off x="2336" y="2583"/>
              <a:ext cx="141" cy="148"/>
            </a:xfrm>
            <a:prstGeom prst="rect">
              <a:avLst/>
            </a:prstGeom>
            <a:solidFill>
              <a:srgbClr val="FDE3BA"/>
            </a:solidFill>
            <a:ln w="12700">
              <a:noFill/>
              <a:miter lim="800000"/>
              <a:headEnd/>
              <a:tailEnd/>
            </a:ln>
            <a:effectLst/>
          </p:spPr>
          <p:txBody>
            <a:bodyPr wrap="none" anchor="ctr"/>
            <a:lstStyle/>
            <a:p>
              <a:endParaRPr lang="en-US" dirty="0"/>
            </a:p>
          </p:txBody>
        </p:sp>
        <p:sp>
          <p:nvSpPr>
            <p:cNvPr id="67590" name="Rectangle 6"/>
            <p:cNvSpPr>
              <a:spLocks noChangeArrowheads="1"/>
            </p:cNvSpPr>
            <p:nvPr/>
          </p:nvSpPr>
          <p:spPr bwMode="auto">
            <a:xfrm>
              <a:off x="2646" y="1509"/>
              <a:ext cx="241" cy="128"/>
            </a:xfrm>
            <a:prstGeom prst="rect">
              <a:avLst/>
            </a:prstGeom>
            <a:solidFill>
              <a:srgbClr val="FDE3BA"/>
            </a:solidFill>
            <a:ln w="12700">
              <a:noFill/>
              <a:miter lim="800000"/>
              <a:headEnd/>
              <a:tailEnd/>
            </a:ln>
            <a:effectLst/>
          </p:spPr>
          <p:txBody>
            <a:bodyPr wrap="none" anchor="ctr"/>
            <a:lstStyle/>
            <a:p>
              <a:endParaRPr lang="en-US" dirty="0"/>
            </a:p>
          </p:txBody>
        </p:sp>
      </p:grpSp>
      <p:sp>
        <p:nvSpPr>
          <p:cNvPr id="67594" name="Rectangle 10"/>
          <p:cNvSpPr>
            <a:spLocks noGrp="1" noChangeArrowheads="1"/>
          </p:cNvSpPr>
          <p:nvPr>
            <p:ph type="title"/>
          </p:nvPr>
        </p:nvSpPr>
        <p:spPr>
          <a:xfrm>
            <a:off x="457200" y="274638"/>
            <a:ext cx="8229600" cy="792162"/>
          </a:xfrm>
          <a:ln>
            <a:solidFill>
              <a:schemeClr val="tx1"/>
            </a:solidFill>
          </a:ln>
        </p:spPr>
        <p:txBody>
          <a:bodyPr/>
          <a:lstStyle/>
          <a:p>
            <a:r>
              <a:rPr lang="en-US" dirty="0"/>
              <a:t>  Conditional Probability</a:t>
            </a:r>
          </a:p>
        </p:txBody>
      </p:sp>
      <p:sp>
        <p:nvSpPr>
          <p:cNvPr id="67591" name="Rectangle 7"/>
          <p:cNvSpPr>
            <a:spLocks noGrp="1" noChangeArrowheads="1"/>
          </p:cNvSpPr>
          <p:nvPr>
            <p:ph idx="1"/>
          </p:nvPr>
        </p:nvSpPr>
        <p:spPr>
          <a:xfrm>
            <a:off x="457200" y="1295400"/>
            <a:ext cx="8229600" cy="5029200"/>
          </a:xfrm>
          <a:solidFill>
            <a:srgbClr val="FFFF00"/>
          </a:solidFill>
          <a:ln w="12700">
            <a:solidFill>
              <a:schemeClr val="tx1"/>
            </a:solidFill>
          </a:ln>
          <a:effectLst>
            <a:outerShdw dist="107763" dir="18900000" algn="ctr" rotWithShape="0">
              <a:schemeClr val="bg2"/>
            </a:outerShdw>
          </a:effectLst>
        </p:spPr>
        <p:txBody>
          <a:bodyPr lIns="90488" tIns="44450" rIns="90488" bIns="44450"/>
          <a:lstStyle/>
          <a:p>
            <a:pPr marL="571500" lvl="1" indent="-228600">
              <a:buClr>
                <a:srgbClr val="790015"/>
              </a:buClr>
              <a:buSzPct val="125000"/>
              <a:buFontTx/>
              <a:buNone/>
            </a:pPr>
            <a:endParaRPr lang="en-US" sz="2100" b="1" dirty="0">
              <a:solidFill>
                <a:srgbClr val="790015"/>
              </a:solidFill>
              <a:effectLst>
                <a:outerShdw blurRad="38100" dist="38100" dir="2700000" algn="tl">
                  <a:srgbClr val="000000"/>
                </a:outerShdw>
              </a:effectLst>
            </a:endParaRPr>
          </a:p>
          <a:p>
            <a:pPr marL="230188" indent="-230188">
              <a:buClr>
                <a:srgbClr val="790015"/>
              </a:buClr>
              <a:buSzPct val="125000"/>
            </a:pPr>
            <a:r>
              <a:rPr lang="en-US" sz="2400" b="1" dirty="0">
                <a:solidFill>
                  <a:schemeClr val="tx2"/>
                </a:solidFill>
              </a:rPr>
              <a:t>Conditional Probability</a:t>
            </a:r>
            <a:r>
              <a:rPr lang="en-US" sz="2400" dirty="0">
                <a:solidFill>
                  <a:schemeClr val="tx2"/>
                </a:solidFill>
              </a:rPr>
              <a:t> - Probability of A </a:t>
            </a:r>
            <a:r>
              <a:rPr lang="en-US" sz="2400" i="1" dirty="0">
                <a:solidFill>
                  <a:schemeClr val="tx2"/>
                </a:solidFill>
              </a:rPr>
              <a:t>given </a:t>
            </a:r>
            <a:r>
              <a:rPr lang="en-US" sz="2400" dirty="0">
                <a:solidFill>
                  <a:schemeClr val="tx2"/>
                </a:solidFill>
              </a:rPr>
              <a:t>B</a:t>
            </a:r>
          </a:p>
          <a:p>
            <a:pPr marL="230188" indent="-230188">
              <a:buClr>
                <a:srgbClr val="790015"/>
              </a:buClr>
              <a:buSzPct val="125000"/>
              <a:buFontTx/>
              <a:buNone/>
            </a:pPr>
            <a:r>
              <a:rPr lang="en-US" sz="2400" dirty="0">
                <a:solidFill>
                  <a:schemeClr val="tx2"/>
                </a:solidFill>
              </a:rPr>
              <a:t>(Multiplication Rule in case of dependent events)</a:t>
            </a:r>
          </a:p>
          <a:p>
            <a:pPr marL="571500" lvl="1" indent="-228600">
              <a:buClr>
                <a:srgbClr val="790015"/>
              </a:buClr>
              <a:buSzPct val="125000"/>
              <a:buFontTx/>
              <a:buChar char="•"/>
            </a:pPr>
            <a:endParaRPr lang="en-US" sz="2400" dirty="0">
              <a:solidFill>
                <a:schemeClr val="bg2"/>
              </a:solidFill>
            </a:endParaRPr>
          </a:p>
          <a:p>
            <a:pPr marL="571500" lvl="1" indent="-228600">
              <a:buClr>
                <a:srgbClr val="790015"/>
              </a:buClr>
              <a:buSzPct val="125000"/>
              <a:buFontTx/>
              <a:buChar char="•"/>
            </a:pPr>
            <a:endParaRPr lang="en-US" sz="1800" dirty="0"/>
          </a:p>
          <a:p>
            <a:pPr marL="571500" lvl="1" indent="-228600">
              <a:buClr>
                <a:srgbClr val="790015"/>
              </a:buClr>
              <a:buSzPct val="125000"/>
              <a:buFontTx/>
              <a:buChar char="•"/>
            </a:pPr>
            <a:endParaRPr lang="en-US" sz="1800" dirty="0"/>
          </a:p>
          <a:p>
            <a:pPr marL="571500" lvl="1" indent="-228600">
              <a:buClr>
                <a:schemeClr val="tx1"/>
              </a:buClr>
              <a:buSzPct val="125000"/>
            </a:pPr>
            <a:endParaRPr lang="en-US" sz="1800" dirty="0"/>
          </a:p>
          <a:p>
            <a:pPr marL="571500" lvl="1" indent="-228600">
              <a:buClr>
                <a:schemeClr val="tx1"/>
              </a:buClr>
              <a:buSzPct val="125000"/>
            </a:pPr>
            <a:endParaRPr lang="en-US" sz="1800" dirty="0"/>
          </a:p>
          <a:p>
            <a:pPr marL="571500" lvl="1" indent="-228600">
              <a:buClr>
                <a:schemeClr val="bg2"/>
              </a:buClr>
              <a:buSzPct val="125000"/>
              <a:buNone/>
            </a:pPr>
            <a:r>
              <a:rPr lang="en-US" sz="2400" b="1" dirty="0"/>
              <a:t>Independent events:</a:t>
            </a:r>
          </a:p>
        </p:txBody>
      </p:sp>
      <p:graphicFrame>
        <p:nvGraphicFramePr>
          <p:cNvPr id="67592" name="Object 8"/>
          <p:cNvGraphicFramePr>
            <a:graphicFrameLocks/>
          </p:cNvGraphicFramePr>
          <p:nvPr/>
        </p:nvGraphicFramePr>
        <p:xfrm>
          <a:off x="1522413" y="2625725"/>
          <a:ext cx="6249987" cy="1223963"/>
        </p:xfrm>
        <a:graphic>
          <a:graphicData uri="http://schemas.openxmlformats.org/presentationml/2006/ole">
            <mc:AlternateContent xmlns:mc="http://schemas.openxmlformats.org/markup-compatibility/2006">
              <mc:Choice xmlns:v="urn:schemas-microsoft-com:vml" Requires="v">
                <p:oleObj name="Equation" r:id="rId2" imgW="3733560" imgH="660240" progId="Equation.3">
                  <p:embed/>
                </p:oleObj>
              </mc:Choice>
              <mc:Fallback>
                <p:oleObj name="Equation" r:id="rId2" imgW="3733560" imgH="660240" progId="Equation.3">
                  <p:embed/>
                  <p:pic>
                    <p:nvPicPr>
                      <p:cNvPr id="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2625725"/>
                        <a:ext cx="6249987" cy="1223963"/>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3" name="Object 9"/>
          <p:cNvGraphicFramePr>
            <a:graphicFrameLocks/>
          </p:cNvGraphicFramePr>
          <p:nvPr/>
        </p:nvGraphicFramePr>
        <p:xfrm>
          <a:off x="3962400" y="4572000"/>
          <a:ext cx="2895600" cy="1143000"/>
        </p:xfrm>
        <a:graphic>
          <a:graphicData uri="http://schemas.openxmlformats.org/presentationml/2006/ole">
            <mc:AlternateContent xmlns:mc="http://schemas.openxmlformats.org/markup-compatibility/2006">
              <mc:Choice xmlns:v="urn:schemas-microsoft-com:vml" Requires="v">
                <p:oleObj name="Equation" r:id="rId4" imgW="1828800" imgH="799920" progId="Equation.3">
                  <p:embed/>
                </p:oleObj>
              </mc:Choice>
              <mc:Fallback>
                <p:oleObj name="Equation" r:id="rId4" imgW="1828800" imgH="799920" progId="Equation.3">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572000"/>
                        <a:ext cx="2895600" cy="1143000"/>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28600"/>
            <a:ext cx="8229600" cy="838200"/>
          </a:xfrm>
          <a:ln>
            <a:solidFill>
              <a:schemeClr val="tx1"/>
            </a:solidFill>
          </a:ln>
        </p:spPr>
        <p:txBody>
          <a:bodyPr/>
          <a:lstStyle/>
          <a:p>
            <a:r>
              <a:rPr lang="en-US" dirty="0"/>
              <a:t>Baye’s Theorem</a:t>
            </a:r>
          </a:p>
        </p:txBody>
      </p:sp>
      <p:sp>
        <p:nvSpPr>
          <p:cNvPr id="138243" name="Rectangle 3"/>
          <p:cNvSpPr>
            <a:spLocks noGrp="1" noChangeArrowheads="1"/>
          </p:cNvSpPr>
          <p:nvPr>
            <p:ph idx="1"/>
          </p:nvPr>
        </p:nvSpPr>
        <p:spPr>
          <a:xfrm>
            <a:off x="457200" y="1295400"/>
            <a:ext cx="8229600" cy="5181600"/>
          </a:xfrm>
          <a:ln>
            <a:solidFill>
              <a:schemeClr val="tx1"/>
            </a:solidFill>
          </a:ln>
        </p:spPr>
        <p:txBody>
          <a:bodyPr/>
          <a:lstStyle/>
          <a:p>
            <a:pPr>
              <a:buFontTx/>
              <a:buNone/>
            </a:pPr>
            <a:r>
              <a:rPr lang="en-US" dirty="0"/>
              <a:t>	Let A1 and A2 be the set of events which are mutually exclusive and exhaustive and ‘B’  a simple event which intersects each of the ‘A’ events, then</a:t>
            </a:r>
          </a:p>
          <a:p>
            <a:pPr>
              <a:buFontTx/>
              <a:buNone/>
            </a:pPr>
            <a:r>
              <a:rPr lang="en-US" b="1" dirty="0"/>
              <a:t>	</a:t>
            </a:r>
            <a:r>
              <a:rPr lang="en-US" sz="2400" b="1" dirty="0"/>
              <a:t>P(A1/B)= 		P(A1) P(B/A1) </a:t>
            </a:r>
          </a:p>
          <a:p>
            <a:pPr>
              <a:buFontTx/>
              <a:buNone/>
            </a:pPr>
            <a:r>
              <a:rPr lang="en-US" sz="2400" b="1" dirty="0"/>
              <a:t>			P(A1) P(B/A1) + P(A2)P(B/A2)</a:t>
            </a:r>
          </a:p>
          <a:p>
            <a:pPr>
              <a:buFontTx/>
              <a:buNone/>
            </a:pPr>
            <a:r>
              <a:rPr lang="en-US" sz="2400" dirty="0"/>
              <a:t>	</a:t>
            </a:r>
            <a:r>
              <a:rPr lang="en-US" dirty="0"/>
              <a:t>i.e., you can calculate ‘posterior’ probabilities from ‘prior’ probabilities and ‘conditional’ probabilities.</a:t>
            </a:r>
          </a:p>
        </p:txBody>
      </p:sp>
      <p:cxnSp>
        <p:nvCxnSpPr>
          <p:cNvPr id="5" name="Straight Connector 4"/>
          <p:cNvCxnSpPr/>
          <p:nvPr/>
        </p:nvCxnSpPr>
        <p:spPr>
          <a:xfrm>
            <a:off x="2362200" y="3886200"/>
            <a:ext cx="3505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01EF-849D-C3CB-9479-C0C439BC93D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A4514B27-6DAD-72A4-2285-B8A7DB5902D3}"/>
              </a:ext>
            </a:extLst>
          </p:cNvPr>
          <p:cNvPicPr>
            <a:picLocks noGrp="1" noChangeAspect="1"/>
          </p:cNvPicPr>
          <p:nvPr>
            <p:ph idx="1"/>
          </p:nvPr>
        </p:nvPicPr>
        <p:blipFill>
          <a:blip r:embed="rId2"/>
          <a:stretch>
            <a:fillRect/>
          </a:stretch>
        </p:blipFill>
        <p:spPr>
          <a:xfrm>
            <a:off x="457200" y="685800"/>
            <a:ext cx="8229600" cy="5234781"/>
          </a:xfrm>
          <a:prstGeom prst="rect">
            <a:avLst/>
          </a:prstGeom>
        </p:spPr>
      </p:pic>
    </p:spTree>
    <p:extLst>
      <p:ext uri="{BB962C8B-B14F-4D97-AF65-F5344CB8AC3E}">
        <p14:creationId xmlns:p14="http://schemas.microsoft.com/office/powerpoint/2010/main" val="33040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997F-3231-9DCC-2F34-F78CC77C03A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A39DBB98-85E5-A0BD-47EC-F85972D658E6}"/>
              </a:ext>
            </a:extLst>
          </p:cNvPr>
          <p:cNvPicPr>
            <a:picLocks noGrp="1" noChangeAspect="1"/>
          </p:cNvPicPr>
          <p:nvPr>
            <p:ph idx="1"/>
          </p:nvPr>
        </p:nvPicPr>
        <p:blipFill>
          <a:blip r:embed="rId2"/>
          <a:stretch>
            <a:fillRect/>
          </a:stretch>
        </p:blipFill>
        <p:spPr>
          <a:xfrm>
            <a:off x="609600" y="457201"/>
            <a:ext cx="8077200" cy="5544344"/>
          </a:xfrm>
          <a:prstGeom prst="rect">
            <a:avLst/>
          </a:prstGeom>
        </p:spPr>
      </p:pic>
    </p:spTree>
    <p:extLst>
      <p:ext uri="{BB962C8B-B14F-4D97-AF65-F5344CB8AC3E}">
        <p14:creationId xmlns:p14="http://schemas.microsoft.com/office/powerpoint/2010/main" val="1065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C7CA-9AFF-FD6B-B429-453A2981BC63}"/>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881C774C-0639-2429-34BD-AA779376E4F0}"/>
              </a:ext>
            </a:extLst>
          </p:cNvPr>
          <p:cNvPicPr>
            <a:picLocks noGrp="1" noChangeAspect="1"/>
          </p:cNvPicPr>
          <p:nvPr>
            <p:ph idx="1"/>
          </p:nvPr>
        </p:nvPicPr>
        <p:blipFill>
          <a:blip r:embed="rId2"/>
          <a:stretch>
            <a:fillRect/>
          </a:stretch>
        </p:blipFill>
        <p:spPr>
          <a:xfrm>
            <a:off x="762000" y="1417638"/>
            <a:ext cx="7543800" cy="2705100"/>
          </a:xfrm>
          <a:prstGeom prst="rect">
            <a:avLst/>
          </a:prstGeom>
        </p:spPr>
      </p:pic>
    </p:spTree>
    <p:extLst>
      <p:ext uri="{BB962C8B-B14F-4D97-AF65-F5344CB8AC3E}">
        <p14:creationId xmlns:p14="http://schemas.microsoft.com/office/powerpoint/2010/main" val="375174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6B31-1023-0F15-68C5-5F2E1C5D854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A017B6F-838A-9187-8861-2FA2D158FB25}"/>
              </a:ext>
            </a:extLst>
          </p:cNvPr>
          <p:cNvPicPr>
            <a:picLocks noGrp="1" noChangeAspect="1"/>
          </p:cNvPicPr>
          <p:nvPr>
            <p:ph idx="1"/>
          </p:nvPr>
        </p:nvPicPr>
        <p:blipFill>
          <a:blip r:embed="rId2"/>
          <a:stretch>
            <a:fillRect/>
          </a:stretch>
        </p:blipFill>
        <p:spPr>
          <a:xfrm>
            <a:off x="990600" y="1600200"/>
            <a:ext cx="7696200" cy="4525963"/>
          </a:xfrm>
          <a:prstGeom prst="rect">
            <a:avLst/>
          </a:prstGeom>
        </p:spPr>
      </p:pic>
    </p:spTree>
    <p:extLst>
      <p:ext uri="{BB962C8B-B14F-4D97-AF65-F5344CB8AC3E}">
        <p14:creationId xmlns:p14="http://schemas.microsoft.com/office/powerpoint/2010/main" val="179517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838200"/>
          </a:xfrm>
          <a:ln>
            <a:solidFill>
              <a:schemeClr val="tx1"/>
            </a:solidFill>
          </a:ln>
        </p:spPr>
        <p:txBody>
          <a:bodyPr>
            <a:normAutofit/>
          </a:bodyPr>
          <a:lstStyle/>
          <a:p>
            <a:r>
              <a:rPr lang="en-US" sz="4000" dirty="0"/>
              <a:t>Introduction to Probability</a:t>
            </a:r>
          </a:p>
        </p:txBody>
      </p:sp>
      <p:sp>
        <p:nvSpPr>
          <p:cNvPr id="11267" name="Rectangle 3"/>
          <p:cNvSpPr>
            <a:spLocks noGrp="1" noChangeArrowheads="1"/>
          </p:cNvSpPr>
          <p:nvPr>
            <p:ph idx="1"/>
          </p:nvPr>
        </p:nvSpPr>
        <p:spPr>
          <a:xfrm>
            <a:off x="457200" y="1295400"/>
            <a:ext cx="8229600" cy="4759325"/>
          </a:xfrm>
          <a:ln>
            <a:solidFill>
              <a:schemeClr val="tx1"/>
            </a:solidFill>
          </a:ln>
        </p:spPr>
        <p:txBody>
          <a:bodyPr>
            <a:normAutofit lnSpcReduction="10000"/>
          </a:bodyPr>
          <a:lstStyle/>
          <a:p>
            <a:pPr marL="609600" indent="-609600"/>
            <a:r>
              <a:rPr lang="en-US" dirty="0"/>
              <a:t>Probability conveys the meaning of chance, likely, possible, probable etc.,</a:t>
            </a:r>
          </a:p>
          <a:p>
            <a:pPr marL="609600" indent="-609600"/>
            <a:r>
              <a:rPr lang="en-US" dirty="0"/>
              <a:t>It is associated with games of chance like throwing a die, tossing a coin, drawing cards from a pack of cards etc…</a:t>
            </a:r>
          </a:p>
          <a:p>
            <a:pPr marL="609600" indent="-609600"/>
            <a:r>
              <a:rPr lang="en-US" dirty="0"/>
              <a:t>To understand probability, the following terms should be understood.</a:t>
            </a:r>
          </a:p>
          <a:p>
            <a:pPr marL="609600" indent="-609600">
              <a:buFontTx/>
              <a:buNone/>
            </a:pPr>
            <a:r>
              <a:rPr lang="en-US" dirty="0"/>
              <a:t>	Random Experiment, Sample Space, Outcome, Event etc.,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18D9-69A3-BE7A-DC4E-3859D7154E0B}"/>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3FF949CA-D233-8353-D9CA-E86F9521B0A1}"/>
              </a:ext>
            </a:extLst>
          </p:cNvPr>
          <p:cNvPicPr>
            <a:picLocks noGrp="1" noChangeAspect="1"/>
          </p:cNvPicPr>
          <p:nvPr>
            <p:ph idx="1"/>
          </p:nvPr>
        </p:nvPicPr>
        <p:blipFill>
          <a:blip r:embed="rId2"/>
          <a:stretch>
            <a:fillRect/>
          </a:stretch>
        </p:blipFill>
        <p:spPr>
          <a:xfrm>
            <a:off x="838200" y="914400"/>
            <a:ext cx="7543799" cy="5211763"/>
          </a:xfrm>
          <a:prstGeom prst="rect">
            <a:avLst/>
          </a:prstGeom>
        </p:spPr>
      </p:pic>
    </p:spTree>
    <p:extLst>
      <p:ext uri="{BB962C8B-B14F-4D97-AF65-F5344CB8AC3E}">
        <p14:creationId xmlns:p14="http://schemas.microsoft.com/office/powerpoint/2010/main" val="371828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BB82-1798-97C2-0E89-645260FE156B}"/>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6221481-6250-5999-15E6-13D376CB384B}"/>
              </a:ext>
            </a:extLst>
          </p:cNvPr>
          <p:cNvPicPr>
            <a:picLocks noGrp="1" noChangeAspect="1"/>
          </p:cNvPicPr>
          <p:nvPr>
            <p:ph idx="1"/>
          </p:nvPr>
        </p:nvPicPr>
        <p:blipFill>
          <a:blip r:embed="rId2"/>
          <a:stretch>
            <a:fillRect/>
          </a:stretch>
        </p:blipFill>
        <p:spPr>
          <a:xfrm>
            <a:off x="457200" y="1417638"/>
            <a:ext cx="8229600" cy="4244100"/>
          </a:xfrm>
          <a:prstGeom prst="rect">
            <a:avLst/>
          </a:prstGeom>
        </p:spPr>
      </p:pic>
      <p:pic>
        <p:nvPicPr>
          <p:cNvPr id="5" name="Picture 4">
            <a:extLst>
              <a:ext uri="{FF2B5EF4-FFF2-40B4-BE49-F238E27FC236}">
                <a16:creationId xmlns:a16="http://schemas.microsoft.com/office/drawing/2014/main" id="{9044350D-B8AE-C7CB-C178-C44380ED7B5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68740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FDC9-C12B-854E-EE5B-15BFACB5801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671E5F1-DDA6-9560-D580-B613C614B313}"/>
              </a:ext>
            </a:extLst>
          </p:cNvPr>
          <p:cNvPicPr>
            <a:picLocks noGrp="1" noChangeAspect="1"/>
          </p:cNvPicPr>
          <p:nvPr>
            <p:ph idx="1"/>
          </p:nvPr>
        </p:nvPicPr>
        <p:blipFill>
          <a:blip r:embed="rId2"/>
          <a:stretch>
            <a:fillRect/>
          </a:stretch>
        </p:blipFill>
        <p:spPr>
          <a:xfrm>
            <a:off x="914400" y="868261"/>
            <a:ext cx="7620000" cy="4377531"/>
          </a:xfrm>
          <a:prstGeom prst="rect">
            <a:avLst/>
          </a:prstGeom>
        </p:spPr>
      </p:pic>
    </p:spTree>
    <p:extLst>
      <p:ext uri="{BB962C8B-B14F-4D97-AF65-F5344CB8AC3E}">
        <p14:creationId xmlns:p14="http://schemas.microsoft.com/office/powerpoint/2010/main" val="197983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705D-8F78-58EF-3388-2E57F9812838}"/>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F82CC338-0BD8-FB3C-CFD3-E298375FF981}"/>
              </a:ext>
            </a:extLst>
          </p:cNvPr>
          <p:cNvPicPr>
            <a:picLocks noGrp="1" noChangeAspect="1"/>
          </p:cNvPicPr>
          <p:nvPr>
            <p:ph idx="1"/>
          </p:nvPr>
        </p:nvPicPr>
        <p:blipFill>
          <a:blip r:embed="rId2"/>
          <a:stretch>
            <a:fillRect/>
          </a:stretch>
        </p:blipFill>
        <p:spPr>
          <a:xfrm>
            <a:off x="1195387" y="2139156"/>
            <a:ext cx="6753225" cy="3448050"/>
          </a:xfrm>
          <a:prstGeom prst="rect">
            <a:avLst/>
          </a:prstGeom>
        </p:spPr>
      </p:pic>
    </p:spTree>
    <p:extLst>
      <p:ext uri="{BB962C8B-B14F-4D97-AF65-F5344CB8AC3E}">
        <p14:creationId xmlns:p14="http://schemas.microsoft.com/office/powerpoint/2010/main" val="76462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762000"/>
          </a:xfrm>
          <a:ln>
            <a:solidFill>
              <a:schemeClr val="tx1"/>
            </a:solidFill>
          </a:ln>
        </p:spPr>
        <p:txBody>
          <a:bodyPr>
            <a:normAutofit/>
          </a:bodyPr>
          <a:lstStyle/>
          <a:p>
            <a:r>
              <a:rPr lang="en-US" dirty="0"/>
              <a:t>  Probability is:</a:t>
            </a:r>
            <a:endParaRPr lang="en-US" sz="3400" dirty="0"/>
          </a:p>
        </p:txBody>
      </p:sp>
      <p:sp>
        <p:nvSpPr>
          <p:cNvPr id="12291" name="Rectangle 3"/>
          <p:cNvSpPr>
            <a:spLocks noGrp="1" noChangeArrowheads="1"/>
          </p:cNvSpPr>
          <p:nvPr>
            <p:ph idx="1"/>
          </p:nvPr>
        </p:nvSpPr>
        <p:spPr>
          <a:xfrm>
            <a:off x="457200" y="1371600"/>
            <a:ext cx="8305800" cy="4876800"/>
          </a:xfrm>
          <a:ln>
            <a:solidFill>
              <a:schemeClr val="tx1"/>
            </a:solidFill>
          </a:ln>
        </p:spPr>
        <p:txBody>
          <a:bodyPr/>
          <a:lstStyle/>
          <a:p>
            <a:pPr marL="457200" indent="-457200">
              <a:lnSpc>
                <a:spcPct val="90000"/>
              </a:lnSpc>
              <a:buClr>
                <a:srgbClr val="790015"/>
              </a:buClr>
              <a:buSzPct val="50000"/>
            </a:pPr>
            <a:r>
              <a:rPr lang="en-US" dirty="0"/>
              <a:t>A quantitative measure of ‘</a:t>
            </a:r>
            <a:r>
              <a:rPr lang="en-US" b="1" dirty="0"/>
              <a:t>uncertainty’</a:t>
            </a:r>
            <a:endParaRPr lang="en-US" dirty="0"/>
          </a:p>
          <a:p>
            <a:pPr marL="457200" indent="-457200">
              <a:lnSpc>
                <a:spcPct val="90000"/>
              </a:lnSpc>
              <a:buClr>
                <a:srgbClr val="790015"/>
              </a:buClr>
              <a:buSzPct val="50000"/>
            </a:pPr>
            <a:r>
              <a:rPr lang="en-US" dirty="0"/>
              <a:t>A measure of the ‘</a:t>
            </a:r>
            <a:r>
              <a:rPr lang="en-US" b="1" dirty="0"/>
              <a:t>strength of belief’</a:t>
            </a:r>
            <a:r>
              <a:rPr lang="en-US" dirty="0"/>
              <a:t> in the occurrence of an uncertain event</a:t>
            </a:r>
          </a:p>
          <a:p>
            <a:pPr marL="457200" indent="-457200">
              <a:lnSpc>
                <a:spcPct val="90000"/>
              </a:lnSpc>
              <a:buClr>
                <a:srgbClr val="790015"/>
              </a:buClr>
              <a:buSzPct val="50000"/>
            </a:pPr>
            <a:r>
              <a:rPr lang="en-US" dirty="0"/>
              <a:t>A measure of the degree of ‘</a:t>
            </a:r>
            <a:r>
              <a:rPr lang="en-US" b="1" dirty="0"/>
              <a:t>chance’ or ‘likelihood of occurrence’</a:t>
            </a:r>
            <a:r>
              <a:rPr lang="en-US" dirty="0"/>
              <a:t> of an uncertain event</a:t>
            </a:r>
          </a:p>
          <a:p>
            <a:pPr marL="457200" indent="-457200">
              <a:lnSpc>
                <a:spcPct val="90000"/>
              </a:lnSpc>
              <a:buClr>
                <a:srgbClr val="790015"/>
              </a:buClr>
              <a:buSzPct val="50000"/>
            </a:pPr>
            <a:r>
              <a:rPr lang="en-US" dirty="0"/>
              <a:t>Measured by a number between 0 and 1 (or between 0% and 100%)</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8229600" cy="762000"/>
          </a:xfrm>
          <a:ln>
            <a:solidFill>
              <a:schemeClr val="tx1"/>
            </a:solidFill>
          </a:ln>
        </p:spPr>
        <p:txBody>
          <a:bodyPr/>
          <a:lstStyle/>
          <a:p>
            <a:r>
              <a:rPr lang="en-US" dirty="0"/>
              <a:t>Basic Terms in Probability</a:t>
            </a:r>
          </a:p>
        </p:txBody>
      </p:sp>
      <p:sp>
        <p:nvSpPr>
          <p:cNvPr id="136195" name="Rectangle 3"/>
          <p:cNvSpPr>
            <a:spLocks noGrp="1" noChangeArrowheads="1"/>
          </p:cNvSpPr>
          <p:nvPr>
            <p:ph idx="1"/>
          </p:nvPr>
        </p:nvSpPr>
        <p:spPr>
          <a:xfrm>
            <a:off x="533400" y="1143000"/>
            <a:ext cx="8153400" cy="5334000"/>
          </a:xfrm>
          <a:ln>
            <a:solidFill>
              <a:schemeClr val="tx1"/>
            </a:solidFill>
          </a:ln>
        </p:spPr>
        <p:txBody>
          <a:bodyPr>
            <a:normAutofit/>
          </a:bodyPr>
          <a:lstStyle/>
          <a:p>
            <a:pPr marL="609600" indent="-609600">
              <a:lnSpc>
                <a:spcPct val="80000"/>
              </a:lnSpc>
              <a:buFontTx/>
              <a:buAutoNum type="arabicPeriod"/>
            </a:pPr>
            <a:r>
              <a:rPr lang="en-US" dirty="0"/>
              <a:t>Random Experiment</a:t>
            </a:r>
          </a:p>
          <a:p>
            <a:pPr marL="609600" indent="-609600">
              <a:lnSpc>
                <a:spcPct val="80000"/>
              </a:lnSpc>
              <a:buFontTx/>
              <a:buAutoNum type="arabicPeriod"/>
            </a:pPr>
            <a:r>
              <a:rPr lang="en-US" dirty="0"/>
              <a:t>Sample Space</a:t>
            </a:r>
          </a:p>
          <a:p>
            <a:pPr marL="609600" indent="-609600">
              <a:lnSpc>
                <a:spcPct val="80000"/>
              </a:lnSpc>
              <a:buFontTx/>
              <a:buAutoNum type="arabicPeriod"/>
            </a:pPr>
            <a:r>
              <a:rPr lang="en-US" dirty="0"/>
              <a:t>Event</a:t>
            </a:r>
          </a:p>
          <a:p>
            <a:pPr marL="609600" indent="-609600">
              <a:lnSpc>
                <a:spcPct val="80000"/>
              </a:lnSpc>
              <a:buFontTx/>
              <a:buAutoNum type="arabicPeriod"/>
            </a:pPr>
            <a:r>
              <a:rPr lang="en-US" dirty="0"/>
              <a:t>Types of Events</a:t>
            </a:r>
          </a:p>
          <a:p>
            <a:pPr marL="1371600" lvl="2" indent="-457200">
              <a:lnSpc>
                <a:spcPct val="80000"/>
              </a:lnSpc>
              <a:buFont typeface="Wingdings" pitchFamily="2" charset="2"/>
              <a:buAutoNum type="arabicPeriod"/>
            </a:pPr>
            <a:r>
              <a:rPr lang="en-US" sz="3200" dirty="0"/>
              <a:t>Mutually Exclusive Events</a:t>
            </a:r>
          </a:p>
          <a:p>
            <a:pPr marL="1371600" lvl="2" indent="-457200">
              <a:lnSpc>
                <a:spcPct val="80000"/>
              </a:lnSpc>
              <a:buFont typeface="Wingdings" pitchFamily="2" charset="2"/>
              <a:buAutoNum type="arabicPeriod"/>
            </a:pPr>
            <a:r>
              <a:rPr lang="en-US" sz="3200" dirty="0"/>
              <a:t>Independent and Dependent Events</a:t>
            </a:r>
          </a:p>
          <a:p>
            <a:pPr marL="1371600" lvl="2" indent="-457200">
              <a:lnSpc>
                <a:spcPct val="80000"/>
              </a:lnSpc>
              <a:buFont typeface="Wingdings" pitchFamily="2" charset="2"/>
              <a:buAutoNum type="arabicPeriod"/>
            </a:pPr>
            <a:r>
              <a:rPr lang="en-US" sz="3200" dirty="0"/>
              <a:t>Equally Likely Events</a:t>
            </a:r>
          </a:p>
          <a:p>
            <a:pPr marL="1371600" lvl="2" indent="-457200">
              <a:lnSpc>
                <a:spcPct val="80000"/>
              </a:lnSpc>
              <a:buFont typeface="Wingdings" pitchFamily="2" charset="2"/>
              <a:buAutoNum type="arabicPeriod"/>
            </a:pPr>
            <a:r>
              <a:rPr lang="en-US" sz="3200" dirty="0"/>
              <a:t>Simple and Compound Events</a:t>
            </a:r>
          </a:p>
          <a:p>
            <a:pPr marL="1371600" lvl="2" indent="-457200">
              <a:lnSpc>
                <a:spcPct val="80000"/>
              </a:lnSpc>
              <a:buFont typeface="Wingdings" pitchFamily="2" charset="2"/>
              <a:buAutoNum type="arabicPeriod"/>
            </a:pPr>
            <a:r>
              <a:rPr lang="en-US" sz="3200" dirty="0"/>
              <a:t>Exhaustive Events</a:t>
            </a:r>
          </a:p>
          <a:p>
            <a:pPr marL="1371600" lvl="2" indent="-457200">
              <a:lnSpc>
                <a:spcPct val="80000"/>
              </a:lnSpc>
              <a:buFont typeface="Wingdings" pitchFamily="2" charset="2"/>
              <a:buAutoNum type="arabicPeriod"/>
            </a:pPr>
            <a:r>
              <a:rPr lang="en-US" sz="3200" dirty="0"/>
              <a:t>Complementary Events</a:t>
            </a:r>
          </a:p>
          <a:p>
            <a:pPr marL="609600" indent="-609600">
              <a:lnSpc>
                <a:spcPct val="80000"/>
              </a:lnSpc>
              <a:buFont typeface="Wingdings" pitchFamily="2" charset="2"/>
              <a:buNone/>
            </a:pPr>
            <a:endParaRPr lang="en-US" sz="2800" dirty="0"/>
          </a:p>
          <a:p>
            <a:pPr marL="990600" lvl="1" indent="-533400">
              <a:lnSpc>
                <a:spcPct val="80000"/>
              </a:lnSpc>
              <a:buFontTx/>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92162"/>
          </a:xfrm>
          <a:ln>
            <a:solidFill>
              <a:schemeClr val="accent1"/>
            </a:solidFill>
          </a:ln>
        </p:spPr>
        <p:txBody>
          <a:bodyPr/>
          <a:lstStyle/>
          <a:p>
            <a:r>
              <a:rPr lang="en-US" dirty="0"/>
              <a:t>PROBABILITY DEFINED AS </a:t>
            </a:r>
          </a:p>
        </p:txBody>
      </p:sp>
      <p:sp>
        <p:nvSpPr>
          <p:cNvPr id="45059" name="Rectangle 3"/>
          <p:cNvSpPr>
            <a:spLocks noGrp="1" noChangeArrowheads="1"/>
          </p:cNvSpPr>
          <p:nvPr>
            <p:ph idx="1"/>
          </p:nvPr>
        </p:nvSpPr>
        <p:spPr>
          <a:xfrm>
            <a:off x="457200" y="1295400"/>
            <a:ext cx="8229600" cy="4835525"/>
          </a:xfrm>
          <a:ln>
            <a:solidFill>
              <a:schemeClr val="accent1"/>
            </a:solidFill>
          </a:ln>
        </p:spPr>
        <p:txBody>
          <a:bodyPr>
            <a:normAutofit/>
          </a:bodyPr>
          <a:lstStyle/>
          <a:p>
            <a:pPr marL="609600" indent="-609600">
              <a:buFontTx/>
              <a:buNone/>
            </a:pPr>
            <a:r>
              <a:rPr lang="en-US" sz="2800" dirty="0"/>
              <a:t>	A general definition of probability states that probability is a numerical measure between (0 and 1inclusively) of the likelihood or chance of occurrence of an uncertain event.</a:t>
            </a:r>
          </a:p>
          <a:p>
            <a:pPr marL="609600" indent="-609600">
              <a:buFontTx/>
              <a:buNone/>
            </a:pPr>
            <a:r>
              <a:rPr lang="en-US" sz="2800" u="sng" dirty="0"/>
              <a:t>Approaches</a:t>
            </a:r>
          </a:p>
          <a:p>
            <a:pPr marL="609600" indent="-609600"/>
            <a:r>
              <a:rPr lang="en-US" sz="2800" dirty="0"/>
              <a:t>Classical or ‘a priori’ Probability Approach</a:t>
            </a:r>
          </a:p>
          <a:p>
            <a:pPr marL="609600" indent="-609600"/>
            <a:r>
              <a:rPr lang="en-US" sz="2800" dirty="0"/>
              <a:t>Relative Frequency Approach (‘ a posteriori’ probability)</a:t>
            </a:r>
          </a:p>
          <a:p>
            <a:pPr marL="609600" indent="-609600"/>
            <a:r>
              <a:rPr lang="en-US" sz="2800" dirty="0"/>
              <a:t>Subjective Approach</a:t>
            </a:r>
          </a:p>
          <a:p>
            <a:pPr marL="609600" indent="-609600"/>
            <a:r>
              <a:rPr lang="en-US" sz="2800" dirty="0"/>
              <a:t>Axiomatic Approach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944562"/>
          </a:xfrm>
          <a:ln>
            <a:solidFill>
              <a:schemeClr val="tx1"/>
            </a:solidFill>
          </a:ln>
        </p:spPr>
        <p:txBody>
          <a:bodyPr/>
          <a:lstStyle/>
          <a:p>
            <a:r>
              <a:rPr lang="en-US" dirty="0"/>
              <a:t>1.Classical Approach</a:t>
            </a:r>
          </a:p>
        </p:txBody>
      </p:sp>
      <p:sp>
        <p:nvSpPr>
          <p:cNvPr id="49155" name="Rectangle 3"/>
          <p:cNvSpPr>
            <a:spLocks noGrp="1" noChangeArrowheads="1"/>
          </p:cNvSpPr>
          <p:nvPr>
            <p:ph idx="1"/>
          </p:nvPr>
        </p:nvSpPr>
        <p:spPr>
          <a:xfrm>
            <a:off x="457200" y="1371600"/>
            <a:ext cx="8229600" cy="4754563"/>
          </a:xfrm>
          <a:ln>
            <a:solidFill>
              <a:schemeClr val="tx1"/>
            </a:solidFill>
          </a:ln>
        </p:spPr>
        <p:txBody>
          <a:bodyPr>
            <a:normAutofit/>
          </a:bodyPr>
          <a:lstStyle/>
          <a:p>
            <a:pPr>
              <a:lnSpc>
                <a:spcPct val="80000"/>
              </a:lnSpc>
              <a:buFontTx/>
              <a:buNone/>
            </a:pPr>
            <a:r>
              <a:rPr lang="en-US" sz="2800" dirty="0"/>
              <a:t>	This approach of defining the probability is based on the assumption that all the possible outcomes (finite) of an experiment are mutually exclusive and equally likely.</a:t>
            </a:r>
          </a:p>
          <a:p>
            <a:pPr>
              <a:lnSpc>
                <a:spcPct val="80000"/>
              </a:lnSpc>
              <a:buFontTx/>
              <a:buNone/>
            </a:pPr>
            <a:r>
              <a:rPr lang="en-US" sz="2800" dirty="0"/>
              <a:t>P(A)=	Number of favorable out comes</a:t>
            </a:r>
          </a:p>
          <a:p>
            <a:pPr>
              <a:lnSpc>
                <a:spcPct val="80000"/>
              </a:lnSpc>
              <a:buFontTx/>
              <a:buNone/>
            </a:pPr>
            <a:r>
              <a:rPr lang="en-US" sz="2800" dirty="0"/>
              <a:t>		Total number of possible outcomes</a:t>
            </a:r>
          </a:p>
          <a:p>
            <a:pPr>
              <a:lnSpc>
                <a:spcPct val="80000"/>
              </a:lnSpc>
              <a:buFontTx/>
              <a:buNone/>
            </a:pPr>
            <a:r>
              <a:rPr lang="en-US" sz="2800" dirty="0"/>
              <a:t>	Since the probability of occurrence of an event is based on prior knowledge of the process involved, this approach is often called an ‘</a:t>
            </a:r>
            <a:r>
              <a:rPr lang="en-US" sz="2800" i="1" dirty="0"/>
              <a:t>a priori classical probability approach</a:t>
            </a:r>
            <a:r>
              <a:rPr lang="en-US" sz="2800" dirty="0"/>
              <a:t>.’</a:t>
            </a:r>
          </a:p>
          <a:p>
            <a:pPr>
              <a:lnSpc>
                <a:spcPct val="80000"/>
              </a:lnSpc>
              <a:buFontTx/>
              <a:buNone/>
            </a:pPr>
            <a:r>
              <a:rPr lang="en-US" sz="2800" dirty="0"/>
              <a:t>	Ex: Tossing Coins, Die, Picking a Card from a deck of cards etc.,</a:t>
            </a:r>
          </a:p>
        </p:txBody>
      </p:sp>
      <p:sp>
        <p:nvSpPr>
          <p:cNvPr id="49156" name="Line 4"/>
          <p:cNvSpPr>
            <a:spLocks noChangeShapeType="1"/>
          </p:cNvSpPr>
          <p:nvPr/>
        </p:nvSpPr>
        <p:spPr bwMode="auto">
          <a:xfrm>
            <a:off x="1447800" y="3200400"/>
            <a:ext cx="5105400" cy="0"/>
          </a:xfrm>
          <a:prstGeom prst="line">
            <a:avLst/>
          </a:prstGeom>
          <a:noFill/>
          <a:ln w="9525">
            <a:solidFill>
              <a:schemeClr val="tx1"/>
            </a:solidFill>
            <a:round/>
            <a:headEnd/>
            <a:tailEnd/>
          </a:ln>
          <a:effectLst/>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15962"/>
          </a:xfrm>
          <a:ln>
            <a:solidFill>
              <a:schemeClr val="tx1"/>
            </a:solidFill>
          </a:ln>
        </p:spPr>
        <p:txBody>
          <a:bodyPr>
            <a:normAutofit fontScale="90000"/>
          </a:bodyPr>
          <a:lstStyle/>
          <a:p>
            <a:r>
              <a:rPr lang="en-US" dirty="0"/>
              <a:t>2.Relative Frequency Approach</a:t>
            </a:r>
          </a:p>
        </p:txBody>
      </p:sp>
      <p:sp>
        <p:nvSpPr>
          <p:cNvPr id="46083" name="Rectangle 3"/>
          <p:cNvSpPr>
            <a:spLocks noGrp="1" noChangeArrowheads="1"/>
          </p:cNvSpPr>
          <p:nvPr>
            <p:ph idx="1"/>
          </p:nvPr>
        </p:nvSpPr>
        <p:spPr>
          <a:xfrm>
            <a:off x="457200" y="1371600"/>
            <a:ext cx="8229600" cy="4754563"/>
          </a:xfrm>
          <a:ln>
            <a:solidFill>
              <a:schemeClr val="tx1"/>
            </a:solidFill>
          </a:ln>
        </p:spPr>
        <p:txBody>
          <a:bodyPr>
            <a:normAutofit lnSpcReduction="10000"/>
          </a:bodyPr>
          <a:lstStyle/>
          <a:p>
            <a:pPr>
              <a:lnSpc>
                <a:spcPct val="90000"/>
              </a:lnSpc>
            </a:pPr>
            <a:r>
              <a:rPr lang="en-US" dirty="0"/>
              <a:t>This probability is derived from past records</a:t>
            </a:r>
          </a:p>
          <a:p>
            <a:pPr>
              <a:lnSpc>
                <a:spcPct val="90000"/>
              </a:lnSpc>
            </a:pPr>
            <a:r>
              <a:rPr lang="en-US" dirty="0"/>
              <a:t>It is also called as statistical or empirical or ‘a posteriori’ probability.</a:t>
            </a:r>
          </a:p>
          <a:p>
            <a:pPr>
              <a:lnSpc>
                <a:spcPct val="90000"/>
              </a:lnSpc>
            </a:pPr>
            <a:r>
              <a:rPr lang="en-US" dirty="0"/>
              <a:t>P(A)= Total number of occurrence of the event</a:t>
            </a:r>
          </a:p>
          <a:p>
            <a:pPr>
              <a:lnSpc>
                <a:spcPct val="90000"/>
              </a:lnSpc>
              <a:buNone/>
            </a:pPr>
            <a:r>
              <a:rPr lang="en-US" dirty="0"/>
              <a:t>			Total number of trials</a:t>
            </a:r>
          </a:p>
          <a:p>
            <a:pPr>
              <a:lnSpc>
                <a:spcPct val="90000"/>
              </a:lnSpc>
            </a:pPr>
            <a:r>
              <a:rPr lang="en-US" dirty="0"/>
              <a:t>This approach of computing probability is based on the assumption that a random experiment can be repeated a large number of times under identical conditions where trials are independent to each other.</a:t>
            </a:r>
          </a:p>
        </p:txBody>
      </p:sp>
      <p:cxnSp>
        <p:nvCxnSpPr>
          <p:cNvPr id="15" name="Straight Connector 14"/>
          <p:cNvCxnSpPr/>
          <p:nvPr/>
        </p:nvCxnSpPr>
        <p:spPr>
          <a:xfrm>
            <a:off x="1981200" y="31242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92162"/>
          </a:xfrm>
          <a:ln>
            <a:solidFill>
              <a:schemeClr val="tx1"/>
            </a:solidFill>
          </a:ln>
        </p:spPr>
        <p:txBody>
          <a:bodyPr/>
          <a:lstStyle/>
          <a:p>
            <a:r>
              <a:rPr lang="en-US" dirty="0"/>
              <a:t>3.Subjective Probability</a:t>
            </a:r>
          </a:p>
        </p:txBody>
      </p:sp>
      <p:sp>
        <p:nvSpPr>
          <p:cNvPr id="50179" name="Rectangle 3"/>
          <p:cNvSpPr>
            <a:spLocks noGrp="1" noChangeArrowheads="1"/>
          </p:cNvSpPr>
          <p:nvPr>
            <p:ph idx="1"/>
          </p:nvPr>
        </p:nvSpPr>
        <p:spPr>
          <a:xfrm>
            <a:off x="457200" y="1371600"/>
            <a:ext cx="8229600" cy="4754563"/>
          </a:xfrm>
          <a:ln>
            <a:solidFill>
              <a:schemeClr val="tx1"/>
            </a:solidFill>
          </a:ln>
        </p:spPr>
        <p:txBody>
          <a:bodyPr/>
          <a:lstStyle/>
          <a:p>
            <a:r>
              <a:rPr lang="en-US" sz="2800" dirty="0"/>
              <a:t>Based on personal experience or opinion.</a:t>
            </a:r>
          </a:p>
          <a:p>
            <a:r>
              <a:rPr lang="en-US" sz="2800" dirty="0"/>
              <a:t>Also called as personalistic  theory of probability</a:t>
            </a:r>
          </a:p>
          <a:p>
            <a:r>
              <a:rPr lang="en-US" sz="2800" dirty="0"/>
              <a:t>Such probabilities are calculated purely on the basis of personal opinion of some experts</a:t>
            </a:r>
          </a:p>
          <a:p>
            <a:r>
              <a:rPr lang="en-US" sz="2800" dirty="0"/>
              <a:t>Commonly used in business decision making</a:t>
            </a:r>
          </a:p>
          <a:p>
            <a:r>
              <a:rPr lang="en-US" sz="2800" dirty="0"/>
              <a:t>Based on beliefs, convictions, experience and hunch.</a:t>
            </a:r>
          </a:p>
          <a:p>
            <a:r>
              <a:rPr lang="en-US" sz="2800" dirty="0"/>
              <a:t>This approach should be used when sufficient data are not available or sources of data are not known.</a:t>
            </a:r>
          </a:p>
          <a:p>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944562"/>
          </a:xfrm>
          <a:ln>
            <a:solidFill>
              <a:schemeClr val="tx1"/>
            </a:solidFill>
          </a:ln>
        </p:spPr>
        <p:txBody>
          <a:bodyPr/>
          <a:lstStyle/>
          <a:p>
            <a:r>
              <a:rPr lang="en-US" dirty="0"/>
              <a:t>4.Axiomatic Approach </a:t>
            </a:r>
          </a:p>
        </p:txBody>
      </p:sp>
      <p:sp>
        <p:nvSpPr>
          <p:cNvPr id="51203" name="Rectangle 3"/>
          <p:cNvSpPr>
            <a:spLocks noGrp="1" noChangeArrowheads="1"/>
          </p:cNvSpPr>
          <p:nvPr>
            <p:ph idx="1"/>
          </p:nvPr>
        </p:nvSpPr>
        <p:spPr>
          <a:ln>
            <a:solidFill>
              <a:schemeClr val="tx1"/>
            </a:solidFill>
          </a:ln>
        </p:spPr>
        <p:txBody>
          <a:bodyPr/>
          <a:lstStyle/>
          <a:p>
            <a:pPr marL="609600" indent="-609600">
              <a:buFontTx/>
              <a:buNone/>
            </a:pPr>
            <a:r>
              <a:rPr lang="en-US" dirty="0"/>
              <a:t>	Axiomatic approach to probability is based on the following axioms</a:t>
            </a:r>
          </a:p>
          <a:p>
            <a:pPr marL="609600" indent="-609600"/>
            <a:r>
              <a:rPr lang="en-US" dirty="0"/>
              <a:t>0≤ P(A) ≤1</a:t>
            </a:r>
          </a:p>
          <a:p>
            <a:pPr marL="609600" indent="-609600"/>
            <a:r>
              <a:rPr lang="en-US" dirty="0"/>
              <a:t>P(S)=1</a:t>
            </a:r>
          </a:p>
          <a:p>
            <a:pPr marL="609600" indent="-609600"/>
            <a:r>
              <a:rPr lang="en-US" dirty="0"/>
              <a:t>P(AUB)=P(A)+P(B), provided A and B are mutually exclusive events.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879</Words>
  <Application>Microsoft Office PowerPoint</Application>
  <PresentationFormat>On-screen Show (4:3)</PresentationFormat>
  <Paragraphs>93</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Wingdings</vt:lpstr>
      <vt:lpstr>Office Theme</vt:lpstr>
      <vt:lpstr>Equation</vt:lpstr>
      <vt:lpstr>Module  II</vt:lpstr>
      <vt:lpstr>Introduction to Probability</vt:lpstr>
      <vt:lpstr>  Probability is:</vt:lpstr>
      <vt:lpstr>Basic Terms in Probability</vt:lpstr>
      <vt:lpstr>PROBABILITY DEFINED AS </vt:lpstr>
      <vt:lpstr>1.Classical Approach</vt:lpstr>
      <vt:lpstr>2.Relative Frequency Approach</vt:lpstr>
      <vt:lpstr>3.Subjective Probability</vt:lpstr>
      <vt:lpstr>4.Axiomatic Approach </vt:lpstr>
      <vt:lpstr>IMPORTANCE OF PROBABILITY</vt:lpstr>
      <vt:lpstr>THEOREMS OF PROBABILITY</vt:lpstr>
      <vt:lpstr>The Addition Theorem</vt:lpstr>
      <vt:lpstr>Multiplication Theorem</vt:lpstr>
      <vt:lpstr>  Conditional Probability</vt:lpstr>
      <vt:lpstr>Baye’s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dc:title>
  <dc:creator>gim</dc:creator>
  <cp:lastModifiedBy>ashokan chankarachan</cp:lastModifiedBy>
  <cp:revision>79</cp:revision>
  <dcterms:created xsi:type="dcterms:W3CDTF">2012-06-28T05:04:21Z</dcterms:created>
  <dcterms:modified xsi:type="dcterms:W3CDTF">2022-10-27T05:39:38Z</dcterms:modified>
</cp:coreProperties>
</file>