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257" r:id="rId2"/>
    <p:sldId id="346" r:id="rId3"/>
    <p:sldId id="348" r:id="rId4"/>
    <p:sldId id="350" r:id="rId5"/>
    <p:sldId id="349" r:id="rId6"/>
    <p:sldId id="351" r:id="rId7"/>
    <p:sldId id="352" r:id="rId8"/>
    <p:sldId id="353" r:id="rId9"/>
    <p:sldId id="354" r:id="rId10"/>
    <p:sldId id="355" r:id="rId11"/>
    <p:sldId id="356" r:id="rId12"/>
    <p:sldId id="357" r:id="rId13"/>
    <p:sldId id="358" r:id="rId14"/>
    <p:sldId id="359" r:id="rId15"/>
    <p:sldId id="360" r:id="rId16"/>
    <p:sldId id="361" r:id="rId17"/>
    <p:sldId id="362" r:id="rId18"/>
    <p:sldId id="363" r:id="rId19"/>
    <p:sldId id="364" r:id="rId20"/>
    <p:sldId id="365" r:id="rId21"/>
    <p:sldId id="366" r:id="rId22"/>
    <p:sldId id="367" r:id="rId23"/>
    <p:sldId id="368" r:id="rId24"/>
    <p:sldId id="369" r:id="rId25"/>
    <p:sldId id="370" r:id="rId26"/>
    <p:sldId id="328" r:id="rId27"/>
    <p:sldId id="329" r:id="rId28"/>
    <p:sldId id="259" r:id="rId29"/>
    <p:sldId id="258" r:id="rId30"/>
    <p:sldId id="260" r:id="rId31"/>
    <p:sldId id="261" r:id="rId32"/>
    <p:sldId id="262" r:id="rId33"/>
    <p:sldId id="263" r:id="rId34"/>
    <p:sldId id="264" r:id="rId35"/>
    <p:sldId id="265" r:id="rId36"/>
    <p:sldId id="266" r:id="rId37"/>
    <p:sldId id="267" r:id="rId38"/>
    <p:sldId id="268" r:id="rId39"/>
    <p:sldId id="269" r:id="rId40"/>
    <p:sldId id="307" r:id="rId41"/>
    <p:sldId id="308" r:id="rId42"/>
    <p:sldId id="309" r:id="rId43"/>
    <p:sldId id="310" r:id="rId44"/>
    <p:sldId id="311" r:id="rId45"/>
    <p:sldId id="312" r:id="rId46"/>
    <p:sldId id="313" r:id="rId47"/>
    <p:sldId id="314" r:id="rId48"/>
    <p:sldId id="315" r:id="rId49"/>
    <p:sldId id="316" r:id="rId50"/>
    <p:sldId id="317" r:id="rId51"/>
    <p:sldId id="318" r:id="rId52"/>
    <p:sldId id="319" r:id="rId53"/>
    <p:sldId id="320" r:id="rId54"/>
    <p:sldId id="321" r:id="rId55"/>
    <p:sldId id="322" r:id="rId56"/>
    <p:sldId id="323" r:id="rId57"/>
    <p:sldId id="324" r:id="rId58"/>
    <p:sldId id="325" r:id="rId59"/>
    <p:sldId id="326" r:id="rId60"/>
    <p:sldId id="327" r:id="rId61"/>
    <p:sldId id="270" r:id="rId62"/>
    <p:sldId id="271" r:id="rId63"/>
    <p:sldId id="272" r:id="rId64"/>
    <p:sldId id="273" r:id="rId65"/>
    <p:sldId id="274" r:id="rId66"/>
    <p:sldId id="275" r:id="rId67"/>
    <p:sldId id="285" r:id="rId68"/>
    <p:sldId id="276" r:id="rId69"/>
    <p:sldId id="287" r:id="rId70"/>
    <p:sldId id="277" r:id="rId71"/>
    <p:sldId id="281" r:id="rId72"/>
    <p:sldId id="280" r:id="rId73"/>
    <p:sldId id="339" r:id="rId74"/>
    <p:sldId id="340" r:id="rId75"/>
    <p:sldId id="330" r:id="rId76"/>
    <p:sldId id="331" r:id="rId77"/>
    <p:sldId id="332" r:id="rId78"/>
    <p:sldId id="333" r:id="rId79"/>
    <p:sldId id="334" r:id="rId80"/>
    <p:sldId id="335" r:id="rId81"/>
    <p:sldId id="336" r:id="rId82"/>
    <p:sldId id="341" r:id="rId83"/>
    <p:sldId id="337" r:id="rId84"/>
    <p:sldId id="342" r:id="rId85"/>
    <p:sldId id="343" r:id="rId86"/>
    <p:sldId id="344" r:id="rId87"/>
    <p:sldId id="345"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8" d="100"/>
          <a:sy n="78" d="100"/>
        </p:scale>
        <p:origin x="87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57FB19-DC63-4604-8289-9852BCBF0753}" type="datetimeFigureOut">
              <a:rPr lang="en-IN" smtClean="0"/>
              <a:t>17-10-2022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63EF20-137B-4047-B2DF-E8BC024E84A4}" type="slidenum">
              <a:rPr lang="en-IN" smtClean="0"/>
              <a:t>‹#›</a:t>
            </a:fld>
            <a:endParaRPr lang="en-IN"/>
          </a:p>
        </p:txBody>
      </p:sp>
    </p:spTree>
    <p:extLst>
      <p:ext uri="{BB962C8B-B14F-4D97-AF65-F5344CB8AC3E}">
        <p14:creationId xmlns:p14="http://schemas.microsoft.com/office/powerpoint/2010/main" val="1257221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C32B1E-08E6-41A3-BDA0-B79311CABCBF}" type="slidenum">
              <a:rPr lang="en-US"/>
              <a:pPr/>
              <a:t>69</a:t>
            </a:fld>
            <a:endParaRPr lang="en-US"/>
          </a:p>
        </p:txBody>
      </p:sp>
      <p:sp>
        <p:nvSpPr>
          <p:cNvPr id="9218" name="Rectangle 2"/>
          <p:cNvSpPr>
            <a:spLocks noGrp="1" noRot="1" noChangeAspect="1" noChangeArrowheads="1"/>
          </p:cNvSpPr>
          <p:nvPr>
            <p:ph type="sldImg"/>
          </p:nvPr>
        </p:nvSpPr>
        <p:spPr bwMode="auto">
          <a:xfrm>
            <a:off x="2979738" y="554038"/>
            <a:ext cx="3641725" cy="2732087"/>
          </a:xfrm>
          <a:prstGeom prst="rect">
            <a:avLst/>
          </a:prstGeom>
          <a:noFill/>
          <a:ln w="12700" cap="flat">
            <a:solidFill>
              <a:schemeClr val="tx1"/>
            </a:solidFill>
            <a:miter lim="800000"/>
            <a:headEnd/>
            <a:tailEnd/>
          </a:ln>
        </p:spPr>
      </p:sp>
      <p:sp>
        <p:nvSpPr>
          <p:cNvPr id="9219" name="Rectangle 3"/>
          <p:cNvSpPr>
            <a:spLocks noGrp="1" noChangeArrowheads="1"/>
          </p:cNvSpPr>
          <p:nvPr>
            <p:ph type="body" idx="1"/>
          </p:nvPr>
        </p:nvSpPr>
        <p:spPr bwMode="auto">
          <a:xfrm>
            <a:off x="1280160" y="3474720"/>
            <a:ext cx="7040880" cy="3291840"/>
          </a:xfrm>
          <a:prstGeom prst="rect">
            <a:avLst/>
          </a:prstGeom>
          <a:noFill/>
          <a:ln w="12700">
            <a:miter lim="800000"/>
            <a:headEnd/>
            <a:tailEnd/>
          </a:ln>
        </p:spPr>
        <p:txBody>
          <a:bodyPr lIns="95655" tIns="46988" rIns="95655" bIns="46988"/>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70DFAB-A238-48DE-82BE-FD171EEE9245}" type="slidenum">
              <a:rPr lang="en-US"/>
              <a:pPr/>
              <a:t>71</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E0FF62-A98A-4E67-8207-41387B707A5F}" type="slidenum">
              <a:rPr lang="en-US"/>
              <a:pPr/>
              <a:t>72</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10466-C24B-4B9A-8B35-3CC4E00277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FE189989-B78A-4ECA-A88E-8E57A2CCE7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5C00D80-CC19-43A7-93ED-AE81B09192FA}"/>
              </a:ext>
            </a:extLst>
          </p:cNvPr>
          <p:cNvSpPr>
            <a:spLocks noGrp="1"/>
          </p:cNvSpPr>
          <p:nvPr>
            <p:ph type="dt" sz="half" idx="10"/>
          </p:nvPr>
        </p:nvSpPr>
        <p:spPr/>
        <p:txBody>
          <a:bodyPr/>
          <a:lstStyle/>
          <a:p>
            <a:fld id="{F62A74FF-B200-47D2-9425-0E970FA9BFAC}" type="datetimeFigureOut">
              <a:rPr lang="en-IN" smtClean="0"/>
              <a:t>17-10-2022</a:t>
            </a:fld>
            <a:endParaRPr lang="en-IN"/>
          </a:p>
        </p:txBody>
      </p:sp>
      <p:sp>
        <p:nvSpPr>
          <p:cNvPr id="5" name="Footer Placeholder 4">
            <a:extLst>
              <a:ext uri="{FF2B5EF4-FFF2-40B4-BE49-F238E27FC236}">
                <a16:creationId xmlns:a16="http://schemas.microsoft.com/office/drawing/2014/main" id="{EE17333E-5354-4F8F-8BD7-032F3D8FC09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F02E2F7-16B6-4B20-9D06-473C71E7467E}"/>
              </a:ext>
            </a:extLst>
          </p:cNvPr>
          <p:cNvSpPr>
            <a:spLocks noGrp="1"/>
          </p:cNvSpPr>
          <p:nvPr>
            <p:ph type="sldNum" sz="quarter" idx="12"/>
          </p:nvPr>
        </p:nvSpPr>
        <p:spPr/>
        <p:txBody>
          <a:bodyPr/>
          <a:lstStyle/>
          <a:p>
            <a:fld id="{FA742141-573C-4C9C-B306-BADD2197001C}" type="slidenum">
              <a:rPr lang="en-IN" smtClean="0"/>
              <a:t>‹#›</a:t>
            </a:fld>
            <a:endParaRPr lang="en-IN"/>
          </a:p>
        </p:txBody>
      </p:sp>
    </p:spTree>
    <p:extLst>
      <p:ext uri="{BB962C8B-B14F-4D97-AF65-F5344CB8AC3E}">
        <p14:creationId xmlns:p14="http://schemas.microsoft.com/office/powerpoint/2010/main" val="2497891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654A0-34AA-4B25-8C1D-991FB1C4C5C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0EF007E-A301-47B6-8CBC-51448E6F81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1F9F1AC-EBBA-4F7F-9A16-26456ED48E35}"/>
              </a:ext>
            </a:extLst>
          </p:cNvPr>
          <p:cNvSpPr>
            <a:spLocks noGrp="1"/>
          </p:cNvSpPr>
          <p:nvPr>
            <p:ph type="dt" sz="half" idx="10"/>
          </p:nvPr>
        </p:nvSpPr>
        <p:spPr/>
        <p:txBody>
          <a:bodyPr/>
          <a:lstStyle/>
          <a:p>
            <a:fld id="{F62A74FF-B200-47D2-9425-0E970FA9BFAC}" type="datetimeFigureOut">
              <a:rPr lang="en-IN" smtClean="0"/>
              <a:t>17-10-2022</a:t>
            </a:fld>
            <a:endParaRPr lang="en-IN"/>
          </a:p>
        </p:txBody>
      </p:sp>
      <p:sp>
        <p:nvSpPr>
          <p:cNvPr id="5" name="Footer Placeholder 4">
            <a:extLst>
              <a:ext uri="{FF2B5EF4-FFF2-40B4-BE49-F238E27FC236}">
                <a16:creationId xmlns:a16="http://schemas.microsoft.com/office/drawing/2014/main" id="{CA056586-DA26-4052-8F5A-49F9EC92F6D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F0D8896-E720-445E-A9DC-1E0ED70806A1}"/>
              </a:ext>
            </a:extLst>
          </p:cNvPr>
          <p:cNvSpPr>
            <a:spLocks noGrp="1"/>
          </p:cNvSpPr>
          <p:nvPr>
            <p:ph type="sldNum" sz="quarter" idx="12"/>
          </p:nvPr>
        </p:nvSpPr>
        <p:spPr/>
        <p:txBody>
          <a:bodyPr/>
          <a:lstStyle/>
          <a:p>
            <a:fld id="{FA742141-573C-4C9C-B306-BADD2197001C}" type="slidenum">
              <a:rPr lang="en-IN" smtClean="0"/>
              <a:t>‹#›</a:t>
            </a:fld>
            <a:endParaRPr lang="en-IN"/>
          </a:p>
        </p:txBody>
      </p:sp>
    </p:spTree>
    <p:extLst>
      <p:ext uri="{BB962C8B-B14F-4D97-AF65-F5344CB8AC3E}">
        <p14:creationId xmlns:p14="http://schemas.microsoft.com/office/powerpoint/2010/main" val="3401998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E7F21F-E1ED-4796-BF36-F868EB9D38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80E07A4-6598-486A-A231-C678331FB8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708FCAA-6FE7-4793-86D0-0BF477EDBA68}"/>
              </a:ext>
            </a:extLst>
          </p:cNvPr>
          <p:cNvSpPr>
            <a:spLocks noGrp="1"/>
          </p:cNvSpPr>
          <p:nvPr>
            <p:ph type="dt" sz="half" idx="10"/>
          </p:nvPr>
        </p:nvSpPr>
        <p:spPr/>
        <p:txBody>
          <a:bodyPr/>
          <a:lstStyle/>
          <a:p>
            <a:fld id="{F62A74FF-B200-47D2-9425-0E970FA9BFAC}" type="datetimeFigureOut">
              <a:rPr lang="en-IN" smtClean="0"/>
              <a:t>17-10-2022</a:t>
            </a:fld>
            <a:endParaRPr lang="en-IN"/>
          </a:p>
        </p:txBody>
      </p:sp>
      <p:sp>
        <p:nvSpPr>
          <p:cNvPr id="5" name="Footer Placeholder 4">
            <a:extLst>
              <a:ext uri="{FF2B5EF4-FFF2-40B4-BE49-F238E27FC236}">
                <a16:creationId xmlns:a16="http://schemas.microsoft.com/office/drawing/2014/main" id="{D2E27614-E6BD-415B-BEE8-ABC0503A48E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6909A28-4A07-495A-8F8C-40161367E598}"/>
              </a:ext>
            </a:extLst>
          </p:cNvPr>
          <p:cNvSpPr>
            <a:spLocks noGrp="1"/>
          </p:cNvSpPr>
          <p:nvPr>
            <p:ph type="sldNum" sz="quarter" idx="12"/>
          </p:nvPr>
        </p:nvSpPr>
        <p:spPr/>
        <p:txBody>
          <a:bodyPr/>
          <a:lstStyle/>
          <a:p>
            <a:fld id="{FA742141-573C-4C9C-B306-BADD2197001C}" type="slidenum">
              <a:rPr lang="en-IN" smtClean="0"/>
              <a:t>‹#›</a:t>
            </a:fld>
            <a:endParaRPr lang="en-IN"/>
          </a:p>
        </p:txBody>
      </p:sp>
    </p:spTree>
    <p:extLst>
      <p:ext uri="{BB962C8B-B14F-4D97-AF65-F5344CB8AC3E}">
        <p14:creationId xmlns:p14="http://schemas.microsoft.com/office/powerpoint/2010/main" val="1262948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60117" y="2017713"/>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60117" y="4151313"/>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1"/>
          <p:cNvSpPr>
            <a:spLocks noGrp="1" noChangeArrowheads="1"/>
          </p:cNvSpPr>
          <p:nvPr>
            <p:ph type="dt" sz="half" idx="10"/>
          </p:nvPr>
        </p:nvSpPr>
        <p:spPr>
          <a:ln/>
        </p:spPr>
        <p:txBody>
          <a:bodyPr/>
          <a:lstStyle>
            <a:lvl1pPr>
              <a:defRPr/>
            </a:lvl1pPr>
          </a:lstStyle>
          <a:p>
            <a:pPr>
              <a:defRPr/>
            </a:pPr>
            <a:endParaRPr lang="en-US" dirty="0"/>
          </a:p>
        </p:txBody>
      </p:sp>
      <p:sp>
        <p:nvSpPr>
          <p:cNvPr id="7" name="Rectangle 12"/>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13"/>
          <p:cNvSpPr>
            <a:spLocks noGrp="1" noChangeArrowheads="1"/>
          </p:cNvSpPr>
          <p:nvPr>
            <p:ph type="sldNum" sz="quarter" idx="12"/>
          </p:nvPr>
        </p:nvSpPr>
        <p:spPr>
          <a:ln/>
        </p:spPr>
        <p:txBody>
          <a:bodyPr/>
          <a:lstStyle>
            <a:lvl1pPr>
              <a:defRPr/>
            </a:lvl1pPr>
          </a:lstStyle>
          <a:p>
            <a:pPr>
              <a:defRPr/>
            </a:pPr>
            <a:fld id="{87ABB807-ABE1-4458-8524-AC90F2756879}" type="slidenum">
              <a:rPr lang="en-US"/>
              <a:pPr>
                <a:defRPr/>
              </a:pPr>
              <a:t>‹#›</a:t>
            </a:fld>
            <a:endParaRPr lang="en-US" dirty="0"/>
          </a:p>
        </p:txBody>
      </p:sp>
    </p:spTree>
    <p:extLst>
      <p:ext uri="{BB962C8B-B14F-4D97-AF65-F5344CB8AC3E}">
        <p14:creationId xmlns:p14="http://schemas.microsoft.com/office/powerpoint/2010/main" val="930133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DFC3A-601B-4DA2-97C6-86B5ED4AF5D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F049A8A-484B-46EE-AFA7-128F5F2896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CE9500A-1845-46E3-837A-CF60C5699E1A}"/>
              </a:ext>
            </a:extLst>
          </p:cNvPr>
          <p:cNvSpPr>
            <a:spLocks noGrp="1"/>
          </p:cNvSpPr>
          <p:nvPr>
            <p:ph type="dt" sz="half" idx="10"/>
          </p:nvPr>
        </p:nvSpPr>
        <p:spPr/>
        <p:txBody>
          <a:bodyPr/>
          <a:lstStyle/>
          <a:p>
            <a:fld id="{F62A74FF-B200-47D2-9425-0E970FA9BFAC}" type="datetimeFigureOut">
              <a:rPr lang="en-IN" smtClean="0"/>
              <a:t>17-10-2022</a:t>
            </a:fld>
            <a:endParaRPr lang="en-IN"/>
          </a:p>
        </p:txBody>
      </p:sp>
      <p:sp>
        <p:nvSpPr>
          <p:cNvPr id="5" name="Footer Placeholder 4">
            <a:extLst>
              <a:ext uri="{FF2B5EF4-FFF2-40B4-BE49-F238E27FC236}">
                <a16:creationId xmlns:a16="http://schemas.microsoft.com/office/drawing/2014/main" id="{A92E3551-7523-41FA-AB59-6127E4A368E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E2156DD-E391-47C7-80AF-D04F89DCFCCA}"/>
              </a:ext>
            </a:extLst>
          </p:cNvPr>
          <p:cNvSpPr>
            <a:spLocks noGrp="1"/>
          </p:cNvSpPr>
          <p:nvPr>
            <p:ph type="sldNum" sz="quarter" idx="12"/>
          </p:nvPr>
        </p:nvSpPr>
        <p:spPr/>
        <p:txBody>
          <a:bodyPr/>
          <a:lstStyle/>
          <a:p>
            <a:fld id="{FA742141-573C-4C9C-B306-BADD2197001C}" type="slidenum">
              <a:rPr lang="en-IN" smtClean="0"/>
              <a:t>‹#›</a:t>
            </a:fld>
            <a:endParaRPr lang="en-IN"/>
          </a:p>
        </p:txBody>
      </p:sp>
    </p:spTree>
    <p:extLst>
      <p:ext uri="{BB962C8B-B14F-4D97-AF65-F5344CB8AC3E}">
        <p14:creationId xmlns:p14="http://schemas.microsoft.com/office/powerpoint/2010/main" val="3203895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FD940-B004-4959-A661-0BFE9566C6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FF619579-43DF-4C04-B93E-5F079DF8CC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279330-14E6-4C49-95E8-1BCBC5AD0483}"/>
              </a:ext>
            </a:extLst>
          </p:cNvPr>
          <p:cNvSpPr>
            <a:spLocks noGrp="1"/>
          </p:cNvSpPr>
          <p:nvPr>
            <p:ph type="dt" sz="half" idx="10"/>
          </p:nvPr>
        </p:nvSpPr>
        <p:spPr/>
        <p:txBody>
          <a:bodyPr/>
          <a:lstStyle/>
          <a:p>
            <a:fld id="{F62A74FF-B200-47D2-9425-0E970FA9BFAC}" type="datetimeFigureOut">
              <a:rPr lang="en-IN" smtClean="0"/>
              <a:t>17-10-2022</a:t>
            </a:fld>
            <a:endParaRPr lang="en-IN"/>
          </a:p>
        </p:txBody>
      </p:sp>
      <p:sp>
        <p:nvSpPr>
          <p:cNvPr id="5" name="Footer Placeholder 4">
            <a:extLst>
              <a:ext uri="{FF2B5EF4-FFF2-40B4-BE49-F238E27FC236}">
                <a16:creationId xmlns:a16="http://schemas.microsoft.com/office/drawing/2014/main" id="{631DB860-DCB5-4748-AD6F-DA69B2DE7F4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EE10CCB-B2CD-49B3-9746-65ACCF4A0050}"/>
              </a:ext>
            </a:extLst>
          </p:cNvPr>
          <p:cNvSpPr>
            <a:spLocks noGrp="1"/>
          </p:cNvSpPr>
          <p:nvPr>
            <p:ph type="sldNum" sz="quarter" idx="12"/>
          </p:nvPr>
        </p:nvSpPr>
        <p:spPr/>
        <p:txBody>
          <a:bodyPr/>
          <a:lstStyle/>
          <a:p>
            <a:fld id="{FA742141-573C-4C9C-B306-BADD2197001C}" type="slidenum">
              <a:rPr lang="en-IN" smtClean="0"/>
              <a:t>‹#›</a:t>
            </a:fld>
            <a:endParaRPr lang="en-IN"/>
          </a:p>
        </p:txBody>
      </p:sp>
    </p:spTree>
    <p:extLst>
      <p:ext uri="{BB962C8B-B14F-4D97-AF65-F5344CB8AC3E}">
        <p14:creationId xmlns:p14="http://schemas.microsoft.com/office/powerpoint/2010/main" val="2137052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0BDB6-52CA-43C9-BB74-16715FB7497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471A83B-4144-4E9C-B291-A354F5D3D4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66B0EE3E-6BA1-4560-A485-F65DAA0684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C970FEB2-D284-4EA2-B8DA-E79418431FC5}"/>
              </a:ext>
            </a:extLst>
          </p:cNvPr>
          <p:cNvSpPr>
            <a:spLocks noGrp="1"/>
          </p:cNvSpPr>
          <p:nvPr>
            <p:ph type="dt" sz="half" idx="10"/>
          </p:nvPr>
        </p:nvSpPr>
        <p:spPr/>
        <p:txBody>
          <a:bodyPr/>
          <a:lstStyle/>
          <a:p>
            <a:fld id="{F62A74FF-B200-47D2-9425-0E970FA9BFAC}" type="datetimeFigureOut">
              <a:rPr lang="en-IN" smtClean="0"/>
              <a:t>17-10-2022</a:t>
            </a:fld>
            <a:endParaRPr lang="en-IN"/>
          </a:p>
        </p:txBody>
      </p:sp>
      <p:sp>
        <p:nvSpPr>
          <p:cNvPr id="6" name="Footer Placeholder 5">
            <a:extLst>
              <a:ext uri="{FF2B5EF4-FFF2-40B4-BE49-F238E27FC236}">
                <a16:creationId xmlns:a16="http://schemas.microsoft.com/office/drawing/2014/main" id="{154474C9-1E4C-4D2F-9BF4-991AF50700E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ABC25D6-482C-4789-8788-726432AA75C9}"/>
              </a:ext>
            </a:extLst>
          </p:cNvPr>
          <p:cNvSpPr>
            <a:spLocks noGrp="1"/>
          </p:cNvSpPr>
          <p:nvPr>
            <p:ph type="sldNum" sz="quarter" idx="12"/>
          </p:nvPr>
        </p:nvSpPr>
        <p:spPr/>
        <p:txBody>
          <a:bodyPr/>
          <a:lstStyle/>
          <a:p>
            <a:fld id="{FA742141-573C-4C9C-B306-BADD2197001C}" type="slidenum">
              <a:rPr lang="en-IN" smtClean="0"/>
              <a:t>‹#›</a:t>
            </a:fld>
            <a:endParaRPr lang="en-IN"/>
          </a:p>
        </p:txBody>
      </p:sp>
    </p:spTree>
    <p:extLst>
      <p:ext uri="{BB962C8B-B14F-4D97-AF65-F5344CB8AC3E}">
        <p14:creationId xmlns:p14="http://schemas.microsoft.com/office/powerpoint/2010/main" val="1923288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7E4B3-74BB-43B1-9912-4FE3BF765F6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F6B65DC-A9DF-4471-BDBA-6D144239EC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55E1B8-8177-49C2-AAB5-CBC2C8C692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143F9978-27C7-4749-9A2D-C450251802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8C2275-EF85-4350-BC26-2F59339E51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EBDBD7F-1D63-481D-98A9-3679150BC3B2}"/>
              </a:ext>
            </a:extLst>
          </p:cNvPr>
          <p:cNvSpPr>
            <a:spLocks noGrp="1"/>
          </p:cNvSpPr>
          <p:nvPr>
            <p:ph type="dt" sz="half" idx="10"/>
          </p:nvPr>
        </p:nvSpPr>
        <p:spPr/>
        <p:txBody>
          <a:bodyPr/>
          <a:lstStyle/>
          <a:p>
            <a:fld id="{F62A74FF-B200-47D2-9425-0E970FA9BFAC}" type="datetimeFigureOut">
              <a:rPr lang="en-IN" smtClean="0"/>
              <a:t>17-10-2022</a:t>
            </a:fld>
            <a:endParaRPr lang="en-IN"/>
          </a:p>
        </p:txBody>
      </p:sp>
      <p:sp>
        <p:nvSpPr>
          <p:cNvPr id="8" name="Footer Placeholder 7">
            <a:extLst>
              <a:ext uri="{FF2B5EF4-FFF2-40B4-BE49-F238E27FC236}">
                <a16:creationId xmlns:a16="http://schemas.microsoft.com/office/drawing/2014/main" id="{E8181FA8-6D91-4F88-B91F-19DC69D61ABE}"/>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3F933C56-459B-47A9-9A45-565F88BDE8C7}"/>
              </a:ext>
            </a:extLst>
          </p:cNvPr>
          <p:cNvSpPr>
            <a:spLocks noGrp="1"/>
          </p:cNvSpPr>
          <p:nvPr>
            <p:ph type="sldNum" sz="quarter" idx="12"/>
          </p:nvPr>
        </p:nvSpPr>
        <p:spPr/>
        <p:txBody>
          <a:bodyPr/>
          <a:lstStyle/>
          <a:p>
            <a:fld id="{FA742141-573C-4C9C-B306-BADD2197001C}" type="slidenum">
              <a:rPr lang="en-IN" smtClean="0"/>
              <a:t>‹#›</a:t>
            </a:fld>
            <a:endParaRPr lang="en-IN"/>
          </a:p>
        </p:txBody>
      </p:sp>
    </p:spTree>
    <p:extLst>
      <p:ext uri="{BB962C8B-B14F-4D97-AF65-F5344CB8AC3E}">
        <p14:creationId xmlns:p14="http://schemas.microsoft.com/office/powerpoint/2010/main" val="617609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19E02-493D-47C6-B09E-D5ADBE9F66C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7B6A9D05-E54E-49F4-8341-26CB5F083337}"/>
              </a:ext>
            </a:extLst>
          </p:cNvPr>
          <p:cNvSpPr>
            <a:spLocks noGrp="1"/>
          </p:cNvSpPr>
          <p:nvPr>
            <p:ph type="dt" sz="half" idx="10"/>
          </p:nvPr>
        </p:nvSpPr>
        <p:spPr/>
        <p:txBody>
          <a:bodyPr/>
          <a:lstStyle/>
          <a:p>
            <a:fld id="{F62A74FF-B200-47D2-9425-0E970FA9BFAC}" type="datetimeFigureOut">
              <a:rPr lang="en-IN" smtClean="0"/>
              <a:t>17-10-2022</a:t>
            </a:fld>
            <a:endParaRPr lang="en-IN"/>
          </a:p>
        </p:txBody>
      </p:sp>
      <p:sp>
        <p:nvSpPr>
          <p:cNvPr id="4" name="Footer Placeholder 3">
            <a:extLst>
              <a:ext uri="{FF2B5EF4-FFF2-40B4-BE49-F238E27FC236}">
                <a16:creationId xmlns:a16="http://schemas.microsoft.com/office/drawing/2014/main" id="{B4199F77-3E58-4162-9BC3-6F10FB1BC72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F89EF7E3-C68A-470A-BB96-813C5BEA4626}"/>
              </a:ext>
            </a:extLst>
          </p:cNvPr>
          <p:cNvSpPr>
            <a:spLocks noGrp="1"/>
          </p:cNvSpPr>
          <p:nvPr>
            <p:ph type="sldNum" sz="quarter" idx="12"/>
          </p:nvPr>
        </p:nvSpPr>
        <p:spPr/>
        <p:txBody>
          <a:bodyPr/>
          <a:lstStyle/>
          <a:p>
            <a:fld id="{FA742141-573C-4C9C-B306-BADD2197001C}" type="slidenum">
              <a:rPr lang="en-IN" smtClean="0"/>
              <a:t>‹#›</a:t>
            </a:fld>
            <a:endParaRPr lang="en-IN"/>
          </a:p>
        </p:txBody>
      </p:sp>
    </p:spTree>
    <p:extLst>
      <p:ext uri="{BB962C8B-B14F-4D97-AF65-F5344CB8AC3E}">
        <p14:creationId xmlns:p14="http://schemas.microsoft.com/office/powerpoint/2010/main" val="2798914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806996-51A2-4125-8188-57F25ABC2AE7}"/>
              </a:ext>
            </a:extLst>
          </p:cNvPr>
          <p:cNvSpPr>
            <a:spLocks noGrp="1"/>
          </p:cNvSpPr>
          <p:nvPr>
            <p:ph type="dt" sz="half" idx="10"/>
          </p:nvPr>
        </p:nvSpPr>
        <p:spPr/>
        <p:txBody>
          <a:bodyPr/>
          <a:lstStyle/>
          <a:p>
            <a:fld id="{F62A74FF-B200-47D2-9425-0E970FA9BFAC}" type="datetimeFigureOut">
              <a:rPr lang="en-IN" smtClean="0"/>
              <a:t>17-10-2022</a:t>
            </a:fld>
            <a:endParaRPr lang="en-IN"/>
          </a:p>
        </p:txBody>
      </p:sp>
      <p:sp>
        <p:nvSpPr>
          <p:cNvPr id="3" name="Footer Placeholder 2">
            <a:extLst>
              <a:ext uri="{FF2B5EF4-FFF2-40B4-BE49-F238E27FC236}">
                <a16:creationId xmlns:a16="http://schemas.microsoft.com/office/drawing/2014/main" id="{2DF1FCBC-6304-43D9-AE9C-67FDAD010C7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10B43E9-1245-4165-B8EB-614A33210F40}"/>
              </a:ext>
            </a:extLst>
          </p:cNvPr>
          <p:cNvSpPr>
            <a:spLocks noGrp="1"/>
          </p:cNvSpPr>
          <p:nvPr>
            <p:ph type="sldNum" sz="quarter" idx="12"/>
          </p:nvPr>
        </p:nvSpPr>
        <p:spPr/>
        <p:txBody>
          <a:bodyPr/>
          <a:lstStyle/>
          <a:p>
            <a:fld id="{FA742141-573C-4C9C-B306-BADD2197001C}" type="slidenum">
              <a:rPr lang="en-IN" smtClean="0"/>
              <a:t>‹#›</a:t>
            </a:fld>
            <a:endParaRPr lang="en-IN"/>
          </a:p>
        </p:txBody>
      </p:sp>
    </p:spTree>
    <p:extLst>
      <p:ext uri="{BB962C8B-B14F-4D97-AF65-F5344CB8AC3E}">
        <p14:creationId xmlns:p14="http://schemas.microsoft.com/office/powerpoint/2010/main" val="1401805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C0387-9113-4719-9F54-251B9CB0B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9B72E197-6AD2-4C43-B79D-66A3D04F16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3317E60-6465-4C90-B234-0095B7180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807218-20BB-4805-988B-9B67A6E8D4F9}"/>
              </a:ext>
            </a:extLst>
          </p:cNvPr>
          <p:cNvSpPr>
            <a:spLocks noGrp="1"/>
          </p:cNvSpPr>
          <p:nvPr>
            <p:ph type="dt" sz="half" idx="10"/>
          </p:nvPr>
        </p:nvSpPr>
        <p:spPr/>
        <p:txBody>
          <a:bodyPr/>
          <a:lstStyle/>
          <a:p>
            <a:fld id="{F62A74FF-B200-47D2-9425-0E970FA9BFAC}" type="datetimeFigureOut">
              <a:rPr lang="en-IN" smtClean="0"/>
              <a:t>17-10-2022</a:t>
            </a:fld>
            <a:endParaRPr lang="en-IN"/>
          </a:p>
        </p:txBody>
      </p:sp>
      <p:sp>
        <p:nvSpPr>
          <p:cNvPr id="6" name="Footer Placeholder 5">
            <a:extLst>
              <a:ext uri="{FF2B5EF4-FFF2-40B4-BE49-F238E27FC236}">
                <a16:creationId xmlns:a16="http://schemas.microsoft.com/office/drawing/2014/main" id="{28B410BA-A634-49DA-AF39-FEE0AB22F6C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6A73C3A-DEFB-4DD9-BC71-646B1B440976}"/>
              </a:ext>
            </a:extLst>
          </p:cNvPr>
          <p:cNvSpPr>
            <a:spLocks noGrp="1"/>
          </p:cNvSpPr>
          <p:nvPr>
            <p:ph type="sldNum" sz="quarter" idx="12"/>
          </p:nvPr>
        </p:nvSpPr>
        <p:spPr/>
        <p:txBody>
          <a:bodyPr/>
          <a:lstStyle/>
          <a:p>
            <a:fld id="{FA742141-573C-4C9C-B306-BADD2197001C}" type="slidenum">
              <a:rPr lang="en-IN" smtClean="0"/>
              <a:t>‹#›</a:t>
            </a:fld>
            <a:endParaRPr lang="en-IN"/>
          </a:p>
        </p:txBody>
      </p:sp>
    </p:spTree>
    <p:extLst>
      <p:ext uri="{BB962C8B-B14F-4D97-AF65-F5344CB8AC3E}">
        <p14:creationId xmlns:p14="http://schemas.microsoft.com/office/powerpoint/2010/main" val="4003939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5769E-16B3-450C-86A0-61EA30BAB5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F6160D5F-156E-414C-9987-3DE513BABD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1C4A09BA-4FB3-4E62-B6EA-8371878707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999093-747F-4A1E-A1E1-98CB87C7AFFD}"/>
              </a:ext>
            </a:extLst>
          </p:cNvPr>
          <p:cNvSpPr>
            <a:spLocks noGrp="1"/>
          </p:cNvSpPr>
          <p:nvPr>
            <p:ph type="dt" sz="half" idx="10"/>
          </p:nvPr>
        </p:nvSpPr>
        <p:spPr/>
        <p:txBody>
          <a:bodyPr/>
          <a:lstStyle/>
          <a:p>
            <a:fld id="{F62A74FF-B200-47D2-9425-0E970FA9BFAC}" type="datetimeFigureOut">
              <a:rPr lang="en-IN" smtClean="0"/>
              <a:t>17-10-2022</a:t>
            </a:fld>
            <a:endParaRPr lang="en-IN"/>
          </a:p>
        </p:txBody>
      </p:sp>
      <p:sp>
        <p:nvSpPr>
          <p:cNvPr id="6" name="Footer Placeholder 5">
            <a:extLst>
              <a:ext uri="{FF2B5EF4-FFF2-40B4-BE49-F238E27FC236}">
                <a16:creationId xmlns:a16="http://schemas.microsoft.com/office/drawing/2014/main" id="{E3A2E88B-0A95-4C44-901D-C6A70366E89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AAE2E0A-7AB2-4EE8-A310-5CF5D0802148}"/>
              </a:ext>
            </a:extLst>
          </p:cNvPr>
          <p:cNvSpPr>
            <a:spLocks noGrp="1"/>
          </p:cNvSpPr>
          <p:nvPr>
            <p:ph type="sldNum" sz="quarter" idx="12"/>
          </p:nvPr>
        </p:nvSpPr>
        <p:spPr/>
        <p:txBody>
          <a:bodyPr/>
          <a:lstStyle/>
          <a:p>
            <a:fld id="{FA742141-573C-4C9C-B306-BADD2197001C}" type="slidenum">
              <a:rPr lang="en-IN" smtClean="0"/>
              <a:t>‹#›</a:t>
            </a:fld>
            <a:endParaRPr lang="en-IN"/>
          </a:p>
        </p:txBody>
      </p:sp>
    </p:spTree>
    <p:extLst>
      <p:ext uri="{BB962C8B-B14F-4D97-AF65-F5344CB8AC3E}">
        <p14:creationId xmlns:p14="http://schemas.microsoft.com/office/powerpoint/2010/main" val="3247290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D17C6E-001B-4332-B040-15EB9C84BE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87870D1-B9D2-4F25-BE02-A1EF5D9101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679447A-4302-451B-B6C9-9D7C44AA2F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A74FF-B200-47D2-9425-0E970FA9BFAC}" type="datetimeFigureOut">
              <a:rPr lang="en-IN" smtClean="0"/>
              <a:t>17-10-2022</a:t>
            </a:fld>
            <a:endParaRPr lang="en-IN"/>
          </a:p>
        </p:txBody>
      </p:sp>
      <p:sp>
        <p:nvSpPr>
          <p:cNvPr id="5" name="Footer Placeholder 4">
            <a:extLst>
              <a:ext uri="{FF2B5EF4-FFF2-40B4-BE49-F238E27FC236}">
                <a16:creationId xmlns:a16="http://schemas.microsoft.com/office/drawing/2014/main" id="{78976F4A-BDFE-4AD2-B0F6-9E4CB8AA1C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CD784A7A-F903-4566-BF28-9CCC128233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742141-573C-4C9C-B306-BADD2197001C}" type="slidenum">
              <a:rPr lang="en-IN" smtClean="0"/>
              <a:t>‹#›</a:t>
            </a:fld>
            <a:endParaRPr lang="en-IN"/>
          </a:p>
        </p:txBody>
      </p:sp>
    </p:spTree>
    <p:extLst>
      <p:ext uri="{BB962C8B-B14F-4D97-AF65-F5344CB8AC3E}">
        <p14:creationId xmlns:p14="http://schemas.microsoft.com/office/powerpoint/2010/main" val="2768380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1.bin"/><Relationship Id="rId1" Type="http://schemas.openxmlformats.org/officeDocument/2006/relationships/slideLayout" Target="../slideLayouts/slideLayout12.xml"/><Relationship Id="rId5" Type="http://schemas.openxmlformats.org/officeDocument/2006/relationships/image" Target="../media/image27.wmf"/><Relationship Id="rId4" Type="http://schemas.openxmlformats.org/officeDocument/2006/relationships/oleObject" Target="../embeddings/oleObject2.bin"/></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8.wmf"/></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oleObject" Target="../embeddings/oleObject4.bin"/><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blipFill>
            <a:blip r:embed="rId2" cstate="print"/>
            <a:tile tx="0" ty="0" sx="100000" sy="100000" flip="none" algn="tl"/>
          </a:blipFill>
          <a:ln>
            <a:solidFill>
              <a:schemeClr val="tx1"/>
            </a:solidFill>
          </a:ln>
        </p:spPr>
        <p:txBody>
          <a:bodyPr/>
          <a:lstStyle/>
          <a:p>
            <a:endParaRPr lang="en-US" dirty="0">
              <a:solidFill>
                <a:schemeClr val="tx1"/>
              </a:solidFill>
            </a:endParaRPr>
          </a:p>
          <a:p>
            <a:r>
              <a:rPr lang="en-US" dirty="0">
                <a:solidFill>
                  <a:schemeClr val="tx1"/>
                </a:solidFill>
              </a:rPr>
              <a:t>Introduction to Statistics,</a:t>
            </a:r>
          </a:p>
          <a:p>
            <a:r>
              <a:rPr lang="en-US" dirty="0">
                <a:solidFill>
                  <a:schemeClr val="tx1"/>
                </a:solidFill>
              </a:rPr>
              <a:t>Measures of Central Tendency,  Dispersion, Correlation &amp; Regression</a:t>
            </a:r>
          </a:p>
        </p:txBody>
      </p:sp>
      <p:sp>
        <p:nvSpPr>
          <p:cNvPr id="2" name="Title 1"/>
          <p:cNvSpPr>
            <a:spLocks noGrp="1"/>
          </p:cNvSpPr>
          <p:nvPr>
            <p:ph type="ctrTitle"/>
          </p:nvPr>
        </p:nvSpPr>
        <p:spPr>
          <a:xfrm>
            <a:off x="2209800" y="2257989"/>
            <a:ext cx="7772400" cy="1214896"/>
          </a:xfrm>
          <a:solidFill>
            <a:schemeClr val="bg1"/>
          </a:solidFill>
          <a:ln>
            <a:noFill/>
          </a:ln>
          <a:effectLst/>
          <a:scene3d>
            <a:camera prst="orthographicFront">
              <a:rot lat="0" lon="0" rev="0"/>
            </a:camera>
            <a:lightRig rig="chilly" dir="t">
              <a:rot lat="0" lon="0" rev="18480000"/>
            </a:lightRig>
          </a:scene3d>
          <a:sp3d prstMaterial="clear">
            <a:bevelT h="63500"/>
          </a:sp3d>
        </p:spPr>
        <p:txBody>
          <a:bodyPr/>
          <a:lstStyle/>
          <a:p>
            <a:r>
              <a:rPr lang="en-US" dirty="0"/>
              <a:t>Module  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04F04-7E58-3789-28D9-F954EB7BF8E8}"/>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7052AD56-AE3E-73CB-4F54-C2D4AE4B1396}"/>
              </a:ext>
            </a:extLst>
          </p:cNvPr>
          <p:cNvPicPr>
            <a:picLocks noGrp="1" noChangeAspect="1"/>
          </p:cNvPicPr>
          <p:nvPr>
            <p:ph idx="1"/>
          </p:nvPr>
        </p:nvPicPr>
        <p:blipFill>
          <a:blip r:embed="rId2"/>
          <a:stretch>
            <a:fillRect/>
          </a:stretch>
        </p:blipFill>
        <p:spPr>
          <a:xfrm>
            <a:off x="1042219" y="521110"/>
            <a:ext cx="9989575" cy="5971765"/>
          </a:xfrm>
          <a:prstGeom prst="rect">
            <a:avLst/>
          </a:prstGeom>
        </p:spPr>
      </p:pic>
    </p:spTree>
    <p:extLst>
      <p:ext uri="{BB962C8B-B14F-4D97-AF65-F5344CB8AC3E}">
        <p14:creationId xmlns:p14="http://schemas.microsoft.com/office/powerpoint/2010/main" val="314143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A1450-38FC-C04E-E55C-D5DCF7CA5DC1}"/>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17CCC90E-771D-DEAA-462E-0B8BF9F2957D}"/>
              </a:ext>
            </a:extLst>
          </p:cNvPr>
          <p:cNvPicPr>
            <a:picLocks noGrp="1" noChangeAspect="1"/>
          </p:cNvPicPr>
          <p:nvPr>
            <p:ph idx="1"/>
          </p:nvPr>
        </p:nvPicPr>
        <p:blipFill>
          <a:blip r:embed="rId2"/>
          <a:stretch>
            <a:fillRect/>
          </a:stretch>
        </p:blipFill>
        <p:spPr>
          <a:xfrm>
            <a:off x="838199" y="442452"/>
            <a:ext cx="10419735" cy="5734511"/>
          </a:xfrm>
          <a:prstGeom prst="rect">
            <a:avLst/>
          </a:prstGeom>
        </p:spPr>
      </p:pic>
    </p:spTree>
    <p:extLst>
      <p:ext uri="{BB962C8B-B14F-4D97-AF65-F5344CB8AC3E}">
        <p14:creationId xmlns:p14="http://schemas.microsoft.com/office/powerpoint/2010/main" val="2147310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56873-2EC5-3EAE-5160-36AE8E483689}"/>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F718B4D8-270D-FC0E-2707-ED3B280E5EF9}"/>
              </a:ext>
            </a:extLst>
          </p:cNvPr>
          <p:cNvPicPr>
            <a:picLocks noGrp="1" noChangeAspect="1"/>
          </p:cNvPicPr>
          <p:nvPr>
            <p:ph idx="1"/>
          </p:nvPr>
        </p:nvPicPr>
        <p:blipFill>
          <a:blip r:embed="rId2"/>
          <a:stretch>
            <a:fillRect/>
          </a:stretch>
        </p:blipFill>
        <p:spPr>
          <a:xfrm>
            <a:off x="973394" y="530942"/>
            <a:ext cx="10380406" cy="5692877"/>
          </a:xfrm>
          <a:prstGeom prst="rect">
            <a:avLst/>
          </a:prstGeom>
        </p:spPr>
      </p:pic>
    </p:spTree>
    <p:extLst>
      <p:ext uri="{BB962C8B-B14F-4D97-AF65-F5344CB8AC3E}">
        <p14:creationId xmlns:p14="http://schemas.microsoft.com/office/powerpoint/2010/main" val="2518638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8D721-56C1-9992-BB77-892F69768675}"/>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40D364FC-09CA-A4CD-BC13-0593A43E3D02}"/>
              </a:ext>
            </a:extLst>
          </p:cNvPr>
          <p:cNvPicPr>
            <a:picLocks noGrp="1" noChangeAspect="1"/>
          </p:cNvPicPr>
          <p:nvPr>
            <p:ph idx="1"/>
          </p:nvPr>
        </p:nvPicPr>
        <p:blipFill>
          <a:blip r:embed="rId2"/>
          <a:stretch>
            <a:fillRect/>
          </a:stretch>
        </p:blipFill>
        <p:spPr>
          <a:xfrm>
            <a:off x="838199" y="365125"/>
            <a:ext cx="10515599" cy="5811838"/>
          </a:xfrm>
          <a:prstGeom prst="rect">
            <a:avLst/>
          </a:prstGeom>
        </p:spPr>
      </p:pic>
    </p:spTree>
    <p:extLst>
      <p:ext uri="{BB962C8B-B14F-4D97-AF65-F5344CB8AC3E}">
        <p14:creationId xmlns:p14="http://schemas.microsoft.com/office/powerpoint/2010/main" val="2981043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EAEFB-3001-4486-0B2E-E0FF0F31AECE}"/>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EBB78D2D-A8EE-374F-FB72-F7F811C6B5BD}"/>
              </a:ext>
            </a:extLst>
          </p:cNvPr>
          <p:cNvPicPr>
            <a:picLocks noGrp="1" noChangeAspect="1"/>
          </p:cNvPicPr>
          <p:nvPr>
            <p:ph idx="1"/>
          </p:nvPr>
        </p:nvPicPr>
        <p:blipFill>
          <a:blip r:embed="rId2"/>
          <a:stretch>
            <a:fillRect/>
          </a:stretch>
        </p:blipFill>
        <p:spPr>
          <a:xfrm>
            <a:off x="993057" y="462115"/>
            <a:ext cx="10087897" cy="6030759"/>
          </a:xfrm>
          <a:prstGeom prst="rect">
            <a:avLst/>
          </a:prstGeom>
        </p:spPr>
      </p:pic>
    </p:spTree>
    <p:extLst>
      <p:ext uri="{BB962C8B-B14F-4D97-AF65-F5344CB8AC3E}">
        <p14:creationId xmlns:p14="http://schemas.microsoft.com/office/powerpoint/2010/main" val="1815022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EE502-A83C-3539-2EC3-95F47C7FCFED}"/>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54DD4FC3-DF5C-9336-42E2-876F2AC72B9B}"/>
              </a:ext>
            </a:extLst>
          </p:cNvPr>
          <p:cNvPicPr>
            <a:picLocks noGrp="1" noChangeAspect="1"/>
          </p:cNvPicPr>
          <p:nvPr>
            <p:ph idx="1"/>
          </p:nvPr>
        </p:nvPicPr>
        <p:blipFill>
          <a:blip r:embed="rId2"/>
          <a:stretch>
            <a:fillRect/>
          </a:stretch>
        </p:blipFill>
        <p:spPr>
          <a:xfrm>
            <a:off x="1002890" y="365125"/>
            <a:ext cx="9891251" cy="6016010"/>
          </a:xfrm>
          <a:prstGeom prst="rect">
            <a:avLst/>
          </a:prstGeom>
        </p:spPr>
      </p:pic>
    </p:spTree>
    <p:extLst>
      <p:ext uri="{BB962C8B-B14F-4D97-AF65-F5344CB8AC3E}">
        <p14:creationId xmlns:p14="http://schemas.microsoft.com/office/powerpoint/2010/main" val="415111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D2E2D-E3E8-7C79-513D-42202429A4EC}"/>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76CCA166-3970-5010-416A-47CE91C3476F}"/>
              </a:ext>
            </a:extLst>
          </p:cNvPr>
          <p:cNvPicPr>
            <a:picLocks noGrp="1" noChangeAspect="1"/>
          </p:cNvPicPr>
          <p:nvPr>
            <p:ph idx="1"/>
          </p:nvPr>
        </p:nvPicPr>
        <p:blipFill>
          <a:blip r:embed="rId2"/>
          <a:stretch>
            <a:fillRect/>
          </a:stretch>
        </p:blipFill>
        <p:spPr>
          <a:xfrm>
            <a:off x="963561" y="452284"/>
            <a:ext cx="10390239" cy="5724679"/>
          </a:xfrm>
          <a:prstGeom prst="rect">
            <a:avLst/>
          </a:prstGeom>
        </p:spPr>
      </p:pic>
    </p:spTree>
    <p:extLst>
      <p:ext uri="{BB962C8B-B14F-4D97-AF65-F5344CB8AC3E}">
        <p14:creationId xmlns:p14="http://schemas.microsoft.com/office/powerpoint/2010/main" val="3045105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E7DAC-00DF-7B47-1C53-78646787F614}"/>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401DF32B-C78A-EC7B-A445-661465C61B94}"/>
              </a:ext>
            </a:extLst>
          </p:cNvPr>
          <p:cNvPicPr>
            <a:picLocks noGrp="1" noChangeAspect="1"/>
          </p:cNvPicPr>
          <p:nvPr>
            <p:ph idx="1"/>
          </p:nvPr>
        </p:nvPicPr>
        <p:blipFill>
          <a:blip r:embed="rId2"/>
          <a:stretch>
            <a:fillRect/>
          </a:stretch>
        </p:blipFill>
        <p:spPr>
          <a:xfrm>
            <a:off x="530941" y="727587"/>
            <a:ext cx="10736827" cy="5449376"/>
          </a:xfrm>
          <a:prstGeom prst="rect">
            <a:avLst/>
          </a:prstGeom>
        </p:spPr>
      </p:pic>
    </p:spTree>
    <p:extLst>
      <p:ext uri="{BB962C8B-B14F-4D97-AF65-F5344CB8AC3E}">
        <p14:creationId xmlns:p14="http://schemas.microsoft.com/office/powerpoint/2010/main" val="292019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C5BE9-E69E-AD2D-2196-8D987C27E81C}"/>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9F1B98B2-FFFB-B13C-6B59-A75F088D1F7B}"/>
              </a:ext>
            </a:extLst>
          </p:cNvPr>
          <p:cNvPicPr>
            <a:picLocks noGrp="1" noChangeAspect="1"/>
          </p:cNvPicPr>
          <p:nvPr>
            <p:ph idx="1"/>
          </p:nvPr>
        </p:nvPicPr>
        <p:blipFill>
          <a:blip r:embed="rId2"/>
          <a:stretch>
            <a:fillRect/>
          </a:stretch>
        </p:blipFill>
        <p:spPr>
          <a:xfrm>
            <a:off x="1179871" y="816076"/>
            <a:ext cx="9920748" cy="5879691"/>
          </a:xfrm>
          <a:prstGeom prst="rect">
            <a:avLst/>
          </a:prstGeom>
        </p:spPr>
      </p:pic>
    </p:spTree>
    <p:extLst>
      <p:ext uri="{BB962C8B-B14F-4D97-AF65-F5344CB8AC3E}">
        <p14:creationId xmlns:p14="http://schemas.microsoft.com/office/powerpoint/2010/main" val="2120881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3E11E-3BCD-483A-53DA-E195852799E9}"/>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DD002E91-3731-61BE-18DA-49F30C903F6F}"/>
              </a:ext>
            </a:extLst>
          </p:cNvPr>
          <p:cNvPicPr>
            <a:picLocks noGrp="1" noChangeAspect="1"/>
          </p:cNvPicPr>
          <p:nvPr>
            <p:ph idx="1"/>
          </p:nvPr>
        </p:nvPicPr>
        <p:blipFill>
          <a:blip r:embed="rId2"/>
          <a:stretch>
            <a:fillRect/>
          </a:stretch>
        </p:blipFill>
        <p:spPr>
          <a:xfrm>
            <a:off x="838200" y="1825625"/>
            <a:ext cx="10515599" cy="4351338"/>
          </a:xfrm>
          <a:prstGeom prst="rect">
            <a:avLst/>
          </a:prstGeom>
        </p:spPr>
      </p:pic>
    </p:spTree>
    <p:extLst>
      <p:ext uri="{BB962C8B-B14F-4D97-AF65-F5344CB8AC3E}">
        <p14:creationId xmlns:p14="http://schemas.microsoft.com/office/powerpoint/2010/main" val="1599046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EE54F-E160-D5CF-4AE4-1DDB725966A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8136B80-3F01-0F21-98B5-254DAEC07379}"/>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98086613-8F3B-5644-B4ED-7D25610718ED}"/>
              </a:ext>
            </a:extLst>
          </p:cNvPr>
          <p:cNvPicPr>
            <a:picLocks noChangeAspect="1"/>
          </p:cNvPicPr>
          <p:nvPr/>
        </p:nvPicPr>
        <p:blipFill>
          <a:blip r:embed="rId2"/>
          <a:stretch>
            <a:fillRect/>
          </a:stretch>
        </p:blipFill>
        <p:spPr>
          <a:xfrm>
            <a:off x="1423987" y="1128712"/>
            <a:ext cx="9344025" cy="4600575"/>
          </a:xfrm>
          <a:prstGeom prst="rect">
            <a:avLst/>
          </a:prstGeom>
        </p:spPr>
      </p:pic>
    </p:spTree>
    <p:extLst>
      <p:ext uri="{BB962C8B-B14F-4D97-AF65-F5344CB8AC3E}">
        <p14:creationId xmlns:p14="http://schemas.microsoft.com/office/powerpoint/2010/main" val="482492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5A018-E6A8-AFF8-3D0A-39EC396080DD}"/>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31ADE58E-9072-28DA-641A-E1AA0C2AA60A}"/>
              </a:ext>
            </a:extLst>
          </p:cNvPr>
          <p:cNvPicPr>
            <a:picLocks noGrp="1" noChangeAspect="1"/>
          </p:cNvPicPr>
          <p:nvPr>
            <p:ph idx="1"/>
          </p:nvPr>
        </p:nvPicPr>
        <p:blipFill>
          <a:blip r:embed="rId2"/>
          <a:stretch>
            <a:fillRect/>
          </a:stretch>
        </p:blipFill>
        <p:spPr>
          <a:xfrm>
            <a:off x="838200" y="365125"/>
            <a:ext cx="10515600" cy="5811838"/>
          </a:xfrm>
          <a:prstGeom prst="rect">
            <a:avLst/>
          </a:prstGeom>
        </p:spPr>
      </p:pic>
    </p:spTree>
    <p:extLst>
      <p:ext uri="{BB962C8B-B14F-4D97-AF65-F5344CB8AC3E}">
        <p14:creationId xmlns:p14="http://schemas.microsoft.com/office/powerpoint/2010/main" val="3287678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8F50C-81D5-AF68-124B-6657BA75D176}"/>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93253376-7C06-1482-6411-C4E11D05921E}"/>
              </a:ext>
            </a:extLst>
          </p:cNvPr>
          <p:cNvPicPr>
            <a:picLocks noGrp="1" noChangeAspect="1"/>
          </p:cNvPicPr>
          <p:nvPr>
            <p:ph idx="1"/>
          </p:nvPr>
        </p:nvPicPr>
        <p:blipFill>
          <a:blip r:embed="rId2"/>
          <a:stretch>
            <a:fillRect/>
          </a:stretch>
        </p:blipFill>
        <p:spPr>
          <a:xfrm>
            <a:off x="560440" y="365125"/>
            <a:ext cx="10793360" cy="6127750"/>
          </a:xfrm>
          <a:prstGeom prst="rect">
            <a:avLst/>
          </a:prstGeom>
        </p:spPr>
      </p:pic>
    </p:spTree>
    <p:extLst>
      <p:ext uri="{BB962C8B-B14F-4D97-AF65-F5344CB8AC3E}">
        <p14:creationId xmlns:p14="http://schemas.microsoft.com/office/powerpoint/2010/main" val="1714561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7E4A9-660B-D3A6-FD4D-8448EDB8B171}"/>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84003EBD-57CA-E450-02D6-8463CB62AD8E}"/>
              </a:ext>
            </a:extLst>
          </p:cNvPr>
          <p:cNvPicPr>
            <a:picLocks noGrp="1" noChangeAspect="1"/>
          </p:cNvPicPr>
          <p:nvPr>
            <p:ph idx="1"/>
          </p:nvPr>
        </p:nvPicPr>
        <p:blipFill>
          <a:blip r:embed="rId2"/>
          <a:stretch>
            <a:fillRect/>
          </a:stretch>
        </p:blipFill>
        <p:spPr>
          <a:xfrm>
            <a:off x="1288026" y="816077"/>
            <a:ext cx="9360309" cy="5676797"/>
          </a:xfrm>
          <a:prstGeom prst="rect">
            <a:avLst/>
          </a:prstGeom>
        </p:spPr>
      </p:pic>
    </p:spTree>
    <p:extLst>
      <p:ext uri="{BB962C8B-B14F-4D97-AF65-F5344CB8AC3E}">
        <p14:creationId xmlns:p14="http://schemas.microsoft.com/office/powerpoint/2010/main" val="734808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F71FE-BDD1-2A51-52CA-A1CB66B56D25}"/>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F853C58B-CC74-647B-738E-933663310749}"/>
              </a:ext>
            </a:extLst>
          </p:cNvPr>
          <p:cNvPicPr>
            <a:picLocks noGrp="1" noChangeAspect="1"/>
          </p:cNvPicPr>
          <p:nvPr>
            <p:ph idx="1"/>
          </p:nvPr>
        </p:nvPicPr>
        <p:blipFill>
          <a:blip r:embed="rId2"/>
          <a:stretch>
            <a:fillRect/>
          </a:stretch>
        </p:blipFill>
        <p:spPr>
          <a:xfrm>
            <a:off x="1386348" y="365126"/>
            <a:ext cx="9527457" cy="5819364"/>
          </a:xfrm>
          <a:prstGeom prst="rect">
            <a:avLst/>
          </a:prstGeom>
        </p:spPr>
      </p:pic>
    </p:spTree>
    <p:extLst>
      <p:ext uri="{BB962C8B-B14F-4D97-AF65-F5344CB8AC3E}">
        <p14:creationId xmlns:p14="http://schemas.microsoft.com/office/powerpoint/2010/main" val="4231940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73E7A-7140-4A9F-7991-6409F624B761}"/>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23AD2590-036A-D675-84AF-D8C36EBBCE9A}"/>
              </a:ext>
            </a:extLst>
          </p:cNvPr>
          <p:cNvPicPr>
            <a:picLocks noGrp="1" noChangeAspect="1"/>
          </p:cNvPicPr>
          <p:nvPr>
            <p:ph idx="1"/>
          </p:nvPr>
        </p:nvPicPr>
        <p:blipFill>
          <a:blip r:embed="rId2"/>
          <a:stretch>
            <a:fillRect/>
          </a:stretch>
        </p:blipFill>
        <p:spPr>
          <a:xfrm>
            <a:off x="838200" y="442452"/>
            <a:ext cx="10515600" cy="5820696"/>
          </a:xfrm>
          <a:prstGeom prst="rect">
            <a:avLst/>
          </a:prstGeom>
        </p:spPr>
      </p:pic>
    </p:spTree>
    <p:extLst>
      <p:ext uri="{BB962C8B-B14F-4D97-AF65-F5344CB8AC3E}">
        <p14:creationId xmlns:p14="http://schemas.microsoft.com/office/powerpoint/2010/main" val="1248332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1C2E9-6E6D-981C-238A-F0D778378BB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2FE539DD-8FE1-5563-C444-3FF8FC23D91E}"/>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647A5A76-4B35-B00F-DD51-A5014E7B1D4F}"/>
              </a:ext>
            </a:extLst>
          </p:cNvPr>
          <p:cNvPicPr>
            <a:picLocks noChangeAspect="1"/>
          </p:cNvPicPr>
          <p:nvPr/>
        </p:nvPicPr>
        <p:blipFill>
          <a:blip r:embed="rId2"/>
          <a:stretch>
            <a:fillRect/>
          </a:stretch>
        </p:blipFill>
        <p:spPr>
          <a:xfrm>
            <a:off x="914400" y="1681162"/>
            <a:ext cx="10439400" cy="4351338"/>
          </a:xfrm>
          <a:prstGeom prst="rect">
            <a:avLst/>
          </a:prstGeom>
        </p:spPr>
      </p:pic>
    </p:spTree>
    <p:extLst>
      <p:ext uri="{BB962C8B-B14F-4D97-AF65-F5344CB8AC3E}">
        <p14:creationId xmlns:p14="http://schemas.microsoft.com/office/powerpoint/2010/main" val="2498252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a:ln>
            <a:solidFill>
              <a:schemeClr val="tx1"/>
            </a:solidFill>
          </a:ln>
        </p:spPr>
        <p:txBody>
          <a:bodyPr>
            <a:normAutofit/>
          </a:bodyPr>
          <a:lstStyle/>
          <a:p>
            <a:endParaRPr lang="en-US" dirty="0"/>
          </a:p>
        </p:txBody>
      </p:sp>
      <p:graphicFrame>
        <p:nvGraphicFramePr>
          <p:cNvPr id="4" name="Content Placeholder 3"/>
          <p:cNvGraphicFramePr>
            <a:graphicFrameLocks noGrp="1"/>
          </p:cNvGraphicFramePr>
          <p:nvPr>
            <p:ph idx="1"/>
          </p:nvPr>
        </p:nvGraphicFramePr>
        <p:xfrm>
          <a:off x="1752600" y="304799"/>
          <a:ext cx="8458200" cy="6263642"/>
        </p:xfrm>
        <a:graphic>
          <a:graphicData uri="http://schemas.openxmlformats.org/drawingml/2006/table">
            <a:tbl>
              <a:tblPr firstRow="1" bandRow="1">
                <a:tableStyleId>{5C22544A-7EE6-4342-B048-85BDC9FD1C3A}</a:tableStyleId>
              </a:tblPr>
              <a:tblGrid>
                <a:gridCol w="5403850">
                  <a:extLst>
                    <a:ext uri="{9D8B030D-6E8A-4147-A177-3AD203B41FA5}">
                      <a16:colId xmlns:a16="http://schemas.microsoft.com/office/drawing/2014/main" val="20000"/>
                    </a:ext>
                  </a:extLst>
                </a:gridCol>
                <a:gridCol w="1566333">
                  <a:extLst>
                    <a:ext uri="{9D8B030D-6E8A-4147-A177-3AD203B41FA5}">
                      <a16:colId xmlns:a16="http://schemas.microsoft.com/office/drawing/2014/main" val="20001"/>
                    </a:ext>
                  </a:extLst>
                </a:gridCol>
                <a:gridCol w="1488017">
                  <a:extLst>
                    <a:ext uri="{9D8B030D-6E8A-4147-A177-3AD203B41FA5}">
                      <a16:colId xmlns:a16="http://schemas.microsoft.com/office/drawing/2014/main" val="20002"/>
                    </a:ext>
                  </a:extLst>
                </a:gridCol>
              </a:tblGrid>
              <a:tr h="569422">
                <a:tc>
                  <a:txBody>
                    <a:bodyPr/>
                    <a:lstStyle/>
                    <a:p>
                      <a:pPr algn="ctr"/>
                      <a:r>
                        <a:rPr lang="en-US" sz="2800" dirty="0">
                          <a:solidFill>
                            <a:schemeClr val="tx1"/>
                          </a:solidFill>
                        </a:rPr>
                        <a:t>Learn</a:t>
                      </a:r>
                      <a:r>
                        <a:rPr lang="en-US" sz="2800" baseline="0" dirty="0">
                          <a:solidFill>
                            <a:schemeClr val="tx1"/>
                          </a:solidFill>
                        </a:rPr>
                        <a:t> from Comparison</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INDIA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CHINA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69422">
                <a:tc>
                  <a:txBody>
                    <a:bodyPr/>
                    <a:lstStyle/>
                    <a:p>
                      <a:pPr algn="l"/>
                      <a:r>
                        <a:rPr lang="en-US" sz="2800" dirty="0">
                          <a:solidFill>
                            <a:schemeClr val="tx1"/>
                          </a:solidFill>
                        </a:rPr>
                        <a:t>Real GDP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7.8 %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69422">
                <a:tc>
                  <a:txBody>
                    <a:bodyPr/>
                    <a:lstStyle/>
                    <a:p>
                      <a:pPr algn="l"/>
                      <a:r>
                        <a:rPr lang="en-US" sz="2800" dirty="0">
                          <a:solidFill>
                            <a:schemeClr val="tx1"/>
                          </a:solidFill>
                        </a:rPr>
                        <a:t>GDP/Capital</a:t>
                      </a:r>
                      <a:r>
                        <a:rPr lang="en-US" sz="2800" baseline="0" dirty="0">
                          <a:solidFill>
                            <a:schemeClr val="tx1"/>
                          </a:solidFill>
                        </a:rPr>
                        <a:t> at PPP in $</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3950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9210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69422">
                <a:tc>
                  <a:txBody>
                    <a:bodyPr/>
                    <a:lstStyle/>
                    <a:p>
                      <a:pPr algn="l"/>
                      <a:r>
                        <a:rPr lang="en-US" sz="2800" dirty="0">
                          <a:solidFill>
                            <a:schemeClr val="tx1"/>
                          </a:solidFill>
                        </a:rPr>
                        <a:t>Population BPL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21.09 %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10.2 %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69422">
                <a:tc>
                  <a:txBody>
                    <a:bodyPr/>
                    <a:lstStyle/>
                    <a:p>
                      <a:pPr algn="l"/>
                      <a:r>
                        <a:rPr lang="en-US" sz="2800" dirty="0">
                          <a:solidFill>
                            <a:schemeClr val="tx1"/>
                          </a:solidFill>
                        </a:rPr>
                        <a:t>Proportion of Forest Land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21.9 %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69422">
                <a:tc>
                  <a:txBody>
                    <a:bodyPr/>
                    <a:lstStyle/>
                    <a:p>
                      <a:pPr algn="l"/>
                      <a:r>
                        <a:rPr lang="en-US" sz="2800" dirty="0">
                          <a:solidFill>
                            <a:schemeClr val="tx1"/>
                          </a:solidFill>
                        </a:rPr>
                        <a:t>UNDP’S</a:t>
                      </a:r>
                      <a:r>
                        <a:rPr lang="en-US" sz="2800" baseline="0" dirty="0">
                          <a:solidFill>
                            <a:schemeClr val="tx1"/>
                          </a:solidFill>
                        </a:rPr>
                        <a:t> HDI- Rank</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69422">
                <a:tc>
                  <a:txBody>
                    <a:bodyPr/>
                    <a:lstStyle/>
                    <a:p>
                      <a:pPr algn="l"/>
                      <a:r>
                        <a:rPr lang="en-US" sz="2800" dirty="0">
                          <a:solidFill>
                            <a:schemeClr val="tx1"/>
                          </a:solidFill>
                        </a:rPr>
                        <a:t>Co2 Emissions: Tones (2010)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2009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8287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69422">
                <a:tc>
                  <a:txBody>
                    <a:bodyPr/>
                    <a:lstStyle/>
                    <a:p>
                      <a:pPr algn="l"/>
                      <a:r>
                        <a:rPr lang="en-US" sz="2400" dirty="0">
                          <a:solidFill>
                            <a:schemeClr val="tx1"/>
                          </a:solidFill>
                        </a:rPr>
                        <a:t>Population using improved water sources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92 %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569422">
                <a:tc>
                  <a:txBody>
                    <a:bodyPr/>
                    <a:lstStyle/>
                    <a:p>
                      <a:pPr algn="l"/>
                      <a:r>
                        <a:rPr lang="en-US" sz="2800" dirty="0">
                          <a:solidFill>
                            <a:schemeClr val="tx1"/>
                          </a:solidFill>
                        </a:rPr>
                        <a:t>Slum Population as a % of Urban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29.4 %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29.4 %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569422">
                <a:tc>
                  <a:txBody>
                    <a:bodyPr/>
                    <a:lstStyle/>
                    <a:p>
                      <a:pPr algn="l"/>
                      <a:r>
                        <a:rPr lang="en-US" sz="2800" dirty="0">
                          <a:solidFill>
                            <a:schemeClr val="tx1"/>
                          </a:solidFill>
                        </a:rPr>
                        <a:t>TB per lakh Population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249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104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569422">
                <a:tc>
                  <a:txBody>
                    <a:bodyPr/>
                    <a:lstStyle/>
                    <a:p>
                      <a:pPr algn="l"/>
                      <a:r>
                        <a:rPr lang="en-US" sz="2800" dirty="0">
                          <a:solidFill>
                            <a:schemeClr val="tx1"/>
                          </a:solidFill>
                        </a:rPr>
                        <a:t>Source : E.T</a:t>
                      </a:r>
                      <a:r>
                        <a:rPr lang="en-US" sz="2800" baseline="0" dirty="0">
                          <a:solidFill>
                            <a:schemeClr val="tx1"/>
                          </a:solidFill>
                        </a:rPr>
                        <a:t> : 21-08-2013</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a:ln>
            <a:solidFill>
              <a:schemeClr val="tx1"/>
            </a:solidFill>
          </a:ln>
        </p:spPr>
        <p:txBody>
          <a:bodyPr/>
          <a:lstStyle/>
          <a:p>
            <a:r>
              <a:rPr lang="en-US" dirty="0"/>
              <a:t>CENTRAL TENDENCY</a:t>
            </a:r>
          </a:p>
        </p:txBody>
      </p:sp>
      <p:sp>
        <p:nvSpPr>
          <p:cNvPr id="3" name="Content Placeholder 2"/>
          <p:cNvSpPr>
            <a:spLocks noGrp="1"/>
          </p:cNvSpPr>
          <p:nvPr>
            <p:ph idx="1"/>
          </p:nvPr>
        </p:nvSpPr>
        <p:spPr>
          <a:xfrm>
            <a:off x="1981200" y="1295400"/>
            <a:ext cx="8229600" cy="5105400"/>
          </a:xfrm>
          <a:ln>
            <a:solidFill>
              <a:schemeClr val="tx1"/>
            </a:solidFill>
          </a:ln>
        </p:spPr>
        <p:txBody>
          <a:bodyPr>
            <a:normAutofit/>
          </a:bodyPr>
          <a:lstStyle/>
          <a:p>
            <a:pPr>
              <a:buNone/>
            </a:pPr>
            <a:r>
              <a:rPr lang="en-US" dirty="0"/>
              <a:t>Definition :</a:t>
            </a:r>
          </a:p>
          <a:p>
            <a:pPr>
              <a:buNone/>
            </a:pPr>
            <a:r>
              <a:rPr lang="en-US" dirty="0"/>
              <a:t>	“Average is an attempt to find one single figure to describe the whole of figures”</a:t>
            </a:r>
          </a:p>
          <a:p>
            <a:pPr>
              <a:buNone/>
            </a:pPr>
            <a:r>
              <a:rPr lang="en-US" dirty="0"/>
              <a:t>	“The average is some time  described as a number which is typical of the whole group”</a:t>
            </a:r>
          </a:p>
          <a:p>
            <a:pPr>
              <a:buNone/>
            </a:pPr>
            <a:r>
              <a:rPr lang="en-US" dirty="0"/>
              <a:t>	Ex: Sachin Tendulkar’s Average is 55.44 in Test Cricket.</a:t>
            </a:r>
          </a:p>
          <a:p>
            <a:pPr>
              <a:buNone/>
            </a:pPr>
            <a:r>
              <a:rPr lang="en-US" dirty="0"/>
              <a:t>	The average temperature in Coimbatore is 34</a:t>
            </a:r>
            <a:r>
              <a:rPr lang="en-US" baseline="30000" dirty="0"/>
              <a:t>0</a:t>
            </a:r>
            <a:r>
              <a:rPr lang="en-US" dirty="0"/>
              <a:t>  Centigrade.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a:ln>
            <a:solidFill>
              <a:schemeClr val="tx1"/>
            </a:solidFill>
          </a:ln>
        </p:spPr>
        <p:txBody>
          <a:bodyPr/>
          <a:lstStyle/>
          <a:p>
            <a:r>
              <a:rPr lang="en-US" dirty="0"/>
              <a:t>Requisites of a Good Average</a:t>
            </a:r>
          </a:p>
        </p:txBody>
      </p:sp>
      <p:sp>
        <p:nvSpPr>
          <p:cNvPr id="3" name="Content Placeholder 2"/>
          <p:cNvSpPr>
            <a:spLocks noGrp="1"/>
          </p:cNvSpPr>
          <p:nvPr>
            <p:ph idx="1"/>
          </p:nvPr>
        </p:nvSpPr>
        <p:spPr>
          <a:xfrm>
            <a:off x="1981200" y="1295400"/>
            <a:ext cx="8229600" cy="5181600"/>
          </a:xfrm>
          <a:ln>
            <a:solidFill>
              <a:schemeClr val="tx1"/>
            </a:solidFill>
          </a:ln>
        </p:spPr>
        <p:txBody>
          <a:bodyPr/>
          <a:lstStyle/>
          <a:p>
            <a:pPr marL="514350" indent="-514350">
              <a:buFont typeface="+mj-lt"/>
              <a:buAutoNum type="arabicPeriod"/>
            </a:pPr>
            <a:r>
              <a:rPr lang="en-US" dirty="0"/>
              <a:t>Easy to Understand.</a:t>
            </a:r>
          </a:p>
          <a:p>
            <a:pPr marL="514350" indent="-514350">
              <a:buFont typeface="+mj-lt"/>
              <a:buAutoNum type="arabicPeriod"/>
            </a:pPr>
            <a:r>
              <a:rPr lang="en-US" dirty="0"/>
              <a:t>Simple to compute.</a:t>
            </a:r>
          </a:p>
          <a:p>
            <a:pPr marL="514350" indent="-514350">
              <a:buFont typeface="+mj-lt"/>
              <a:buAutoNum type="arabicPeriod"/>
            </a:pPr>
            <a:r>
              <a:rPr lang="en-US" dirty="0"/>
              <a:t>Based on all items.</a:t>
            </a:r>
          </a:p>
          <a:p>
            <a:pPr marL="514350" indent="-514350">
              <a:buFont typeface="+mj-lt"/>
              <a:buAutoNum type="arabicPeriod"/>
            </a:pPr>
            <a:r>
              <a:rPr lang="en-US" dirty="0"/>
              <a:t>Not to be unduly affected by extreme items.</a:t>
            </a:r>
          </a:p>
          <a:p>
            <a:pPr marL="514350" indent="-514350">
              <a:buFont typeface="+mj-lt"/>
              <a:buAutoNum type="arabicPeriod"/>
            </a:pPr>
            <a:r>
              <a:rPr lang="en-US" dirty="0"/>
              <a:t>Rigidly defined.</a:t>
            </a:r>
          </a:p>
          <a:p>
            <a:pPr marL="514350" indent="-514350">
              <a:buFont typeface="+mj-lt"/>
              <a:buAutoNum type="arabicPeriod"/>
            </a:pPr>
            <a:r>
              <a:rPr lang="en-US" dirty="0"/>
              <a:t>Capable of further algebraic treatment.</a:t>
            </a:r>
          </a:p>
          <a:p>
            <a:pPr marL="514350" indent="-514350">
              <a:buFont typeface="+mj-lt"/>
              <a:buAutoNum type="arabicPeriod"/>
            </a:pPr>
            <a:r>
              <a:rPr lang="en-US" dirty="0"/>
              <a:t>Statistically Stable.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a:ln>
            <a:solidFill>
              <a:schemeClr val="accent1"/>
            </a:solidFill>
          </a:ln>
        </p:spPr>
        <p:txBody>
          <a:bodyPr>
            <a:normAutofit/>
          </a:bodyPr>
          <a:lstStyle/>
          <a:p>
            <a:r>
              <a:rPr lang="en-US" dirty="0"/>
              <a:t>Objectives of Averaging</a:t>
            </a:r>
          </a:p>
        </p:txBody>
      </p:sp>
      <p:sp>
        <p:nvSpPr>
          <p:cNvPr id="3" name="Content Placeholder 2"/>
          <p:cNvSpPr>
            <a:spLocks noGrp="1"/>
          </p:cNvSpPr>
          <p:nvPr>
            <p:ph idx="1"/>
          </p:nvPr>
        </p:nvSpPr>
        <p:spPr>
          <a:xfrm>
            <a:off x="1981200" y="1219200"/>
            <a:ext cx="8229600" cy="5257800"/>
          </a:xfrm>
          <a:ln>
            <a:solidFill>
              <a:schemeClr val="accent1"/>
            </a:solidFill>
          </a:ln>
        </p:spPr>
        <p:txBody>
          <a:bodyPr/>
          <a:lstStyle/>
          <a:p>
            <a:pPr marL="514350" indent="-514350">
              <a:buFont typeface="+mj-lt"/>
              <a:buAutoNum type="arabicPeriod"/>
            </a:pPr>
            <a:r>
              <a:rPr lang="en-US" dirty="0"/>
              <a:t>To get a single value that describes the characteristics of the entire group.</a:t>
            </a:r>
          </a:p>
          <a:p>
            <a:pPr marL="514350" indent="-514350">
              <a:buFont typeface="+mj-lt"/>
              <a:buAutoNum type="arabicPeriod"/>
            </a:pPr>
            <a:r>
              <a:rPr lang="en-US" dirty="0"/>
              <a:t>To facilitate comparison.</a:t>
            </a:r>
          </a:p>
          <a:p>
            <a:pPr marL="514350" indent="-514350">
              <a:buFont typeface="+mj-lt"/>
              <a:buAutoNum type="arabicPeriod"/>
            </a:pPr>
            <a:r>
              <a:rPr lang="en-US" dirty="0"/>
              <a:t>To get a single figure expressed in some quantitative form.</a:t>
            </a:r>
          </a:p>
          <a:p>
            <a:pPr marL="514350" indent="-514350">
              <a:buFont typeface="+mj-lt"/>
              <a:buAutoNum type="arabicPeriod"/>
            </a:pPr>
            <a:r>
              <a:rPr lang="en-US" dirty="0"/>
              <a:t>To get a value capable of giving a central idea about the series it represents.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C01B2-9129-0FD2-0A13-B108A5AC17C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826046D-B19F-0122-7D09-B887F13B6030}"/>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DDAB3116-7359-EDD6-8410-B3B009B31C31}"/>
              </a:ext>
            </a:extLst>
          </p:cNvPr>
          <p:cNvPicPr>
            <a:picLocks noChangeAspect="1"/>
          </p:cNvPicPr>
          <p:nvPr/>
        </p:nvPicPr>
        <p:blipFill>
          <a:blip r:embed="rId2"/>
          <a:stretch>
            <a:fillRect/>
          </a:stretch>
        </p:blipFill>
        <p:spPr>
          <a:xfrm>
            <a:off x="3524250" y="0"/>
            <a:ext cx="5143500" cy="6858000"/>
          </a:xfrm>
          <a:prstGeom prst="rect">
            <a:avLst/>
          </a:prstGeom>
        </p:spPr>
      </p:pic>
    </p:spTree>
    <p:extLst>
      <p:ext uri="{BB962C8B-B14F-4D97-AF65-F5344CB8AC3E}">
        <p14:creationId xmlns:p14="http://schemas.microsoft.com/office/powerpoint/2010/main" val="1048725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a:ln>
            <a:solidFill>
              <a:schemeClr val="tx1"/>
            </a:solidFill>
          </a:ln>
        </p:spPr>
        <p:txBody>
          <a:bodyPr>
            <a:normAutofit/>
          </a:bodyPr>
          <a:lstStyle/>
          <a:p>
            <a:r>
              <a:rPr lang="en-US" dirty="0"/>
              <a:t>Types of Averages</a:t>
            </a:r>
          </a:p>
        </p:txBody>
      </p:sp>
      <p:sp>
        <p:nvSpPr>
          <p:cNvPr id="3" name="Content Placeholder 2"/>
          <p:cNvSpPr>
            <a:spLocks noGrp="1"/>
          </p:cNvSpPr>
          <p:nvPr>
            <p:ph idx="1"/>
          </p:nvPr>
        </p:nvSpPr>
        <p:spPr>
          <a:xfrm>
            <a:off x="1981200" y="1295401"/>
            <a:ext cx="8229600" cy="4830763"/>
          </a:xfrm>
          <a:ln>
            <a:solidFill>
              <a:schemeClr val="tx1"/>
            </a:solidFill>
          </a:ln>
        </p:spPr>
        <p:txBody>
          <a:bodyPr/>
          <a:lstStyle/>
          <a:p>
            <a:pPr marL="514350" indent="-514350">
              <a:buFont typeface="+mj-lt"/>
              <a:buAutoNum type="arabicPeriod"/>
            </a:pPr>
            <a:r>
              <a:rPr lang="en-US" dirty="0"/>
              <a:t>Arithmetic Mean</a:t>
            </a:r>
          </a:p>
          <a:p>
            <a:pPr marL="971550" lvl="1" indent="-571500">
              <a:buFont typeface="+mj-lt"/>
              <a:buAutoNum type="romanUcPeriod"/>
            </a:pPr>
            <a:r>
              <a:rPr lang="en-US" dirty="0"/>
              <a:t>Simple Arithmetic Mean</a:t>
            </a:r>
          </a:p>
          <a:p>
            <a:pPr marL="971550" lvl="1" indent="-571500">
              <a:buFont typeface="+mj-lt"/>
              <a:buAutoNum type="romanUcPeriod"/>
            </a:pPr>
            <a:r>
              <a:rPr lang="en-US" dirty="0"/>
              <a:t>Weighted Arithmetic Mean	   Mathematical </a:t>
            </a:r>
          </a:p>
          <a:p>
            <a:pPr marL="514350" indent="-514350">
              <a:buFont typeface="+mj-lt"/>
              <a:buAutoNum type="arabicPeriod"/>
            </a:pPr>
            <a:r>
              <a:rPr lang="en-US" dirty="0"/>
              <a:t>Geometric Mean(G.M)		   Averages</a:t>
            </a:r>
          </a:p>
          <a:p>
            <a:pPr marL="514350" indent="-514350">
              <a:buFont typeface="+mj-lt"/>
              <a:buAutoNum type="arabicPeriod"/>
            </a:pPr>
            <a:r>
              <a:rPr lang="en-US" dirty="0"/>
              <a:t>Harmonic Mean(H.M)</a:t>
            </a:r>
          </a:p>
          <a:p>
            <a:pPr marL="514350" indent="-514350">
              <a:buFont typeface="+mj-lt"/>
              <a:buAutoNum type="arabicPeriod"/>
            </a:pPr>
            <a:r>
              <a:rPr lang="en-US" dirty="0"/>
              <a:t>Median		Positional</a:t>
            </a:r>
          </a:p>
          <a:p>
            <a:pPr marL="514350" indent="-514350">
              <a:buFont typeface="+mj-lt"/>
              <a:buAutoNum type="arabicPeriod"/>
            </a:pPr>
            <a:r>
              <a:rPr lang="en-US" dirty="0"/>
              <a:t>Mode		Averages </a:t>
            </a:r>
          </a:p>
          <a:p>
            <a:pPr marL="514350" indent="-514350">
              <a:buNone/>
            </a:pPr>
            <a:endParaRPr lang="en-US" dirty="0"/>
          </a:p>
        </p:txBody>
      </p:sp>
      <p:sp>
        <p:nvSpPr>
          <p:cNvPr id="4" name="Right Brace 3"/>
          <p:cNvSpPr/>
          <p:nvPr/>
        </p:nvSpPr>
        <p:spPr>
          <a:xfrm>
            <a:off x="7010400" y="1371600"/>
            <a:ext cx="685800" cy="2514600"/>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5" name="Right Brace 4"/>
          <p:cNvSpPr/>
          <p:nvPr/>
        </p:nvSpPr>
        <p:spPr>
          <a:xfrm>
            <a:off x="4114800" y="4343400"/>
            <a:ext cx="533400" cy="914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additive="base">
                                        <p:cTn id="4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a:ln>
            <a:solidFill>
              <a:schemeClr val="tx1"/>
            </a:solidFill>
          </a:ln>
        </p:spPr>
        <p:txBody>
          <a:bodyPr>
            <a:normAutofit/>
          </a:bodyPr>
          <a:lstStyle/>
          <a:p>
            <a:r>
              <a:rPr lang="en-US" dirty="0"/>
              <a:t>1. Arithmetic Mean</a:t>
            </a:r>
          </a:p>
        </p:txBody>
      </p:sp>
      <p:sp>
        <p:nvSpPr>
          <p:cNvPr id="3" name="Content Placeholder 2"/>
          <p:cNvSpPr>
            <a:spLocks noGrp="1"/>
          </p:cNvSpPr>
          <p:nvPr>
            <p:ph idx="1"/>
          </p:nvPr>
        </p:nvSpPr>
        <p:spPr>
          <a:xfrm>
            <a:off x="1981200" y="1219200"/>
            <a:ext cx="8229600" cy="5257800"/>
          </a:xfrm>
          <a:ln>
            <a:solidFill>
              <a:schemeClr val="tx1"/>
            </a:solidFill>
          </a:ln>
        </p:spPr>
        <p:txBody>
          <a:bodyPr>
            <a:normAutofit/>
          </a:bodyPr>
          <a:lstStyle/>
          <a:p>
            <a:r>
              <a:rPr lang="en-US" dirty="0"/>
              <a:t>The mean of a set of observations is their average- the sum of the observed values divided by the number of observations.</a:t>
            </a:r>
          </a:p>
          <a:p>
            <a:r>
              <a:rPr lang="en-US" dirty="0"/>
              <a:t>The term ‘central tendency’ was coined because observations(numerical values) in most data sets show a distinct tendency to group or cluster around a value of an observation located some where in the middle of all observations.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a:ln>
            <a:solidFill>
              <a:schemeClr val="tx1"/>
            </a:solidFill>
          </a:ln>
        </p:spPr>
        <p:txBody>
          <a:bodyPr/>
          <a:lstStyle/>
          <a:p>
            <a:r>
              <a:rPr lang="en-US" dirty="0"/>
              <a:t>Simple &amp; Weighted Means</a:t>
            </a:r>
          </a:p>
        </p:txBody>
      </p:sp>
      <p:sp>
        <p:nvSpPr>
          <p:cNvPr id="3" name="Content Placeholder 2"/>
          <p:cNvSpPr>
            <a:spLocks noGrp="1"/>
          </p:cNvSpPr>
          <p:nvPr>
            <p:ph sz="half" idx="1"/>
          </p:nvPr>
        </p:nvSpPr>
        <p:spPr>
          <a:ln>
            <a:solidFill>
              <a:schemeClr val="tx1"/>
            </a:solidFill>
          </a:ln>
        </p:spPr>
        <p:txBody>
          <a:bodyPr/>
          <a:lstStyle/>
          <a:p>
            <a:r>
              <a:rPr lang="en-US" dirty="0"/>
              <a:t>Simple Mean gives equal importance(weight) to each  observation in the data set.</a:t>
            </a:r>
          </a:p>
          <a:p>
            <a:r>
              <a:rPr lang="en-US" dirty="0"/>
              <a:t>Ex: Marks scored in University Examinations(%), followed in Universities</a:t>
            </a:r>
          </a:p>
        </p:txBody>
      </p:sp>
      <p:sp>
        <p:nvSpPr>
          <p:cNvPr id="4" name="Content Placeholder 3"/>
          <p:cNvSpPr>
            <a:spLocks noGrp="1"/>
          </p:cNvSpPr>
          <p:nvPr>
            <p:ph sz="half" idx="2"/>
          </p:nvPr>
        </p:nvSpPr>
        <p:spPr>
          <a:ln>
            <a:solidFill>
              <a:schemeClr val="tx1"/>
            </a:solidFill>
          </a:ln>
        </p:spPr>
        <p:txBody>
          <a:bodyPr/>
          <a:lstStyle/>
          <a:p>
            <a:r>
              <a:rPr lang="en-US" dirty="0"/>
              <a:t>Weighted Mean:</a:t>
            </a:r>
          </a:p>
          <a:p>
            <a:pPr>
              <a:buNone/>
            </a:pPr>
            <a:r>
              <a:rPr lang="en-US" dirty="0"/>
              <a:t>	Importance of all the numerical values in the given data set is not equal.</a:t>
            </a:r>
          </a:p>
          <a:p>
            <a:r>
              <a:rPr lang="en-US" dirty="0"/>
              <a:t>Ex: CGPA(Cumulative Grade Point Average) followed in IIMs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274638"/>
            <a:ext cx="8229600" cy="792162"/>
          </a:xfrm>
          <a:ln>
            <a:solidFill>
              <a:schemeClr val="tx1"/>
            </a:solidFill>
          </a:ln>
        </p:spPr>
        <p:txBody>
          <a:bodyPr/>
          <a:lstStyle/>
          <a:p>
            <a:r>
              <a:rPr lang="en-US" dirty="0"/>
              <a:t>2. Median</a:t>
            </a:r>
          </a:p>
        </p:txBody>
      </p:sp>
      <p:sp>
        <p:nvSpPr>
          <p:cNvPr id="6" name="Content Placeholder 5"/>
          <p:cNvSpPr>
            <a:spLocks noGrp="1"/>
          </p:cNvSpPr>
          <p:nvPr>
            <p:ph idx="1"/>
          </p:nvPr>
        </p:nvSpPr>
        <p:spPr>
          <a:ln>
            <a:solidFill>
              <a:schemeClr val="tx1"/>
            </a:solidFill>
          </a:ln>
        </p:spPr>
        <p:txBody>
          <a:bodyPr/>
          <a:lstStyle/>
          <a:p>
            <a:r>
              <a:rPr lang="en-US" dirty="0"/>
              <a:t>Median by definition refers to the middle value in the distribution</a:t>
            </a:r>
          </a:p>
          <a:p>
            <a:r>
              <a:rPr lang="en-US" dirty="0"/>
              <a:t>Median is a ‘positional average’ as distinct from the arithmetic mean which is calculated from the value of every item in the series.</a:t>
            </a:r>
          </a:p>
          <a:p>
            <a:r>
              <a:rPr lang="en-US" dirty="0"/>
              <a:t>Median is calculated as the size of the (N+1)/2</a:t>
            </a:r>
            <a:r>
              <a:rPr lang="en-US" baseline="30000" dirty="0"/>
              <a:t>nd</a:t>
            </a:r>
            <a:r>
              <a:rPr lang="en-US" dirty="0"/>
              <a:t> item in the ascending or descending order.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274638"/>
            <a:ext cx="8229600" cy="715962"/>
          </a:xfrm>
          <a:ln>
            <a:solidFill>
              <a:schemeClr val="tx1"/>
            </a:solidFill>
          </a:ln>
        </p:spPr>
        <p:txBody>
          <a:bodyPr>
            <a:normAutofit/>
          </a:bodyPr>
          <a:lstStyle/>
          <a:p>
            <a:r>
              <a:rPr lang="en-US" dirty="0"/>
              <a:t>2. Median</a:t>
            </a:r>
          </a:p>
        </p:txBody>
      </p:sp>
      <p:sp>
        <p:nvSpPr>
          <p:cNvPr id="6" name="Content Placeholder 5"/>
          <p:cNvSpPr>
            <a:spLocks noGrp="1"/>
          </p:cNvSpPr>
          <p:nvPr>
            <p:ph idx="1"/>
          </p:nvPr>
        </p:nvSpPr>
        <p:spPr>
          <a:xfrm>
            <a:off x="1981200" y="1295401"/>
            <a:ext cx="8229600" cy="4830763"/>
          </a:xfrm>
          <a:ln>
            <a:solidFill>
              <a:schemeClr val="tx1"/>
            </a:solidFill>
          </a:ln>
        </p:spPr>
        <p:txBody>
          <a:bodyPr/>
          <a:lstStyle/>
          <a:p>
            <a:r>
              <a:rPr lang="en-US" dirty="0"/>
              <a:t>Median= L+ (N/2-c.f)/f x i</a:t>
            </a:r>
          </a:p>
          <a:p>
            <a:r>
              <a:rPr lang="en-US" dirty="0"/>
              <a:t>L= Lower limit of the median class</a:t>
            </a:r>
          </a:p>
          <a:p>
            <a:r>
              <a:rPr lang="en-US" dirty="0"/>
              <a:t>c.f= cumulative frequency of the class preceding the median class</a:t>
            </a:r>
          </a:p>
          <a:p>
            <a:r>
              <a:rPr lang="en-US" dirty="0"/>
              <a:t>f= frequency of the median class</a:t>
            </a:r>
          </a:p>
          <a:p>
            <a:r>
              <a:rPr lang="en-US" dirty="0"/>
              <a:t>i= Class interval of the median class</a:t>
            </a:r>
          </a:p>
          <a:p>
            <a:pPr>
              <a:buNone/>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a:ln>
            <a:solidFill>
              <a:schemeClr val="tx1"/>
            </a:solidFill>
          </a:ln>
        </p:spPr>
        <p:txBody>
          <a:bodyPr>
            <a:normAutofit/>
          </a:bodyPr>
          <a:lstStyle/>
          <a:p>
            <a:r>
              <a:rPr lang="en-US" dirty="0"/>
              <a:t>3.Mode</a:t>
            </a:r>
          </a:p>
        </p:txBody>
      </p:sp>
      <p:sp>
        <p:nvSpPr>
          <p:cNvPr id="3" name="Content Placeholder 2"/>
          <p:cNvSpPr>
            <a:spLocks noGrp="1"/>
          </p:cNvSpPr>
          <p:nvPr>
            <p:ph idx="1"/>
          </p:nvPr>
        </p:nvSpPr>
        <p:spPr>
          <a:xfrm>
            <a:off x="1981200" y="1447801"/>
            <a:ext cx="8229600" cy="4678363"/>
          </a:xfrm>
          <a:ln>
            <a:solidFill>
              <a:schemeClr val="tx1"/>
            </a:solidFill>
          </a:ln>
        </p:spPr>
        <p:txBody>
          <a:bodyPr/>
          <a:lstStyle/>
          <a:p>
            <a:r>
              <a:rPr lang="en-US" dirty="0"/>
              <a:t>Mode is a positional average</a:t>
            </a:r>
          </a:p>
          <a:p>
            <a:r>
              <a:rPr lang="en-US" dirty="0"/>
              <a:t>It is defined as the value around which the items are most heavily concentrated and is the most common item of the series.</a:t>
            </a:r>
          </a:p>
          <a:p>
            <a:r>
              <a:rPr lang="en-US" dirty="0"/>
              <a:t>In other words it is the item having the largest frequency.</a:t>
            </a:r>
          </a:p>
          <a:p>
            <a:r>
              <a:rPr lang="en-US" dirty="0"/>
              <a:t>It may be regarded as the most typical of the series of values.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a:ln>
            <a:solidFill>
              <a:schemeClr val="tx1"/>
            </a:solidFill>
          </a:ln>
        </p:spPr>
        <p:txBody>
          <a:bodyPr>
            <a:normAutofit/>
          </a:bodyPr>
          <a:lstStyle/>
          <a:p>
            <a:r>
              <a:rPr lang="en-US" dirty="0"/>
              <a:t>3.Mode</a:t>
            </a:r>
          </a:p>
        </p:txBody>
      </p:sp>
      <p:sp>
        <p:nvSpPr>
          <p:cNvPr id="3" name="Content Placeholder 2"/>
          <p:cNvSpPr>
            <a:spLocks noGrp="1"/>
          </p:cNvSpPr>
          <p:nvPr>
            <p:ph idx="1"/>
          </p:nvPr>
        </p:nvSpPr>
        <p:spPr>
          <a:xfrm>
            <a:off x="1981200" y="1143001"/>
            <a:ext cx="8229600" cy="4983163"/>
          </a:xfrm>
          <a:ln>
            <a:solidFill>
              <a:schemeClr val="tx1"/>
            </a:solidFill>
          </a:ln>
        </p:spPr>
        <p:txBody>
          <a:bodyPr/>
          <a:lstStyle/>
          <a:p>
            <a:r>
              <a:rPr lang="en-US" dirty="0"/>
              <a:t>Mode = L+ {(f</a:t>
            </a:r>
            <a:r>
              <a:rPr lang="en-US" baseline="-25000" dirty="0"/>
              <a:t>1</a:t>
            </a:r>
            <a:r>
              <a:rPr lang="en-US" dirty="0"/>
              <a:t>-f</a:t>
            </a:r>
            <a:r>
              <a:rPr lang="en-US" baseline="-25000" dirty="0"/>
              <a:t>0</a:t>
            </a:r>
            <a:r>
              <a:rPr lang="en-US" dirty="0"/>
              <a:t>)/(2f</a:t>
            </a:r>
            <a:r>
              <a:rPr lang="en-US" baseline="-25000" dirty="0"/>
              <a:t>1</a:t>
            </a:r>
            <a:r>
              <a:rPr lang="en-US" dirty="0"/>
              <a:t>-f</a:t>
            </a:r>
            <a:r>
              <a:rPr lang="en-US" baseline="-25000" dirty="0"/>
              <a:t>o</a:t>
            </a:r>
            <a:r>
              <a:rPr lang="en-US" dirty="0"/>
              <a:t>-f</a:t>
            </a:r>
            <a:r>
              <a:rPr lang="en-US" baseline="-25000" dirty="0"/>
              <a:t>2</a:t>
            </a:r>
            <a:r>
              <a:rPr lang="en-US" dirty="0"/>
              <a:t>)} x i</a:t>
            </a:r>
          </a:p>
          <a:p>
            <a:r>
              <a:rPr lang="en-US" dirty="0"/>
              <a:t>L= Lower limit of the modal class</a:t>
            </a:r>
          </a:p>
          <a:p>
            <a:r>
              <a:rPr lang="en-US" dirty="0"/>
              <a:t>f</a:t>
            </a:r>
            <a:r>
              <a:rPr lang="en-US" baseline="-25000" dirty="0"/>
              <a:t>0=</a:t>
            </a:r>
            <a:r>
              <a:rPr lang="en-US" dirty="0"/>
              <a:t>frequency of the class preceding the modal class</a:t>
            </a:r>
          </a:p>
          <a:p>
            <a:r>
              <a:rPr lang="en-US" dirty="0"/>
              <a:t>f</a:t>
            </a:r>
            <a:r>
              <a:rPr lang="en-US" baseline="-25000" dirty="0"/>
              <a:t>1</a:t>
            </a:r>
            <a:r>
              <a:rPr lang="en-US" dirty="0"/>
              <a:t>= frequency of the modal class</a:t>
            </a:r>
          </a:p>
          <a:p>
            <a:r>
              <a:rPr lang="en-US" dirty="0"/>
              <a:t>f</a:t>
            </a:r>
            <a:r>
              <a:rPr lang="en-US" baseline="-25000" dirty="0"/>
              <a:t>2</a:t>
            </a:r>
            <a:r>
              <a:rPr lang="en-US" dirty="0"/>
              <a:t>= frequency of the class succeeding the modal class.</a:t>
            </a:r>
          </a:p>
          <a:p>
            <a:r>
              <a:rPr lang="en-US" dirty="0"/>
              <a:t>i= Class interval.</a:t>
            </a:r>
          </a:p>
          <a:p>
            <a:pPr>
              <a:buNone/>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a:ln>
            <a:solidFill>
              <a:schemeClr val="tx1"/>
            </a:solidFill>
          </a:ln>
        </p:spPr>
        <p:txBody>
          <a:bodyPr/>
          <a:lstStyle/>
          <a:p>
            <a:r>
              <a:rPr lang="en-US" dirty="0"/>
              <a:t>4.Geometric Mean (G.M)</a:t>
            </a:r>
          </a:p>
        </p:txBody>
      </p:sp>
      <p:sp>
        <p:nvSpPr>
          <p:cNvPr id="3" name="Content Placeholder 2"/>
          <p:cNvSpPr>
            <a:spLocks noGrp="1"/>
          </p:cNvSpPr>
          <p:nvPr>
            <p:ph idx="1"/>
          </p:nvPr>
        </p:nvSpPr>
        <p:spPr>
          <a:xfrm>
            <a:off x="1981200" y="1295401"/>
            <a:ext cx="8229600" cy="4830763"/>
          </a:xfrm>
          <a:ln>
            <a:solidFill>
              <a:schemeClr val="tx1"/>
            </a:solidFill>
          </a:ln>
        </p:spPr>
        <p:txBody>
          <a:bodyPr>
            <a:normAutofit/>
          </a:bodyPr>
          <a:lstStyle/>
          <a:p>
            <a:pPr algn="just"/>
            <a:r>
              <a:rPr lang="en-US" dirty="0"/>
              <a:t>In many business and economic problems, we deal with quantities that change over a period of time. In such cases we need to calculate another measure of central tendency, called Geometric Mean (G.M). G.M is defined as the N</a:t>
            </a:r>
            <a:r>
              <a:rPr lang="en-US" baseline="30000" dirty="0"/>
              <a:t>th</a:t>
            </a:r>
            <a:r>
              <a:rPr lang="en-US" dirty="0"/>
              <a:t> root of the product of N items or values.</a:t>
            </a:r>
          </a:p>
          <a:p>
            <a:r>
              <a:rPr lang="en-US" u="sng" dirty="0"/>
              <a:t>Uses of Geometric Mean </a:t>
            </a:r>
          </a:p>
          <a:p>
            <a:pPr marL="514350" indent="-514350">
              <a:buFont typeface="+mj-lt"/>
              <a:buAutoNum type="arabicPeriod"/>
            </a:pPr>
            <a:r>
              <a:rPr lang="en-US" dirty="0"/>
              <a:t>Calculating Growth Rates.(CARG)</a:t>
            </a:r>
          </a:p>
          <a:p>
            <a:pPr marL="514350" indent="-514350">
              <a:buFont typeface="+mj-lt"/>
              <a:buAutoNum type="arabicPeriod"/>
            </a:pPr>
            <a:r>
              <a:rPr lang="en-US" dirty="0"/>
              <a:t>Compounding Interest Rates.</a:t>
            </a:r>
          </a:p>
          <a:p>
            <a:pPr marL="514350" indent="-514350">
              <a:buFont typeface="+mj-lt"/>
              <a:buAutoNum type="arabicPeriod"/>
            </a:pPr>
            <a:r>
              <a:rPr lang="en-US" dirty="0"/>
              <a:t>Construction of Index Numbers.</a:t>
            </a:r>
          </a:p>
          <a:p>
            <a:pPr marL="514350" indent="-514350">
              <a:buFont typeface="+mj-lt"/>
              <a:buAutoNum type="arabicPeriod"/>
            </a:pPr>
            <a:endParaRPr lang="en-US" u="sng"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944562"/>
          </a:xfrm>
          <a:ln>
            <a:solidFill>
              <a:schemeClr val="tx1"/>
            </a:solidFill>
          </a:ln>
        </p:spPr>
        <p:txBody>
          <a:bodyPr/>
          <a:lstStyle/>
          <a:p>
            <a:r>
              <a:rPr lang="en-US" dirty="0"/>
              <a:t>5.Harmonic Mean (H.M)</a:t>
            </a:r>
          </a:p>
        </p:txBody>
      </p:sp>
      <p:sp>
        <p:nvSpPr>
          <p:cNvPr id="5" name="Content Placeholder 4"/>
          <p:cNvSpPr>
            <a:spLocks noGrp="1"/>
          </p:cNvSpPr>
          <p:nvPr>
            <p:ph idx="1"/>
          </p:nvPr>
        </p:nvSpPr>
        <p:spPr>
          <a:xfrm>
            <a:off x="1981200" y="1524001"/>
            <a:ext cx="8229600" cy="4602163"/>
          </a:xfrm>
          <a:ln>
            <a:solidFill>
              <a:schemeClr val="tx1"/>
            </a:solidFill>
          </a:ln>
        </p:spPr>
        <p:txBody>
          <a:bodyPr/>
          <a:lstStyle/>
          <a:p>
            <a:r>
              <a:rPr lang="en-US" dirty="0"/>
              <a:t>Harmonic mean is based on the reciprocals of the numbers averaged.</a:t>
            </a:r>
          </a:p>
          <a:p>
            <a:r>
              <a:rPr lang="en-US" dirty="0"/>
              <a:t>It is defined as the reciprocal of the arithmetic mean of the reciprocal of the individual observations.</a:t>
            </a:r>
          </a:p>
          <a:p>
            <a:r>
              <a:rPr lang="en-US" u="sng" dirty="0"/>
              <a:t>Uses</a:t>
            </a:r>
          </a:p>
          <a:p>
            <a:pPr lvl="1"/>
            <a:r>
              <a:rPr lang="en-US" dirty="0"/>
              <a:t>Useful in calculating the average rate of change of speed, profit, sales etc., over a period of time.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a:ln>
            <a:solidFill>
              <a:schemeClr val="tx1"/>
            </a:solidFill>
          </a:ln>
        </p:spPr>
        <p:txBody>
          <a:bodyPr/>
          <a:lstStyle/>
          <a:p>
            <a:r>
              <a:rPr lang="en-US" dirty="0"/>
              <a:t>Empirical Relationship</a:t>
            </a:r>
          </a:p>
        </p:txBody>
      </p:sp>
      <p:sp>
        <p:nvSpPr>
          <p:cNvPr id="3" name="Content Placeholder 2"/>
          <p:cNvSpPr>
            <a:spLocks noGrp="1"/>
          </p:cNvSpPr>
          <p:nvPr>
            <p:ph idx="1"/>
          </p:nvPr>
        </p:nvSpPr>
        <p:spPr>
          <a:xfrm>
            <a:off x="1981200" y="1295401"/>
            <a:ext cx="8229600" cy="4830763"/>
          </a:xfrm>
          <a:ln>
            <a:solidFill>
              <a:schemeClr val="tx1"/>
            </a:solidFill>
          </a:ln>
        </p:spPr>
        <p:txBody>
          <a:bodyPr>
            <a:normAutofit/>
          </a:bodyPr>
          <a:lstStyle/>
          <a:p>
            <a:pPr marL="514350" indent="-514350">
              <a:buNone/>
            </a:pPr>
            <a:r>
              <a:rPr lang="en-US" dirty="0"/>
              <a:t>	For any set of observations, it’s A.M., G.M., and H.M., are related to each other in the following ways.</a:t>
            </a:r>
          </a:p>
          <a:p>
            <a:pPr marL="514350" indent="-514350"/>
            <a:r>
              <a:rPr lang="en-US" dirty="0"/>
              <a:t>	A.M≥G.M ≥H.M</a:t>
            </a:r>
          </a:p>
          <a:p>
            <a:pPr marL="514350" indent="-514350"/>
            <a:r>
              <a:rPr lang="en-US" dirty="0"/>
              <a:t>	Mode=3 Median-2Mean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2AA65-4E71-EADF-7775-74CEAEF43D3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1735C997-1EA3-84CA-7C68-DA961F845AFC}"/>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B07763D0-3060-F4D2-504D-67845E91CA92}"/>
              </a:ext>
            </a:extLst>
          </p:cNvPr>
          <p:cNvPicPr>
            <a:picLocks noChangeAspect="1"/>
          </p:cNvPicPr>
          <p:nvPr/>
        </p:nvPicPr>
        <p:blipFill>
          <a:blip r:embed="rId2"/>
          <a:stretch>
            <a:fillRect/>
          </a:stretch>
        </p:blipFill>
        <p:spPr>
          <a:xfrm>
            <a:off x="2340077" y="963561"/>
            <a:ext cx="7885471" cy="4630993"/>
          </a:xfrm>
          <a:prstGeom prst="rect">
            <a:avLst/>
          </a:prstGeom>
        </p:spPr>
      </p:pic>
    </p:spTree>
    <p:extLst>
      <p:ext uri="{BB962C8B-B14F-4D97-AF65-F5344CB8AC3E}">
        <p14:creationId xmlns:p14="http://schemas.microsoft.com/office/powerpoint/2010/main" val="24541462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a:ln>
            <a:solidFill>
              <a:schemeClr val="tx1"/>
            </a:solidFill>
          </a:ln>
        </p:spPr>
        <p:txBody>
          <a:bodyPr/>
          <a:lstStyle/>
          <a:p>
            <a:r>
              <a:rPr lang="en-US" dirty="0"/>
              <a:t>Types of Data</a:t>
            </a:r>
          </a:p>
        </p:txBody>
      </p:sp>
      <p:sp>
        <p:nvSpPr>
          <p:cNvPr id="3" name="Content Placeholder 2"/>
          <p:cNvSpPr>
            <a:spLocks noGrp="1"/>
          </p:cNvSpPr>
          <p:nvPr>
            <p:ph idx="1"/>
          </p:nvPr>
        </p:nvSpPr>
        <p:spPr>
          <a:xfrm>
            <a:off x="1981200" y="1295401"/>
            <a:ext cx="8229600" cy="4830763"/>
          </a:xfrm>
          <a:ln>
            <a:solidFill>
              <a:schemeClr val="tx1"/>
            </a:solidFill>
          </a:ln>
        </p:spPr>
        <p:txBody>
          <a:bodyPr>
            <a:normAutofit/>
          </a:bodyPr>
          <a:lstStyle/>
          <a:p>
            <a:pPr marL="514350" indent="-514350">
              <a:buNone/>
            </a:pPr>
            <a:r>
              <a:rPr lang="en-US" dirty="0"/>
              <a:t>	Data can be represented by 3 ways:</a:t>
            </a:r>
          </a:p>
          <a:p>
            <a:pPr marL="514350" indent="-514350">
              <a:buFont typeface="+mj-lt"/>
              <a:buAutoNum type="arabicPeriod"/>
            </a:pPr>
            <a:r>
              <a:rPr lang="en-US" dirty="0"/>
              <a:t>Individual Series</a:t>
            </a:r>
          </a:p>
          <a:p>
            <a:pPr marL="514350" indent="-514350">
              <a:buFont typeface="+mj-lt"/>
              <a:buAutoNum type="arabicPeriod"/>
            </a:pPr>
            <a:r>
              <a:rPr lang="en-US" dirty="0"/>
              <a:t>Discrete Series</a:t>
            </a:r>
          </a:p>
          <a:p>
            <a:pPr marL="514350" indent="-514350">
              <a:buFont typeface="+mj-lt"/>
              <a:buAutoNum type="arabicPeriod"/>
            </a:pPr>
            <a:r>
              <a:rPr lang="en-US" dirty="0"/>
              <a:t>Continuous Series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a:ln>
            <a:solidFill>
              <a:schemeClr val="tx1"/>
            </a:solidFill>
          </a:ln>
        </p:spPr>
        <p:txBody>
          <a:bodyPr/>
          <a:lstStyle/>
          <a:p>
            <a:r>
              <a:rPr lang="en-US" dirty="0"/>
              <a:t>Mean-Individual Series</a:t>
            </a:r>
          </a:p>
        </p:txBody>
      </p:sp>
      <p:sp>
        <p:nvSpPr>
          <p:cNvPr id="3" name="Content Placeholder 2"/>
          <p:cNvSpPr>
            <a:spLocks noGrp="1"/>
          </p:cNvSpPr>
          <p:nvPr>
            <p:ph idx="1"/>
          </p:nvPr>
        </p:nvSpPr>
        <p:spPr>
          <a:xfrm>
            <a:off x="1981200" y="1295401"/>
            <a:ext cx="8229600" cy="4830763"/>
          </a:xfrm>
          <a:ln>
            <a:solidFill>
              <a:schemeClr val="tx1"/>
            </a:solidFill>
          </a:ln>
        </p:spPr>
        <p:txBody>
          <a:bodyPr>
            <a:normAutofit/>
          </a:bodyPr>
          <a:lstStyle/>
          <a:p>
            <a:pPr marL="514350" indent="-514350">
              <a:buNone/>
            </a:pPr>
            <a:r>
              <a:rPr lang="en-US" dirty="0"/>
              <a:t>	The following table gives the marks obtained by 10 students in a class. Calculate arithmetic mean?</a:t>
            </a:r>
          </a:p>
        </p:txBody>
      </p:sp>
      <p:graphicFrame>
        <p:nvGraphicFramePr>
          <p:cNvPr id="4" name="Table 3"/>
          <p:cNvGraphicFramePr>
            <a:graphicFrameLocks noGrp="1"/>
          </p:cNvGraphicFramePr>
          <p:nvPr/>
        </p:nvGraphicFramePr>
        <p:xfrm>
          <a:off x="2133602" y="2895600"/>
          <a:ext cx="7848602" cy="1036320"/>
        </p:xfrm>
        <a:graphic>
          <a:graphicData uri="http://schemas.openxmlformats.org/drawingml/2006/table">
            <a:tbl>
              <a:tblPr firstRow="1" bandRow="1">
                <a:tableStyleId>{5C22544A-7EE6-4342-B048-85BDC9FD1C3A}</a:tableStyleId>
              </a:tblPr>
              <a:tblGrid>
                <a:gridCol w="830143">
                  <a:extLst>
                    <a:ext uri="{9D8B030D-6E8A-4147-A177-3AD203B41FA5}">
                      <a16:colId xmlns:a16="http://schemas.microsoft.com/office/drawing/2014/main" val="20000"/>
                    </a:ext>
                  </a:extLst>
                </a:gridCol>
                <a:gridCol w="596878">
                  <a:extLst>
                    <a:ext uri="{9D8B030D-6E8A-4147-A177-3AD203B41FA5}">
                      <a16:colId xmlns:a16="http://schemas.microsoft.com/office/drawing/2014/main" val="20001"/>
                    </a:ext>
                  </a:extLst>
                </a:gridCol>
                <a:gridCol w="713509">
                  <a:extLst>
                    <a:ext uri="{9D8B030D-6E8A-4147-A177-3AD203B41FA5}">
                      <a16:colId xmlns:a16="http://schemas.microsoft.com/office/drawing/2014/main" val="20002"/>
                    </a:ext>
                  </a:extLst>
                </a:gridCol>
                <a:gridCol w="713509">
                  <a:extLst>
                    <a:ext uri="{9D8B030D-6E8A-4147-A177-3AD203B41FA5}">
                      <a16:colId xmlns:a16="http://schemas.microsoft.com/office/drawing/2014/main" val="20003"/>
                    </a:ext>
                  </a:extLst>
                </a:gridCol>
                <a:gridCol w="713509">
                  <a:extLst>
                    <a:ext uri="{9D8B030D-6E8A-4147-A177-3AD203B41FA5}">
                      <a16:colId xmlns:a16="http://schemas.microsoft.com/office/drawing/2014/main" val="20004"/>
                    </a:ext>
                  </a:extLst>
                </a:gridCol>
                <a:gridCol w="713509">
                  <a:extLst>
                    <a:ext uri="{9D8B030D-6E8A-4147-A177-3AD203B41FA5}">
                      <a16:colId xmlns:a16="http://schemas.microsoft.com/office/drawing/2014/main" val="20005"/>
                    </a:ext>
                  </a:extLst>
                </a:gridCol>
                <a:gridCol w="713509">
                  <a:extLst>
                    <a:ext uri="{9D8B030D-6E8A-4147-A177-3AD203B41FA5}">
                      <a16:colId xmlns:a16="http://schemas.microsoft.com/office/drawing/2014/main" val="20006"/>
                    </a:ext>
                  </a:extLst>
                </a:gridCol>
                <a:gridCol w="713509">
                  <a:extLst>
                    <a:ext uri="{9D8B030D-6E8A-4147-A177-3AD203B41FA5}">
                      <a16:colId xmlns:a16="http://schemas.microsoft.com/office/drawing/2014/main" val="20007"/>
                    </a:ext>
                  </a:extLst>
                </a:gridCol>
                <a:gridCol w="713509">
                  <a:extLst>
                    <a:ext uri="{9D8B030D-6E8A-4147-A177-3AD203B41FA5}">
                      <a16:colId xmlns:a16="http://schemas.microsoft.com/office/drawing/2014/main" val="20008"/>
                    </a:ext>
                  </a:extLst>
                </a:gridCol>
                <a:gridCol w="713509">
                  <a:extLst>
                    <a:ext uri="{9D8B030D-6E8A-4147-A177-3AD203B41FA5}">
                      <a16:colId xmlns:a16="http://schemas.microsoft.com/office/drawing/2014/main" val="20009"/>
                    </a:ext>
                  </a:extLst>
                </a:gridCol>
                <a:gridCol w="713509">
                  <a:extLst>
                    <a:ext uri="{9D8B030D-6E8A-4147-A177-3AD203B41FA5}">
                      <a16:colId xmlns:a16="http://schemas.microsoft.com/office/drawing/2014/main" val="20010"/>
                    </a:ext>
                  </a:extLst>
                </a:gridCol>
              </a:tblGrid>
              <a:tr h="518160">
                <a:tc>
                  <a:txBody>
                    <a:bodyPr/>
                    <a:lstStyle/>
                    <a:p>
                      <a:pPr algn="ctr"/>
                      <a:r>
                        <a:rPr lang="en-US" dirty="0">
                          <a:solidFill>
                            <a:schemeClr val="tx1"/>
                          </a:solidFill>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18160">
                <a:tc>
                  <a:txBody>
                    <a:bodyPr/>
                    <a:lstStyle/>
                    <a:p>
                      <a:pPr algn="ctr"/>
                      <a:r>
                        <a:rPr lang="en-US" b="1" dirty="0">
                          <a:solidFill>
                            <a:schemeClr val="tx1"/>
                          </a:solidFill>
                        </a:rPr>
                        <a:t>Marks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63562"/>
          </a:xfrm>
          <a:ln>
            <a:solidFill>
              <a:schemeClr val="tx1"/>
            </a:solidFill>
          </a:ln>
        </p:spPr>
        <p:txBody>
          <a:bodyPr>
            <a:normAutofit fontScale="90000"/>
          </a:bodyPr>
          <a:lstStyle/>
          <a:p>
            <a:r>
              <a:rPr lang="en-US" dirty="0"/>
              <a:t> Mean Individual Series</a:t>
            </a:r>
          </a:p>
        </p:txBody>
      </p:sp>
      <p:graphicFrame>
        <p:nvGraphicFramePr>
          <p:cNvPr id="5" name="Content Placeholder 4"/>
          <p:cNvGraphicFramePr>
            <a:graphicFrameLocks noGrp="1"/>
          </p:cNvGraphicFramePr>
          <p:nvPr>
            <p:ph idx="1"/>
          </p:nvPr>
        </p:nvGraphicFramePr>
        <p:xfrm>
          <a:off x="3505200" y="838200"/>
          <a:ext cx="4724400" cy="579120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tblGrid>
              <a:tr h="461577">
                <a:tc>
                  <a:txBody>
                    <a:bodyPr/>
                    <a:lstStyle/>
                    <a:p>
                      <a:pPr algn="ctr"/>
                      <a:r>
                        <a:rPr lang="en-US" sz="2400" b="1" dirty="0">
                          <a:ln>
                            <a:solidFill>
                              <a:schemeClr val="bg1"/>
                            </a:solidFill>
                          </a:ln>
                          <a:solidFill>
                            <a:schemeClr val="tx1">
                              <a:lumMod val="85000"/>
                              <a:lumOff val="15000"/>
                            </a:schemeClr>
                          </a:solidFill>
                        </a:rPr>
                        <a:t>Roll 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ln>
                            <a:solidFill>
                              <a:schemeClr val="bg1"/>
                            </a:solidFill>
                          </a:ln>
                          <a:solidFill>
                            <a:schemeClr val="tx1">
                              <a:lumMod val="85000"/>
                              <a:lumOff val="15000"/>
                            </a:schemeClr>
                          </a:solidFill>
                        </a:rPr>
                        <a:t>Marks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61577">
                <a:tc>
                  <a:txBody>
                    <a:bodyPr/>
                    <a:lstStyle/>
                    <a:p>
                      <a:pPr algn="ctr"/>
                      <a:r>
                        <a:rPr lang="en-US" sz="2400" b="1" dirty="0">
                          <a:ln>
                            <a:solidFill>
                              <a:schemeClr val="bg1"/>
                            </a:solidFill>
                          </a:ln>
                          <a:solidFill>
                            <a:schemeClr val="tx1">
                              <a:lumMod val="85000"/>
                              <a:lumOff val="15000"/>
                            </a:schemeClr>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ln>
                            <a:solidFill>
                              <a:schemeClr val="bg1"/>
                            </a:solidFill>
                          </a:ln>
                          <a:solidFill>
                            <a:schemeClr val="tx1">
                              <a:lumMod val="85000"/>
                              <a:lumOff val="15000"/>
                            </a:schemeClr>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61577">
                <a:tc>
                  <a:txBody>
                    <a:bodyPr/>
                    <a:lstStyle/>
                    <a:p>
                      <a:pPr algn="ctr"/>
                      <a:r>
                        <a:rPr lang="en-US" sz="2400" b="1" dirty="0">
                          <a:ln>
                            <a:solidFill>
                              <a:schemeClr val="bg1"/>
                            </a:solidFill>
                          </a:ln>
                          <a:solidFill>
                            <a:schemeClr val="tx1">
                              <a:lumMod val="85000"/>
                              <a:lumOff val="15000"/>
                            </a:schemeClr>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ln>
                            <a:solidFill>
                              <a:schemeClr val="bg1"/>
                            </a:solidFill>
                          </a:ln>
                          <a:solidFill>
                            <a:schemeClr val="tx1">
                              <a:lumMod val="85000"/>
                              <a:lumOff val="15000"/>
                            </a:schemeClr>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61577">
                <a:tc>
                  <a:txBody>
                    <a:bodyPr/>
                    <a:lstStyle/>
                    <a:p>
                      <a:pPr algn="ctr"/>
                      <a:r>
                        <a:rPr lang="en-US" sz="2400" b="1" dirty="0">
                          <a:ln>
                            <a:solidFill>
                              <a:schemeClr val="bg1"/>
                            </a:solidFill>
                          </a:ln>
                          <a:solidFill>
                            <a:schemeClr val="tx1">
                              <a:lumMod val="85000"/>
                              <a:lumOff val="15000"/>
                            </a:schemeClr>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ln>
                            <a:solidFill>
                              <a:schemeClr val="bg1"/>
                            </a:solidFill>
                          </a:ln>
                          <a:solidFill>
                            <a:schemeClr val="tx1">
                              <a:lumMod val="85000"/>
                              <a:lumOff val="15000"/>
                            </a:schemeClr>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61577">
                <a:tc>
                  <a:txBody>
                    <a:bodyPr/>
                    <a:lstStyle/>
                    <a:p>
                      <a:pPr algn="ctr"/>
                      <a:r>
                        <a:rPr lang="en-US" sz="2400" b="1" dirty="0">
                          <a:ln>
                            <a:solidFill>
                              <a:schemeClr val="bg1"/>
                            </a:solidFill>
                          </a:ln>
                          <a:solidFill>
                            <a:schemeClr val="tx1">
                              <a:lumMod val="85000"/>
                              <a:lumOff val="15000"/>
                            </a:schemeClr>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ln>
                            <a:solidFill>
                              <a:schemeClr val="bg1"/>
                            </a:solidFill>
                          </a:ln>
                          <a:solidFill>
                            <a:schemeClr val="tx1">
                              <a:lumMod val="85000"/>
                              <a:lumOff val="15000"/>
                            </a:schemeClr>
                          </a:solidFil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61577">
                <a:tc>
                  <a:txBody>
                    <a:bodyPr/>
                    <a:lstStyle/>
                    <a:p>
                      <a:pPr algn="ctr"/>
                      <a:r>
                        <a:rPr lang="en-US" sz="2400" b="1" dirty="0">
                          <a:ln>
                            <a:solidFill>
                              <a:schemeClr val="bg1"/>
                            </a:solidFill>
                          </a:ln>
                          <a:solidFill>
                            <a:schemeClr val="tx1">
                              <a:lumMod val="85000"/>
                              <a:lumOff val="15000"/>
                            </a:schemeClr>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ln>
                            <a:solidFill>
                              <a:schemeClr val="bg1"/>
                            </a:solidFill>
                          </a:ln>
                          <a:solidFill>
                            <a:schemeClr val="tx1">
                              <a:lumMod val="85000"/>
                              <a:lumOff val="15000"/>
                            </a:schemeClr>
                          </a:solidFill>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61577">
                <a:tc>
                  <a:txBody>
                    <a:bodyPr/>
                    <a:lstStyle/>
                    <a:p>
                      <a:pPr algn="ctr"/>
                      <a:r>
                        <a:rPr lang="en-US" sz="2400" b="1" dirty="0">
                          <a:ln>
                            <a:solidFill>
                              <a:schemeClr val="bg1"/>
                            </a:solidFill>
                          </a:ln>
                          <a:solidFill>
                            <a:schemeClr val="tx1">
                              <a:lumMod val="85000"/>
                              <a:lumOff val="15000"/>
                            </a:schemeClr>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ln>
                            <a:solidFill>
                              <a:schemeClr val="bg1"/>
                            </a:solidFill>
                          </a:ln>
                          <a:solidFill>
                            <a:schemeClr val="tx1">
                              <a:lumMod val="85000"/>
                              <a:lumOff val="15000"/>
                            </a:schemeClr>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61577">
                <a:tc>
                  <a:txBody>
                    <a:bodyPr/>
                    <a:lstStyle/>
                    <a:p>
                      <a:pPr algn="ctr"/>
                      <a:r>
                        <a:rPr lang="en-US" sz="2400" b="1" dirty="0">
                          <a:ln>
                            <a:solidFill>
                              <a:schemeClr val="bg1"/>
                            </a:solidFill>
                          </a:ln>
                          <a:solidFill>
                            <a:schemeClr val="tx1">
                              <a:lumMod val="85000"/>
                              <a:lumOff val="15000"/>
                            </a:schemeClr>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ln>
                            <a:solidFill>
                              <a:schemeClr val="bg1"/>
                            </a:solidFill>
                          </a:ln>
                          <a:solidFill>
                            <a:schemeClr val="tx1">
                              <a:lumMod val="85000"/>
                              <a:lumOff val="15000"/>
                            </a:schemeClr>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61577">
                <a:tc>
                  <a:txBody>
                    <a:bodyPr/>
                    <a:lstStyle/>
                    <a:p>
                      <a:pPr algn="ctr"/>
                      <a:r>
                        <a:rPr lang="en-US" sz="2400" b="1" dirty="0">
                          <a:ln>
                            <a:solidFill>
                              <a:schemeClr val="bg1"/>
                            </a:solidFill>
                          </a:ln>
                          <a:solidFill>
                            <a:schemeClr val="tx1">
                              <a:lumMod val="85000"/>
                              <a:lumOff val="15000"/>
                            </a:schemeClr>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ln>
                            <a:solidFill>
                              <a:schemeClr val="bg1"/>
                            </a:solidFill>
                          </a:ln>
                          <a:solidFill>
                            <a:schemeClr val="tx1">
                              <a:lumMod val="85000"/>
                              <a:lumOff val="15000"/>
                            </a:schemeClr>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461577">
                <a:tc>
                  <a:txBody>
                    <a:bodyPr/>
                    <a:lstStyle/>
                    <a:p>
                      <a:pPr algn="ctr"/>
                      <a:r>
                        <a:rPr lang="en-US" sz="2400" b="1" dirty="0">
                          <a:ln>
                            <a:solidFill>
                              <a:schemeClr val="bg1"/>
                            </a:solidFill>
                          </a:ln>
                          <a:solidFill>
                            <a:schemeClr val="tx1">
                              <a:lumMod val="85000"/>
                              <a:lumOff val="15000"/>
                            </a:schemeClr>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ln>
                            <a:solidFill>
                              <a:schemeClr val="bg1"/>
                            </a:solidFill>
                          </a:ln>
                          <a:solidFill>
                            <a:schemeClr val="tx1">
                              <a:lumMod val="85000"/>
                              <a:lumOff val="15000"/>
                            </a:schemeClr>
                          </a:solidFil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461577">
                <a:tc>
                  <a:txBody>
                    <a:bodyPr/>
                    <a:lstStyle/>
                    <a:p>
                      <a:pPr algn="ctr"/>
                      <a:r>
                        <a:rPr lang="en-US" sz="2400" b="1" dirty="0">
                          <a:ln>
                            <a:solidFill>
                              <a:schemeClr val="bg1"/>
                            </a:solidFill>
                          </a:ln>
                          <a:solidFill>
                            <a:schemeClr val="tx1">
                              <a:lumMod val="85000"/>
                              <a:lumOff val="15000"/>
                            </a:schemeClr>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ln>
                            <a:solidFill>
                              <a:schemeClr val="bg1"/>
                            </a:solidFill>
                          </a:ln>
                          <a:solidFill>
                            <a:schemeClr val="tx1">
                              <a:lumMod val="85000"/>
                              <a:lumOff val="15000"/>
                            </a:schemeClr>
                          </a:solidFill>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713853">
                <a:tc>
                  <a:txBody>
                    <a:bodyPr/>
                    <a:lstStyle/>
                    <a:p>
                      <a:pPr algn="ctr"/>
                      <a:r>
                        <a:rPr lang="en-US" sz="2400" b="1" dirty="0">
                          <a:ln>
                            <a:solidFill>
                              <a:schemeClr val="bg1"/>
                            </a:solidFill>
                          </a:ln>
                          <a:solidFill>
                            <a:schemeClr val="tx1"/>
                          </a:solidFill>
                        </a:rPr>
                        <a:t>A.M=570/10=57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ln>
                            <a:solidFill>
                              <a:schemeClr val="bg1"/>
                            </a:solidFill>
                          </a:ln>
                          <a:solidFill>
                            <a:schemeClr val="tx1"/>
                          </a:solidFill>
                        </a:rPr>
                        <a:t>∑x=570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a:ln>
            <a:solidFill>
              <a:schemeClr val="tx1"/>
            </a:solidFill>
          </a:ln>
        </p:spPr>
        <p:txBody>
          <a:bodyPr/>
          <a:lstStyle/>
          <a:p>
            <a:r>
              <a:rPr lang="en-US" dirty="0"/>
              <a:t>Mean-Discrete  Series</a:t>
            </a:r>
          </a:p>
        </p:txBody>
      </p:sp>
      <p:sp>
        <p:nvSpPr>
          <p:cNvPr id="3" name="Content Placeholder 2"/>
          <p:cNvSpPr>
            <a:spLocks noGrp="1"/>
          </p:cNvSpPr>
          <p:nvPr>
            <p:ph idx="1"/>
          </p:nvPr>
        </p:nvSpPr>
        <p:spPr>
          <a:xfrm>
            <a:off x="1981200" y="1295400"/>
            <a:ext cx="8229600" cy="5105400"/>
          </a:xfrm>
          <a:ln>
            <a:solidFill>
              <a:schemeClr val="tx1"/>
            </a:solidFill>
          </a:ln>
        </p:spPr>
        <p:txBody>
          <a:bodyPr>
            <a:normAutofit/>
          </a:bodyPr>
          <a:lstStyle/>
          <a:p>
            <a:pPr marL="514350" indent="-514350">
              <a:buNone/>
            </a:pPr>
            <a:r>
              <a:rPr lang="en-US" dirty="0"/>
              <a:t>	</a:t>
            </a:r>
          </a:p>
        </p:txBody>
      </p:sp>
      <p:graphicFrame>
        <p:nvGraphicFramePr>
          <p:cNvPr id="5" name="Table 4"/>
          <p:cNvGraphicFramePr>
            <a:graphicFrameLocks noGrp="1"/>
          </p:cNvGraphicFramePr>
          <p:nvPr/>
        </p:nvGraphicFramePr>
        <p:xfrm>
          <a:off x="2514600" y="1447801"/>
          <a:ext cx="6629400" cy="481584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483725">
                <a:tc>
                  <a:txBody>
                    <a:bodyPr/>
                    <a:lstStyle/>
                    <a:p>
                      <a:pPr algn="ctr"/>
                      <a:r>
                        <a:rPr lang="en-US" sz="2800" dirty="0">
                          <a:solidFill>
                            <a:schemeClr val="tx1"/>
                          </a:solidFill>
                        </a:rPr>
                        <a:t>Income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 f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fx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83725">
                <a:tc>
                  <a:txBody>
                    <a:bodyPr/>
                    <a:lstStyle/>
                    <a:p>
                      <a:pPr algn="ctr"/>
                      <a:r>
                        <a:rPr lang="en-US" sz="2800" b="1" dirty="0">
                          <a:solidFill>
                            <a:schemeClr val="tx1"/>
                          </a:solidFill>
                        </a:rPr>
                        <a:t>220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solidFill>
                            <a:schemeClr val="tx1"/>
                          </a:solidFill>
                        </a:rPr>
                        <a:t>1100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3725">
                <a:tc>
                  <a:txBody>
                    <a:bodyPr/>
                    <a:lstStyle/>
                    <a:p>
                      <a:pPr algn="ctr"/>
                      <a:r>
                        <a:rPr lang="en-US" sz="2800" b="1" dirty="0">
                          <a:solidFill>
                            <a:schemeClr val="tx1"/>
                          </a:solidFill>
                        </a:rPr>
                        <a:t>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solidFill>
                            <a:schemeClr val="tx1"/>
                          </a:solidFill>
                        </a:rPr>
                        <a:t>2500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83725">
                <a:tc>
                  <a:txBody>
                    <a:bodyPr/>
                    <a:lstStyle/>
                    <a:p>
                      <a:pPr algn="ctr"/>
                      <a:r>
                        <a:rPr lang="en-US" sz="2800" b="1" dirty="0">
                          <a:solidFill>
                            <a:schemeClr val="tx1"/>
                          </a:solidFill>
                        </a:rPr>
                        <a:t>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solidFill>
                            <a:schemeClr val="tx1"/>
                          </a:solidFill>
                        </a:rPr>
                        <a:t>4500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83725">
                <a:tc>
                  <a:txBody>
                    <a:bodyPr/>
                    <a:lstStyle/>
                    <a:p>
                      <a:pPr algn="ctr"/>
                      <a:r>
                        <a:rPr lang="en-US" sz="2800" b="1" dirty="0">
                          <a:solidFill>
                            <a:schemeClr val="tx1"/>
                          </a:solidFill>
                        </a:rPr>
                        <a:t>370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solidFill>
                            <a:schemeClr val="tx1"/>
                          </a:solidFill>
                        </a:rPr>
                        <a:t>2590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83725">
                <a:tc>
                  <a:txBody>
                    <a:bodyPr/>
                    <a:lstStyle/>
                    <a:p>
                      <a:pPr algn="ctr"/>
                      <a:r>
                        <a:rPr lang="en-US" sz="2800" b="1" dirty="0">
                          <a:solidFill>
                            <a:schemeClr val="tx1"/>
                          </a:solidFill>
                        </a:rPr>
                        <a:t>450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solidFill>
                            <a:schemeClr val="tx1"/>
                          </a:solidFill>
                        </a:rPr>
                        <a:t>1350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83725">
                <a:tc>
                  <a:txBody>
                    <a:bodyPr/>
                    <a:lstStyle/>
                    <a:p>
                      <a:pPr algn="ctr"/>
                      <a:r>
                        <a:rPr lang="en-US" sz="2800" b="1" dirty="0">
                          <a:solidFill>
                            <a:schemeClr val="tx1"/>
                          </a:solidFill>
                        </a:rPr>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solidFill>
                            <a:schemeClr val="tx1"/>
                          </a:solidFill>
                        </a:rPr>
                        <a:t>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1097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Mean= 340.8</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(17040/50)</a:t>
                      </a:r>
                    </a:p>
                    <a:p>
                      <a:pPr algn="ct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ln>
                            <a:solidFill>
                              <a:schemeClr val="bg1"/>
                            </a:solidFill>
                          </a:ln>
                          <a:solidFill>
                            <a:schemeClr val="tx1"/>
                          </a:solidFill>
                        </a:rPr>
                        <a:t>∑f</a:t>
                      </a:r>
                      <a:r>
                        <a:rPr lang="en-US" sz="2400" b="1"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ln>
                            <a:solidFill>
                              <a:schemeClr val="bg1"/>
                            </a:solidFill>
                          </a:ln>
                          <a:solidFill>
                            <a:schemeClr val="tx1"/>
                          </a:solidFill>
                        </a:rPr>
                        <a:t>∑fx=</a:t>
                      </a:r>
                      <a:r>
                        <a:rPr lang="en-US" sz="2400" b="1" dirty="0">
                          <a:solidFill>
                            <a:schemeClr val="tx1"/>
                          </a:solidFill>
                        </a:rPr>
                        <a:t>17040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63562"/>
          </a:xfrm>
          <a:ln>
            <a:solidFill>
              <a:schemeClr val="tx1"/>
            </a:solidFill>
          </a:ln>
        </p:spPr>
        <p:txBody>
          <a:bodyPr>
            <a:normAutofit fontScale="90000"/>
          </a:bodyPr>
          <a:lstStyle/>
          <a:p>
            <a:r>
              <a:rPr lang="en-US" dirty="0"/>
              <a:t>Mean- Continuous  Series</a:t>
            </a:r>
          </a:p>
        </p:txBody>
      </p:sp>
      <p:sp>
        <p:nvSpPr>
          <p:cNvPr id="3" name="Content Placeholder 2"/>
          <p:cNvSpPr>
            <a:spLocks noGrp="1"/>
          </p:cNvSpPr>
          <p:nvPr>
            <p:ph idx="1"/>
          </p:nvPr>
        </p:nvSpPr>
        <p:spPr>
          <a:xfrm>
            <a:off x="2057400" y="990600"/>
            <a:ext cx="8229600" cy="5105400"/>
          </a:xfrm>
          <a:ln>
            <a:solidFill>
              <a:schemeClr val="tx1"/>
            </a:solidFill>
          </a:ln>
        </p:spPr>
        <p:txBody>
          <a:bodyPr>
            <a:normAutofit/>
          </a:bodyPr>
          <a:lstStyle/>
          <a:p>
            <a:pPr marL="514350" indent="-514350">
              <a:buNone/>
            </a:pPr>
            <a:r>
              <a:rPr lang="en-US" dirty="0"/>
              <a:t>	</a:t>
            </a:r>
          </a:p>
        </p:txBody>
      </p:sp>
      <p:graphicFrame>
        <p:nvGraphicFramePr>
          <p:cNvPr id="5" name="Table 4"/>
          <p:cNvGraphicFramePr>
            <a:graphicFrameLocks noGrp="1"/>
          </p:cNvGraphicFramePr>
          <p:nvPr/>
        </p:nvGraphicFramePr>
        <p:xfrm>
          <a:off x="2514600" y="1143001"/>
          <a:ext cx="7543800" cy="4824560"/>
        </p:xfrm>
        <a:graphic>
          <a:graphicData uri="http://schemas.openxmlformats.org/drawingml/2006/table">
            <a:tbl>
              <a:tblPr firstRow="1" bandRow="1">
                <a:tableStyleId>{5C22544A-7EE6-4342-B048-85BDC9FD1C3A}</a:tableStyleId>
              </a:tblPr>
              <a:tblGrid>
                <a:gridCol w="2276147">
                  <a:extLst>
                    <a:ext uri="{9D8B030D-6E8A-4147-A177-3AD203B41FA5}">
                      <a16:colId xmlns:a16="http://schemas.microsoft.com/office/drawing/2014/main" val="20000"/>
                    </a:ext>
                  </a:extLst>
                </a:gridCol>
                <a:gridCol w="1495753">
                  <a:extLst>
                    <a:ext uri="{9D8B030D-6E8A-4147-A177-3AD203B41FA5}">
                      <a16:colId xmlns:a16="http://schemas.microsoft.com/office/drawing/2014/main" val="20001"/>
                    </a:ext>
                  </a:extLst>
                </a:gridCol>
                <a:gridCol w="1885950">
                  <a:extLst>
                    <a:ext uri="{9D8B030D-6E8A-4147-A177-3AD203B41FA5}">
                      <a16:colId xmlns:a16="http://schemas.microsoft.com/office/drawing/2014/main" val="20002"/>
                    </a:ext>
                  </a:extLst>
                </a:gridCol>
                <a:gridCol w="1885950">
                  <a:extLst>
                    <a:ext uri="{9D8B030D-6E8A-4147-A177-3AD203B41FA5}">
                      <a16:colId xmlns:a16="http://schemas.microsoft.com/office/drawing/2014/main" val="20003"/>
                    </a:ext>
                  </a:extLst>
                </a:gridCol>
              </a:tblGrid>
              <a:tr h="492966">
                <a:tc>
                  <a:txBody>
                    <a:bodyPr/>
                    <a:lstStyle/>
                    <a:p>
                      <a:pPr algn="ctr"/>
                      <a:r>
                        <a:rPr lang="en-US" sz="2800" dirty="0">
                          <a:solidFill>
                            <a:schemeClr val="tx1"/>
                          </a:solidFill>
                        </a:rPr>
                        <a:t>Marks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M.V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 f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mf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92966">
                <a:tc>
                  <a:txBody>
                    <a:bodyPr/>
                    <a:lstStyle/>
                    <a:p>
                      <a:pPr algn="ctr"/>
                      <a:r>
                        <a:rPr lang="en-US" sz="2800" b="1" dirty="0">
                          <a:solidFill>
                            <a:schemeClr val="tx1"/>
                          </a:solidFill>
                        </a:rPr>
                        <a:t>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solidFill>
                            <a:schemeClr val="tx1"/>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92966">
                <a:tc>
                  <a:txBody>
                    <a:bodyPr/>
                    <a:lstStyle/>
                    <a:p>
                      <a:pPr algn="ctr"/>
                      <a:r>
                        <a:rPr lang="en-US" sz="2800" b="1" dirty="0">
                          <a:solidFill>
                            <a:schemeClr val="tx1"/>
                          </a:solidFill>
                        </a:rPr>
                        <a:t>10-20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solidFill>
                            <a:schemeClr val="tx1"/>
                          </a:solidFill>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92966">
                <a:tc>
                  <a:txBody>
                    <a:bodyPr/>
                    <a:lstStyle/>
                    <a:p>
                      <a:pPr algn="ctr"/>
                      <a:r>
                        <a:rPr lang="en-US" sz="2800" b="1" dirty="0">
                          <a:solidFill>
                            <a:schemeClr val="tx1"/>
                          </a:solidFill>
                        </a:rPr>
                        <a:t>20-30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solidFill>
                            <a:schemeClr val="tx1"/>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solidFill>
                            <a:schemeClr val="tx1"/>
                          </a:solidFill>
                        </a:rPr>
                        <a:t>175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92966">
                <a:tc>
                  <a:txBody>
                    <a:bodyPr/>
                    <a:lstStyle/>
                    <a:p>
                      <a:pPr algn="ctr"/>
                      <a:r>
                        <a:rPr lang="en-US" sz="2800" b="1" dirty="0">
                          <a:solidFill>
                            <a:schemeClr val="tx1"/>
                          </a:solidFill>
                        </a:rPr>
                        <a:t>30-40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solidFill>
                            <a:schemeClr val="tx1"/>
                          </a:solidFill>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solidFill>
                            <a:schemeClr val="tx1"/>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solidFill>
                            <a:schemeClr val="tx1"/>
                          </a:solidFill>
                        </a:rPr>
                        <a:t>875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92966">
                <a:tc>
                  <a:txBody>
                    <a:bodyPr/>
                    <a:lstStyle/>
                    <a:p>
                      <a:pPr algn="ctr"/>
                      <a:r>
                        <a:rPr lang="en-US" sz="2800" b="1" dirty="0">
                          <a:solidFill>
                            <a:schemeClr val="tx1"/>
                          </a:solidFill>
                        </a:rPr>
                        <a:t>40-50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solidFill>
                            <a:schemeClr val="tx1"/>
                          </a:solidFill>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solidFill>
                            <a:schemeClr val="tx1"/>
                          </a:solidFill>
                        </a:rPr>
                        <a:t>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92966">
                <a:tc>
                  <a:txBody>
                    <a:bodyPr/>
                    <a:lstStyle/>
                    <a:p>
                      <a:pPr algn="ctr"/>
                      <a:endParaRPr lang="en-US"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ln>
                            <a:solidFill>
                              <a:schemeClr val="bg1"/>
                            </a:solidFill>
                          </a:ln>
                          <a:solidFill>
                            <a:schemeClr val="tx1"/>
                          </a:solidFill>
                        </a:rPr>
                        <a:t>∑f=60</a:t>
                      </a:r>
                      <a:endParaRPr lang="en-US"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ln>
                            <a:solidFill>
                              <a:schemeClr val="bg1"/>
                            </a:solidFill>
                          </a:ln>
                          <a:solidFill>
                            <a:schemeClr val="tx1"/>
                          </a:solidFill>
                        </a:rPr>
                        <a:t>∑mf=2020</a:t>
                      </a:r>
                      <a:endParaRPr lang="en-US"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197440">
                <a:tc>
                  <a:txBody>
                    <a:bodyPr/>
                    <a:lstStyle/>
                    <a:p>
                      <a:pPr algn="ct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US" sz="2800" b="1" dirty="0">
                          <a:solidFill>
                            <a:schemeClr val="tx1"/>
                          </a:solidFill>
                        </a:rPr>
                        <a:t>Mean=</a:t>
                      </a:r>
                      <a:r>
                        <a:rPr lang="en-US" sz="2800" b="1" baseline="0" dirty="0">
                          <a:solidFill>
                            <a:schemeClr val="tx1"/>
                          </a:solidFill>
                        </a:rPr>
                        <a:t> </a:t>
                      </a:r>
                      <a:r>
                        <a:rPr lang="en-US" sz="2800" b="1" dirty="0">
                          <a:ln>
                            <a:solidFill>
                              <a:schemeClr val="bg1"/>
                            </a:solidFill>
                          </a:ln>
                          <a:solidFill>
                            <a:schemeClr val="tx1"/>
                          </a:solidFill>
                        </a:rPr>
                        <a:t>∑mf/∑f=2020/60=33.67</a:t>
                      </a:r>
                      <a:endParaRPr lang="en-US"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a:ln>
            <a:solidFill>
              <a:schemeClr val="tx1"/>
            </a:solidFill>
          </a:ln>
        </p:spPr>
        <p:txBody>
          <a:bodyPr>
            <a:normAutofit/>
          </a:bodyPr>
          <a:lstStyle/>
          <a:p>
            <a:r>
              <a:rPr lang="en-US" dirty="0"/>
              <a:t>Median-Individual Series</a:t>
            </a:r>
          </a:p>
        </p:txBody>
      </p:sp>
      <p:sp>
        <p:nvSpPr>
          <p:cNvPr id="3" name="Content Placeholder 2"/>
          <p:cNvSpPr>
            <a:spLocks noGrp="1"/>
          </p:cNvSpPr>
          <p:nvPr>
            <p:ph idx="1"/>
          </p:nvPr>
        </p:nvSpPr>
        <p:spPr>
          <a:xfrm>
            <a:off x="1981200" y="1295401"/>
            <a:ext cx="8229600" cy="4830763"/>
          </a:xfrm>
          <a:ln>
            <a:solidFill>
              <a:schemeClr val="tx1"/>
            </a:solidFill>
          </a:ln>
        </p:spPr>
        <p:txBody>
          <a:bodyPr/>
          <a:lstStyle/>
          <a:p>
            <a:r>
              <a:rPr lang="en-US" dirty="0"/>
              <a:t>Median = Size of </a:t>
            </a:r>
            <a:r>
              <a:rPr lang="en-US"/>
              <a:t>(N+1)/2</a:t>
            </a:r>
            <a:r>
              <a:rPr lang="en-US" baseline="30000"/>
              <a:t>nd</a:t>
            </a:r>
            <a:r>
              <a:rPr lang="en-US"/>
              <a:t>  </a:t>
            </a:r>
            <a:r>
              <a:rPr lang="en-US" dirty="0"/>
              <a:t>item</a:t>
            </a:r>
          </a:p>
          <a:p>
            <a:r>
              <a:rPr lang="en-US" dirty="0"/>
              <a:t>Example : Find the median of the Income of the following 7 individuals:</a:t>
            </a:r>
          </a:p>
          <a:p>
            <a:r>
              <a:rPr lang="en-US" dirty="0"/>
              <a:t>110,115,140,117,109,113,120</a:t>
            </a:r>
          </a:p>
          <a:p>
            <a:r>
              <a:rPr lang="en-US" dirty="0"/>
              <a:t>Ascending Order : 109,110,113,115,117,120,140</a:t>
            </a:r>
          </a:p>
          <a:p>
            <a:r>
              <a:rPr lang="en-US" dirty="0"/>
              <a:t>Median = (N+1)/2</a:t>
            </a:r>
            <a:r>
              <a:rPr lang="en-US" baseline="30000" dirty="0"/>
              <a:t>nd</a:t>
            </a:r>
            <a:r>
              <a:rPr lang="en-US" dirty="0"/>
              <a:t>  item = (7+1)/2</a:t>
            </a:r>
            <a:r>
              <a:rPr lang="en-US" baseline="30000" dirty="0"/>
              <a:t>nd</a:t>
            </a:r>
            <a:r>
              <a:rPr lang="en-US" dirty="0"/>
              <a:t> item =4</a:t>
            </a:r>
            <a:r>
              <a:rPr lang="en-US" baseline="30000" dirty="0"/>
              <a:t>th</a:t>
            </a:r>
            <a:r>
              <a:rPr lang="en-US" dirty="0"/>
              <a:t> item = </a:t>
            </a:r>
            <a:r>
              <a:rPr lang="en-US" b="1" dirty="0"/>
              <a:t>115</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a:ln>
            <a:solidFill>
              <a:schemeClr val="tx1"/>
            </a:solidFill>
          </a:ln>
        </p:spPr>
        <p:txBody>
          <a:bodyPr>
            <a:normAutofit/>
          </a:bodyPr>
          <a:lstStyle/>
          <a:p>
            <a:r>
              <a:rPr lang="en-US" dirty="0"/>
              <a:t>Median-Individual Series</a:t>
            </a:r>
          </a:p>
        </p:txBody>
      </p:sp>
      <p:sp>
        <p:nvSpPr>
          <p:cNvPr id="3" name="Content Placeholder 2"/>
          <p:cNvSpPr>
            <a:spLocks noGrp="1"/>
          </p:cNvSpPr>
          <p:nvPr>
            <p:ph idx="1"/>
          </p:nvPr>
        </p:nvSpPr>
        <p:spPr>
          <a:xfrm>
            <a:off x="1981200" y="1295400"/>
            <a:ext cx="8229600" cy="5181600"/>
          </a:xfrm>
          <a:ln>
            <a:solidFill>
              <a:schemeClr val="tx1"/>
            </a:solidFill>
          </a:ln>
        </p:spPr>
        <p:txBody>
          <a:bodyPr>
            <a:normAutofit/>
          </a:bodyPr>
          <a:lstStyle/>
          <a:p>
            <a:r>
              <a:rPr lang="en-US" dirty="0"/>
              <a:t>Median = Size of (N+1/2) </a:t>
            </a:r>
            <a:r>
              <a:rPr lang="en-US" baseline="30000" dirty="0"/>
              <a:t>nd</a:t>
            </a:r>
            <a:r>
              <a:rPr lang="en-US" dirty="0"/>
              <a:t>  item</a:t>
            </a:r>
          </a:p>
          <a:p>
            <a:r>
              <a:rPr lang="en-US" dirty="0"/>
              <a:t>Example : Find the median of the Income of the following 10 individuals:</a:t>
            </a:r>
          </a:p>
          <a:p>
            <a:r>
              <a:rPr lang="en-US" dirty="0"/>
              <a:t>38,24,45,50,85,60,95,40,56,63</a:t>
            </a:r>
          </a:p>
          <a:p>
            <a:r>
              <a:rPr lang="en-US" dirty="0"/>
              <a:t>Ascending Order : </a:t>
            </a:r>
          </a:p>
          <a:p>
            <a:r>
              <a:rPr lang="en-US" dirty="0"/>
              <a:t>24,38,40,45,50,56,60,63,85,95</a:t>
            </a:r>
          </a:p>
          <a:p>
            <a:r>
              <a:rPr lang="en-US" dirty="0"/>
              <a:t>Median = (N+1)/2</a:t>
            </a:r>
            <a:r>
              <a:rPr lang="en-US" baseline="30000" dirty="0"/>
              <a:t>nd</a:t>
            </a:r>
            <a:r>
              <a:rPr lang="en-US" dirty="0"/>
              <a:t>  item = (10+1)/2</a:t>
            </a:r>
            <a:r>
              <a:rPr lang="en-US" baseline="30000" dirty="0"/>
              <a:t>nd</a:t>
            </a:r>
            <a:r>
              <a:rPr lang="en-US" dirty="0"/>
              <a:t> item =5.5</a:t>
            </a:r>
            <a:r>
              <a:rPr lang="en-US" baseline="30000" dirty="0"/>
              <a:t>th</a:t>
            </a:r>
            <a:r>
              <a:rPr lang="en-US" dirty="0"/>
              <a:t> item = (5</a:t>
            </a:r>
            <a:r>
              <a:rPr lang="en-US" baseline="30000" dirty="0"/>
              <a:t>th</a:t>
            </a:r>
            <a:r>
              <a:rPr lang="en-US" dirty="0"/>
              <a:t> item+6</a:t>
            </a:r>
            <a:r>
              <a:rPr lang="en-US" baseline="30000" dirty="0"/>
              <a:t>th</a:t>
            </a:r>
            <a:r>
              <a:rPr lang="en-US" dirty="0"/>
              <a:t> item )/2=</a:t>
            </a:r>
          </a:p>
          <a:p>
            <a:r>
              <a:rPr lang="en-US" dirty="0"/>
              <a:t>(50+56)/2=53</a:t>
            </a:r>
            <a:endParaRPr lang="en-US"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8610600" cy="715962"/>
          </a:xfrm>
          <a:ln>
            <a:solidFill>
              <a:schemeClr val="tx1"/>
            </a:solidFill>
          </a:ln>
        </p:spPr>
        <p:txBody>
          <a:bodyPr>
            <a:normAutofit/>
          </a:bodyPr>
          <a:lstStyle/>
          <a:p>
            <a:r>
              <a:rPr lang="en-US" dirty="0"/>
              <a:t>Median-Discrete  Series</a:t>
            </a:r>
          </a:p>
        </p:txBody>
      </p:sp>
      <p:sp>
        <p:nvSpPr>
          <p:cNvPr id="3" name="Content Placeholder 2"/>
          <p:cNvSpPr>
            <a:spLocks noGrp="1"/>
          </p:cNvSpPr>
          <p:nvPr>
            <p:ph idx="1"/>
          </p:nvPr>
        </p:nvSpPr>
        <p:spPr>
          <a:xfrm>
            <a:off x="1828800" y="1143000"/>
            <a:ext cx="8610600" cy="5486400"/>
          </a:xfrm>
          <a:noFill/>
          <a:ln>
            <a:solidFill>
              <a:schemeClr val="tx1"/>
            </a:solidFill>
          </a:ln>
        </p:spPr>
        <p:txBody>
          <a:bodyPr>
            <a:normAutofit/>
          </a:bodyPr>
          <a:lstStyle/>
          <a:p>
            <a:r>
              <a:rPr lang="en-US" dirty="0"/>
              <a:t>Median = Size of (N+1/2) </a:t>
            </a:r>
            <a:r>
              <a:rPr lang="en-US" baseline="30000" dirty="0"/>
              <a:t>nd</a:t>
            </a:r>
            <a:r>
              <a:rPr lang="en-US" dirty="0"/>
              <a:t>  item</a:t>
            </a:r>
          </a:p>
          <a:p>
            <a:r>
              <a:rPr lang="en-US" dirty="0"/>
              <a:t>From the following data calculate median:</a:t>
            </a:r>
          </a:p>
          <a:p>
            <a:pPr>
              <a:buNone/>
            </a:pPr>
            <a:r>
              <a:rPr lang="en-US" dirty="0"/>
              <a:t>Income : 1200 1800 5000 2500 3000 1600 3500</a:t>
            </a:r>
          </a:p>
          <a:p>
            <a:pPr>
              <a:buNone/>
            </a:pPr>
            <a:r>
              <a:rPr lang="en-US" dirty="0"/>
              <a:t>No	:  	12	16	02	10	03	15	07</a:t>
            </a:r>
          </a:p>
          <a:p>
            <a:pPr>
              <a:buNone/>
            </a:pPr>
            <a:r>
              <a:rPr lang="en-US" dirty="0"/>
              <a:t>Solution: Median = Size of (N+1/2) </a:t>
            </a:r>
            <a:r>
              <a:rPr lang="en-US" baseline="30000" dirty="0"/>
              <a:t>nd</a:t>
            </a:r>
            <a:r>
              <a:rPr lang="en-US" dirty="0"/>
              <a:t>  item</a:t>
            </a:r>
          </a:p>
          <a:p>
            <a:pPr>
              <a:buNone/>
            </a:pPr>
            <a:r>
              <a:rPr lang="en-US" dirty="0"/>
              <a:t>Income:	1200	1600	1800	2500	3000	3500	5000</a:t>
            </a:r>
          </a:p>
          <a:p>
            <a:pPr>
              <a:buNone/>
            </a:pPr>
            <a:r>
              <a:rPr lang="en-US" dirty="0"/>
              <a:t>f		:	12	15	16	10	03	07	02	</a:t>
            </a:r>
          </a:p>
          <a:p>
            <a:pPr>
              <a:buNone/>
            </a:pPr>
            <a:r>
              <a:rPr lang="en-US" dirty="0" err="1"/>
              <a:t>cf</a:t>
            </a:r>
            <a:r>
              <a:rPr lang="en-US" dirty="0"/>
              <a:t>		:	12	27	43	53	56	63	65</a:t>
            </a:r>
          </a:p>
          <a:p>
            <a:pPr>
              <a:buNone/>
            </a:pPr>
            <a:r>
              <a:rPr lang="en-US" dirty="0"/>
              <a:t>Median= Size of (65+1)/2</a:t>
            </a:r>
            <a:r>
              <a:rPr lang="en-US" baseline="30000" dirty="0"/>
              <a:t>nd</a:t>
            </a:r>
            <a:r>
              <a:rPr lang="en-US" dirty="0"/>
              <a:t> item = 33</a:t>
            </a:r>
            <a:r>
              <a:rPr lang="en-US" baseline="30000" dirty="0"/>
              <a:t>rd</a:t>
            </a:r>
            <a:r>
              <a:rPr lang="en-US" dirty="0"/>
              <a:t> item =1800</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8610600" cy="715962"/>
          </a:xfrm>
          <a:ln>
            <a:solidFill>
              <a:schemeClr val="tx1"/>
            </a:solidFill>
          </a:ln>
        </p:spPr>
        <p:txBody>
          <a:bodyPr>
            <a:normAutofit/>
          </a:bodyPr>
          <a:lstStyle/>
          <a:p>
            <a:r>
              <a:rPr lang="en-US" dirty="0"/>
              <a:t>Median-Continuous  Series</a:t>
            </a:r>
          </a:p>
        </p:txBody>
      </p:sp>
      <p:sp>
        <p:nvSpPr>
          <p:cNvPr id="3" name="Content Placeholder 2"/>
          <p:cNvSpPr>
            <a:spLocks noGrp="1"/>
          </p:cNvSpPr>
          <p:nvPr>
            <p:ph idx="1"/>
          </p:nvPr>
        </p:nvSpPr>
        <p:spPr>
          <a:xfrm>
            <a:off x="1828800" y="1143000"/>
            <a:ext cx="8610600" cy="5486400"/>
          </a:xfrm>
          <a:noFill/>
          <a:ln>
            <a:solidFill>
              <a:schemeClr val="tx1"/>
            </a:solidFill>
          </a:ln>
        </p:spPr>
        <p:txBody>
          <a:bodyPr>
            <a:normAutofit/>
          </a:bodyPr>
          <a:lstStyle/>
          <a:p>
            <a:r>
              <a:rPr lang="en-US" dirty="0"/>
              <a:t>Median = Size of (N+1/2) </a:t>
            </a:r>
            <a:r>
              <a:rPr lang="en-US" baseline="30000" dirty="0"/>
              <a:t>nd</a:t>
            </a:r>
            <a:r>
              <a:rPr lang="en-US" dirty="0"/>
              <a:t>  item</a:t>
            </a:r>
          </a:p>
          <a:p>
            <a:r>
              <a:rPr lang="en-US" dirty="0"/>
              <a:t>From the following data calculate median:</a:t>
            </a:r>
          </a:p>
          <a:p>
            <a:r>
              <a:rPr lang="en-US" dirty="0"/>
              <a:t>Marks : 0-10	10-20	20-30	30-40</a:t>
            </a:r>
          </a:p>
          <a:p>
            <a:r>
              <a:rPr lang="en-US" dirty="0"/>
              <a:t>No.      :	8	12		20		25</a:t>
            </a:r>
          </a:p>
          <a:p>
            <a:r>
              <a:rPr lang="en-US" dirty="0"/>
              <a:t>Marks : 40-50	50-60	60-70	70-80</a:t>
            </a:r>
          </a:p>
          <a:p>
            <a:r>
              <a:rPr lang="en-US" dirty="0"/>
              <a:t>No.	30	50		35		27</a:t>
            </a:r>
          </a:p>
          <a:p>
            <a:r>
              <a:rPr lang="en-US" dirty="0"/>
              <a:t>Marks : 80-90	90-100</a:t>
            </a:r>
          </a:p>
          <a:p>
            <a:r>
              <a:rPr lang="en-US" dirty="0"/>
              <a:t>No.	13	05</a:t>
            </a:r>
          </a:p>
          <a:p>
            <a:pPr>
              <a:buNone/>
            </a:pPr>
            <a:endParaRPr lang="en-US" dirty="0"/>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8610600" cy="715962"/>
          </a:xfrm>
          <a:ln>
            <a:solidFill>
              <a:schemeClr val="tx1"/>
            </a:solidFill>
          </a:ln>
        </p:spPr>
        <p:txBody>
          <a:bodyPr>
            <a:normAutofit/>
          </a:bodyPr>
          <a:lstStyle/>
          <a:p>
            <a:r>
              <a:rPr lang="en-US" dirty="0"/>
              <a:t>Median-Continuous  Series</a:t>
            </a:r>
          </a:p>
        </p:txBody>
      </p:sp>
      <p:sp>
        <p:nvSpPr>
          <p:cNvPr id="3" name="Content Placeholder 2"/>
          <p:cNvSpPr>
            <a:spLocks noGrp="1"/>
          </p:cNvSpPr>
          <p:nvPr>
            <p:ph idx="1"/>
          </p:nvPr>
        </p:nvSpPr>
        <p:spPr>
          <a:xfrm>
            <a:off x="1828800" y="1143000"/>
            <a:ext cx="8610600" cy="5486400"/>
          </a:xfrm>
          <a:noFill/>
          <a:ln>
            <a:solidFill>
              <a:schemeClr val="tx1"/>
            </a:solidFill>
          </a:ln>
        </p:spPr>
        <p:txBody>
          <a:bodyPr>
            <a:normAutofit/>
          </a:bodyPr>
          <a:lstStyle/>
          <a:p>
            <a:pPr>
              <a:buNone/>
            </a:pPr>
            <a:endParaRPr lang="en-US" dirty="0"/>
          </a:p>
          <a:p>
            <a:endParaRPr lang="en-US" dirty="0"/>
          </a:p>
        </p:txBody>
      </p:sp>
      <p:graphicFrame>
        <p:nvGraphicFramePr>
          <p:cNvPr id="4" name="Table 3"/>
          <p:cNvGraphicFramePr>
            <a:graphicFrameLocks noGrp="1"/>
          </p:cNvGraphicFramePr>
          <p:nvPr/>
        </p:nvGraphicFramePr>
        <p:xfrm>
          <a:off x="2209800" y="1371602"/>
          <a:ext cx="7772400" cy="5105397"/>
        </p:xfrm>
        <a:graphic>
          <a:graphicData uri="http://schemas.openxmlformats.org/drawingml/2006/table">
            <a:tbl>
              <a:tblPr firstRow="1" bandRow="1">
                <a:tableStyleId>{5C22544A-7EE6-4342-B048-85BDC9FD1C3A}</a:tableStyleId>
              </a:tblPr>
              <a:tblGrid>
                <a:gridCol w="1943100">
                  <a:extLst>
                    <a:ext uri="{9D8B030D-6E8A-4147-A177-3AD203B41FA5}">
                      <a16:colId xmlns:a16="http://schemas.microsoft.com/office/drawing/2014/main" val="20000"/>
                    </a:ext>
                  </a:extLst>
                </a:gridCol>
                <a:gridCol w="2137410">
                  <a:extLst>
                    <a:ext uri="{9D8B030D-6E8A-4147-A177-3AD203B41FA5}">
                      <a16:colId xmlns:a16="http://schemas.microsoft.com/office/drawing/2014/main" val="20001"/>
                    </a:ext>
                  </a:extLst>
                </a:gridCol>
                <a:gridCol w="1748790">
                  <a:extLst>
                    <a:ext uri="{9D8B030D-6E8A-4147-A177-3AD203B41FA5}">
                      <a16:colId xmlns:a16="http://schemas.microsoft.com/office/drawing/2014/main" val="20002"/>
                    </a:ext>
                  </a:extLst>
                </a:gridCol>
                <a:gridCol w="1943100">
                  <a:extLst>
                    <a:ext uri="{9D8B030D-6E8A-4147-A177-3AD203B41FA5}">
                      <a16:colId xmlns:a16="http://schemas.microsoft.com/office/drawing/2014/main" val="20003"/>
                    </a:ext>
                  </a:extLst>
                </a:gridCol>
              </a:tblGrid>
              <a:tr h="464127">
                <a:tc>
                  <a:txBody>
                    <a:bodyPr/>
                    <a:lstStyle/>
                    <a:p>
                      <a:pPr algn="ctr"/>
                      <a:r>
                        <a:rPr lang="en-US" sz="2400"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Cf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64127">
                <a:tc>
                  <a:txBody>
                    <a:bodyPr/>
                    <a:lstStyle/>
                    <a:p>
                      <a:pPr algn="ctr"/>
                      <a:r>
                        <a:rPr lang="en-US" sz="2400" dirty="0">
                          <a:solidFill>
                            <a:schemeClr val="tx1"/>
                          </a:solidFill>
                        </a:rPr>
                        <a:t>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64127">
                <a:tc>
                  <a:txBody>
                    <a:bodyPr/>
                    <a:lstStyle/>
                    <a:p>
                      <a:pPr algn="ctr"/>
                      <a:r>
                        <a:rPr lang="en-US" sz="2400" dirty="0">
                          <a:solidFill>
                            <a:schemeClr val="tx1"/>
                          </a:solidFill>
                        </a:rPr>
                        <a:t>10-20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64127">
                <a:tc>
                  <a:txBody>
                    <a:bodyPr/>
                    <a:lstStyle/>
                    <a:p>
                      <a:pPr algn="ctr"/>
                      <a:r>
                        <a:rPr lang="en-US" sz="2400" dirty="0">
                          <a:solidFill>
                            <a:schemeClr val="tx1"/>
                          </a:solidFill>
                        </a:rPr>
                        <a:t>20-30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64127">
                <a:tc>
                  <a:txBody>
                    <a:bodyPr/>
                    <a:lstStyle/>
                    <a:p>
                      <a:pPr algn="ctr"/>
                      <a:r>
                        <a:rPr lang="en-US" sz="2400" dirty="0">
                          <a:solidFill>
                            <a:schemeClr val="tx1"/>
                          </a:solidFill>
                        </a:rPr>
                        <a:t>30-40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64127">
                <a:tc>
                  <a:txBody>
                    <a:bodyPr/>
                    <a:lstStyle/>
                    <a:p>
                      <a:pPr algn="ctr"/>
                      <a:r>
                        <a:rPr lang="en-US" sz="2400" dirty="0">
                          <a:solidFill>
                            <a:schemeClr val="tx1"/>
                          </a:solidFill>
                        </a:rPr>
                        <a:t>40-50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64127">
                <a:tc>
                  <a:txBody>
                    <a:bodyPr/>
                    <a:lstStyle/>
                    <a:p>
                      <a:pPr algn="ctr"/>
                      <a:r>
                        <a:rPr lang="en-US" sz="2400" dirty="0">
                          <a:solidFill>
                            <a:schemeClr val="tx1"/>
                          </a:solidFill>
                        </a:rPr>
                        <a:t>50-60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sz="2400" dirty="0">
                          <a:solidFill>
                            <a:schemeClr val="tx1"/>
                          </a:solidFill>
                        </a:rPr>
                        <a:t>(N+1)/2</a:t>
                      </a:r>
                      <a:r>
                        <a:rPr lang="en-US" sz="2400" baseline="30000" dirty="0">
                          <a:solidFill>
                            <a:schemeClr val="tx1"/>
                          </a:solidFill>
                        </a:rPr>
                        <a:t>nd</a:t>
                      </a:r>
                      <a:r>
                        <a:rPr lang="en-US" sz="2400" baseline="0" dirty="0">
                          <a:solidFill>
                            <a:schemeClr val="tx1"/>
                          </a:solidFill>
                        </a:rPr>
                        <a:t>Item</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6"/>
                  </a:ext>
                </a:extLst>
              </a:tr>
              <a:tr h="464127">
                <a:tc>
                  <a:txBody>
                    <a:bodyPr/>
                    <a:lstStyle/>
                    <a:p>
                      <a:pPr algn="ctr"/>
                      <a:r>
                        <a:rPr lang="en-US" sz="2400" dirty="0">
                          <a:solidFill>
                            <a:schemeClr val="tx1"/>
                          </a:solidFill>
                        </a:rPr>
                        <a:t>60-70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64127">
                <a:tc>
                  <a:txBody>
                    <a:bodyPr/>
                    <a:lstStyle/>
                    <a:p>
                      <a:pPr algn="ctr"/>
                      <a:r>
                        <a:rPr lang="en-US" sz="2400" dirty="0">
                          <a:solidFill>
                            <a:schemeClr val="tx1"/>
                          </a:solidFill>
                        </a:rPr>
                        <a:t>70-80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207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464127">
                <a:tc>
                  <a:txBody>
                    <a:bodyPr/>
                    <a:lstStyle/>
                    <a:p>
                      <a:pPr algn="ctr"/>
                      <a:r>
                        <a:rPr lang="en-US" sz="2400" dirty="0">
                          <a:solidFill>
                            <a:schemeClr val="tx1"/>
                          </a:solidFill>
                        </a:rPr>
                        <a:t>80-90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220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464127">
                <a:tc>
                  <a:txBody>
                    <a:bodyPr/>
                    <a:lstStyle/>
                    <a:p>
                      <a:pPr algn="ctr"/>
                      <a:r>
                        <a:rPr lang="en-US" sz="2400" dirty="0">
                          <a:solidFill>
                            <a:schemeClr val="tx1"/>
                          </a:solidFill>
                        </a:rPr>
                        <a:t>90-100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225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B33D3-FA9B-555C-E0F1-E0232FFC349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4E5ED01-763C-750D-5C72-2F6A3274FF43}"/>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BE1B6187-91B3-6E7F-95ED-BAC66306CDEB}"/>
              </a:ext>
            </a:extLst>
          </p:cNvPr>
          <p:cNvPicPr>
            <a:picLocks noChangeAspect="1"/>
          </p:cNvPicPr>
          <p:nvPr/>
        </p:nvPicPr>
        <p:blipFill>
          <a:blip r:embed="rId2"/>
          <a:stretch>
            <a:fillRect/>
          </a:stretch>
        </p:blipFill>
        <p:spPr>
          <a:xfrm>
            <a:off x="963561" y="599769"/>
            <a:ext cx="10245213" cy="5781366"/>
          </a:xfrm>
          <a:prstGeom prst="rect">
            <a:avLst/>
          </a:prstGeom>
        </p:spPr>
      </p:pic>
    </p:spTree>
    <p:extLst>
      <p:ext uri="{BB962C8B-B14F-4D97-AF65-F5344CB8AC3E}">
        <p14:creationId xmlns:p14="http://schemas.microsoft.com/office/powerpoint/2010/main" val="22384568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8610600" cy="715962"/>
          </a:xfrm>
          <a:ln>
            <a:solidFill>
              <a:schemeClr val="tx1"/>
            </a:solidFill>
          </a:ln>
        </p:spPr>
        <p:txBody>
          <a:bodyPr>
            <a:normAutofit/>
          </a:bodyPr>
          <a:lstStyle/>
          <a:p>
            <a:r>
              <a:rPr lang="en-US" dirty="0"/>
              <a:t>Median-Continuous  Series</a:t>
            </a:r>
          </a:p>
        </p:txBody>
      </p:sp>
      <p:sp>
        <p:nvSpPr>
          <p:cNvPr id="3" name="Content Placeholder 2"/>
          <p:cNvSpPr>
            <a:spLocks noGrp="1"/>
          </p:cNvSpPr>
          <p:nvPr>
            <p:ph idx="1"/>
          </p:nvPr>
        </p:nvSpPr>
        <p:spPr>
          <a:xfrm>
            <a:off x="1828800" y="1143000"/>
            <a:ext cx="8610600" cy="5486400"/>
          </a:xfrm>
          <a:noFill/>
          <a:ln>
            <a:solidFill>
              <a:schemeClr val="tx1"/>
            </a:solidFill>
          </a:ln>
        </p:spPr>
        <p:txBody>
          <a:bodyPr>
            <a:normAutofit/>
          </a:bodyPr>
          <a:lstStyle/>
          <a:p>
            <a:r>
              <a:rPr lang="en-US" dirty="0"/>
              <a:t>Median = L+{(N/2-c.f)/f}*i</a:t>
            </a:r>
          </a:p>
          <a:p>
            <a:r>
              <a:rPr lang="en-US" dirty="0"/>
              <a:t>L=50</a:t>
            </a:r>
          </a:p>
          <a:p>
            <a:r>
              <a:rPr lang="en-US" dirty="0"/>
              <a:t>N/2=112.5</a:t>
            </a:r>
          </a:p>
          <a:p>
            <a:r>
              <a:rPr lang="en-US" dirty="0" err="1"/>
              <a:t>c.f</a:t>
            </a:r>
            <a:r>
              <a:rPr lang="en-US" dirty="0"/>
              <a:t>=95</a:t>
            </a:r>
          </a:p>
          <a:p>
            <a:r>
              <a:rPr lang="en-US" dirty="0"/>
              <a:t>f =50</a:t>
            </a:r>
          </a:p>
          <a:p>
            <a:r>
              <a:rPr lang="en-US" dirty="0" err="1"/>
              <a:t>i</a:t>
            </a:r>
            <a:r>
              <a:rPr lang="en-US" dirty="0"/>
              <a:t>=10</a:t>
            </a:r>
          </a:p>
          <a:p>
            <a:r>
              <a:rPr lang="en-US" dirty="0"/>
              <a:t>Median = 50+{(112.5-95)/50}*10=53.5</a:t>
            </a:r>
          </a:p>
          <a:p>
            <a:r>
              <a:rPr lang="en-US" sz="4000" u="sng" dirty="0"/>
              <a:t>Median=53.5</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a:ln>
            <a:solidFill>
              <a:schemeClr val="tx1"/>
            </a:solidFill>
          </a:ln>
        </p:spPr>
        <p:txBody>
          <a:bodyPr>
            <a:normAutofit/>
          </a:bodyPr>
          <a:lstStyle/>
          <a:p>
            <a:r>
              <a:rPr lang="en-US" dirty="0"/>
              <a:t>Mode-Individual Series</a:t>
            </a:r>
          </a:p>
        </p:txBody>
      </p:sp>
      <p:sp>
        <p:nvSpPr>
          <p:cNvPr id="3" name="Content Placeholder 2"/>
          <p:cNvSpPr>
            <a:spLocks noGrp="1"/>
          </p:cNvSpPr>
          <p:nvPr>
            <p:ph idx="1"/>
          </p:nvPr>
        </p:nvSpPr>
        <p:spPr>
          <a:xfrm>
            <a:off x="1981200" y="1295401"/>
            <a:ext cx="8229600" cy="4830763"/>
          </a:xfrm>
          <a:ln>
            <a:solidFill>
              <a:schemeClr val="tx1"/>
            </a:solidFill>
          </a:ln>
        </p:spPr>
        <p:txBody>
          <a:bodyPr>
            <a:normAutofit/>
          </a:bodyPr>
          <a:lstStyle/>
          <a:p>
            <a:r>
              <a:rPr lang="en-US" dirty="0"/>
              <a:t>Mode = Most repeated value.</a:t>
            </a:r>
          </a:p>
          <a:p>
            <a:r>
              <a:rPr lang="en-US" dirty="0"/>
              <a:t>Example : Find the mode of the  following data:</a:t>
            </a:r>
          </a:p>
          <a:p>
            <a:r>
              <a:rPr lang="en-US" dirty="0"/>
              <a:t>14,16,16,14,22,15,14,23,14,25</a:t>
            </a:r>
          </a:p>
          <a:p>
            <a:r>
              <a:rPr lang="en-US" dirty="0"/>
              <a:t>Mode =  </a:t>
            </a:r>
            <a:r>
              <a:rPr lang="en-US" b="1" dirty="0"/>
              <a:t>14</a:t>
            </a:r>
          </a:p>
          <a:p>
            <a:r>
              <a:rPr lang="en-US" dirty="0"/>
              <a:t>Find the mode of the following data</a:t>
            </a:r>
          </a:p>
          <a:p>
            <a:r>
              <a:rPr lang="en-US" dirty="0"/>
              <a:t>10,20,30,40,50,60,70,80,90,100</a:t>
            </a:r>
          </a:p>
          <a:p>
            <a:r>
              <a:rPr lang="en-US" dirty="0"/>
              <a:t>Mode= Multimodal</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a:ln>
            <a:solidFill>
              <a:schemeClr val="tx1"/>
            </a:solidFill>
          </a:ln>
        </p:spPr>
        <p:txBody>
          <a:bodyPr>
            <a:normAutofit/>
          </a:bodyPr>
          <a:lstStyle/>
          <a:p>
            <a:r>
              <a:rPr lang="en-US" dirty="0"/>
              <a:t>Mode-Discrete Series</a:t>
            </a:r>
          </a:p>
        </p:txBody>
      </p:sp>
      <p:sp>
        <p:nvSpPr>
          <p:cNvPr id="3" name="Content Placeholder 2"/>
          <p:cNvSpPr>
            <a:spLocks noGrp="1"/>
          </p:cNvSpPr>
          <p:nvPr>
            <p:ph idx="1"/>
          </p:nvPr>
        </p:nvSpPr>
        <p:spPr>
          <a:xfrm>
            <a:off x="1981200" y="1295401"/>
            <a:ext cx="8229600" cy="4830763"/>
          </a:xfrm>
          <a:ln>
            <a:solidFill>
              <a:schemeClr val="tx1"/>
            </a:solidFill>
          </a:ln>
        </p:spPr>
        <p:txBody>
          <a:bodyPr>
            <a:normAutofit/>
          </a:bodyPr>
          <a:lstStyle/>
          <a:p>
            <a:r>
              <a:rPr lang="en-US" dirty="0"/>
              <a:t>Mode = Most repeated value.</a:t>
            </a:r>
          </a:p>
          <a:p>
            <a:r>
              <a:rPr lang="en-US" dirty="0"/>
              <a:t>Example : Find the mode of the  following data:</a:t>
            </a:r>
          </a:p>
          <a:p>
            <a:r>
              <a:rPr lang="en-US" dirty="0"/>
              <a:t>Marks :   10	20	30	40	50	60	70</a:t>
            </a:r>
          </a:p>
          <a:p>
            <a:r>
              <a:rPr lang="en-US" dirty="0"/>
              <a:t>Freq:	07	08	10	30	12	10	03</a:t>
            </a:r>
          </a:p>
          <a:p>
            <a:r>
              <a:rPr lang="en-US" dirty="0"/>
              <a:t>Mode =  </a:t>
            </a:r>
            <a:r>
              <a:rPr lang="en-US" b="1" dirty="0"/>
              <a:t>40</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a:ln>
            <a:solidFill>
              <a:schemeClr val="tx1"/>
            </a:solidFill>
          </a:ln>
        </p:spPr>
        <p:txBody>
          <a:bodyPr>
            <a:normAutofit/>
          </a:bodyPr>
          <a:lstStyle/>
          <a:p>
            <a:r>
              <a:rPr lang="en-US" dirty="0"/>
              <a:t>Mode-Continuous Series</a:t>
            </a:r>
          </a:p>
        </p:txBody>
      </p:sp>
      <p:sp>
        <p:nvSpPr>
          <p:cNvPr id="3" name="Content Placeholder 2"/>
          <p:cNvSpPr>
            <a:spLocks noGrp="1"/>
          </p:cNvSpPr>
          <p:nvPr>
            <p:ph idx="1"/>
          </p:nvPr>
        </p:nvSpPr>
        <p:spPr>
          <a:xfrm>
            <a:off x="1981200" y="1143000"/>
            <a:ext cx="8229600" cy="5410200"/>
          </a:xfrm>
          <a:ln>
            <a:solidFill>
              <a:schemeClr val="tx1"/>
            </a:solidFill>
          </a:ln>
        </p:spPr>
        <p:txBody>
          <a:bodyPr>
            <a:normAutofit lnSpcReduction="10000"/>
          </a:bodyPr>
          <a:lstStyle/>
          <a:p>
            <a:r>
              <a:rPr lang="en-US" dirty="0"/>
              <a:t>Mode = L+{(f1-f0)/(2f1-f2-f0)}*i (Most repeated value).</a:t>
            </a:r>
          </a:p>
          <a:p>
            <a:pPr>
              <a:buNone/>
            </a:pPr>
            <a:r>
              <a:rPr lang="en-US" u="sng" dirty="0"/>
              <a:t>	Marks      No.</a:t>
            </a:r>
          </a:p>
          <a:p>
            <a:r>
              <a:rPr lang="en-US" dirty="0"/>
              <a:t>00-10	5</a:t>
            </a:r>
          </a:p>
          <a:p>
            <a:r>
              <a:rPr lang="en-US" dirty="0"/>
              <a:t> 10-20	7</a:t>
            </a:r>
          </a:p>
          <a:p>
            <a:r>
              <a:rPr lang="en-US" dirty="0"/>
              <a:t>20-30	8	</a:t>
            </a:r>
          </a:p>
          <a:p>
            <a:r>
              <a:rPr lang="en-US" dirty="0"/>
              <a:t>30-40	20</a:t>
            </a:r>
          </a:p>
          <a:p>
            <a:r>
              <a:rPr lang="en-US" dirty="0"/>
              <a:t>40-50	10</a:t>
            </a:r>
          </a:p>
          <a:p>
            <a:r>
              <a:rPr lang="en-US" dirty="0"/>
              <a:t>50-60	06</a:t>
            </a:r>
          </a:p>
          <a:p>
            <a:r>
              <a:rPr lang="en-US" dirty="0"/>
              <a:t>60-70	02</a:t>
            </a:r>
          </a:p>
          <a:p>
            <a:r>
              <a:rPr lang="en-US" dirty="0"/>
              <a:t>70-80	02</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a:ln>
            <a:solidFill>
              <a:schemeClr val="tx1"/>
            </a:solidFill>
          </a:ln>
        </p:spPr>
        <p:txBody>
          <a:bodyPr>
            <a:normAutofit/>
          </a:bodyPr>
          <a:lstStyle/>
          <a:p>
            <a:r>
              <a:rPr lang="en-US" dirty="0"/>
              <a:t>Mode-Continuous Series</a:t>
            </a:r>
          </a:p>
        </p:txBody>
      </p:sp>
      <p:sp>
        <p:nvSpPr>
          <p:cNvPr id="3" name="Content Placeholder 2"/>
          <p:cNvSpPr>
            <a:spLocks noGrp="1"/>
          </p:cNvSpPr>
          <p:nvPr>
            <p:ph idx="1"/>
          </p:nvPr>
        </p:nvSpPr>
        <p:spPr>
          <a:xfrm>
            <a:off x="1981200" y="1143000"/>
            <a:ext cx="8229600" cy="5410200"/>
          </a:xfrm>
          <a:ln>
            <a:solidFill>
              <a:schemeClr val="tx1"/>
            </a:solidFill>
          </a:ln>
        </p:spPr>
        <p:txBody>
          <a:bodyPr>
            <a:normAutofit/>
          </a:bodyPr>
          <a:lstStyle/>
          <a:p>
            <a:r>
              <a:rPr lang="en-US" u="sng" dirty="0"/>
              <a:t>Solution :</a:t>
            </a:r>
          </a:p>
          <a:p>
            <a:r>
              <a:rPr lang="en-US" dirty="0"/>
              <a:t>Modal Class=30-40</a:t>
            </a:r>
          </a:p>
          <a:p>
            <a:r>
              <a:rPr lang="en-US" dirty="0"/>
              <a:t>L=30</a:t>
            </a:r>
          </a:p>
          <a:p>
            <a:r>
              <a:rPr lang="en-US" dirty="0"/>
              <a:t>f0=8</a:t>
            </a:r>
          </a:p>
          <a:p>
            <a:r>
              <a:rPr lang="en-US" dirty="0"/>
              <a:t>f1=20</a:t>
            </a:r>
          </a:p>
          <a:p>
            <a:r>
              <a:rPr lang="en-US" dirty="0"/>
              <a:t>f2=10</a:t>
            </a:r>
          </a:p>
          <a:p>
            <a:r>
              <a:rPr lang="en-US" dirty="0"/>
              <a:t>i=10</a:t>
            </a:r>
          </a:p>
          <a:p>
            <a:pPr>
              <a:buNone/>
            </a:pPr>
            <a:r>
              <a:rPr lang="en-US" b="1" dirty="0"/>
              <a:t>Mode= 30+{(20-8)/(40-18)}*10=35.45</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a:ln>
            <a:solidFill>
              <a:schemeClr val="tx1"/>
            </a:solidFill>
          </a:ln>
        </p:spPr>
        <p:txBody>
          <a:bodyPr>
            <a:normAutofit/>
          </a:bodyPr>
          <a:lstStyle/>
          <a:p>
            <a:r>
              <a:rPr lang="en-US" dirty="0"/>
              <a:t>G.M-Individual  Series</a:t>
            </a:r>
          </a:p>
        </p:txBody>
      </p:sp>
      <p:sp>
        <p:nvSpPr>
          <p:cNvPr id="3" name="Content Placeholder 2"/>
          <p:cNvSpPr>
            <a:spLocks noGrp="1"/>
          </p:cNvSpPr>
          <p:nvPr>
            <p:ph idx="1"/>
          </p:nvPr>
        </p:nvSpPr>
        <p:spPr>
          <a:xfrm>
            <a:off x="1981200" y="1143000"/>
            <a:ext cx="8229600" cy="5410200"/>
          </a:xfrm>
          <a:ln>
            <a:solidFill>
              <a:schemeClr val="tx1"/>
            </a:solidFill>
          </a:ln>
        </p:spPr>
        <p:txBody>
          <a:bodyPr>
            <a:normAutofit/>
          </a:bodyPr>
          <a:lstStyle/>
          <a:p>
            <a:r>
              <a:rPr lang="en-US" dirty="0"/>
              <a:t>Calculate the G.M of the following data:</a:t>
            </a:r>
          </a:p>
          <a:p>
            <a:r>
              <a:rPr lang="en-US" dirty="0"/>
              <a:t>85,15,500,70,75,250,45,8,40,36.</a:t>
            </a:r>
          </a:p>
          <a:p>
            <a:pPr>
              <a:buNone/>
            </a:pPr>
            <a:r>
              <a:rPr lang="en-US" dirty="0"/>
              <a:t>X		: 85  	     15        500      70         75 </a:t>
            </a:r>
          </a:p>
          <a:p>
            <a:pPr>
              <a:buNone/>
            </a:pPr>
            <a:r>
              <a:rPr lang="en-US" dirty="0"/>
              <a:t>Log X:1.9294 1.1761 2.6990 1.8451 1.8751</a:t>
            </a:r>
          </a:p>
          <a:p>
            <a:pPr>
              <a:buNone/>
            </a:pPr>
            <a:r>
              <a:rPr lang="en-US" dirty="0"/>
              <a:t>X		:250 		45 	08 	     40 	36</a:t>
            </a:r>
          </a:p>
          <a:p>
            <a:pPr>
              <a:buNone/>
            </a:pPr>
            <a:r>
              <a:rPr lang="en-US" dirty="0"/>
              <a:t>Log X:2.3979 1.6532 0.9031 1.6021 1.5563</a:t>
            </a:r>
          </a:p>
          <a:p>
            <a:pPr>
              <a:buNone/>
            </a:pPr>
            <a:r>
              <a:rPr lang="en-US" dirty="0"/>
              <a:t>∑log x= 17.6373</a:t>
            </a:r>
          </a:p>
          <a:p>
            <a:pPr>
              <a:buNone/>
            </a:pPr>
            <a:r>
              <a:rPr lang="en-US" b="1" dirty="0"/>
              <a:t>G.M= Antilog of (17.6373)/10=58.04</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a:ln>
            <a:solidFill>
              <a:schemeClr val="tx1"/>
            </a:solidFill>
          </a:ln>
        </p:spPr>
        <p:txBody>
          <a:bodyPr>
            <a:normAutofit/>
          </a:bodyPr>
          <a:lstStyle/>
          <a:p>
            <a:r>
              <a:rPr lang="en-US" dirty="0"/>
              <a:t>G.M-Discrete   Series</a:t>
            </a:r>
          </a:p>
        </p:txBody>
      </p:sp>
      <p:graphicFrame>
        <p:nvGraphicFramePr>
          <p:cNvPr id="4" name="Content Placeholder 3"/>
          <p:cNvGraphicFramePr>
            <a:graphicFrameLocks noGrp="1"/>
          </p:cNvGraphicFramePr>
          <p:nvPr>
            <p:ph idx="1"/>
          </p:nvPr>
        </p:nvGraphicFramePr>
        <p:xfrm>
          <a:off x="1905000" y="1219198"/>
          <a:ext cx="8229600" cy="5334004"/>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tblGrid>
              <a:tr h="533485">
                <a:tc>
                  <a:txBody>
                    <a:bodyPr/>
                    <a:lstStyle/>
                    <a:p>
                      <a:pPr algn="ctr"/>
                      <a:r>
                        <a:rPr lang="en-US" sz="2400"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f</a:t>
                      </a:r>
                      <a:r>
                        <a:rPr lang="en-US" sz="2400" baseline="0" dirty="0">
                          <a:solidFill>
                            <a:schemeClr val="tx1"/>
                          </a:solidFill>
                        </a:rPr>
                        <a:t>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log 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 f log x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32639">
                <a:tc>
                  <a:txBody>
                    <a:bodyPr/>
                    <a:lstStyle/>
                    <a:p>
                      <a:pPr algn="ctr"/>
                      <a:r>
                        <a:rPr lang="en-US" sz="2400" dirty="0">
                          <a:solidFill>
                            <a:schemeClr val="tx1"/>
                          </a:solidFill>
                        </a:rPr>
                        <a:t>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2.1761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21.7610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33485">
                <a:tc>
                  <a:txBody>
                    <a:bodyPr/>
                    <a:lstStyle/>
                    <a:p>
                      <a:pPr algn="ctr"/>
                      <a:r>
                        <a:rPr lang="en-US" sz="2400" dirty="0">
                          <a:solidFill>
                            <a:schemeClr val="tx1"/>
                          </a:solidFill>
                        </a:rPr>
                        <a:t>260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2.4150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14.4900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33485">
                <a:tc>
                  <a:txBody>
                    <a:bodyPr/>
                    <a:lstStyle/>
                    <a:p>
                      <a:pPr algn="ctr"/>
                      <a:r>
                        <a:rPr lang="en-US" sz="2400" dirty="0">
                          <a:solidFill>
                            <a:schemeClr val="tx1"/>
                          </a:solidFill>
                        </a:rPr>
                        <a:t>350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2.5441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10.1764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33485">
                <a:tc>
                  <a:txBody>
                    <a:bodyPr/>
                    <a:lstStyle/>
                    <a:p>
                      <a:pPr algn="ctr"/>
                      <a:r>
                        <a:rPr lang="en-US" sz="2400" dirty="0">
                          <a:solidFill>
                            <a:schemeClr val="tx1"/>
                          </a:solidFill>
                        </a:rPr>
                        <a:t>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2.3979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4.7958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33485">
                <a:tc>
                  <a:txBody>
                    <a:bodyPr/>
                    <a:lstStyle/>
                    <a:p>
                      <a:pPr algn="ctr"/>
                      <a:r>
                        <a:rPr lang="en-US" sz="2400" dirty="0">
                          <a:solidFill>
                            <a:schemeClr val="tx1"/>
                          </a:solidFill>
                        </a:rPr>
                        <a:t>175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2.2430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6.7290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33485">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N=25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∑f log x=57.9522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33485">
                <a:tc gridSpan="4">
                  <a:txBody>
                    <a:bodyPr/>
                    <a:lstStyle/>
                    <a:p>
                      <a:pPr algn="ctr"/>
                      <a:r>
                        <a:rPr lang="en-US" sz="2400" dirty="0">
                          <a:solidFill>
                            <a:schemeClr val="tx1"/>
                          </a:solidFill>
                        </a:rPr>
                        <a:t>G.M= Antilog ∑f log x/ N= Anti log (57.9522)/25=2.3181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533485">
                <a:tc gridSpan="4">
                  <a:txBody>
                    <a:bodyPr/>
                    <a:lstStyle/>
                    <a:p>
                      <a:pPr algn="ctr"/>
                      <a:r>
                        <a:rPr lang="en-US" sz="2400" dirty="0">
                          <a:solidFill>
                            <a:schemeClr val="tx1"/>
                          </a:solidFill>
                        </a:rPr>
                        <a:t>G.M= Anti log of 2.3181= 208.02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533485">
                <a:tc gridSpan="4">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a:ln>
            <a:solidFill>
              <a:schemeClr val="tx1"/>
            </a:solidFill>
          </a:ln>
        </p:spPr>
        <p:txBody>
          <a:bodyPr>
            <a:normAutofit/>
          </a:bodyPr>
          <a:lstStyle/>
          <a:p>
            <a:r>
              <a:rPr lang="en-US" dirty="0"/>
              <a:t>G.M-Continuous    Series</a:t>
            </a:r>
          </a:p>
        </p:txBody>
      </p:sp>
      <p:graphicFrame>
        <p:nvGraphicFramePr>
          <p:cNvPr id="4" name="Content Placeholder 3"/>
          <p:cNvGraphicFramePr>
            <a:graphicFrameLocks noGrp="1"/>
          </p:cNvGraphicFramePr>
          <p:nvPr>
            <p:ph idx="1"/>
          </p:nvPr>
        </p:nvGraphicFramePr>
        <p:xfrm>
          <a:off x="1905001" y="1219199"/>
          <a:ext cx="8265303" cy="5257805"/>
        </p:xfrm>
        <a:graphic>
          <a:graphicData uri="http://schemas.openxmlformats.org/drawingml/2006/table">
            <a:tbl>
              <a:tblPr firstRow="1" bandRow="1">
                <a:tableStyleId>{5C22544A-7EE6-4342-B048-85BDC9FD1C3A}</a:tableStyleId>
              </a:tblPr>
              <a:tblGrid>
                <a:gridCol w="1564783">
                  <a:extLst>
                    <a:ext uri="{9D8B030D-6E8A-4147-A177-3AD203B41FA5}">
                      <a16:colId xmlns:a16="http://schemas.microsoft.com/office/drawing/2014/main" val="20000"/>
                    </a:ext>
                  </a:extLst>
                </a:gridCol>
                <a:gridCol w="1635617">
                  <a:extLst>
                    <a:ext uri="{9D8B030D-6E8A-4147-A177-3AD203B41FA5}">
                      <a16:colId xmlns:a16="http://schemas.microsoft.com/office/drawing/2014/main" val="20001"/>
                    </a:ext>
                  </a:extLst>
                </a:gridCol>
                <a:gridCol w="1123967">
                  <a:extLst>
                    <a:ext uri="{9D8B030D-6E8A-4147-A177-3AD203B41FA5}">
                      <a16:colId xmlns:a16="http://schemas.microsoft.com/office/drawing/2014/main" val="20002"/>
                    </a:ext>
                  </a:extLst>
                </a:gridCol>
                <a:gridCol w="1695433">
                  <a:extLst>
                    <a:ext uri="{9D8B030D-6E8A-4147-A177-3AD203B41FA5}">
                      <a16:colId xmlns:a16="http://schemas.microsoft.com/office/drawing/2014/main" val="20003"/>
                    </a:ext>
                  </a:extLst>
                </a:gridCol>
                <a:gridCol w="2245503">
                  <a:extLst>
                    <a:ext uri="{9D8B030D-6E8A-4147-A177-3AD203B41FA5}">
                      <a16:colId xmlns:a16="http://schemas.microsoft.com/office/drawing/2014/main" val="20004"/>
                    </a:ext>
                  </a:extLst>
                </a:gridCol>
              </a:tblGrid>
              <a:tr h="553453">
                <a:tc>
                  <a:txBody>
                    <a:bodyPr/>
                    <a:lstStyle/>
                    <a:p>
                      <a:pPr algn="ctr"/>
                      <a:r>
                        <a:rPr lang="en-US" sz="2400" dirty="0">
                          <a:solidFill>
                            <a:schemeClr val="tx1"/>
                          </a:solidFill>
                        </a:rPr>
                        <a:t>Marks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M.V(x)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log</a:t>
                      </a:r>
                      <a:r>
                        <a:rPr lang="en-US" sz="2400" baseline="0" dirty="0">
                          <a:solidFill>
                            <a:schemeClr val="tx1"/>
                          </a:solidFill>
                        </a:rPr>
                        <a:t> x</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 f log 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53453">
                <a:tc>
                  <a:txBody>
                    <a:bodyPr/>
                    <a:lstStyle/>
                    <a:p>
                      <a:pPr algn="ctr"/>
                      <a:r>
                        <a:rPr lang="en-US" sz="2400" dirty="0">
                          <a:solidFill>
                            <a:schemeClr val="tx1"/>
                          </a:solidFill>
                        </a:rPr>
                        <a:t> 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0.6990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3.4950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53453">
                <a:tc>
                  <a:txBody>
                    <a:bodyPr/>
                    <a:lstStyle/>
                    <a:p>
                      <a:pPr algn="ctr"/>
                      <a:r>
                        <a:rPr lang="en-US" sz="2400" dirty="0">
                          <a:solidFill>
                            <a:schemeClr val="tx1"/>
                          </a:solidFill>
                        </a:rPr>
                        <a:t>10-20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1.1761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15.2893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53453">
                <a:tc>
                  <a:txBody>
                    <a:bodyPr/>
                    <a:lstStyle/>
                    <a:p>
                      <a:pPr algn="ctr"/>
                      <a:r>
                        <a:rPr lang="en-US" sz="2400" dirty="0">
                          <a:solidFill>
                            <a:schemeClr val="tx1"/>
                          </a:solidFill>
                        </a:rPr>
                        <a:t>20-30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1.3979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9.7853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53453">
                <a:tc>
                  <a:txBody>
                    <a:bodyPr/>
                    <a:lstStyle/>
                    <a:p>
                      <a:pPr algn="ctr"/>
                      <a:r>
                        <a:rPr lang="en-US" sz="2400" dirty="0">
                          <a:solidFill>
                            <a:schemeClr val="tx1"/>
                          </a:solidFill>
                        </a:rPr>
                        <a:t>30-40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1.5441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15.4410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53453">
                <a:tc>
                  <a:txBody>
                    <a:bodyPr/>
                    <a:lstStyle/>
                    <a:p>
                      <a:pPr algn="ctr"/>
                      <a:r>
                        <a:rPr lang="en-US" sz="2400" dirty="0">
                          <a:solidFill>
                            <a:schemeClr val="tx1"/>
                          </a:solidFill>
                        </a:rPr>
                        <a:t>40-50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1.6532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8.2660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53453">
                <a:tc>
                  <a:txBody>
                    <a:bodyPr/>
                    <a:lstStyle/>
                    <a:p>
                      <a:pPr algn="ctr"/>
                      <a:r>
                        <a:rPr lang="en-US" sz="2400" dirty="0">
                          <a:solidFill>
                            <a:schemeClr val="tx1"/>
                          </a:solidFill>
                        </a:rPr>
                        <a:t>50-60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1.7404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17.4040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53455">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N=50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∑f log x=69.6806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830179">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G.M= Antilog ∑f log x/ N= Anti log (69.6806)/50=1.3936=</a:t>
                      </a:r>
                      <a:r>
                        <a:rPr lang="en-US" sz="2800" b="1" dirty="0">
                          <a:solidFill>
                            <a:schemeClr val="tx1"/>
                          </a:solidFill>
                        </a:rPr>
                        <a:t>24.75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a:ln>
            <a:solidFill>
              <a:schemeClr val="tx1"/>
            </a:solidFill>
          </a:ln>
        </p:spPr>
        <p:txBody>
          <a:bodyPr>
            <a:normAutofit/>
          </a:bodyPr>
          <a:lstStyle/>
          <a:p>
            <a:r>
              <a:rPr lang="en-US" dirty="0"/>
              <a:t>H.M-Individual  Series</a:t>
            </a:r>
          </a:p>
        </p:txBody>
      </p:sp>
      <p:sp>
        <p:nvSpPr>
          <p:cNvPr id="3" name="Content Placeholder 2"/>
          <p:cNvSpPr>
            <a:spLocks noGrp="1"/>
          </p:cNvSpPr>
          <p:nvPr>
            <p:ph idx="1"/>
          </p:nvPr>
        </p:nvSpPr>
        <p:spPr>
          <a:xfrm>
            <a:off x="1981200" y="1143000"/>
            <a:ext cx="8229600" cy="5410200"/>
          </a:xfrm>
          <a:ln>
            <a:solidFill>
              <a:schemeClr val="tx1"/>
            </a:solidFill>
          </a:ln>
        </p:spPr>
        <p:txBody>
          <a:bodyPr>
            <a:normAutofit/>
          </a:bodyPr>
          <a:lstStyle/>
          <a:p>
            <a:r>
              <a:rPr lang="en-US" dirty="0"/>
              <a:t>Find the H.M from the following values</a:t>
            </a:r>
          </a:p>
          <a:p>
            <a:r>
              <a:rPr lang="en-US" dirty="0"/>
              <a:t>5,10,15,20,25</a:t>
            </a:r>
          </a:p>
          <a:p>
            <a:endParaRPr lang="en-US" dirty="0"/>
          </a:p>
        </p:txBody>
      </p:sp>
      <p:graphicFrame>
        <p:nvGraphicFramePr>
          <p:cNvPr id="4" name="Table 3"/>
          <p:cNvGraphicFramePr>
            <a:graphicFrameLocks noGrp="1"/>
          </p:cNvGraphicFramePr>
          <p:nvPr/>
        </p:nvGraphicFramePr>
        <p:xfrm>
          <a:off x="2895600" y="2286004"/>
          <a:ext cx="6096000" cy="3907155"/>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466725">
                <a:tc>
                  <a:txBody>
                    <a:bodyPr/>
                    <a:lstStyle/>
                    <a:p>
                      <a:pPr algn="ctr"/>
                      <a:r>
                        <a:rPr lang="en-US" sz="2400"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Reciprocal (1/x)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66725">
                <a:tc>
                  <a:txBody>
                    <a:bodyPr/>
                    <a:lstStyle/>
                    <a:p>
                      <a:pPr algn="ctr"/>
                      <a:r>
                        <a:rPr lang="en-US" sz="240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0.2000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66725">
                <a:tc>
                  <a:txBody>
                    <a:bodyPr/>
                    <a:lstStyle/>
                    <a:p>
                      <a:pPr algn="ctr"/>
                      <a:r>
                        <a:rPr lang="en-US" sz="24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0.1000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66725">
                <a:tc>
                  <a:txBody>
                    <a:bodyPr/>
                    <a:lstStyle/>
                    <a:p>
                      <a:pPr algn="ctr"/>
                      <a:r>
                        <a:rPr lang="en-US" sz="2400"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0.0667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66725">
                <a:tc>
                  <a:txBody>
                    <a:bodyPr/>
                    <a:lstStyle/>
                    <a:p>
                      <a:pPr algn="ctr"/>
                      <a:r>
                        <a:rPr lang="en-US" sz="2400"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0.0500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66725">
                <a:tc>
                  <a:txBody>
                    <a:bodyPr/>
                    <a:lstStyle/>
                    <a:p>
                      <a:pPr algn="ctr"/>
                      <a:r>
                        <a:rPr lang="en-US" sz="2400" dirty="0">
                          <a:solidFill>
                            <a:schemeClr val="tx1"/>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0.0400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66725">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∑(1/x)=0.4567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66725">
                <a:tc>
                  <a:txBody>
                    <a:bodyPr/>
                    <a:lstStyle/>
                    <a:p>
                      <a:pPr algn="ctr"/>
                      <a:r>
                        <a:rPr lang="en-US" sz="2400" dirty="0">
                          <a:solidFill>
                            <a:schemeClr val="tx1"/>
                          </a:solidFill>
                        </a:rPr>
                        <a:t>H.M= N/∑(1/x)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=5/0.4567=</a:t>
                      </a:r>
                      <a:r>
                        <a:rPr lang="en-US" sz="3600" b="1" dirty="0">
                          <a:solidFill>
                            <a:schemeClr val="tx1"/>
                          </a:solidFill>
                        </a:rPr>
                        <a:t>10.95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a:ln>
            <a:solidFill>
              <a:schemeClr val="tx1"/>
            </a:solidFill>
          </a:ln>
        </p:spPr>
        <p:txBody>
          <a:bodyPr>
            <a:normAutofit/>
          </a:bodyPr>
          <a:lstStyle/>
          <a:p>
            <a:r>
              <a:rPr lang="en-US" dirty="0"/>
              <a:t>H.M-Discrete   Series</a:t>
            </a:r>
          </a:p>
        </p:txBody>
      </p:sp>
      <p:graphicFrame>
        <p:nvGraphicFramePr>
          <p:cNvPr id="4" name="Content Placeholder 3"/>
          <p:cNvGraphicFramePr>
            <a:graphicFrameLocks noGrp="1"/>
          </p:cNvGraphicFramePr>
          <p:nvPr>
            <p:ph idx="1"/>
          </p:nvPr>
        </p:nvGraphicFramePr>
        <p:xfrm>
          <a:off x="1905000" y="1219198"/>
          <a:ext cx="8229600" cy="5334004"/>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tblGrid>
              <a:tr h="529868">
                <a:tc>
                  <a:txBody>
                    <a:bodyPr/>
                    <a:lstStyle/>
                    <a:p>
                      <a:pPr algn="ctr"/>
                      <a:r>
                        <a:rPr lang="en-US" sz="2400"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f</a:t>
                      </a:r>
                      <a:r>
                        <a:rPr lang="en-US" sz="2400" baseline="0" dirty="0">
                          <a:solidFill>
                            <a:schemeClr val="tx1"/>
                          </a:solidFill>
                        </a:rPr>
                        <a:t>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 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 f/ x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29868">
                <a:tc>
                  <a:txBody>
                    <a:bodyPr/>
                    <a:lstStyle/>
                    <a:p>
                      <a:pPr algn="ctr"/>
                      <a:r>
                        <a:rPr lang="en-US" sz="2400"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0.05000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0.2000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29868">
                <a:tc>
                  <a:txBody>
                    <a:bodyPr/>
                    <a:lstStyle/>
                    <a:p>
                      <a:pPr algn="ctr"/>
                      <a:r>
                        <a:rPr lang="en-US" sz="2400" dirty="0">
                          <a:solidFill>
                            <a:schemeClr val="tx1"/>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0.04762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0.09524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29868">
                <a:tc>
                  <a:txBody>
                    <a:bodyPr/>
                    <a:lstStyle/>
                    <a:p>
                      <a:pPr algn="ctr"/>
                      <a:r>
                        <a:rPr lang="en-US" sz="2400" dirty="0">
                          <a:solidFill>
                            <a:schemeClr val="tx1"/>
                          </a:solidFill>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0.04545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0.31815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29868">
                <a:tc>
                  <a:txBody>
                    <a:bodyPr/>
                    <a:lstStyle/>
                    <a:p>
                      <a:pPr algn="ctr"/>
                      <a:r>
                        <a:rPr lang="en-US" sz="2400"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0.04348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0.04348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29868">
                <a:tc>
                  <a:txBody>
                    <a:bodyPr/>
                    <a:lstStyle/>
                    <a:p>
                      <a:pPr algn="ctr"/>
                      <a:r>
                        <a:rPr lang="en-US" sz="2400"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0.04167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0.12501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29868">
                <a:tc>
                  <a:txBody>
                    <a:bodyPr/>
                    <a:lstStyle/>
                    <a:p>
                      <a:pPr algn="ctr"/>
                      <a:r>
                        <a:rPr lang="en-US" sz="2400" dirty="0">
                          <a:solidFill>
                            <a:schemeClr val="tx1"/>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0.04000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0.04000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29868">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N=18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∑f/x=0.82188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095060">
                <a:tc gridSpan="4">
                  <a:txBody>
                    <a:bodyPr/>
                    <a:lstStyle/>
                    <a:p>
                      <a:pPr algn="ctr"/>
                      <a:r>
                        <a:rPr lang="en-US" sz="2800" dirty="0">
                          <a:solidFill>
                            <a:schemeClr val="tx1"/>
                          </a:solidFill>
                        </a:rPr>
                        <a:t>H.M= N/∑f/x=18/0.82188</a:t>
                      </a:r>
                      <a:r>
                        <a:rPr lang="en-US" sz="2800" dirty="0"/>
                        <a:t>                                                                               </a:t>
                      </a:r>
                      <a:r>
                        <a:rPr lang="en-US" sz="2800" b="1" dirty="0"/>
                        <a:t>H.M=21.90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81BA2-E854-8FE2-E290-828347758BB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56D42384-861A-DA9D-1647-F0DC112A57BC}"/>
              </a:ext>
            </a:extLst>
          </p:cNvPr>
          <p:cNvSpPr>
            <a:spLocks noGrp="1"/>
          </p:cNvSpPr>
          <p:nvPr>
            <p:ph idx="1"/>
          </p:nvPr>
        </p:nvSpPr>
        <p:spPr>
          <a:xfrm>
            <a:off x="838200" y="757084"/>
            <a:ext cx="10515600" cy="5735789"/>
          </a:xfrm>
        </p:spPr>
        <p:txBody>
          <a:bodyPr/>
          <a:lstStyle/>
          <a:p>
            <a:endParaRPr lang="en-IN" dirty="0"/>
          </a:p>
        </p:txBody>
      </p:sp>
      <p:pic>
        <p:nvPicPr>
          <p:cNvPr id="4" name="Picture 3">
            <a:extLst>
              <a:ext uri="{FF2B5EF4-FFF2-40B4-BE49-F238E27FC236}">
                <a16:creationId xmlns:a16="http://schemas.microsoft.com/office/drawing/2014/main" id="{080DA324-ABEE-B8AF-3382-CFB31152625D}"/>
              </a:ext>
            </a:extLst>
          </p:cNvPr>
          <p:cNvPicPr>
            <a:picLocks noChangeAspect="1"/>
          </p:cNvPicPr>
          <p:nvPr/>
        </p:nvPicPr>
        <p:blipFill>
          <a:blip r:embed="rId2"/>
          <a:stretch>
            <a:fillRect/>
          </a:stretch>
        </p:blipFill>
        <p:spPr>
          <a:xfrm>
            <a:off x="2241754" y="1166812"/>
            <a:ext cx="8642555" cy="4524375"/>
          </a:xfrm>
          <a:prstGeom prst="rect">
            <a:avLst/>
          </a:prstGeom>
        </p:spPr>
      </p:pic>
    </p:spTree>
    <p:extLst>
      <p:ext uri="{BB962C8B-B14F-4D97-AF65-F5344CB8AC3E}">
        <p14:creationId xmlns:p14="http://schemas.microsoft.com/office/powerpoint/2010/main" val="2771942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a:ln>
            <a:solidFill>
              <a:schemeClr val="tx1"/>
            </a:solidFill>
          </a:ln>
        </p:spPr>
        <p:txBody>
          <a:bodyPr>
            <a:normAutofit/>
          </a:bodyPr>
          <a:lstStyle/>
          <a:p>
            <a:r>
              <a:rPr lang="en-US" dirty="0"/>
              <a:t>H.M-Continuous    Series</a:t>
            </a:r>
          </a:p>
        </p:txBody>
      </p:sp>
      <p:graphicFrame>
        <p:nvGraphicFramePr>
          <p:cNvPr id="4" name="Content Placeholder 3"/>
          <p:cNvGraphicFramePr>
            <a:graphicFrameLocks noGrp="1"/>
          </p:cNvGraphicFramePr>
          <p:nvPr>
            <p:ph idx="1"/>
          </p:nvPr>
        </p:nvGraphicFramePr>
        <p:xfrm>
          <a:off x="1905001" y="1219198"/>
          <a:ext cx="8265303" cy="4272282"/>
        </p:xfrm>
        <a:graphic>
          <a:graphicData uri="http://schemas.openxmlformats.org/drawingml/2006/table">
            <a:tbl>
              <a:tblPr firstRow="1" bandRow="1">
                <a:tableStyleId>{5C22544A-7EE6-4342-B048-85BDC9FD1C3A}</a:tableStyleId>
              </a:tblPr>
              <a:tblGrid>
                <a:gridCol w="1564783">
                  <a:extLst>
                    <a:ext uri="{9D8B030D-6E8A-4147-A177-3AD203B41FA5}">
                      <a16:colId xmlns:a16="http://schemas.microsoft.com/office/drawing/2014/main" val="20000"/>
                    </a:ext>
                  </a:extLst>
                </a:gridCol>
                <a:gridCol w="1635617">
                  <a:extLst>
                    <a:ext uri="{9D8B030D-6E8A-4147-A177-3AD203B41FA5}">
                      <a16:colId xmlns:a16="http://schemas.microsoft.com/office/drawing/2014/main" val="20001"/>
                    </a:ext>
                  </a:extLst>
                </a:gridCol>
                <a:gridCol w="1123967">
                  <a:extLst>
                    <a:ext uri="{9D8B030D-6E8A-4147-A177-3AD203B41FA5}">
                      <a16:colId xmlns:a16="http://schemas.microsoft.com/office/drawing/2014/main" val="20002"/>
                    </a:ext>
                  </a:extLst>
                </a:gridCol>
                <a:gridCol w="1695433">
                  <a:extLst>
                    <a:ext uri="{9D8B030D-6E8A-4147-A177-3AD203B41FA5}">
                      <a16:colId xmlns:a16="http://schemas.microsoft.com/office/drawing/2014/main" val="20003"/>
                    </a:ext>
                  </a:extLst>
                </a:gridCol>
                <a:gridCol w="2245503">
                  <a:extLst>
                    <a:ext uri="{9D8B030D-6E8A-4147-A177-3AD203B41FA5}">
                      <a16:colId xmlns:a16="http://schemas.microsoft.com/office/drawing/2014/main" val="20004"/>
                    </a:ext>
                  </a:extLst>
                </a:gridCol>
              </a:tblGrid>
              <a:tr h="457926">
                <a:tc>
                  <a:txBody>
                    <a:bodyPr/>
                    <a:lstStyle/>
                    <a:p>
                      <a:pPr algn="ctr"/>
                      <a:r>
                        <a:rPr lang="en-US" sz="2400" dirty="0">
                          <a:solidFill>
                            <a:schemeClr val="tx1"/>
                          </a:solidFill>
                        </a:rPr>
                        <a:t>Marks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M.V(x)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 f /x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57926">
                <a:tc>
                  <a:txBody>
                    <a:bodyPr/>
                    <a:lstStyle/>
                    <a:p>
                      <a:pPr algn="ctr"/>
                      <a:r>
                        <a:rPr lang="en-US" sz="2400" dirty="0">
                          <a:solidFill>
                            <a:schemeClr val="tx1"/>
                          </a:solidFill>
                        </a:rPr>
                        <a:t> 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0.1000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57926">
                <a:tc>
                  <a:txBody>
                    <a:bodyPr/>
                    <a:lstStyle/>
                    <a:p>
                      <a:pPr algn="ctr"/>
                      <a:r>
                        <a:rPr lang="en-US" sz="2400" dirty="0">
                          <a:solidFill>
                            <a:schemeClr val="tx1"/>
                          </a:solidFill>
                        </a:rPr>
                        <a:t>20-40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0.0333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0.4329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57926">
                <a:tc>
                  <a:txBody>
                    <a:bodyPr/>
                    <a:lstStyle/>
                    <a:p>
                      <a:pPr algn="ctr"/>
                      <a:r>
                        <a:rPr lang="en-US" sz="2400" dirty="0">
                          <a:solidFill>
                            <a:schemeClr val="tx1"/>
                          </a:solidFill>
                        </a:rPr>
                        <a:t>40-60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0.0200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0.3400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57926">
                <a:tc>
                  <a:txBody>
                    <a:bodyPr/>
                    <a:lstStyle/>
                    <a:p>
                      <a:pPr algn="ctr"/>
                      <a:r>
                        <a:rPr lang="en-US" sz="2400" dirty="0">
                          <a:solidFill>
                            <a:schemeClr val="tx1"/>
                          </a:solidFill>
                        </a:rPr>
                        <a:t>60-80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0.0143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0.3003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57926">
                <a:tc>
                  <a:txBody>
                    <a:bodyPr/>
                    <a:lstStyle/>
                    <a:p>
                      <a:pPr algn="ctr"/>
                      <a:r>
                        <a:rPr lang="en-US" sz="2400" dirty="0">
                          <a:solidFill>
                            <a:schemeClr val="tx1"/>
                          </a:solidFill>
                        </a:rPr>
                        <a:t>80-100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0.0111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0.2553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57926">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N=85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∑f/x=2.4285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86889">
                <a:tc gridSpan="5">
                  <a:txBody>
                    <a:bodyPr/>
                    <a:lstStyle/>
                    <a:p>
                      <a:pPr algn="ctr"/>
                      <a:r>
                        <a:rPr lang="en-US" sz="3200" dirty="0">
                          <a:solidFill>
                            <a:schemeClr val="tx1"/>
                          </a:solidFill>
                        </a:rPr>
                        <a:t>H.M=N/∑f/x=85/2.4285</a:t>
                      </a:r>
                    </a:p>
                    <a:p>
                      <a:pPr algn="ctr"/>
                      <a:r>
                        <a:rPr lang="en-US" sz="3200" dirty="0">
                          <a:solidFill>
                            <a:schemeClr val="tx1"/>
                          </a:solidFill>
                        </a:rPr>
                        <a:t>H.M=</a:t>
                      </a:r>
                      <a:r>
                        <a:rPr lang="en-US" sz="3200" b="1" dirty="0">
                          <a:solidFill>
                            <a:schemeClr val="tx1"/>
                          </a:solidFill>
                        </a:rPr>
                        <a:t>35.001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a:ln>
            <a:solidFill>
              <a:schemeClr val="tx1"/>
            </a:solidFill>
          </a:ln>
        </p:spPr>
        <p:txBody>
          <a:bodyPr>
            <a:normAutofit/>
          </a:bodyPr>
          <a:lstStyle/>
          <a:p>
            <a:r>
              <a:rPr lang="en-US" dirty="0"/>
              <a:t> DISPERSION</a:t>
            </a:r>
          </a:p>
        </p:txBody>
      </p:sp>
      <p:sp>
        <p:nvSpPr>
          <p:cNvPr id="3" name="Content Placeholder 2"/>
          <p:cNvSpPr>
            <a:spLocks noGrp="1"/>
          </p:cNvSpPr>
          <p:nvPr>
            <p:ph idx="1"/>
          </p:nvPr>
        </p:nvSpPr>
        <p:spPr>
          <a:xfrm>
            <a:off x="1981200" y="1295401"/>
            <a:ext cx="8229600" cy="4830763"/>
          </a:xfrm>
          <a:ln>
            <a:solidFill>
              <a:schemeClr val="tx1"/>
            </a:solidFill>
          </a:ln>
        </p:spPr>
        <p:txBody>
          <a:bodyPr>
            <a:normAutofit/>
          </a:bodyPr>
          <a:lstStyle/>
          <a:p>
            <a:pPr marL="514350" indent="-514350"/>
            <a:r>
              <a:rPr lang="en-US" dirty="0"/>
              <a:t>An average is a single value which represents a set of values in a distribution.</a:t>
            </a:r>
          </a:p>
          <a:p>
            <a:pPr marL="514350" indent="-514350"/>
            <a:r>
              <a:rPr lang="en-US" dirty="0"/>
              <a:t>Dispersion on the other hand, indicate the extent to which individual values fall away from the  average or central value.</a:t>
            </a:r>
          </a:p>
          <a:p>
            <a:pPr marL="514350" indent="-514350"/>
            <a:r>
              <a:rPr lang="en-US" dirty="0"/>
              <a:t>“Dispersion is the measure of variation of the items”</a:t>
            </a:r>
          </a:p>
          <a:p>
            <a:pPr marL="514350" indent="-514350"/>
            <a:r>
              <a:rPr lang="en-US" dirty="0"/>
              <a:t>“The degree to which numerical data tend to spread about the average value is called the variation or dispersion”</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a:ln>
            <a:solidFill>
              <a:schemeClr val="tx1"/>
            </a:solidFill>
          </a:ln>
        </p:spPr>
        <p:txBody>
          <a:bodyPr>
            <a:normAutofit/>
          </a:bodyPr>
          <a:lstStyle/>
          <a:p>
            <a:r>
              <a:rPr lang="en-US" dirty="0"/>
              <a:t> MEASURES OF DISPERSION</a:t>
            </a:r>
          </a:p>
        </p:txBody>
      </p:sp>
      <p:sp>
        <p:nvSpPr>
          <p:cNvPr id="3" name="Content Placeholder 2"/>
          <p:cNvSpPr>
            <a:spLocks noGrp="1"/>
          </p:cNvSpPr>
          <p:nvPr>
            <p:ph idx="1"/>
          </p:nvPr>
        </p:nvSpPr>
        <p:spPr>
          <a:xfrm>
            <a:off x="1981200" y="1295401"/>
            <a:ext cx="8229600" cy="4830763"/>
          </a:xfrm>
          <a:ln>
            <a:solidFill>
              <a:schemeClr val="tx1"/>
            </a:solidFill>
          </a:ln>
        </p:spPr>
        <p:txBody>
          <a:bodyPr>
            <a:normAutofit/>
          </a:bodyPr>
          <a:lstStyle/>
          <a:p>
            <a:pPr marL="514350" indent="-514350">
              <a:buFont typeface="+mj-lt"/>
              <a:buAutoNum type="arabicPeriod"/>
            </a:pPr>
            <a:r>
              <a:rPr lang="en-US" dirty="0"/>
              <a:t>Range</a:t>
            </a:r>
          </a:p>
          <a:p>
            <a:pPr marL="514350" indent="-514350">
              <a:buFont typeface="+mj-lt"/>
              <a:buAutoNum type="arabicPeriod"/>
            </a:pPr>
            <a:r>
              <a:rPr lang="en-US" dirty="0"/>
              <a:t>Inter-quartile range</a:t>
            </a:r>
          </a:p>
          <a:p>
            <a:pPr marL="514350" indent="-514350">
              <a:buFont typeface="+mj-lt"/>
              <a:buAutoNum type="arabicPeriod"/>
            </a:pPr>
            <a:r>
              <a:rPr lang="en-US" dirty="0"/>
              <a:t>Quartile Deviation</a:t>
            </a:r>
          </a:p>
          <a:p>
            <a:pPr marL="514350" indent="-514350">
              <a:buFont typeface="+mj-lt"/>
              <a:buAutoNum type="arabicPeriod"/>
            </a:pPr>
            <a:r>
              <a:rPr lang="en-US" dirty="0"/>
              <a:t>Mean Deviation(Mean Absolute Deviation)</a:t>
            </a:r>
          </a:p>
          <a:p>
            <a:pPr marL="514350" indent="-514350">
              <a:buFont typeface="+mj-lt"/>
              <a:buAutoNum type="arabicPeriod"/>
            </a:pPr>
            <a:r>
              <a:rPr lang="en-US" dirty="0"/>
              <a:t>Standard Deviation</a:t>
            </a:r>
          </a:p>
          <a:p>
            <a:pPr marL="514350" indent="-514350">
              <a:buFont typeface="+mj-lt"/>
              <a:buAutoNum type="arabicPeriod"/>
            </a:pPr>
            <a:r>
              <a:rPr lang="en-US" dirty="0"/>
              <a:t>Lorenz Curve</a:t>
            </a:r>
          </a:p>
          <a:p>
            <a:pPr marL="514350" indent="-514350">
              <a:buFont typeface="+mj-lt"/>
              <a:buAutoNum type="arabicPeriod"/>
            </a:pPr>
            <a:r>
              <a:rPr lang="en-US" dirty="0"/>
              <a:t>Co-efficient of Variation (CV)</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a:ln>
            <a:solidFill>
              <a:schemeClr val="tx1"/>
            </a:solidFill>
          </a:ln>
        </p:spPr>
        <p:txBody>
          <a:bodyPr/>
          <a:lstStyle/>
          <a:p>
            <a:r>
              <a:rPr lang="en-US" dirty="0"/>
              <a:t>1.Range</a:t>
            </a:r>
          </a:p>
        </p:txBody>
      </p:sp>
      <p:sp>
        <p:nvSpPr>
          <p:cNvPr id="3" name="Content Placeholder 2"/>
          <p:cNvSpPr>
            <a:spLocks noGrp="1"/>
          </p:cNvSpPr>
          <p:nvPr>
            <p:ph idx="1"/>
          </p:nvPr>
        </p:nvSpPr>
        <p:spPr>
          <a:xfrm>
            <a:off x="1981200" y="1295401"/>
            <a:ext cx="8229600" cy="4830763"/>
          </a:xfrm>
          <a:ln>
            <a:solidFill>
              <a:schemeClr val="tx1"/>
            </a:solidFill>
          </a:ln>
        </p:spPr>
        <p:txBody>
          <a:bodyPr>
            <a:normAutofit/>
          </a:bodyPr>
          <a:lstStyle/>
          <a:p>
            <a:pPr marL="514350" indent="-514350">
              <a:buNone/>
            </a:pPr>
            <a:r>
              <a:rPr lang="en-US" dirty="0"/>
              <a:t>	Range is defined as the difference between the two-extreme values of a series. i.e., the largest and smallest item.</a:t>
            </a:r>
          </a:p>
          <a:p>
            <a:pPr marL="514350" indent="-514350">
              <a:buNone/>
            </a:pPr>
            <a:r>
              <a:rPr lang="en-US" dirty="0"/>
              <a:t>	Range= L-S (Largest- Smallest)</a:t>
            </a:r>
          </a:p>
          <a:p>
            <a:pPr marL="514350" indent="-514350">
              <a:buNone/>
            </a:pPr>
            <a:r>
              <a:rPr lang="en-US" dirty="0"/>
              <a:t>	Co-efficient of Range=(L-S)/(L+S)</a:t>
            </a:r>
          </a:p>
          <a:p>
            <a:pPr marL="514350" indent="-514350">
              <a:buNone/>
            </a:pPr>
            <a:r>
              <a:rPr lang="en-US" u="sng" dirty="0"/>
              <a:t>Uses</a:t>
            </a:r>
          </a:p>
          <a:p>
            <a:pPr marL="514350" indent="-514350"/>
            <a:r>
              <a:rPr lang="en-US" dirty="0"/>
              <a:t>Quality Control</a:t>
            </a:r>
          </a:p>
          <a:p>
            <a:pPr marL="514350" indent="-514350"/>
            <a:r>
              <a:rPr lang="en-US" dirty="0"/>
              <a:t>Share Price Movements</a:t>
            </a:r>
          </a:p>
          <a:p>
            <a:pPr marL="514350" indent="-514350"/>
            <a:r>
              <a:rPr lang="en-US" dirty="0"/>
              <a:t>Weather Forecasts</a:t>
            </a:r>
          </a:p>
          <a:p>
            <a:pPr marL="514350" indent="-514350"/>
            <a:r>
              <a:rPr lang="en-US" dirty="0"/>
              <a:t>Everyday life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a:ln>
            <a:solidFill>
              <a:schemeClr val="tx1"/>
            </a:solidFill>
          </a:ln>
        </p:spPr>
        <p:txBody>
          <a:bodyPr/>
          <a:lstStyle/>
          <a:p>
            <a:r>
              <a:rPr lang="en-US" dirty="0"/>
              <a:t>2.Inter Quartile Range</a:t>
            </a:r>
          </a:p>
        </p:txBody>
      </p:sp>
      <p:sp>
        <p:nvSpPr>
          <p:cNvPr id="3" name="Content Placeholder 2"/>
          <p:cNvSpPr>
            <a:spLocks noGrp="1"/>
          </p:cNvSpPr>
          <p:nvPr>
            <p:ph idx="1"/>
          </p:nvPr>
        </p:nvSpPr>
        <p:spPr>
          <a:xfrm>
            <a:off x="1981200" y="1295401"/>
            <a:ext cx="8229600" cy="4830763"/>
          </a:xfrm>
          <a:ln>
            <a:solidFill>
              <a:schemeClr val="tx1"/>
            </a:solidFill>
          </a:ln>
        </p:spPr>
        <p:txBody>
          <a:bodyPr>
            <a:normAutofit/>
          </a:bodyPr>
          <a:lstStyle/>
          <a:p>
            <a:pPr marL="514350" indent="-514350" algn="just"/>
            <a:r>
              <a:rPr lang="en-US" dirty="0"/>
              <a:t>Inter quartile range is defined as the difference between two extreme quartiles of a  series. In other words, IQR is the difference between the 3</a:t>
            </a:r>
            <a:r>
              <a:rPr lang="en-US" baseline="30000" dirty="0"/>
              <a:t>rd</a:t>
            </a:r>
            <a:r>
              <a:rPr lang="en-US" dirty="0"/>
              <a:t> and 1</a:t>
            </a:r>
            <a:r>
              <a:rPr lang="en-US" baseline="30000" dirty="0"/>
              <a:t>st</a:t>
            </a:r>
            <a:r>
              <a:rPr lang="en-US" dirty="0"/>
              <a:t> quartile.</a:t>
            </a:r>
          </a:p>
          <a:p>
            <a:pPr marL="514350" indent="-514350"/>
            <a:r>
              <a:rPr lang="en-US" dirty="0"/>
              <a:t>IQR= (Q3-Q1)</a:t>
            </a:r>
          </a:p>
          <a:p>
            <a:pPr marL="514350" indent="-514350"/>
            <a:r>
              <a:rPr lang="en-US" dirty="0"/>
              <a:t>Co-efficient of IQR= (Q3-Q1)/(Q3+Q1)</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a:ln>
            <a:solidFill>
              <a:schemeClr val="tx1"/>
            </a:solidFill>
          </a:ln>
        </p:spPr>
        <p:txBody>
          <a:bodyPr/>
          <a:lstStyle/>
          <a:p>
            <a:r>
              <a:rPr lang="en-US" dirty="0"/>
              <a:t>3.Semi Inter Quartile Range (QD)</a:t>
            </a:r>
          </a:p>
        </p:txBody>
      </p:sp>
      <p:sp>
        <p:nvSpPr>
          <p:cNvPr id="3" name="Content Placeholder 2"/>
          <p:cNvSpPr>
            <a:spLocks noGrp="1"/>
          </p:cNvSpPr>
          <p:nvPr>
            <p:ph idx="1"/>
          </p:nvPr>
        </p:nvSpPr>
        <p:spPr>
          <a:xfrm>
            <a:off x="1981200" y="1295401"/>
            <a:ext cx="8229600" cy="4830763"/>
          </a:xfrm>
          <a:ln>
            <a:solidFill>
              <a:schemeClr val="tx1"/>
            </a:solidFill>
          </a:ln>
        </p:spPr>
        <p:txBody>
          <a:bodyPr>
            <a:normAutofit/>
          </a:bodyPr>
          <a:lstStyle/>
          <a:p>
            <a:pPr marL="514350" indent="-514350" algn="just"/>
            <a:r>
              <a:rPr lang="en-US" dirty="0"/>
              <a:t>Semi Inter quartile range(Quartile Deviation) is defined as the average of the difference between two extreme quartiles of a  series. In other words, Quartile Deviation=(Q3-Q1)/2</a:t>
            </a:r>
          </a:p>
          <a:p>
            <a:pPr marL="514350" indent="-514350"/>
            <a:r>
              <a:rPr lang="en-US" dirty="0"/>
              <a:t>Co-efficient of Q.D= (Q3-Q1)/(Q3+Q1)</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a:ln>
            <a:solidFill>
              <a:schemeClr val="tx1"/>
            </a:solidFill>
          </a:ln>
        </p:spPr>
        <p:txBody>
          <a:bodyPr>
            <a:normAutofit/>
          </a:bodyPr>
          <a:lstStyle/>
          <a:p>
            <a:r>
              <a:rPr lang="en-US" dirty="0"/>
              <a:t>4.Mean Deviation (MD)</a:t>
            </a:r>
          </a:p>
        </p:txBody>
      </p:sp>
      <p:sp>
        <p:nvSpPr>
          <p:cNvPr id="3" name="Content Placeholder 2"/>
          <p:cNvSpPr>
            <a:spLocks noGrp="1"/>
          </p:cNvSpPr>
          <p:nvPr>
            <p:ph idx="1"/>
          </p:nvPr>
        </p:nvSpPr>
        <p:spPr>
          <a:xfrm>
            <a:off x="1981200" y="1295401"/>
            <a:ext cx="8229600" cy="4830763"/>
          </a:xfrm>
          <a:ln>
            <a:solidFill>
              <a:schemeClr val="tx1"/>
            </a:solidFill>
          </a:ln>
        </p:spPr>
        <p:txBody>
          <a:bodyPr>
            <a:normAutofit/>
          </a:bodyPr>
          <a:lstStyle/>
          <a:p>
            <a:pPr marL="514350" indent="-514350" algn="just"/>
            <a:r>
              <a:rPr lang="en-US" dirty="0"/>
              <a:t>Mean Deviation may be defined as the arithmetic average of the deviations of items of a series taken from its central value ignoring the plus and minus signs.</a:t>
            </a:r>
          </a:p>
          <a:p>
            <a:pPr marL="514350" indent="-514350" algn="just"/>
            <a:r>
              <a:rPr lang="en-US" dirty="0"/>
              <a:t>The central value may be any type of average, but preference is given for mean, median and mode.</a:t>
            </a:r>
          </a:p>
          <a:p>
            <a:pPr marL="514350" indent="-514350" algn="just"/>
            <a:r>
              <a:rPr lang="en-US" dirty="0"/>
              <a:t>If nothing is mentioned about the average, the median is the average about which deviation should be taken.</a:t>
            </a:r>
          </a:p>
          <a:p>
            <a:pPr marL="514350" indent="-514350" algn="just"/>
            <a:r>
              <a:rPr lang="en-US" dirty="0"/>
              <a:t>Co-efficient of Mean Deviation= M.D/ Average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828801" y="214314"/>
            <a:ext cx="8639175" cy="852487"/>
          </a:xfrm>
          <a:ln>
            <a:solidFill>
              <a:schemeClr val="tx1"/>
            </a:solidFill>
          </a:ln>
        </p:spPr>
        <p:txBody>
          <a:bodyPr/>
          <a:lstStyle/>
          <a:p>
            <a:pPr eaLnBrk="1" hangingPunct="1"/>
            <a:r>
              <a:rPr lang="en-US" b="1" dirty="0"/>
              <a:t>Mean Absolute Deviation</a:t>
            </a:r>
          </a:p>
        </p:txBody>
      </p:sp>
      <p:sp>
        <p:nvSpPr>
          <p:cNvPr id="16387" name="Rectangle 3"/>
          <p:cNvSpPr>
            <a:spLocks noGrp="1" noChangeArrowheads="1"/>
          </p:cNvSpPr>
          <p:nvPr>
            <p:ph type="body" sz="half" idx="1"/>
          </p:nvPr>
        </p:nvSpPr>
        <p:spPr>
          <a:xfrm>
            <a:off x="2590801" y="1676400"/>
            <a:ext cx="7046913" cy="1371600"/>
          </a:xfrm>
          <a:ln>
            <a:solidFill>
              <a:schemeClr val="tx1"/>
            </a:solidFill>
          </a:ln>
        </p:spPr>
        <p:txBody>
          <a:bodyPr/>
          <a:lstStyle/>
          <a:p>
            <a:pPr marL="0" indent="0">
              <a:buNone/>
            </a:pPr>
            <a:r>
              <a:rPr lang="en-US" dirty="0"/>
              <a:t>The  </a:t>
            </a:r>
            <a:r>
              <a:rPr lang="en-US" b="1" dirty="0"/>
              <a:t>mean absolute deviation</a:t>
            </a:r>
            <a:r>
              <a:rPr lang="en-US" dirty="0"/>
              <a:t> formula can be represented using Sigma Notation:</a:t>
            </a:r>
          </a:p>
          <a:p>
            <a:pPr marL="0" indent="0">
              <a:buNone/>
            </a:pPr>
            <a:endParaRPr lang="en-US" dirty="0"/>
          </a:p>
        </p:txBody>
      </p:sp>
      <p:graphicFrame>
        <p:nvGraphicFramePr>
          <p:cNvPr id="16388" name="Object 4"/>
          <p:cNvGraphicFramePr>
            <a:graphicFrameLocks noGrp="1" noChangeAspect="1"/>
          </p:cNvGraphicFramePr>
          <p:nvPr>
            <p:ph sz="quarter" idx="2"/>
          </p:nvPr>
        </p:nvGraphicFramePr>
        <p:xfrm>
          <a:off x="3505200" y="3270251"/>
          <a:ext cx="3276600" cy="1198563"/>
        </p:xfrm>
        <a:graphic>
          <a:graphicData uri="http://schemas.openxmlformats.org/presentationml/2006/ole">
            <mc:AlternateContent xmlns:mc="http://schemas.openxmlformats.org/markup-compatibility/2006">
              <mc:Choice xmlns:v="urn:schemas-microsoft-com:vml" Requires="v">
                <p:oleObj name="Equation" r:id="rId2" imgW="1180588" imgH="431613" progId="">
                  <p:embed/>
                </p:oleObj>
              </mc:Choice>
              <mc:Fallback>
                <p:oleObj name="Equation" r:id="rId2" imgW="1180588" imgH="431613" progId="">
                  <p:embed/>
                  <p:pic>
                    <p:nvPicPr>
                      <p:cNvPr id="16388"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270251"/>
                        <a:ext cx="3276600" cy="1198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
          <p:cNvGrpSpPr>
            <a:grpSpLocks/>
          </p:cNvGrpSpPr>
          <p:nvPr/>
        </p:nvGrpSpPr>
        <p:grpSpPr bwMode="auto">
          <a:xfrm>
            <a:off x="2667001" y="4800601"/>
            <a:ext cx="6715125" cy="1281113"/>
            <a:chOff x="1143000" y="4800600"/>
            <a:chExt cx="6715125" cy="1281113"/>
          </a:xfrm>
        </p:grpSpPr>
        <p:sp>
          <p:nvSpPr>
            <p:cNvPr id="13318" name="Text Box 7"/>
            <p:cNvSpPr txBox="1">
              <a:spLocks noChangeArrowheads="1"/>
            </p:cNvSpPr>
            <p:nvPr/>
          </p:nvSpPr>
          <p:spPr bwMode="auto">
            <a:xfrm>
              <a:off x="1143000" y="4800600"/>
              <a:ext cx="6715125" cy="1281113"/>
            </a:xfrm>
            <a:prstGeom prst="rect">
              <a:avLst/>
            </a:prstGeom>
            <a:noFill/>
            <a:ln w="9525">
              <a:solidFill>
                <a:schemeClr val="tx1"/>
              </a:solidFill>
              <a:miter lim="800000"/>
              <a:headEnd/>
              <a:tailEnd/>
            </a:ln>
            <a:effectLst/>
          </p:spPr>
          <p:txBody>
            <a:bodyPr>
              <a:spAutoFit/>
            </a:bodyPr>
            <a:lstStyle/>
            <a:p>
              <a:r>
                <a:rPr lang="en-US" sz="2800" dirty="0">
                  <a:latin typeface="Comic Sans MS" pitchFamily="66" charset="0"/>
                </a:rPr>
                <a:t>Where </a:t>
              </a:r>
              <a:r>
                <a:rPr lang="en-US" sz="2800" b="1" dirty="0">
                  <a:latin typeface="Comic Sans MS" pitchFamily="66" charset="0"/>
                </a:rPr>
                <a:t>mean</a:t>
              </a:r>
              <a:r>
                <a:rPr lang="en-US" sz="2800" dirty="0">
                  <a:latin typeface="Comic Sans MS" pitchFamily="66" charset="0"/>
                </a:rPr>
                <a:t> is represented by      and </a:t>
              </a:r>
              <a:r>
                <a:rPr lang="en-US" sz="3200" b="1" i="1" dirty="0">
                  <a:latin typeface="Times New Roman" pitchFamily="18" charset="0"/>
                </a:rPr>
                <a:t>n</a:t>
              </a:r>
              <a:r>
                <a:rPr lang="en-US" sz="2800" dirty="0">
                  <a:latin typeface="Comic Sans MS" pitchFamily="66" charset="0"/>
                </a:rPr>
                <a:t> is the number of items.</a:t>
              </a:r>
            </a:p>
            <a:p>
              <a:endParaRPr lang="en-US" dirty="0">
                <a:latin typeface="Comic Sans MS" pitchFamily="66" charset="0"/>
              </a:endParaRPr>
            </a:p>
          </p:txBody>
        </p:sp>
        <p:graphicFrame>
          <p:nvGraphicFramePr>
            <p:cNvPr id="13319" name="Object 8"/>
            <p:cNvGraphicFramePr>
              <a:graphicFrameLocks noChangeAspect="1"/>
            </p:cNvGraphicFramePr>
            <p:nvPr/>
          </p:nvGraphicFramePr>
          <p:xfrm>
            <a:off x="6400800" y="4834719"/>
            <a:ext cx="417513" cy="452438"/>
          </p:xfrm>
          <a:graphic>
            <a:graphicData uri="http://schemas.openxmlformats.org/presentationml/2006/ole">
              <mc:AlternateContent xmlns:mc="http://schemas.openxmlformats.org/markup-compatibility/2006">
                <mc:Choice xmlns:v="urn:schemas-microsoft-com:vml" Requires="v">
                  <p:oleObj name="Equation" r:id="rId4" imgW="152268" imgH="164957" progId="">
                    <p:embed/>
                  </p:oleObj>
                </mc:Choice>
                <mc:Fallback>
                  <p:oleObj name="Equation" r:id="rId4" imgW="152268" imgH="164957" progId="">
                    <p:embed/>
                    <p:pic>
                      <p:nvPicPr>
                        <p:cNvPr id="13319"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834719"/>
                          <a:ext cx="417513" cy="452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bg/>
                                          </p:spTgt>
                                        </p:tgtEl>
                                        <p:attrNameLst>
                                          <p:attrName>style.visibility</p:attrName>
                                        </p:attrNameLst>
                                      </p:cBhvr>
                                      <p:to>
                                        <p:strVal val="visible"/>
                                      </p:to>
                                    </p:set>
                                    <p:animEffect transition="in" filter="fade">
                                      <p:cBhvr>
                                        <p:cTn id="7" dur="500"/>
                                        <p:tgtEl>
                                          <p:spTgt spid="1638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fade">
                                      <p:cBhvr>
                                        <p:cTn id="12" dur="500"/>
                                        <p:tgtEl>
                                          <p:spTgt spid="163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6388"/>
                                        </p:tgtEl>
                                        <p:attrNameLst>
                                          <p:attrName>style.visibility</p:attrName>
                                        </p:attrNameLst>
                                      </p:cBhvr>
                                      <p:to>
                                        <p:strVal val="visible"/>
                                      </p:to>
                                    </p:set>
                                    <p:animEffect transition="in" filter="fade">
                                      <p:cBhvr>
                                        <p:cTn id="17" dur="500"/>
                                        <p:tgtEl>
                                          <p:spTgt spid="163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a:ln>
            <a:solidFill>
              <a:schemeClr val="tx1"/>
            </a:solidFill>
          </a:ln>
        </p:spPr>
        <p:txBody>
          <a:bodyPr>
            <a:normAutofit/>
          </a:bodyPr>
          <a:lstStyle/>
          <a:p>
            <a:r>
              <a:rPr lang="en-US" dirty="0"/>
              <a:t>5.Standard  Deviation (SD)</a:t>
            </a:r>
          </a:p>
        </p:txBody>
      </p:sp>
      <p:sp>
        <p:nvSpPr>
          <p:cNvPr id="3" name="Content Placeholder 2"/>
          <p:cNvSpPr>
            <a:spLocks noGrp="1"/>
          </p:cNvSpPr>
          <p:nvPr>
            <p:ph idx="1"/>
          </p:nvPr>
        </p:nvSpPr>
        <p:spPr>
          <a:xfrm>
            <a:off x="1981200" y="1295401"/>
            <a:ext cx="8229600" cy="4830763"/>
          </a:xfrm>
          <a:ln>
            <a:solidFill>
              <a:schemeClr val="tx1"/>
            </a:solidFill>
          </a:ln>
        </p:spPr>
        <p:txBody>
          <a:bodyPr>
            <a:normAutofit/>
          </a:bodyPr>
          <a:lstStyle/>
          <a:p>
            <a:pPr marL="514350" indent="-514350" algn="just"/>
            <a:r>
              <a:rPr lang="en-US" dirty="0"/>
              <a:t>Standard Deviation may be defined as the square root of the arithmetic averages of the squares of the deviations taken from the arithmetic average of a series.</a:t>
            </a:r>
          </a:p>
          <a:p>
            <a:pPr marL="514350" indent="-514350" algn="just"/>
            <a:r>
              <a:rPr lang="en-US" dirty="0"/>
              <a:t>Introduced by a mathematician Prof. Karl Pearson in 1823.</a:t>
            </a:r>
          </a:p>
          <a:p>
            <a:pPr marL="514350" indent="-514350" algn="just"/>
            <a:r>
              <a:rPr lang="en-US" dirty="0"/>
              <a:t>Standard deviation is also called as Root Mean Square Deviation. (R.M.S)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2209800" y="609600"/>
            <a:ext cx="7772400" cy="1143000"/>
          </a:xfrm>
          <a:prstGeom prst="rect">
            <a:avLst/>
          </a:prstGeom>
          <a:noFill/>
          <a:ln w="12700">
            <a:solidFill>
              <a:schemeClr val="tx1"/>
            </a:solidFill>
            <a:miter lim="800000"/>
            <a:headEnd/>
            <a:tailEnd/>
          </a:ln>
          <a:effectLst/>
        </p:spPr>
        <p:txBody>
          <a:bodyPr lIns="90488" tIns="44450" rIns="90488" bIns="44450" anchor="ctr"/>
          <a:lstStyle/>
          <a:p>
            <a:pPr algn="ctr" eaLnBrk="0" hangingPunct="0"/>
            <a:r>
              <a:rPr lang="en-US" sz="3600" b="1" dirty="0">
                <a:solidFill>
                  <a:schemeClr val="tx2"/>
                </a:solidFill>
              </a:rPr>
              <a:t> Standard Deviation for a Frequency Distribution</a:t>
            </a:r>
          </a:p>
        </p:txBody>
      </p:sp>
      <p:graphicFrame>
        <p:nvGraphicFramePr>
          <p:cNvPr id="8195" name="Object 3">
            <a:hlinkClick r:id="" action="ppaction://ole?verb=0"/>
          </p:cNvPr>
          <p:cNvGraphicFramePr>
            <a:graphicFrameLocks/>
          </p:cNvGraphicFramePr>
          <p:nvPr/>
        </p:nvGraphicFramePr>
        <p:xfrm>
          <a:off x="3657600" y="2133600"/>
          <a:ext cx="5503862" cy="3200400"/>
        </p:xfrm>
        <a:graphic>
          <a:graphicData uri="http://schemas.openxmlformats.org/presentationml/2006/ole">
            <mc:AlternateContent xmlns:mc="http://schemas.openxmlformats.org/markup-compatibility/2006">
              <mc:Choice xmlns:v="urn:schemas-microsoft-com:vml" Requires="v">
                <p:oleObj name="Equation" r:id="rId3" imgW="1244520" imgH="482400" progId="Equation.3">
                  <p:embed/>
                </p:oleObj>
              </mc:Choice>
              <mc:Fallback>
                <p:oleObj name="Equation" r:id="rId3" imgW="1244520" imgH="482400" progId="Equation.3">
                  <p:embed/>
                  <p:pic>
                    <p:nvPicPr>
                      <p:cNvPr id="8195" name="Object 3">
                        <a:hlinkClick r:id="" action="ppaction://ole?verb=0"/>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133600"/>
                        <a:ext cx="5503862" cy="3200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58D34-42A0-BBF0-B408-CA15A5FC30E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54B1C938-FEA1-2F1E-FB0B-DE17AF1417D6}"/>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1AA81553-32DF-CF25-8AFB-BB781BE60C1E}"/>
              </a:ext>
            </a:extLst>
          </p:cNvPr>
          <p:cNvPicPr>
            <a:picLocks noChangeAspect="1"/>
          </p:cNvPicPr>
          <p:nvPr/>
        </p:nvPicPr>
        <p:blipFill>
          <a:blip r:embed="rId2"/>
          <a:stretch>
            <a:fillRect/>
          </a:stretch>
        </p:blipFill>
        <p:spPr>
          <a:xfrm>
            <a:off x="2852737" y="1614487"/>
            <a:ext cx="6486525" cy="3629025"/>
          </a:xfrm>
          <a:prstGeom prst="rect">
            <a:avLst/>
          </a:prstGeom>
        </p:spPr>
      </p:pic>
    </p:spTree>
    <p:extLst>
      <p:ext uri="{BB962C8B-B14F-4D97-AF65-F5344CB8AC3E}">
        <p14:creationId xmlns:p14="http://schemas.microsoft.com/office/powerpoint/2010/main" val="3576549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a:ln>
            <a:solidFill>
              <a:schemeClr val="tx1"/>
            </a:solidFill>
          </a:ln>
        </p:spPr>
        <p:txBody>
          <a:bodyPr>
            <a:normAutofit/>
          </a:bodyPr>
          <a:lstStyle/>
          <a:p>
            <a:r>
              <a:rPr lang="en-US" dirty="0"/>
              <a:t>6.Lorenz Curve</a:t>
            </a:r>
          </a:p>
        </p:txBody>
      </p:sp>
      <p:sp>
        <p:nvSpPr>
          <p:cNvPr id="3" name="Content Placeholder 2"/>
          <p:cNvSpPr>
            <a:spLocks noGrp="1"/>
          </p:cNvSpPr>
          <p:nvPr>
            <p:ph idx="1"/>
          </p:nvPr>
        </p:nvSpPr>
        <p:spPr>
          <a:xfrm>
            <a:off x="1981200" y="1295401"/>
            <a:ext cx="8229600" cy="4830763"/>
          </a:xfrm>
          <a:ln>
            <a:solidFill>
              <a:schemeClr val="tx1"/>
            </a:solidFill>
          </a:ln>
        </p:spPr>
        <p:txBody>
          <a:bodyPr>
            <a:normAutofit/>
          </a:bodyPr>
          <a:lstStyle/>
          <a:p>
            <a:pPr marL="514350" indent="-514350" algn="just"/>
            <a:r>
              <a:rPr lang="en-US" dirty="0"/>
              <a:t>Graphical way of studying dispersion.</a:t>
            </a:r>
          </a:p>
          <a:p>
            <a:pPr marL="514350" indent="-514350" algn="just"/>
            <a:r>
              <a:rPr lang="en-US" dirty="0"/>
              <a:t>Devised by  Max O Lorenz, a famous economic statistician.</a:t>
            </a:r>
          </a:p>
          <a:p>
            <a:pPr marL="514350" indent="-514350" algn="just"/>
            <a:r>
              <a:rPr lang="en-US" dirty="0"/>
              <a:t>Used to study the distribution of profits, wages, turnover etc…</a:t>
            </a:r>
          </a:p>
          <a:p>
            <a:pPr marL="514350" indent="-514350" algn="just"/>
            <a:r>
              <a:rPr lang="en-US" dirty="0"/>
              <a:t>The most common use of this curve is in the study of the degree of inequality in the distribution of income and wealth between countries, or between different time periods.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981200" y="228601"/>
            <a:ext cx="8229600" cy="746125"/>
          </a:xfrm>
          <a:solidFill>
            <a:schemeClr val="bg1"/>
          </a:solidFill>
          <a:ln>
            <a:solidFill>
              <a:schemeClr val="tx1"/>
            </a:solidFill>
          </a:ln>
        </p:spPr>
        <p:txBody>
          <a:bodyPr>
            <a:normAutofit/>
          </a:bodyPr>
          <a:lstStyle/>
          <a:p>
            <a:r>
              <a:rPr lang="en-GB" dirty="0"/>
              <a:t>Lorenz Curve</a:t>
            </a:r>
          </a:p>
        </p:txBody>
      </p:sp>
      <p:sp>
        <p:nvSpPr>
          <p:cNvPr id="68611" name="Line 3"/>
          <p:cNvSpPr>
            <a:spLocks noChangeShapeType="1"/>
          </p:cNvSpPr>
          <p:nvPr/>
        </p:nvSpPr>
        <p:spPr bwMode="auto">
          <a:xfrm>
            <a:off x="2743200" y="1981200"/>
            <a:ext cx="0" cy="3733800"/>
          </a:xfrm>
          <a:prstGeom prst="line">
            <a:avLst/>
          </a:prstGeom>
          <a:noFill/>
          <a:ln w="38100">
            <a:solidFill>
              <a:schemeClr val="tx1"/>
            </a:solidFill>
            <a:round/>
            <a:headEnd/>
            <a:tailEnd/>
          </a:ln>
          <a:effectLst/>
        </p:spPr>
        <p:txBody>
          <a:bodyPr/>
          <a:lstStyle/>
          <a:p>
            <a:endParaRPr lang="en-US"/>
          </a:p>
        </p:txBody>
      </p:sp>
      <p:sp>
        <p:nvSpPr>
          <p:cNvPr id="68612" name="Text Box 4"/>
          <p:cNvSpPr txBox="1">
            <a:spLocks noChangeArrowheads="1"/>
          </p:cNvSpPr>
          <p:nvPr/>
        </p:nvSpPr>
        <p:spPr bwMode="auto">
          <a:xfrm>
            <a:off x="2438400" y="1490663"/>
            <a:ext cx="2895600" cy="336550"/>
          </a:xfrm>
          <a:prstGeom prst="rect">
            <a:avLst/>
          </a:prstGeom>
          <a:noFill/>
          <a:ln w="9525">
            <a:noFill/>
            <a:miter lim="800000"/>
            <a:headEnd/>
            <a:tailEnd/>
          </a:ln>
          <a:effectLst/>
        </p:spPr>
        <p:txBody>
          <a:bodyPr>
            <a:spAutoFit/>
          </a:bodyPr>
          <a:lstStyle/>
          <a:p>
            <a:pPr eaLnBrk="1" hangingPunct="1"/>
            <a:r>
              <a:rPr lang="en-GB" sz="1600">
                <a:latin typeface="Verdana" pitchFamily="34" charset="0"/>
                <a:cs typeface="Times New Roman" pitchFamily="18" charset="0"/>
              </a:rPr>
              <a:t>% of National Income</a:t>
            </a:r>
          </a:p>
        </p:txBody>
      </p:sp>
      <p:sp>
        <p:nvSpPr>
          <p:cNvPr id="68613" name="Line 5"/>
          <p:cNvSpPr>
            <a:spLocks noChangeShapeType="1"/>
          </p:cNvSpPr>
          <p:nvPr/>
        </p:nvSpPr>
        <p:spPr bwMode="auto">
          <a:xfrm>
            <a:off x="2743200" y="5715000"/>
            <a:ext cx="4114800" cy="0"/>
          </a:xfrm>
          <a:prstGeom prst="line">
            <a:avLst/>
          </a:prstGeom>
          <a:noFill/>
          <a:ln w="38100">
            <a:solidFill>
              <a:schemeClr val="tx1"/>
            </a:solidFill>
            <a:round/>
            <a:headEnd/>
            <a:tailEnd/>
          </a:ln>
          <a:effectLst/>
        </p:spPr>
        <p:txBody>
          <a:bodyPr/>
          <a:lstStyle/>
          <a:p>
            <a:endParaRPr lang="en-US"/>
          </a:p>
        </p:txBody>
      </p:sp>
      <p:sp>
        <p:nvSpPr>
          <p:cNvPr id="68614" name="Line 6"/>
          <p:cNvSpPr>
            <a:spLocks noChangeShapeType="1"/>
          </p:cNvSpPr>
          <p:nvPr/>
        </p:nvSpPr>
        <p:spPr bwMode="auto">
          <a:xfrm>
            <a:off x="2743200" y="1981200"/>
            <a:ext cx="4114800" cy="0"/>
          </a:xfrm>
          <a:prstGeom prst="line">
            <a:avLst/>
          </a:prstGeom>
          <a:noFill/>
          <a:ln w="38100">
            <a:solidFill>
              <a:schemeClr val="tx1"/>
            </a:solidFill>
            <a:prstDash val="dashDot"/>
            <a:round/>
            <a:headEnd/>
            <a:tailEnd/>
          </a:ln>
          <a:effectLst/>
        </p:spPr>
        <p:txBody>
          <a:bodyPr/>
          <a:lstStyle/>
          <a:p>
            <a:endParaRPr lang="en-US"/>
          </a:p>
        </p:txBody>
      </p:sp>
      <p:sp>
        <p:nvSpPr>
          <p:cNvPr id="68615" name="Line 7"/>
          <p:cNvSpPr>
            <a:spLocks noChangeShapeType="1"/>
          </p:cNvSpPr>
          <p:nvPr/>
        </p:nvSpPr>
        <p:spPr bwMode="auto">
          <a:xfrm>
            <a:off x="6858000" y="1981200"/>
            <a:ext cx="0" cy="3733800"/>
          </a:xfrm>
          <a:prstGeom prst="line">
            <a:avLst/>
          </a:prstGeom>
          <a:noFill/>
          <a:ln w="38100">
            <a:solidFill>
              <a:schemeClr val="tx1"/>
            </a:solidFill>
            <a:prstDash val="dash"/>
            <a:round/>
            <a:headEnd/>
            <a:tailEnd/>
          </a:ln>
          <a:effectLst/>
        </p:spPr>
        <p:txBody>
          <a:bodyPr/>
          <a:lstStyle/>
          <a:p>
            <a:endParaRPr lang="en-US"/>
          </a:p>
        </p:txBody>
      </p:sp>
      <p:sp>
        <p:nvSpPr>
          <p:cNvPr id="68616" name="Text Box 8"/>
          <p:cNvSpPr txBox="1">
            <a:spLocks noChangeArrowheads="1"/>
          </p:cNvSpPr>
          <p:nvPr/>
        </p:nvSpPr>
        <p:spPr bwMode="auto">
          <a:xfrm>
            <a:off x="5638800" y="5791200"/>
            <a:ext cx="3124200" cy="336550"/>
          </a:xfrm>
          <a:prstGeom prst="rect">
            <a:avLst/>
          </a:prstGeom>
          <a:noFill/>
          <a:ln w="9525">
            <a:noFill/>
            <a:miter lim="800000"/>
            <a:headEnd/>
            <a:tailEnd/>
          </a:ln>
          <a:effectLst/>
        </p:spPr>
        <p:txBody>
          <a:bodyPr>
            <a:spAutoFit/>
          </a:bodyPr>
          <a:lstStyle/>
          <a:p>
            <a:pPr eaLnBrk="1" hangingPunct="1">
              <a:spcBef>
                <a:spcPct val="50000"/>
              </a:spcBef>
            </a:pPr>
            <a:r>
              <a:rPr lang="en-GB" sz="1600">
                <a:latin typeface="Verdana" pitchFamily="34" charset="0"/>
                <a:cs typeface="Times New Roman" pitchFamily="18" charset="0"/>
              </a:rPr>
              <a:t>Percentage of Population</a:t>
            </a:r>
          </a:p>
        </p:txBody>
      </p:sp>
      <p:sp>
        <p:nvSpPr>
          <p:cNvPr id="68617" name="Line 9"/>
          <p:cNvSpPr>
            <a:spLocks noChangeShapeType="1"/>
          </p:cNvSpPr>
          <p:nvPr/>
        </p:nvSpPr>
        <p:spPr bwMode="auto">
          <a:xfrm flipV="1">
            <a:off x="2743200" y="1981200"/>
            <a:ext cx="4114800" cy="3733800"/>
          </a:xfrm>
          <a:prstGeom prst="line">
            <a:avLst/>
          </a:prstGeom>
          <a:noFill/>
          <a:ln w="38100">
            <a:solidFill>
              <a:srgbClr val="FF9900"/>
            </a:solidFill>
            <a:round/>
            <a:headEnd/>
            <a:tailEnd/>
          </a:ln>
          <a:effectLst/>
        </p:spPr>
        <p:txBody>
          <a:bodyPr/>
          <a:lstStyle/>
          <a:p>
            <a:endParaRPr lang="en-US"/>
          </a:p>
        </p:txBody>
      </p:sp>
      <p:sp>
        <p:nvSpPr>
          <p:cNvPr id="68618" name="Text Box 10"/>
          <p:cNvSpPr txBox="1">
            <a:spLocks noChangeArrowheads="1"/>
          </p:cNvSpPr>
          <p:nvPr/>
        </p:nvSpPr>
        <p:spPr bwMode="auto">
          <a:xfrm>
            <a:off x="7391400" y="1905000"/>
            <a:ext cx="2667000" cy="2862322"/>
          </a:xfrm>
          <a:prstGeom prst="rect">
            <a:avLst/>
          </a:prstGeom>
          <a:solidFill>
            <a:schemeClr val="tx1"/>
          </a:solidFill>
          <a:ln w="9525">
            <a:noFill/>
            <a:miter lim="800000"/>
            <a:headEnd/>
            <a:tailEnd/>
          </a:ln>
          <a:effectLst/>
        </p:spPr>
        <p:txBody>
          <a:bodyPr wrap="square">
            <a:spAutoFit/>
          </a:bodyPr>
          <a:lstStyle/>
          <a:p>
            <a:pPr eaLnBrk="1" hangingPunct="1">
              <a:spcBef>
                <a:spcPct val="50000"/>
              </a:spcBef>
            </a:pPr>
            <a:r>
              <a:rPr lang="en-GB" dirty="0">
                <a:solidFill>
                  <a:schemeClr val="bg2"/>
                </a:solidFill>
                <a:latin typeface="Verdana" pitchFamily="34" charset="0"/>
                <a:cs typeface="Times New Roman" pitchFamily="18" charset="0"/>
              </a:rPr>
              <a:t>This line represents the situation if income was distributed equally. The poorest 10% would earn 10% of national income, the poorest 30% would earn 30% of national income.</a:t>
            </a:r>
          </a:p>
        </p:txBody>
      </p:sp>
      <p:sp>
        <p:nvSpPr>
          <p:cNvPr id="68619" name="Line 11"/>
          <p:cNvSpPr>
            <a:spLocks noChangeShapeType="1"/>
          </p:cNvSpPr>
          <p:nvPr/>
        </p:nvSpPr>
        <p:spPr bwMode="auto">
          <a:xfrm flipV="1">
            <a:off x="3429000" y="5105400"/>
            <a:ext cx="0" cy="609600"/>
          </a:xfrm>
          <a:prstGeom prst="line">
            <a:avLst/>
          </a:prstGeom>
          <a:noFill/>
          <a:ln w="28575">
            <a:solidFill>
              <a:schemeClr val="tx1"/>
            </a:solidFill>
            <a:prstDash val="dash"/>
            <a:round/>
            <a:headEnd/>
            <a:tailEnd/>
          </a:ln>
          <a:effectLst/>
        </p:spPr>
        <p:txBody>
          <a:bodyPr/>
          <a:lstStyle/>
          <a:p>
            <a:endParaRPr lang="en-US"/>
          </a:p>
        </p:txBody>
      </p:sp>
      <p:sp>
        <p:nvSpPr>
          <p:cNvPr id="68620" name="Text Box 12"/>
          <p:cNvSpPr txBox="1">
            <a:spLocks noChangeArrowheads="1"/>
          </p:cNvSpPr>
          <p:nvPr/>
        </p:nvSpPr>
        <p:spPr bwMode="auto">
          <a:xfrm>
            <a:off x="3124200" y="5715000"/>
            <a:ext cx="838200" cy="336550"/>
          </a:xfrm>
          <a:prstGeom prst="rect">
            <a:avLst/>
          </a:prstGeom>
          <a:noFill/>
          <a:ln w="9525">
            <a:noFill/>
            <a:miter lim="800000"/>
            <a:headEnd/>
            <a:tailEnd/>
          </a:ln>
          <a:effectLst/>
        </p:spPr>
        <p:txBody>
          <a:bodyPr>
            <a:spAutoFit/>
          </a:bodyPr>
          <a:lstStyle/>
          <a:p>
            <a:pPr eaLnBrk="1" hangingPunct="1">
              <a:spcBef>
                <a:spcPct val="50000"/>
              </a:spcBef>
            </a:pPr>
            <a:r>
              <a:rPr lang="en-GB" sz="1600">
                <a:latin typeface="Verdana" pitchFamily="34" charset="0"/>
                <a:cs typeface="Times New Roman" pitchFamily="18" charset="0"/>
              </a:rPr>
              <a:t>10%</a:t>
            </a:r>
          </a:p>
        </p:txBody>
      </p:sp>
      <p:sp>
        <p:nvSpPr>
          <p:cNvPr id="68621" name="Line 13"/>
          <p:cNvSpPr>
            <a:spLocks noChangeShapeType="1"/>
          </p:cNvSpPr>
          <p:nvPr/>
        </p:nvSpPr>
        <p:spPr bwMode="auto">
          <a:xfrm flipH="1">
            <a:off x="2743200" y="5105400"/>
            <a:ext cx="685800" cy="0"/>
          </a:xfrm>
          <a:prstGeom prst="line">
            <a:avLst/>
          </a:prstGeom>
          <a:noFill/>
          <a:ln w="28575">
            <a:solidFill>
              <a:schemeClr val="tx1"/>
            </a:solidFill>
            <a:prstDash val="dash"/>
            <a:round/>
            <a:headEnd/>
            <a:tailEnd/>
          </a:ln>
          <a:effectLst/>
        </p:spPr>
        <p:txBody>
          <a:bodyPr/>
          <a:lstStyle/>
          <a:p>
            <a:endParaRPr lang="en-US"/>
          </a:p>
        </p:txBody>
      </p:sp>
      <p:sp>
        <p:nvSpPr>
          <p:cNvPr id="68622" name="Text Box 14"/>
          <p:cNvSpPr txBox="1">
            <a:spLocks noChangeArrowheads="1"/>
          </p:cNvSpPr>
          <p:nvPr/>
        </p:nvSpPr>
        <p:spPr bwMode="auto">
          <a:xfrm>
            <a:off x="1905000" y="4800600"/>
            <a:ext cx="914400" cy="336550"/>
          </a:xfrm>
          <a:prstGeom prst="rect">
            <a:avLst/>
          </a:prstGeom>
          <a:noFill/>
          <a:ln w="9525">
            <a:noFill/>
            <a:miter lim="800000"/>
            <a:headEnd/>
            <a:tailEnd/>
          </a:ln>
          <a:effectLst/>
        </p:spPr>
        <p:txBody>
          <a:bodyPr>
            <a:spAutoFit/>
          </a:bodyPr>
          <a:lstStyle/>
          <a:p>
            <a:pPr eaLnBrk="1" hangingPunct="1">
              <a:spcBef>
                <a:spcPct val="50000"/>
              </a:spcBef>
            </a:pPr>
            <a:r>
              <a:rPr lang="en-GB" sz="1600">
                <a:latin typeface="Verdana" pitchFamily="34" charset="0"/>
                <a:cs typeface="Times New Roman" pitchFamily="18" charset="0"/>
              </a:rPr>
              <a:t>10%</a:t>
            </a:r>
          </a:p>
        </p:txBody>
      </p:sp>
      <p:sp>
        <p:nvSpPr>
          <p:cNvPr id="68623" name="Line 15"/>
          <p:cNvSpPr>
            <a:spLocks noChangeShapeType="1"/>
          </p:cNvSpPr>
          <p:nvPr/>
        </p:nvSpPr>
        <p:spPr bwMode="auto">
          <a:xfrm flipV="1">
            <a:off x="4267200" y="4343400"/>
            <a:ext cx="0" cy="1371600"/>
          </a:xfrm>
          <a:prstGeom prst="line">
            <a:avLst/>
          </a:prstGeom>
          <a:noFill/>
          <a:ln w="28575">
            <a:solidFill>
              <a:schemeClr val="tx1"/>
            </a:solidFill>
            <a:prstDash val="dash"/>
            <a:round/>
            <a:headEnd/>
            <a:tailEnd/>
          </a:ln>
          <a:effectLst/>
        </p:spPr>
        <p:txBody>
          <a:bodyPr/>
          <a:lstStyle/>
          <a:p>
            <a:endParaRPr lang="en-US"/>
          </a:p>
        </p:txBody>
      </p:sp>
      <p:sp>
        <p:nvSpPr>
          <p:cNvPr id="68624" name="Text Box 16"/>
          <p:cNvSpPr txBox="1">
            <a:spLocks noChangeArrowheads="1"/>
          </p:cNvSpPr>
          <p:nvPr/>
        </p:nvSpPr>
        <p:spPr bwMode="auto">
          <a:xfrm>
            <a:off x="3962400" y="5715000"/>
            <a:ext cx="762000" cy="336550"/>
          </a:xfrm>
          <a:prstGeom prst="rect">
            <a:avLst/>
          </a:prstGeom>
          <a:noFill/>
          <a:ln w="9525">
            <a:noFill/>
            <a:miter lim="800000"/>
            <a:headEnd/>
            <a:tailEnd/>
          </a:ln>
          <a:effectLst/>
        </p:spPr>
        <p:txBody>
          <a:bodyPr>
            <a:spAutoFit/>
          </a:bodyPr>
          <a:lstStyle/>
          <a:p>
            <a:pPr eaLnBrk="1" hangingPunct="1">
              <a:spcBef>
                <a:spcPct val="50000"/>
              </a:spcBef>
            </a:pPr>
            <a:r>
              <a:rPr lang="en-GB" sz="1600">
                <a:latin typeface="Verdana" pitchFamily="34" charset="0"/>
                <a:cs typeface="Times New Roman" pitchFamily="18" charset="0"/>
              </a:rPr>
              <a:t>30%</a:t>
            </a:r>
          </a:p>
        </p:txBody>
      </p:sp>
      <p:sp>
        <p:nvSpPr>
          <p:cNvPr id="68625" name="Line 17"/>
          <p:cNvSpPr>
            <a:spLocks noChangeShapeType="1"/>
          </p:cNvSpPr>
          <p:nvPr/>
        </p:nvSpPr>
        <p:spPr bwMode="auto">
          <a:xfrm flipH="1">
            <a:off x="2743200" y="4343400"/>
            <a:ext cx="1524000" cy="0"/>
          </a:xfrm>
          <a:prstGeom prst="line">
            <a:avLst/>
          </a:prstGeom>
          <a:noFill/>
          <a:ln w="28575">
            <a:solidFill>
              <a:schemeClr val="tx1"/>
            </a:solidFill>
            <a:prstDash val="dash"/>
            <a:round/>
            <a:headEnd/>
            <a:tailEnd/>
          </a:ln>
          <a:effectLst/>
        </p:spPr>
        <p:txBody>
          <a:bodyPr/>
          <a:lstStyle/>
          <a:p>
            <a:endParaRPr lang="en-US"/>
          </a:p>
        </p:txBody>
      </p:sp>
      <p:sp>
        <p:nvSpPr>
          <p:cNvPr id="68626" name="Text Box 18"/>
          <p:cNvSpPr txBox="1">
            <a:spLocks noChangeArrowheads="1"/>
          </p:cNvSpPr>
          <p:nvPr/>
        </p:nvSpPr>
        <p:spPr bwMode="auto">
          <a:xfrm>
            <a:off x="1905000" y="4206875"/>
            <a:ext cx="660400" cy="336550"/>
          </a:xfrm>
          <a:prstGeom prst="rect">
            <a:avLst/>
          </a:prstGeom>
          <a:noFill/>
          <a:ln w="9525">
            <a:noFill/>
            <a:miter lim="800000"/>
            <a:headEnd/>
            <a:tailEnd/>
          </a:ln>
          <a:effectLst/>
        </p:spPr>
        <p:txBody>
          <a:bodyPr wrap="none">
            <a:spAutoFit/>
          </a:bodyPr>
          <a:lstStyle/>
          <a:p>
            <a:pPr eaLnBrk="1" hangingPunct="1"/>
            <a:r>
              <a:rPr lang="en-GB" sz="1600">
                <a:latin typeface="Verdana" pitchFamily="34" charset="0"/>
                <a:cs typeface="Times New Roman" pitchFamily="18" charset="0"/>
              </a:rPr>
              <a:t>30%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8612"/>
                                        </p:tgtEl>
                                        <p:attrNameLst>
                                          <p:attrName>style.visibility</p:attrName>
                                        </p:attrNameLst>
                                      </p:cBhvr>
                                      <p:to>
                                        <p:strVal val="visible"/>
                                      </p:to>
                                    </p:set>
                                    <p:animEffect transition="in" filter="dissolve">
                                      <p:cBhvr>
                                        <p:cTn id="7" dur="500"/>
                                        <p:tgtEl>
                                          <p:spTgt spid="686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8616"/>
                                        </p:tgtEl>
                                        <p:attrNameLst>
                                          <p:attrName>style.visibility</p:attrName>
                                        </p:attrNameLst>
                                      </p:cBhvr>
                                      <p:to>
                                        <p:strVal val="visible"/>
                                      </p:to>
                                    </p:set>
                                    <p:animEffect transition="in" filter="dissolve">
                                      <p:cBhvr>
                                        <p:cTn id="12" dur="500"/>
                                        <p:tgtEl>
                                          <p:spTgt spid="6861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9" fill="hold" grpId="0" nodeType="clickEffect">
                                  <p:stCondLst>
                                    <p:cond delay="0"/>
                                  </p:stCondLst>
                                  <p:childTnLst>
                                    <p:set>
                                      <p:cBhvr>
                                        <p:cTn id="16" dur="1" fill="hold">
                                          <p:stCondLst>
                                            <p:cond delay="0"/>
                                          </p:stCondLst>
                                        </p:cTn>
                                        <p:tgtEl>
                                          <p:spTgt spid="68617"/>
                                        </p:tgtEl>
                                        <p:attrNameLst>
                                          <p:attrName>style.visibility</p:attrName>
                                        </p:attrNameLst>
                                      </p:cBhvr>
                                      <p:to>
                                        <p:strVal val="visible"/>
                                      </p:to>
                                    </p:set>
                                    <p:animEffect transition="in" filter="strips(upLeft)">
                                      <p:cBhvr>
                                        <p:cTn id="17" dur="500"/>
                                        <p:tgtEl>
                                          <p:spTgt spid="6861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8618"/>
                                        </p:tgtEl>
                                        <p:attrNameLst>
                                          <p:attrName>style.visibility</p:attrName>
                                        </p:attrNameLst>
                                      </p:cBhvr>
                                      <p:to>
                                        <p:strVal val="visible"/>
                                      </p:to>
                                    </p:set>
                                    <p:animEffect transition="in" filter="dissolve">
                                      <p:cBhvr>
                                        <p:cTn id="22" dur="500"/>
                                        <p:tgtEl>
                                          <p:spTgt spid="68618"/>
                                        </p:tgtEl>
                                      </p:cBhvr>
                                    </p:animEffect>
                                  </p:childTnLst>
                                </p:cTn>
                              </p:par>
                            </p:childTnLst>
                          </p:cTn>
                        </p:par>
                      </p:childTnLst>
                    </p:cTn>
                  </p:par>
                  <p:par>
                    <p:cTn id="23" fill="hold">
                      <p:stCondLst>
                        <p:cond delay="indefinite"/>
                      </p:stCondLst>
                      <p:childTnLst>
                        <p:par>
                          <p:cTn id="24" fill="hold">
                            <p:stCondLst>
                              <p:cond delay="0"/>
                            </p:stCondLst>
                            <p:childTnLst>
                              <p:par>
                                <p:cTn id="25" presetID="7" presetClass="entr" presetSubtype="4" fill="hold" grpId="0" nodeType="clickEffect">
                                  <p:stCondLst>
                                    <p:cond delay="0"/>
                                  </p:stCondLst>
                                  <p:childTnLst>
                                    <p:set>
                                      <p:cBhvr>
                                        <p:cTn id="26" dur="1" fill="hold">
                                          <p:stCondLst>
                                            <p:cond delay="0"/>
                                          </p:stCondLst>
                                        </p:cTn>
                                        <p:tgtEl>
                                          <p:spTgt spid="68619"/>
                                        </p:tgtEl>
                                        <p:attrNameLst>
                                          <p:attrName>style.visibility</p:attrName>
                                        </p:attrNameLst>
                                      </p:cBhvr>
                                      <p:to>
                                        <p:strVal val="visible"/>
                                      </p:to>
                                    </p:set>
                                    <p:anim calcmode="lin" valueType="num">
                                      <p:cBhvr additive="base">
                                        <p:cTn id="27" dur="5000" fill="hold"/>
                                        <p:tgtEl>
                                          <p:spTgt spid="68619"/>
                                        </p:tgtEl>
                                        <p:attrNameLst>
                                          <p:attrName>ppt_x</p:attrName>
                                        </p:attrNameLst>
                                      </p:cBhvr>
                                      <p:tavLst>
                                        <p:tav tm="0">
                                          <p:val>
                                            <p:strVal val="#ppt_x"/>
                                          </p:val>
                                        </p:tav>
                                        <p:tav tm="100000">
                                          <p:val>
                                            <p:strVal val="#ppt_x"/>
                                          </p:val>
                                        </p:tav>
                                      </p:tavLst>
                                    </p:anim>
                                    <p:anim calcmode="lin" valueType="num">
                                      <p:cBhvr additive="base">
                                        <p:cTn id="28" dur="5000" fill="hold"/>
                                        <p:tgtEl>
                                          <p:spTgt spid="6861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68620"/>
                                        </p:tgtEl>
                                        <p:attrNameLst>
                                          <p:attrName>style.visibility</p:attrName>
                                        </p:attrNameLst>
                                      </p:cBhvr>
                                      <p:to>
                                        <p:strVal val="visible"/>
                                      </p:to>
                                    </p:set>
                                    <p:animEffect transition="in" filter="dissolve">
                                      <p:cBhvr>
                                        <p:cTn id="33" dur="500"/>
                                        <p:tgtEl>
                                          <p:spTgt spid="68620"/>
                                        </p:tgtEl>
                                      </p:cBhvr>
                                    </p:animEffect>
                                  </p:childTnLst>
                                </p:cTn>
                              </p:par>
                            </p:childTnLst>
                          </p:cTn>
                        </p:par>
                      </p:childTnLst>
                    </p:cTn>
                  </p:par>
                  <p:par>
                    <p:cTn id="34" fill="hold">
                      <p:stCondLst>
                        <p:cond delay="indefinite"/>
                      </p:stCondLst>
                      <p:childTnLst>
                        <p:par>
                          <p:cTn id="35" fill="hold">
                            <p:stCondLst>
                              <p:cond delay="0"/>
                            </p:stCondLst>
                            <p:childTnLst>
                              <p:par>
                                <p:cTn id="36" presetID="7" presetClass="entr" presetSubtype="8" fill="hold" grpId="0" nodeType="clickEffect">
                                  <p:stCondLst>
                                    <p:cond delay="0"/>
                                  </p:stCondLst>
                                  <p:childTnLst>
                                    <p:set>
                                      <p:cBhvr>
                                        <p:cTn id="37" dur="1" fill="hold">
                                          <p:stCondLst>
                                            <p:cond delay="0"/>
                                          </p:stCondLst>
                                        </p:cTn>
                                        <p:tgtEl>
                                          <p:spTgt spid="68621"/>
                                        </p:tgtEl>
                                        <p:attrNameLst>
                                          <p:attrName>style.visibility</p:attrName>
                                        </p:attrNameLst>
                                      </p:cBhvr>
                                      <p:to>
                                        <p:strVal val="visible"/>
                                      </p:to>
                                    </p:set>
                                    <p:anim calcmode="lin" valueType="num">
                                      <p:cBhvr additive="base">
                                        <p:cTn id="38" dur="5000" fill="hold"/>
                                        <p:tgtEl>
                                          <p:spTgt spid="68621"/>
                                        </p:tgtEl>
                                        <p:attrNameLst>
                                          <p:attrName>ppt_x</p:attrName>
                                        </p:attrNameLst>
                                      </p:cBhvr>
                                      <p:tavLst>
                                        <p:tav tm="0">
                                          <p:val>
                                            <p:strVal val="0-#ppt_w/2"/>
                                          </p:val>
                                        </p:tav>
                                        <p:tav tm="100000">
                                          <p:val>
                                            <p:strVal val="#ppt_x"/>
                                          </p:val>
                                        </p:tav>
                                      </p:tavLst>
                                    </p:anim>
                                    <p:anim calcmode="lin" valueType="num">
                                      <p:cBhvr additive="base">
                                        <p:cTn id="39" dur="5000" fill="hold"/>
                                        <p:tgtEl>
                                          <p:spTgt spid="68621"/>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68622"/>
                                        </p:tgtEl>
                                        <p:attrNameLst>
                                          <p:attrName>style.visibility</p:attrName>
                                        </p:attrNameLst>
                                      </p:cBhvr>
                                      <p:to>
                                        <p:strVal val="visible"/>
                                      </p:to>
                                    </p:set>
                                    <p:animEffect transition="in" filter="dissolve">
                                      <p:cBhvr>
                                        <p:cTn id="44" dur="500"/>
                                        <p:tgtEl>
                                          <p:spTgt spid="68622"/>
                                        </p:tgtEl>
                                      </p:cBhvr>
                                    </p:animEffect>
                                  </p:childTnLst>
                                </p:cTn>
                              </p:par>
                            </p:childTnLst>
                          </p:cTn>
                        </p:par>
                      </p:childTnLst>
                    </p:cTn>
                  </p:par>
                  <p:par>
                    <p:cTn id="45" fill="hold">
                      <p:stCondLst>
                        <p:cond delay="indefinite"/>
                      </p:stCondLst>
                      <p:childTnLst>
                        <p:par>
                          <p:cTn id="46" fill="hold">
                            <p:stCondLst>
                              <p:cond delay="0"/>
                            </p:stCondLst>
                            <p:childTnLst>
                              <p:par>
                                <p:cTn id="47" presetID="7" presetClass="entr" presetSubtype="4" fill="hold" grpId="0" nodeType="clickEffect">
                                  <p:stCondLst>
                                    <p:cond delay="0"/>
                                  </p:stCondLst>
                                  <p:childTnLst>
                                    <p:set>
                                      <p:cBhvr>
                                        <p:cTn id="48" dur="1" fill="hold">
                                          <p:stCondLst>
                                            <p:cond delay="0"/>
                                          </p:stCondLst>
                                        </p:cTn>
                                        <p:tgtEl>
                                          <p:spTgt spid="68623"/>
                                        </p:tgtEl>
                                        <p:attrNameLst>
                                          <p:attrName>style.visibility</p:attrName>
                                        </p:attrNameLst>
                                      </p:cBhvr>
                                      <p:to>
                                        <p:strVal val="visible"/>
                                      </p:to>
                                    </p:set>
                                    <p:anim calcmode="lin" valueType="num">
                                      <p:cBhvr additive="base">
                                        <p:cTn id="49" dur="5000" fill="hold"/>
                                        <p:tgtEl>
                                          <p:spTgt spid="68623"/>
                                        </p:tgtEl>
                                        <p:attrNameLst>
                                          <p:attrName>ppt_x</p:attrName>
                                        </p:attrNameLst>
                                      </p:cBhvr>
                                      <p:tavLst>
                                        <p:tav tm="0">
                                          <p:val>
                                            <p:strVal val="#ppt_x"/>
                                          </p:val>
                                        </p:tav>
                                        <p:tav tm="100000">
                                          <p:val>
                                            <p:strVal val="#ppt_x"/>
                                          </p:val>
                                        </p:tav>
                                      </p:tavLst>
                                    </p:anim>
                                    <p:anim calcmode="lin" valueType="num">
                                      <p:cBhvr additive="base">
                                        <p:cTn id="50" dur="5000" fill="hold"/>
                                        <p:tgtEl>
                                          <p:spTgt spid="6862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68624"/>
                                        </p:tgtEl>
                                        <p:attrNameLst>
                                          <p:attrName>style.visibility</p:attrName>
                                        </p:attrNameLst>
                                      </p:cBhvr>
                                      <p:to>
                                        <p:strVal val="visible"/>
                                      </p:to>
                                    </p:set>
                                    <p:animEffect transition="in" filter="dissolve">
                                      <p:cBhvr>
                                        <p:cTn id="55" dur="500"/>
                                        <p:tgtEl>
                                          <p:spTgt spid="68624"/>
                                        </p:tgtEl>
                                      </p:cBhvr>
                                    </p:animEffect>
                                  </p:childTnLst>
                                </p:cTn>
                              </p:par>
                            </p:childTnLst>
                          </p:cTn>
                        </p:par>
                      </p:childTnLst>
                    </p:cTn>
                  </p:par>
                  <p:par>
                    <p:cTn id="56" fill="hold">
                      <p:stCondLst>
                        <p:cond delay="indefinite"/>
                      </p:stCondLst>
                      <p:childTnLst>
                        <p:par>
                          <p:cTn id="57" fill="hold">
                            <p:stCondLst>
                              <p:cond delay="0"/>
                            </p:stCondLst>
                            <p:childTnLst>
                              <p:par>
                                <p:cTn id="58" presetID="7" presetClass="entr" presetSubtype="8" fill="hold" grpId="0" nodeType="clickEffect">
                                  <p:stCondLst>
                                    <p:cond delay="0"/>
                                  </p:stCondLst>
                                  <p:childTnLst>
                                    <p:set>
                                      <p:cBhvr>
                                        <p:cTn id="59" dur="1" fill="hold">
                                          <p:stCondLst>
                                            <p:cond delay="0"/>
                                          </p:stCondLst>
                                        </p:cTn>
                                        <p:tgtEl>
                                          <p:spTgt spid="68625"/>
                                        </p:tgtEl>
                                        <p:attrNameLst>
                                          <p:attrName>style.visibility</p:attrName>
                                        </p:attrNameLst>
                                      </p:cBhvr>
                                      <p:to>
                                        <p:strVal val="visible"/>
                                      </p:to>
                                    </p:set>
                                    <p:anim calcmode="lin" valueType="num">
                                      <p:cBhvr additive="base">
                                        <p:cTn id="60" dur="5000" fill="hold"/>
                                        <p:tgtEl>
                                          <p:spTgt spid="68625"/>
                                        </p:tgtEl>
                                        <p:attrNameLst>
                                          <p:attrName>ppt_x</p:attrName>
                                        </p:attrNameLst>
                                      </p:cBhvr>
                                      <p:tavLst>
                                        <p:tav tm="0">
                                          <p:val>
                                            <p:strVal val="0-#ppt_w/2"/>
                                          </p:val>
                                        </p:tav>
                                        <p:tav tm="100000">
                                          <p:val>
                                            <p:strVal val="#ppt_x"/>
                                          </p:val>
                                        </p:tav>
                                      </p:tavLst>
                                    </p:anim>
                                    <p:anim calcmode="lin" valueType="num">
                                      <p:cBhvr additive="base">
                                        <p:cTn id="61" dur="5000" fill="hold"/>
                                        <p:tgtEl>
                                          <p:spTgt spid="68625"/>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68626"/>
                                        </p:tgtEl>
                                        <p:attrNameLst>
                                          <p:attrName>style.visibility</p:attrName>
                                        </p:attrNameLst>
                                      </p:cBhvr>
                                      <p:to>
                                        <p:strVal val="visible"/>
                                      </p:to>
                                    </p:set>
                                    <p:animEffect transition="in" filter="dissolve">
                                      <p:cBhvr>
                                        <p:cTn id="66" dur="500"/>
                                        <p:tgtEl>
                                          <p:spTgt spid="68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autoUpdateAnimBg="0"/>
      <p:bldP spid="68616" grpId="0" autoUpdateAnimBg="0"/>
      <p:bldP spid="68617" grpId="0" animBg="1"/>
      <p:bldP spid="68618" grpId="0" animBg="1" autoUpdateAnimBg="0"/>
      <p:bldP spid="68619" grpId="0" animBg="1"/>
      <p:bldP spid="68620" grpId="0" autoUpdateAnimBg="0"/>
      <p:bldP spid="68621" grpId="0" animBg="1"/>
      <p:bldP spid="68622" grpId="0" autoUpdateAnimBg="0"/>
      <p:bldP spid="68623" grpId="0" animBg="1"/>
      <p:bldP spid="68624" grpId="0" autoUpdateAnimBg="0"/>
      <p:bldP spid="68625" grpId="0" animBg="1"/>
      <p:bldP spid="68626"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2209800" y="304800"/>
            <a:ext cx="7772400" cy="914400"/>
          </a:xfrm>
          <a:prstGeom prst="rect">
            <a:avLst/>
          </a:prstGeom>
          <a:noFill/>
          <a:ln w="9525">
            <a:solidFill>
              <a:schemeClr val="tx1"/>
            </a:solidFill>
            <a:miter lim="800000"/>
            <a:headEnd/>
            <a:tailEnd/>
          </a:ln>
          <a:effectLst/>
        </p:spPr>
        <p:txBody>
          <a:bodyPr anchor="ctr"/>
          <a:lstStyle/>
          <a:p>
            <a:pPr algn="ctr" eaLnBrk="1" hangingPunct="1"/>
            <a:r>
              <a:rPr lang="en-GB" sz="4400" dirty="0">
                <a:solidFill>
                  <a:schemeClr val="tx2"/>
                </a:solidFill>
                <a:effectLst>
                  <a:outerShdw blurRad="38100" dist="38100" dir="2700000" algn="tl">
                    <a:srgbClr val="000000"/>
                  </a:outerShdw>
                </a:effectLst>
              </a:rPr>
              <a:t>Lorenz Curve</a:t>
            </a:r>
          </a:p>
        </p:txBody>
      </p:sp>
      <p:sp>
        <p:nvSpPr>
          <p:cNvPr id="74755" name="Line 3"/>
          <p:cNvSpPr>
            <a:spLocks noChangeShapeType="1"/>
          </p:cNvSpPr>
          <p:nvPr/>
        </p:nvSpPr>
        <p:spPr bwMode="auto">
          <a:xfrm>
            <a:off x="2743200" y="1981200"/>
            <a:ext cx="0" cy="3733800"/>
          </a:xfrm>
          <a:prstGeom prst="line">
            <a:avLst/>
          </a:prstGeom>
          <a:noFill/>
          <a:ln w="38100">
            <a:solidFill>
              <a:schemeClr val="tx1"/>
            </a:solidFill>
            <a:round/>
            <a:headEnd/>
            <a:tailEnd/>
          </a:ln>
          <a:effectLst/>
        </p:spPr>
        <p:txBody>
          <a:bodyPr/>
          <a:lstStyle/>
          <a:p>
            <a:endParaRPr lang="en-US"/>
          </a:p>
        </p:txBody>
      </p:sp>
      <p:sp>
        <p:nvSpPr>
          <p:cNvPr id="74756" name="Text Box 4"/>
          <p:cNvSpPr txBox="1">
            <a:spLocks noChangeArrowheads="1"/>
          </p:cNvSpPr>
          <p:nvPr/>
        </p:nvSpPr>
        <p:spPr bwMode="auto">
          <a:xfrm>
            <a:off x="1752600" y="1592263"/>
            <a:ext cx="2133600" cy="304800"/>
          </a:xfrm>
          <a:prstGeom prst="rect">
            <a:avLst/>
          </a:prstGeom>
          <a:noFill/>
          <a:ln w="9525">
            <a:noFill/>
            <a:miter lim="800000"/>
            <a:headEnd/>
            <a:tailEnd/>
          </a:ln>
          <a:effectLst/>
        </p:spPr>
        <p:txBody>
          <a:bodyPr wrap="none">
            <a:spAutoFit/>
          </a:bodyPr>
          <a:lstStyle/>
          <a:p>
            <a:pPr eaLnBrk="1" hangingPunct="1"/>
            <a:r>
              <a:rPr lang="en-GB" sz="1400">
                <a:latin typeface="Verdana" pitchFamily="34" charset="0"/>
                <a:cs typeface="Times New Roman" pitchFamily="18" charset="0"/>
              </a:rPr>
              <a:t>% of National Income</a:t>
            </a:r>
          </a:p>
        </p:txBody>
      </p:sp>
      <p:sp>
        <p:nvSpPr>
          <p:cNvPr id="74757" name="Line 5"/>
          <p:cNvSpPr>
            <a:spLocks noChangeShapeType="1"/>
          </p:cNvSpPr>
          <p:nvPr/>
        </p:nvSpPr>
        <p:spPr bwMode="auto">
          <a:xfrm>
            <a:off x="2743200" y="5715000"/>
            <a:ext cx="4114800" cy="0"/>
          </a:xfrm>
          <a:prstGeom prst="line">
            <a:avLst/>
          </a:prstGeom>
          <a:noFill/>
          <a:ln w="38100">
            <a:solidFill>
              <a:schemeClr val="tx1"/>
            </a:solidFill>
            <a:round/>
            <a:headEnd/>
            <a:tailEnd/>
          </a:ln>
          <a:effectLst/>
        </p:spPr>
        <p:txBody>
          <a:bodyPr/>
          <a:lstStyle/>
          <a:p>
            <a:endParaRPr lang="en-US"/>
          </a:p>
        </p:txBody>
      </p:sp>
      <p:sp>
        <p:nvSpPr>
          <p:cNvPr id="74758" name="Line 6"/>
          <p:cNvSpPr>
            <a:spLocks noChangeShapeType="1"/>
          </p:cNvSpPr>
          <p:nvPr/>
        </p:nvSpPr>
        <p:spPr bwMode="auto">
          <a:xfrm>
            <a:off x="2743200" y="1981200"/>
            <a:ext cx="4114800" cy="0"/>
          </a:xfrm>
          <a:prstGeom prst="line">
            <a:avLst/>
          </a:prstGeom>
          <a:noFill/>
          <a:ln w="38100">
            <a:solidFill>
              <a:schemeClr val="tx1"/>
            </a:solidFill>
            <a:prstDash val="dashDot"/>
            <a:round/>
            <a:headEnd/>
            <a:tailEnd/>
          </a:ln>
          <a:effectLst/>
        </p:spPr>
        <p:txBody>
          <a:bodyPr/>
          <a:lstStyle/>
          <a:p>
            <a:endParaRPr lang="en-US"/>
          </a:p>
        </p:txBody>
      </p:sp>
      <p:sp>
        <p:nvSpPr>
          <p:cNvPr id="74759" name="Line 7"/>
          <p:cNvSpPr>
            <a:spLocks noChangeShapeType="1"/>
          </p:cNvSpPr>
          <p:nvPr/>
        </p:nvSpPr>
        <p:spPr bwMode="auto">
          <a:xfrm>
            <a:off x="6858000" y="1981200"/>
            <a:ext cx="0" cy="3733800"/>
          </a:xfrm>
          <a:prstGeom prst="line">
            <a:avLst/>
          </a:prstGeom>
          <a:noFill/>
          <a:ln w="38100">
            <a:solidFill>
              <a:schemeClr val="tx1"/>
            </a:solidFill>
            <a:prstDash val="dash"/>
            <a:round/>
            <a:headEnd/>
            <a:tailEnd/>
          </a:ln>
          <a:effectLst/>
        </p:spPr>
        <p:txBody>
          <a:bodyPr/>
          <a:lstStyle/>
          <a:p>
            <a:endParaRPr lang="en-US"/>
          </a:p>
        </p:txBody>
      </p:sp>
      <p:sp>
        <p:nvSpPr>
          <p:cNvPr id="74760" name="Text Box 8"/>
          <p:cNvSpPr txBox="1">
            <a:spLocks noChangeArrowheads="1"/>
          </p:cNvSpPr>
          <p:nvPr/>
        </p:nvSpPr>
        <p:spPr bwMode="auto">
          <a:xfrm>
            <a:off x="5638800" y="5791200"/>
            <a:ext cx="3124200" cy="304800"/>
          </a:xfrm>
          <a:prstGeom prst="rect">
            <a:avLst/>
          </a:prstGeom>
          <a:noFill/>
          <a:ln w="9525">
            <a:noFill/>
            <a:miter lim="800000"/>
            <a:headEnd/>
            <a:tailEnd/>
          </a:ln>
          <a:effectLst/>
        </p:spPr>
        <p:txBody>
          <a:bodyPr>
            <a:spAutoFit/>
          </a:bodyPr>
          <a:lstStyle/>
          <a:p>
            <a:pPr eaLnBrk="1" hangingPunct="1">
              <a:spcBef>
                <a:spcPct val="50000"/>
              </a:spcBef>
            </a:pPr>
            <a:r>
              <a:rPr lang="en-GB" sz="1400">
                <a:latin typeface="Verdana" pitchFamily="34" charset="0"/>
                <a:cs typeface="Times New Roman" pitchFamily="18" charset="0"/>
              </a:rPr>
              <a:t>Percentage of Population</a:t>
            </a:r>
          </a:p>
        </p:txBody>
      </p:sp>
      <p:sp>
        <p:nvSpPr>
          <p:cNvPr id="74761" name="Line 9"/>
          <p:cNvSpPr>
            <a:spLocks noChangeShapeType="1"/>
          </p:cNvSpPr>
          <p:nvPr/>
        </p:nvSpPr>
        <p:spPr bwMode="auto">
          <a:xfrm flipV="1">
            <a:off x="2743200" y="1981200"/>
            <a:ext cx="4114800" cy="3733800"/>
          </a:xfrm>
          <a:prstGeom prst="line">
            <a:avLst/>
          </a:prstGeom>
          <a:noFill/>
          <a:ln w="38100">
            <a:solidFill>
              <a:srgbClr val="FF9900"/>
            </a:solidFill>
            <a:round/>
            <a:headEnd/>
            <a:tailEnd/>
          </a:ln>
          <a:effectLst/>
        </p:spPr>
        <p:txBody>
          <a:bodyPr/>
          <a:lstStyle/>
          <a:p>
            <a:endParaRPr lang="en-US"/>
          </a:p>
        </p:txBody>
      </p:sp>
      <p:sp>
        <p:nvSpPr>
          <p:cNvPr id="74762" name="Text Box 10"/>
          <p:cNvSpPr txBox="1">
            <a:spLocks noChangeArrowheads="1"/>
          </p:cNvSpPr>
          <p:nvPr/>
        </p:nvSpPr>
        <p:spPr bwMode="auto">
          <a:xfrm>
            <a:off x="7696200" y="2971800"/>
            <a:ext cx="2362200" cy="2862322"/>
          </a:xfrm>
          <a:prstGeom prst="rect">
            <a:avLst/>
          </a:prstGeom>
          <a:solidFill>
            <a:schemeClr val="bg1"/>
          </a:solidFill>
          <a:ln w="9525">
            <a:solidFill>
              <a:schemeClr val="tx1"/>
            </a:solidFill>
            <a:miter lim="800000"/>
            <a:headEnd/>
            <a:tailEnd/>
          </a:ln>
          <a:effectLst/>
        </p:spPr>
        <p:txBody>
          <a:bodyPr wrap="square">
            <a:spAutoFit/>
          </a:bodyPr>
          <a:lstStyle/>
          <a:p>
            <a:pPr eaLnBrk="1" hangingPunct="1">
              <a:spcBef>
                <a:spcPct val="50000"/>
              </a:spcBef>
            </a:pPr>
            <a:r>
              <a:rPr lang="en-GB" dirty="0">
                <a:latin typeface="Verdana" pitchFamily="34" charset="0"/>
                <a:cs typeface="Times New Roman" pitchFamily="18" charset="0"/>
              </a:rPr>
              <a:t>The Lorenz Curve will show the extent to which equality exists. The greater the gap between the line of equality and the curve the greater the degree of inequality.</a:t>
            </a:r>
          </a:p>
        </p:txBody>
      </p:sp>
      <p:sp>
        <p:nvSpPr>
          <p:cNvPr id="74763" name="Freeform 11"/>
          <p:cNvSpPr>
            <a:spLocks/>
          </p:cNvSpPr>
          <p:nvPr/>
        </p:nvSpPr>
        <p:spPr bwMode="auto">
          <a:xfrm>
            <a:off x="2743200" y="1981200"/>
            <a:ext cx="4114800" cy="3733800"/>
          </a:xfrm>
          <a:custGeom>
            <a:avLst/>
            <a:gdLst/>
            <a:ahLst/>
            <a:cxnLst>
              <a:cxn ang="0">
                <a:pos x="0" y="2352"/>
              </a:cxn>
              <a:cxn ang="0">
                <a:pos x="1056" y="1824"/>
              </a:cxn>
              <a:cxn ang="0">
                <a:pos x="1920" y="1200"/>
              </a:cxn>
              <a:cxn ang="0">
                <a:pos x="2592" y="0"/>
              </a:cxn>
            </a:cxnLst>
            <a:rect l="0" t="0" r="r" b="b"/>
            <a:pathLst>
              <a:path w="2592" h="2352">
                <a:moveTo>
                  <a:pt x="0" y="2352"/>
                </a:moveTo>
                <a:cubicBezTo>
                  <a:pt x="368" y="2184"/>
                  <a:pt x="736" y="2016"/>
                  <a:pt x="1056" y="1824"/>
                </a:cubicBezTo>
                <a:cubicBezTo>
                  <a:pt x="1376" y="1632"/>
                  <a:pt x="1664" y="1504"/>
                  <a:pt x="1920" y="1200"/>
                </a:cubicBezTo>
                <a:cubicBezTo>
                  <a:pt x="2176" y="896"/>
                  <a:pt x="2480" y="200"/>
                  <a:pt x="2592" y="0"/>
                </a:cubicBezTo>
              </a:path>
            </a:pathLst>
          </a:custGeom>
          <a:noFill/>
          <a:ln w="38100" cmpd="sng">
            <a:solidFill>
              <a:srgbClr val="0000FF"/>
            </a:solidFill>
            <a:round/>
            <a:headEnd/>
            <a:tailEnd/>
          </a:ln>
          <a:effectLst/>
        </p:spPr>
        <p:txBody>
          <a:bodyPr/>
          <a:lstStyle/>
          <a:p>
            <a:endParaRPr lang="en-US"/>
          </a:p>
        </p:txBody>
      </p:sp>
      <p:sp>
        <p:nvSpPr>
          <p:cNvPr id="74764" name="Line 12"/>
          <p:cNvSpPr>
            <a:spLocks noChangeShapeType="1"/>
          </p:cNvSpPr>
          <p:nvPr/>
        </p:nvSpPr>
        <p:spPr bwMode="auto">
          <a:xfrm flipV="1">
            <a:off x="4267200" y="4953000"/>
            <a:ext cx="0" cy="762000"/>
          </a:xfrm>
          <a:prstGeom prst="line">
            <a:avLst/>
          </a:prstGeom>
          <a:noFill/>
          <a:ln w="28575">
            <a:solidFill>
              <a:schemeClr val="tx1"/>
            </a:solidFill>
            <a:prstDash val="dash"/>
            <a:round/>
            <a:headEnd/>
            <a:tailEnd/>
          </a:ln>
          <a:effectLst/>
        </p:spPr>
        <p:txBody>
          <a:bodyPr/>
          <a:lstStyle/>
          <a:p>
            <a:endParaRPr lang="en-US"/>
          </a:p>
        </p:txBody>
      </p:sp>
      <p:sp>
        <p:nvSpPr>
          <p:cNvPr id="74765" name="Rectangle 13"/>
          <p:cNvSpPr>
            <a:spLocks noChangeArrowheads="1"/>
          </p:cNvSpPr>
          <p:nvPr/>
        </p:nvSpPr>
        <p:spPr bwMode="auto">
          <a:xfrm>
            <a:off x="3962401" y="5832475"/>
            <a:ext cx="601663" cy="304800"/>
          </a:xfrm>
          <a:prstGeom prst="rect">
            <a:avLst/>
          </a:prstGeom>
          <a:noFill/>
          <a:ln w="9525">
            <a:noFill/>
            <a:miter lim="800000"/>
            <a:headEnd/>
            <a:tailEnd/>
          </a:ln>
          <a:effectLst/>
        </p:spPr>
        <p:txBody>
          <a:bodyPr wrap="none">
            <a:spAutoFit/>
          </a:bodyPr>
          <a:lstStyle/>
          <a:p>
            <a:pPr eaLnBrk="1" hangingPunct="1"/>
            <a:r>
              <a:rPr lang="en-GB" sz="1400">
                <a:latin typeface="Verdana" pitchFamily="34" charset="0"/>
                <a:cs typeface="Times New Roman" pitchFamily="18" charset="0"/>
              </a:rPr>
              <a:t>30%</a:t>
            </a:r>
          </a:p>
        </p:txBody>
      </p:sp>
      <p:sp>
        <p:nvSpPr>
          <p:cNvPr id="74766" name="Line 14"/>
          <p:cNvSpPr>
            <a:spLocks noChangeShapeType="1"/>
          </p:cNvSpPr>
          <p:nvPr/>
        </p:nvSpPr>
        <p:spPr bwMode="auto">
          <a:xfrm flipH="1">
            <a:off x="2743200" y="4953000"/>
            <a:ext cx="1524000" cy="0"/>
          </a:xfrm>
          <a:prstGeom prst="line">
            <a:avLst/>
          </a:prstGeom>
          <a:noFill/>
          <a:ln w="28575">
            <a:solidFill>
              <a:schemeClr val="tx1"/>
            </a:solidFill>
            <a:prstDash val="dash"/>
            <a:round/>
            <a:headEnd/>
            <a:tailEnd/>
          </a:ln>
          <a:effectLst/>
        </p:spPr>
        <p:txBody>
          <a:bodyPr/>
          <a:lstStyle/>
          <a:p>
            <a:endParaRPr lang="en-US"/>
          </a:p>
        </p:txBody>
      </p:sp>
      <p:sp>
        <p:nvSpPr>
          <p:cNvPr id="74767" name="Text Box 15"/>
          <p:cNvSpPr txBox="1">
            <a:spLocks noChangeArrowheads="1"/>
          </p:cNvSpPr>
          <p:nvPr/>
        </p:nvSpPr>
        <p:spPr bwMode="auto">
          <a:xfrm>
            <a:off x="2057401" y="4765675"/>
            <a:ext cx="601663" cy="304800"/>
          </a:xfrm>
          <a:prstGeom prst="rect">
            <a:avLst/>
          </a:prstGeom>
          <a:noFill/>
          <a:ln w="9525">
            <a:noFill/>
            <a:miter lim="800000"/>
            <a:headEnd/>
            <a:tailEnd/>
          </a:ln>
          <a:effectLst/>
        </p:spPr>
        <p:txBody>
          <a:bodyPr wrap="none">
            <a:spAutoFit/>
          </a:bodyPr>
          <a:lstStyle/>
          <a:p>
            <a:pPr eaLnBrk="1" hangingPunct="1"/>
            <a:r>
              <a:rPr lang="en-GB" sz="1400">
                <a:latin typeface="Verdana" pitchFamily="34" charset="0"/>
                <a:cs typeface="Times New Roman" pitchFamily="18" charset="0"/>
              </a:rPr>
              <a:t>20%</a:t>
            </a:r>
          </a:p>
        </p:txBody>
      </p:sp>
      <p:sp>
        <p:nvSpPr>
          <p:cNvPr id="74768" name="Text Box 16"/>
          <p:cNvSpPr txBox="1">
            <a:spLocks noChangeArrowheads="1"/>
          </p:cNvSpPr>
          <p:nvPr/>
        </p:nvSpPr>
        <p:spPr bwMode="auto">
          <a:xfrm>
            <a:off x="7239000" y="4572000"/>
            <a:ext cx="2819400" cy="1938992"/>
          </a:xfrm>
          <a:prstGeom prst="rect">
            <a:avLst/>
          </a:prstGeom>
          <a:solidFill>
            <a:schemeClr val="bg1"/>
          </a:solidFill>
          <a:ln w="9525">
            <a:solidFill>
              <a:schemeClr val="tx1"/>
            </a:solidFill>
            <a:miter lim="800000"/>
            <a:headEnd/>
            <a:tailEnd/>
          </a:ln>
          <a:effectLst/>
        </p:spPr>
        <p:txBody>
          <a:bodyPr wrap="square">
            <a:spAutoFit/>
          </a:bodyPr>
          <a:lstStyle/>
          <a:p>
            <a:pPr eaLnBrk="1" hangingPunct="1">
              <a:spcBef>
                <a:spcPct val="50000"/>
              </a:spcBef>
            </a:pPr>
            <a:r>
              <a:rPr lang="en-GB" sz="2400" dirty="0">
                <a:latin typeface="Verdana" pitchFamily="34" charset="0"/>
                <a:cs typeface="Times New Roman" pitchFamily="18" charset="0"/>
              </a:rPr>
              <a:t>In this example, the poorest 30% of the population earn 20% of the national income.</a:t>
            </a:r>
          </a:p>
        </p:txBody>
      </p:sp>
      <p:sp>
        <p:nvSpPr>
          <p:cNvPr id="74769" name="Freeform 17"/>
          <p:cNvSpPr>
            <a:spLocks/>
          </p:cNvSpPr>
          <p:nvPr/>
        </p:nvSpPr>
        <p:spPr bwMode="auto">
          <a:xfrm>
            <a:off x="2819400" y="1981200"/>
            <a:ext cx="4038600" cy="3733800"/>
          </a:xfrm>
          <a:custGeom>
            <a:avLst/>
            <a:gdLst/>
            <a:ahLst/>
            <a:cxnLst>
              <a:cxn ang="0">
                <a:pos x="0" y="2352"/>
              </a:cxn>
              <a:cxn ang="0">
                <a:pos x="624" y="2208"/>
              </a:cxn>
              <a:cxn ang="0">
                <a:pos x="1248" y="2016"/>
              </a:cxn>
              <a:cxn ang="0">
                <a:pos x="1968" y="1536"/>
              </a:cxn>
              <a:cxn ang="0">
                <a:pos x="2304" y="960"/>
              </a:cxn>
              <a:cxn ang="0">
                <a:pos x="2544" y="0"/>
              </a:cxn>
            </a:cxnLst>
            <a:rect l="0" t="0" r="r" b="b"/>
            <a:pathLst>
              <a:path w="2544" h="2352">
                <a:moveTo>
                  <a:pt x="0" y="2352"/>
                </a:moveTo>
                <a:cubicBezTo>
                  <a:pt x="208" y="2308"/>
                  <a:pt x="416" y="2264"/>
                  <a:pt x="624" y="2208"/>
                </a:cubicBezTo>
                <a:cubicBezTo>
                  <a:pt x="832" y="2152"/>
                  <a:pt x="1024" y="2128"/>
                  <a:pt x="1248" y="2016"/>
                </a:cubicBezTo>
                <a:cubicBezTo>
                  <a:pt x="1472" y="1904"/>
                  <a:pt x="1792" y="1712"/>
                  <a:pt x="1968" y="1536"/>
                </a:cubicBezTo>
                <a:cubicBezTo>
                  <a:pt x="2144" y="1360"/>
                  <a:pt x="2208" y="1216"/>
                  <a:pt x="2304" y="960"/>
                </a:cubicBezTo>
                <a:cubicBezTo>
                  <a:pt x="2400" y="704"/>
                  <a:pt x="2472" y="352"/>
                  <a:pt x="2544" y="0"/>
                </a:cubicBezTo>
              </a:path>
            </a:pathLst>
          </a:custGeom>
          <a:noFill/>
          <a:ln w="38100" cmpd="sng">
            <a:solidFill>
              <a:srgbClr val="990000"/>
            </a:solidFill>
            <a:round/>
            <a:headEnd/>
            <a:tailEnd/>
          </a:ln>
          <a:effectLst/>
        </p:spPr>
        <p:txBody>
          <a:bodyPr/>
          <a:lstStyle/>
          <a:p>
            <a:endParaRPr lang="en-US"/>
          </a:p>
        </p:txBody>
      </p:sp>
      <p:sp>
        <p:nvSpPr>
          <p:cNvPr id="74770" name="Line 18"/>
          <p:cNvSpPr>
            <a:spLocks noChangeShapeType="1"/>
          </p:cNvSpPr>
          <p:nvPr/>
        </p:nvSpPr>
        <p:spPr bwMode="auto">
          <a:xfrm flipH="1">
            <a:off x="2743200" y="5410200"/>
            <a:ext cx="1524000" cy="0"/>
          </a:xfrm>
          <a:prstGeom prst="line">
            <a:avLst/>
          </a:prstGeom>
          <a:noFill/>
          <a:ln w="28575">
            <a:solidFill>
              <a:schemeClr val="tx1"/>
            </a:solidFill>
            <a:prstDash val="dash"/>
            <a:round/>
            <a:headEnd/>
            <a:tailEnd/>
          </a:ln>
          <a:effectLst/>
        </p:spPr>
        <p:txBody>
          <a:bodyPr/>
          <a:lstStyle/>
          <a:p>
            <a:endParaRPr lang="en-US"/>
          </a:p>
        </p:txBody>
      </p:sp>
      <p:sp>
        <p:nvSpPr>
          <p:cNvPr id="74771" name="Text Box 19"/>
          <p:cNvSpPr txBox="1">
            <a:spLocks noChangeArrowheads="1"/>
          </p:cNvSpPr>
          <p:nvPr/>
        </p:nvSpPr>
        <p:spPr bwMode="auto">
          <a:xfrm>
            <a:off x="2133600" y="5299075"/>
            <a:ext cx="488950" cy="304800"/>
          </a:xfrm>
          <a:prstGeom prst="rect">
            <a:avLst/>
          </a:prstGeom>
          <a:noFill/>
          <a:ln w="9525">
            <a:noFill/>
            <a:miter lim="800000"/>
            <a:headEnd/>
            <a:tailEnd/>
          </a:ln>
          <a:effectLst/>
        </p:spPr>
        <p:txBody>
          <a:bodyPr wrap="none">
            <a:spAutoFit/>
          </a:bodyPr>
          <a:lstStyle/>
          <a:p>
            <a:pPr eaLnBrk="1" hangingPunct="1"/>
            <a:r>
              <a:rPr lang="en-GB" sz="1400">
                <a:latin typeface="Verdana" pitchFamily="34" charset="0"/>
                <a:cs typeface="Times New Roman" pitchFamily="18" charset="0"/>
              </a:rPr>
              <a:t>7%</a:t>
            </a:r>
          </a:p>
        </p:txBody>
      </p:sp>
      <p:sp>
        <p:nvSpPr>
          <p:cNvPr id="74772" name="Text Box 20"/>
          <p:cNvSpPr txBox="1">
            <a:spLocks noChangeArrowheads="1"/>
          </p:cNvSpPr>
          <p:nvPr/>
        </p:nvSpPr>
        <p:spPr bwMode="auto">
          <a:xfrm>
            <a:off x="8153400" y="1447799"/>
            <a:ext cx="1905000" cy="3970318"/>
          </a:xfrm>
          <a:prstGeom prst="rect">
            <a:avLst/>
          </a:prstGeom>
          <a:solidFill>
            <a:schemeClr val="bg2"/>
          </a:solidFill>
          <a:ln w="9525">
            <a:solidFill>
              <a:schemeClr val="tx1"/>
            </a:solidFill>
            <a:miter lim="800000"/>
            <a:headEnd/>
            <a:tailEnd/>
          </a:ln>
          <a:effectLst/>
        </p:spPr>
        <p:txBody>
          <a:bodyPr wrap="square">
            <a:spAutoFit/>
          </a:bodyPr>
          <a:lstStyle/>
          <a:p>
            <a:pPr eaLnBrk="1" hangingPunct="1">
              <a:spcBef>
                <a:spcPct val="50000"/>
              </a:spcBef>
            </a:pPr>
            <a:r>
              <a:rPr lang="en-GB" dirty="0">
                <a:solidFill>
                  <a:schemeClr val="bg2"/>
                </a:solidFill>
                <a:latin typeface="Verdana" pitchFamily="34" charset="0"/>
                <a:cs typeface="Times New Roman" pitchFamily="18" charset="0"/>
              </a:rPr>
              <a:t>In</a:t>
            </a:r>
            <a:r>
              <a:rPr lang="en-GB" b="1" dirty="0">
                <a:latin typeface="Verdana" pitchFamily="34" charset="0"/>
                <a:cs typeface="Times New Roman" pitchFamily="18" charset="0"/>
              </a:rPr>
              <a:t> In this second</a:t>
            </a:r>
            <a:r>
              <a:rPr lang="en-GB" dirty="0">
                <a:solidFill>
                  <a:schemeClr val="bg2"/>
                </a:solidFill>
                <a:latin typeface="Verdana" pitchFamily="34" charset="0"/>
                <a:cs typeface="Times New Roman" pitchFamily="18" charset="0"/>
              </a:rPr>
              <a:t> </a:t>
            </a:r>
            <a:r>
              <a:rPr lang="en-GB" b="1" dirty="0">
                <a:latin typeface="Verdana" pitchFamily="34" charset="0"/>
                <a:cs typeface="Times New Roman" pitchFamily="18" charset="0"/>
              </a:rPr>
              <a:t>example, the Lorenz curve lies further below the line of equality. Now, the poorest 30% only earn 7% of the national income.</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4762"/>
                                        </p:tgtEl>
                                        <p:attrNameLst>
                                          <p:attrName>style.visibility</p:attrName>
                                        </p:attrNameLst>
                                      </p:cBhvr>
                                      <p:to>
                                        <p:strVal val="visible"/>
                                      </p:to>
                                    </p:set>
                                    <p:animEffect transition="in" filter="dissolve">
                                      <p:cBhvr>
                                        <p:cTn id="7" dur="500"/>
                                        <p:tgtEl>
                                          <p:spTgt spid="74762"/>
                                        </p:tgtEl>
                                      </p:cBhvr>
                                    </p:animEffect>
                                  </p:childTnLst>
                                  <p:subTnLst>
                                    <p:set>
                                      <p:cBhvr override="childStyle">
                                        <p:cTn dur="1" fill="hold" display="0" masterRel="nextClick" afterEffect="1"/>
                                        <p:tgtEl>
                                          <p:spTgt spid="7476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8" presetClass="entr" presetSubtype="9" fill="hold" grpId="0" nodeType="clickEffect">
                                  <p:stCondLst>
                                    <p:cond delay="0"/>
                                  </p:stCondLst>
                                  <p:childTnLst>
                                    <p:set>
                                      <p:cBhvr>
                                        <p:cTn id="11" dur="1" fill="hold">
                                          <p:stCondLst>
                                            <p:cond delay="0"/>
                                          </p:stCondLst>
                                        </p:cTn>
                                        <p:tgtEl>
                                          <p:spTgt spid="74761"/>
                                        </p:tgtEl>
                                        <p:attrNameLst>
                                          <p:attrName>style.visibility</p:attrName>
                                        </p:attrNameLst>
                                      </p:cBhvr>
                                      <p:to>
                                        <p:strVal val="visible"/>
                                      </p:to>
                                    </p:set>
                                    <p:animEffect transition="in" filter="strips(upLeft)">
                                      <p:cBhvr>
                                        <p:cTn id="12" dur="500"/>
                                        <p:tgtEl>
                                          <p:spTgt spid="7476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9" fill="hold" grpId="0" nodeType="clickEffect">
                                  <p:stCondLst>
                                    <p:cond delay="0"/>
                                  </p:stCondLst>
                                  <p:childTnLst>
                                    <p:set>
                                      <p:cBhvr>
                                        <p:cTn id="16" dur="1" fill="hold">
                                          <p:stCondLst>
                                            <p:cond delay="0"/>
                                          </p:stCondLst>
                                        </p:cTn>
                                        <p:tgtEl>
                                          <p:spTgt spid="74763"/>
                                        </p:tgtEl>
                                        <p:attrNameLst>
                                          <p:attrName>style.visibility</p:attrName>
                                        </p:attrNameLst>
                                      </p:cBhvr>
                                      <p:to>
                                        <p:strVal val="visible"/>
                                      </p:to>
                                    </p:set>
                                    <p:animEffect transition="in" filter="strips(upLeft)">
                                      <p:cBhvr>
                                        <p:cTn id="17" dur="500"/>
                                        <p:tgtEl>
                                          <p:spTgt spid="7476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4768"/>
                                        </p:tgtEl>
                                        <p:attrNameLst>
                                          <p:attrName>style.visibility</p:attrName>
                                        </p:attrNameLst>
                                      </p:cBhvr>
                                      <p:to>
                                        <p:strVal val="visible"/>
                                      </p:to>
                                    </p:set>
                                    <p:animEffect transition="in" filter="dissolve">
                                      <p:cBhvr>
                                        <p:cTn id="22" dur="500"/>
                                        <p:tgtEl>
                                          <p:spTgt spid="74768"/>
                                        </p:tgtEl>
                                      </p:cBhvr>
                                    </p:animEffect>
                                  </p:childTnLst>
                                </p:cTn>
                              </p:par>
                            </p:childTnLst>
                          </p:cTn>
                        </p:par>
                      </p:childTnLst>
                    </p:cTn>
                  </p:par>
                  <p:par>
                    <p:cTn id="23" fill="hold">
                      <p:stCondLst>
                        <p:cond delay="indefinite"/>
                      </p:stCondLst>
                      <p:childTnLst>
                        <p:par>
                          <p:cTn id="24" fill="hold">
                            <p:stCondLst>
                              <p:cond delay="0"/>
                            </p:stCondLst>
                            <p:childTnLst>
                              <p:par>
                                <p:cTn id="25" presetID="7" presetClass="entr" presetSubtype="4" fill="hold" grpId="0" nodeType="clickEffect">
                                  <p:stCondLst>
                                    <p:cond delay="0"/>
                                  </p:stCondLst>
                                  <p:childTnLst>
                                    <p:set>
                                      <p:cBhvr>
                                        <p:cTn id="26" dur="1" fill="hold">
                                          <p:stCondLst>
                                            <p:cond delay="0"/>
                                          </p:stCondLst>
                                        </p:cTn>
                                        <p:tgtEl>
                                          <p:spTgt spid="74764"/>
                                        </p:tgtEl>
                                        <p:attrNameLst>
                                          <p:attrName>style.visibility</p:attrName>
                                        </p:attrNameLst>
                                      </p:cBhvr>
                                      <p:to>
                                        <p:strVal val="visible"/>
                                      </p:to>
                                    </p:set>
                                    <p:anim calcmode="lin" valueType="num">
                                      <p:cBhvr additive="base">
                                        <p:cTn id="27" dur="5000" fill="hold"/>
                                        <p:tgtEl>
                                          <p:spTgt spid="74764"/>
                                        </p:tgtEl>
                                        <p:attrNameLst>
                                          <p:attrName>ppt_x</p:attrName>
                                        </p:attrNameLst>
                                      </p:cBhvr>
                                      <p:tavLst>
                                        <p:tav tm="0">
                                          <p:val>
                                            <p:strVal val="#ppt_x"/>
                                          </p:val>
                                        </p:tav>
                                        <p:tav tm="100000">
                                          <p:val>
                                            <p:strVal val="#ppt_x"/>
                                          </p:val>
                                        </p:tav>
                                      </p:tavLst>
                                    </p:anim>
                                    <p:anim calcmode="lin" valueType="num">
                                      <p:cBhvr additive="base">
                                        <p:cTn id="28" dur="5000" fill="hold"/>
                                        <p:tgtEl>
                                          <p:spTgt spid="7476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74765"/>
                                        </p:tgtEl>
                                        <p:attrNameLst>
                                          <p:attrName>style.visibility</p:attrName>
                                        </p:attrNameLst>
                                      </p:cBhvr>
                                      <p:to>
                                        <p:strVal val="visible"/>
                                      </p:to>
                                    </p:set>
                                    <p:animEffect transition="in" filter="dissolve">
                                      <p:cBhvr>
                                        <p:cTn id="33" dur="500"/>
                                        <p:tgtEl>
                                          <p:spTgt spid="74765"/>
                                        </p:tgtEl>
                                      </p:cBhvr>
                                    </p:animEffect>
                                  </p:childTnLst>
                                </p:cTn>
                              </p:par>
                            </p:childTnLst>
                          </p:cTn>
                        </p:par>
                      </p:childTnLst>
                    </p:cTn>
                  </p:par>
                  <p:par>
                    <p:cTn id="34" fill="hold">
                      <p:stCondLst>
                        <p:cond delay="indefinite"/>
                      </p:stCondLst>
                      <p:childTnLst>
                        <p:par>
                          <p:cTn id="35" fill="hold">
                            <p:stCondLst>
                              <p:cond delay="0"/>
                            </p:stCondLst>
                            <p:childTnLst>
                              <p:par>
                                <p:cTn id="36" presetID="7" presetClass="entr" presetSubtype="8" fill="hold" grpId="0" nodeType="clickEffect">
                                  <p:stCondLst>
                                    <p:cond delay="0"/>
                                  </p:stCondLst>
                                  <p:childTnLst>
                                    <p:set>
                                      <p:cBhvr>
                                        <p:cTn id="37" dur="1" fill="hold">
                                          <p:stCondLst>
                                            <p:cond delay="0"/>
                                          </p:stCondLst>
                                        </p:cTn>
                                        <p:tgtEl>
                                          <p:spTgt spid="74766"/>
                                        </p:tgtEl>
                                        <p:attrNameLst>
                                          <p:attrName>style.visibility</p:attrName>
                                        </p:attrNameLst>
                                      </p:cBhvr>
                                      <p:to>
                                        <p:strVal val="visible"/>
                                      </p:to>
                                    </p:set>
                                    <p:anim calcmode="lin" valueType="num">
                                      <p:cBhvr additive="base">
                                        <p:cTn id="38" dur="5000" fill="hold"/>
                                        <p:tgtEl>
                                          <p:spTgt spid="74766"/>
                                        </p:tgtEl>
                                        <p:attrNameLst>
                                          <p:attrName>ppt_x</p:attrName>
                                        </p:attrNameLst>
                                      </p:cBhvr>
                                      <p:tavLst>
                                        <p:tav tm="0">
                                          <p:val>
                                            <p:strVal val="0-#ppt_w/2"/>
                                          </p:val>
                                        </p:tav>
                                        <p:tav tm="100000">
                                          <p:val>
                                            <p:strVal val="#ppt_x"/>
                                          </p:val>
                                        </p:tav>
                                      </p:tavLst>
                                    </p:anim>
                                    <p:anim calcmode="lin" valueType="num">
                                      <p:cBhvr additive="base">
                                        <p:cTn id="39" dur="5000" fill="hold"/>
                                        <p:tgtEl>
                                          <p:spTgt spid="74766"/>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74767"/>
                                        </p:tgtEl>
                                        <p:attrNameLst>
                                          <p:attrName>style.visibility</p:attrName>
                                        </p:attrNameLst>
                                      </p:cBhvr>
                                      <p:to>
                                        <p:strVal val="visible"/>
                                      </p:to>
                                    </p:set>
                                    <p:animEffect transition="in" filter="dissolve">
                                      <p:cBhvr>
                                        <p:cTn id="44" dur="500"/>
                                        <p:tgtEl>
                                          <p:spTgt spid="74767"/>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9" fill="hold" grpId="0" nodeType="clickEffect">
                                  <p:stCondLst>
                                    <p:cond delay="0"/>
                                  </p:stCondLst>
                                  <p:childTnLst>
                                    <p:set>
                                      <p:cBhvr>
                                        <p:cTn id="48" dur="1" fill="hold">
                                          <p:stCondLst>
                                            <p:cond delay="0"/>
                                          </p:stCondLst>
                                        </p:cTn>
                                        <p:tgtEl>
                                          <p:spTgt spid="74769"/>
                                        </p:tgtEl>
                                        <p:attrNameLst>
                                          <p:attrName>style.visibility</p:attrName>
                                        </p:attrNameLst>
                                      </p:cBhvr>
                                      <p:to>
                                        <p:strVal val="visible"/>
                                      </p:to>
                                    </p:set>
                                    <p:animEffect transition="in" filter="strips(upLeft)">
                                      <p:cBhvr>
                                        <p:cTn id="49" dur="500"/>
                                        <p:tgtEl>
                                          <p:spTgt spid="74769"/>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74772"/>
                                        </p:tgtEl>
                                        <p:attrNameLst>
                                          <p:attrName>style.visibility</p:attrName>
                                        </p:attrNameLst>
                                      </p:cBhvr>
                                      <p:to>
                                        <p:strVal val="visible"/>
                                      </p:to>
                                    </p:set>
                                    <p:animEffect transition="in" filter="dissolve">
                                      <p:cBhvr>
                                        <p:cTn id="54" dur="500"/>
                                        <p:tgtEl>
                                          <p:spTgt spid="74772"/>
                                        </p:tgtEl>
                                      </p:cBhvr>
                                    </p:animEffect>
                                  </p:childTnLst>
                                </p:cTn>
                              </p:par>
                            </p:childTnLst>
                          </p:cTn>
                        </p:par>
                      </p:childTnLst>
                    </p:cTn>
                  </p:par>
                  <p:par>
                    <p:cTn id="55" fill="hold">
                      <p:stCondLst>
                        <p:cond delay="indefinite"/>
                      </p:stCondLst>
                      <p:childTnLst>
                        <p:par>
                          <p:cTn id="56" fill="hold">
                            <p:stCondLst>
                              <p:cond delay="0"/>
                            </p:stCondLst>
                            <p:childTnLst>
                              <p:par>
                                <p:cTn id="57" presetID="7" presetClass="entr" presetSubtype="8" fill="hold" grpId="0" nodeType="clickEffect">
                                  <p:stCondLst>
                                    <p:cond delay="0"/>
                                  </p:stCondLst>
                                  <p:childTnLst>
                                    <p:set>
                                      <p:cBhvr>
                                        <p:cTn id="58" dur="1" fill="hold">
                                          <p:stCondLst>
                                            <p:cond delay="0"/>
                                          </p:stCondLst>
                                        </p:cTn>
                                        <p:tgtEl>
                                          <p:spTgt spid="74770"/>
                                        </p:tgtEl>
                                        <p:attrNameLst>
                                          <p:attrName>style.visibility</p:attrName>
                                        </p:attrNameLst>
                                      </p:cBhvr>
                                      <p:to>
                                        <p:strVal val="visible"/>
                                      </p:to>
                                    </p:set>
                                    <p:anim calcmode="lin" valueType="num">
                                      <p:cBhvr additive="base">
                                        <p:cTn id="59" dur="5000" fill="hold"/>
                                        <p:tgtEl>
                                          <p:spTgt spid="74770"/>
                                        </p:tgtEl>
                                        <p:attrNameLst>
                                          <p:attrName>ppt_x</p:attrName>
                                        </p:attrNameLst>
                                      </p:cBhvr>
                                      <p:tavLst>
                                        <p:tav tm="0">
                                          <p:val>
                                            <p:strVal val="0-#ppt_w/2"/>
                                          </p:val>
                                        </p:tav>
                                        <p:tav tm="100000">
                                          <p:val>
                                            <p:strVal val="#ppt_x"/>
                                          </p:val>
                                        </p:tav>
                                      </p:tavLst>
                                    </p:anim>
                                    <p:anim calcmode="lin" valueType="num">
                                      <p:cBhvr additive="base">
                                        <p:cTn id="60" dur="5000" fill="hold"/>
                                        <p:tgtEl>
                                          <p:spTgt spid="74770"/>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74771"/>
                                        </p:tgtEl>
                                        <p:attrNameLst>
                                          <p:attrName>style.visibility</p:attrName>
                                        </p:attrNameLst>
                                      </p:cBhvr>
                                      <p:to>
                                        <p:strVal val="visible"/>
                                      </p:to>
                                    </p:set>
                                    <p:animEffect transition="in" filter="dissolve">
                                      <p:cBhvr>
                                        <p:cTn id="65" dur="500"/>
                                        <p:tgtEl>
                                          <p:spTgt spid="74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1" grpId="0" animBg="1"/>
      <p:bldP spid="74762" grpId="0" animBg="1" autoUpdateAnimBg="0"/>
      <p:bldP spid="74763" grpId="0" animBg="1"/>
      <p:bldP spid="74764" grpId="0" animBg="1"/>
      <p:bldP spid="74765" grpId="0" autoUpdateAnimBg="0"/>
      <p:bldP spid="74766" grpId="0" animBg="1"/>
      <p:bldP spid="74767" grpId="0" autoUpdateAnimBg="0"/>
      <p:bldP spid="74768" grpId="0" animBg="1" autoUpdateAnimBg="0"/>
      <p:bldP spid="74769" grpId="0" animBg="1"/>
      <p:bldP spid="74770" grpId="0" animBg="1"/>
      <p:bldP spid="74771" grpId="0" autoUpdateAnimBg="0"/>
      <p:bldP spid="74772" grpId="0" animBg="1"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a:ln>
            <a:solidFill>
              <a:schemeClr val="tx1"/>
            </a:solidFill>
          </a:ln>
        </p:spPr>
        <p:txBody>
          <a:bodyPr>
            <a:normAutofit/>
          </a:bodyPr>
          <a:lstStyle/>
          <a:p>
            <a:r>
              <a:rPr lang="en-US" dirty="0"/>
              <a:t>7.Coefficient of Variation (CV)</a:t>
            </a:r>
          </a:p>
        </p:txBody>
      </p:sp>
      <p:sp>
        <p:nvSpPr>
          <p:cNvPr id="3" name="Content Placeholder 2"/>
          <p:cNvSpPr>
            <a:spLocks noGrp="1"/>
          </p:cNvSpPr>
          <p:nvPr>
            <p:ph idx="1"/>
          </p:nvPr>
        </p:nvSpPr>
        <p:spPr>
          <a:xfrm>
            <a:off x="1981200" y="1295400"/>
            <a:ext cx="8229600" cy="5181600"/>
          </a:xfrm>
          <a:ln>
            <a:solidFill>
              <a:schemeClr val="tx1"/>
            </a:solidFill>
          </a:ln>
        </p:spPr>
        <p:txBody>
          <a:bodyPr>
            <a:normAutofit/>
          </a:bodyPr>
          <a:lstStyle/>
          <a:p>
            <a:pPr marL="514350" indent="-514350" algn="just"/>
            <a:r>
              <a:rPr lang="en-US" dirty="0"/>
              <a:t>The co-efficient of variation (CV) measures the standard deviation relative to the mean in percentages. In other words, CV indicates how large the standard deviation is in relation to the mean and is computed as follows:</a:t>
            </a:r>
          </a:p>
          <a:p>
            <a:pPr marL="514350" indent="-514350" algn="just"/>
            <a:endParaRPr lang="en-US" sz="6000" dirty="0"/>
          </a:p>
          <a:p>
            <a:pPr marL="514350" indent="-514350" algn="just"/>
            <a:endParaRPr lang="en-US" dirty="0"/>
          </a:p>
          <a:p>
            <a:pPr marL="514350" indent="-514350" algn="just"/>
            <a:r>
              <a:rPr lang="en-US" dirty="0"/>
              <a:t>(Standard Deviation/Mean)*100</a:t>
            </a:r>
          </a:p>
        </p:txBody>
      </p:sp>
      <p:graphicFrame>
        <p:nvGraphicFramePr>
          <p:cNvPr id="8" name="Object 7"/>
          <p:cNvGraphicFramePr>
            <a:graphicFrameLocks/>
          </p:cNvGraphicFramePr>
          <p:nvPr/>
        </p:nvGraphicFramePr>
        <p:xfrm>
          <a:off x="3048000" y="1397000"/>
          <a:ext cx="6096000" cy="4064000"/>
        </p:xfrm>
        <a:graphic>
          <a:graphicData uri="http://schemas.openxmlformats.org/presentationml/2006/ole">
            <mc:AlternateContent xmlns:mc="http://schemas.openxmlformats.org/markup-compatibility/2006">
              <mc:Choice xmlns:v="urn:schemas-microsoft-com:vml" Requires="v">
                <p:oleObj name="Equation" r:id="rId2" imgW="0" imgH="0" progId="Equation.3">
                  <p:embed/>
                </p:oleObj>
              </mc:Choice>
              <mc:Fallback>
                <p:oleObj name="Equation" r:id="rId2" imgW="0" imgH="0" progId="Equation.3">
                  <p:embed/>
                  <p:pic>
                    <p:nvPicPr>
                      <p:cNvPr id="8" name="Object 7"/>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048000" y="1397000"/>
                        <a:ext cx="6096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3976" name="Object 8"/>
          <p:cNvGraphicFramePr>
            <a:graphicFrameLocks noChangeAspect="1"/>
          </p:cNvGraphicFramePr>
          <p:nvPr/>
        </p:nvGraphicFramePr>
        <p:xfrm>
          <a:off x="2590800" y="4038600"/>
          <a:ext cx="4038600" cy="1219200"/>
        </p:xfrm>
        <a:graphic>
          <a:graphicData uri="http://schemas.openxmlformats.org/presentationml/2006/ole">
            <mc:AlternateContent xmlns:mc="http://schemas.openxmlformats.org/markup-compatibility/2006">
              <mc:Choice xmlns:v="urn:schemas-microsoft-com:vml" Requires="v">
                <p:oleObj name="Equation" r:id="rId3" imgW="863280" imgH="241200" progId="Equation.3">
                  <p:embed/>
                </p:oleObj>
              </mc:Choice>
              <mc:Fallback>
                <p:oleObj name="Equation" r:id="rId3" imgW="863280" imgH="241200" progId="Equation.3">
                  <p:embed/>
                  <p:pic>
                    <p:nvPicPr>
                      <p:cNvPr id="83976"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038600"/>
                        <a:ext cx="4038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a:ln>
            <a:solidFill>
              <a:schemeClr val="tx1"/>
            </a:solidFill>
          </a:ln>
        </p:spPr>
        <p:txBody>
          <a:bodyPr>
            <a:normAutofit/>
          </a:bodyPr>
          <a:lstStyle/>
          <a:p>
            <a:r>
              <a:rPr lang="en-US" dirty="0"/>
              <a:t>Range</a:t>
            </a:r>
          </a:p>
        </p:txBody>
      </p:sp>
      <p:sp>
        <p:nvSpPr>
          <p:cNvPr id="3" name="Content Placeholder 2"/>
          <p:cNvSpPr>
            <a:spLocks noGrp="1"/>
          </p:cNvSpPr>
          <p:nvPr>
            <p:ph idx="1"/>
          </p:nvPr>
        </p:nvSpPr>
        <p:spPr>
          <a:xfrm>
            <a:off x="1981200" y="1447801"/>
            <a:ext cx="8229600" cy="4678363"/>
          </a:xfrm>
          <a:ln>
            <a:solidFill>
              <a:schemeClr val="tx1"/>
            </a:solidFill>
          </a:ln>
        </p:spPr>
        <p:txBody>
          <a:bodyPr/>
          <a:lstStyle/>
          <a:p>
            <a:pPr>
              <a:buNone/>
            </a:pPr>
            <a:r>
              <a:rPr lang="en-US" dirty="0"/>
              <a:t>32.Range= L-S= 500-150=350</a:t>
            </a:r>
          </a:p>
          <a:p>
            <a:r>
              <a:rPr lang="en-US" dirty="0"/>
              <a:t>Co-efficient of Range= (L-S)/(L+S)= 350/650=0.54</a:t>
            </a:r>
          </a:p>
          <a:p>
            <a:pPr>
              <a:buNone/>
            </a:pPr>
            <a:r>
              <a:rPr lang="en-US" dirty="0"/>
              <a:t>33.Range= L-S=80-10=70</a:t>
            </a:r>
          </a:p>
          <a:p>
            <a:pPr>
              <a:buNone/>
            </a:pPr>
            <a:r>
              <a:rPr lang="en-US" dirty="0"/>
              <a:t>Co-efficient of Range= 70/90=0.78</a:t>
            </a:r>
          </a:p>
          <a:p>
            <a:pPr>
              <a:buNone/>
            </a:pPr>
            <a:r>
              <a:rPr lang="en-US" dirty="0"/>
              <a:t>34.Range=40-10=30</a:t>
            </a:r>
          </a:p>
          <a:p>
            <a:r>
              <a:rPr lang="en-US" dirty="0"/>
              <a:t>Co-efficient of Range=30/50=0.6</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868362"/>
          </a:xfrm>
          <a:ln>
            <a:solidFill>
              <a:schemeClr val="tx1"/>
            </a:solidFill>
          </a:ln>
        </p:spPr>
        <p:txBody>
          <a:bodyPr/>
          <a:lstStyle/>
          <a:p>
            <a:r>
              <a:rPr lang="en-US" dirty="0"/>
              <a:t>Quartile Deviation(Individual)</a:t>
            </a:r>
          </a:p>
        </p:txBody>
      </p:sp>
      <p:sp>
        <p:nvSpPr>
          <p:cNvPr id="5" name="Content Placeholder 4"/>
          <p:cNvSpPr>
            <a:spLocks noGrp="1"/>
          </p:cNvSpPr>
          <p:nvPr>
            <p:ph idx="1"/>
          </p:nvPr>
        </p:nvSpPr>
        <p:spPr>
          <a:xfrm>
            <a:off x="1981200" y="1295400"/>
            <a:ext cx="8229600" cy="5105400"/>
          </a:xfrm>
          <a:ln>
            <a:solidFill>
              <a:schemeClr val="tx1"/>
            </a:solidFill>
          </a:ln>
        </p:spPr>
        <p:txBody>
          <a:bodyPr/>
          <a:lstStyle/>
          <a:p>
            <a:r>
              <a:rPr lang="en-US" dirty="0"/>
              <a:t>Find out the QD and its co-efficient  from the following data :</a:t>
            </a:r>
          </a:p>
          <a:p>
            <a:r>
              <a:rPr lang="en-US" dirty="0"/>
              <a:t>Roll No:1	2	3	4	5	6	7</a:t>
            </a:r>
          </a:p>
          <a:p>
            <a:r>
              <a:rPr lang="en-US" dirty="0"/>
              <a:t>Marks   :	20	28	40	12	30	15	50</a:t>
            </a:r>
          </a:p>
          <a:p>
            <a:r>
              <a:rPr lang="en-US" dirty="0"/>
              <a:t>Q1= Size of (N+1)/4</a:t>
            </a:r>
            <a:r>
              <a:rPr lang="en-US" baseline="30000" dirty="0"/>
              <a:t>th</a:t>
            </a:r>
            <a:r>
              <a:rPr lang="en-US" dirty="0"/>
              <a:t> item i.e. (7+1)/4</a:t>
            </a:r>
            <a:r>
              <a:rPr lang="en-US" baseline="30000" dirty="0"/>
              <a:t>th</a:t>
            </a:r>
            <a:r>
              <a:rPr lang="en-US" dirty="0"/>
              <a:t> = 2</a:t>
            </a:r>
            <a:r>
              <a:rPr lang="en-US" baseline="30000" dirty="0"/>
              <a:t>nd</a:t>
            </a:r>
            <a:r>
              <a:rPr lang="en-US" dirty="0"/>
              <a:t> item =15</a:t>
            </a:r>
          </a:p>
          <a:p>
            <a:r>
              <a:rPr lang="en-US" dirty="0"/>
              <a:t>Q3= Size of 3(N+1)/4</a:t>
            </a:r>
            <a:r>
              <a:rPr lang="en-US" baseline="30000" dirty="0"/>
              <a:t>th</a:t>
            </a:r>
            <a:r>
              <a:rPr lang="en-US" dirty="0"/>
              <a:t> item.i.e =6</a:t>
            </a:r>
            <a:r>
              <a:rPr lang="en-US" baseline="30000" dirty="0"/>
              <a:t>th</a:t>
            </a:r>
            <a:r>
              <a:rPr lang="en-US" dirty="0"/>
              <a:t> item =40</a:t>
            </a:r>
          </a:p>
          <a:p>
            <a:r>
              <a:rPr lang="en-US" dirty="0"/>
              <a:t>Q.D=(Q3-Q1)/2= (40-15)/2=12.5</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274638"/>
            <a:ext cx="8610600" cy="639762"/>
          </a:xfrm>
          <a:ln>
            <a:solidFill>
              <a:schemeClr val="tx1"/>
            </a:solidFill>
          </a:ln>
        </p:spPr>
        <p:txBody>
          <a:bodyPr>
            <a:normAutofit fontScale="90000"/>
          </a:bodyPr>
          <a:lstStyle/>
          <a:p>
            <a:r>
              <a:rPr lang="en-US" dirty="0"/>
              <a:t>Quartile Deviation(Discrete)</a:t>
            </a:r>
          </a:p>
        </p:txBody>
      </p:sp>
      <p:sp>
        <p:nvSpPr>
          <p:cNvPr id="5" name="Content Placeholder 4"/>
          <p:cNvSpPr>
            <a:spLocks noGrp="1"/>
          </p:cNvSpPr>
          <p:nvPr>
            <p:ph idx="1"/>
          </p:nvPr>
        </p:nvSpPr>
        <p:spPr>
          <a:xfrm>
            <a:off x="1828800" y="1066800"/>
            <a:ext cx="8610600" cy="5562600"/>
          </a:xfrm>
          <a:ln>
            <a:solidFill>
              <a:schemeClr val="tx1"/>
            </a:solidFill>
          </a:ln>
        </p:spPr>
        <p:txBody>
          <a:bodyPr>
            <a:normAutofit/>
          </a:bodyPr>
          <a:lstStyle/>
          <a:p>
            <a:r>
              <a:rPr lang="en-US" dirty="0"/>
              <a:t>Compute coefficient of quartile deviation from the following data.</a:t>
            </a:r>
          </a:p>
          <a:p>
            <a:pPr>
              <a:buNone/>
            </a:pPr>
            <a:r>
              <a:rPr lang="en-US" dirty="0"/>
              <a:t>Marks:		10	20	30	40	50	60</a:t>
            </a:r>
          </a:p>
          <a:p>
            <a:pPr>
              <a:buNone/>
            </a:pPr>
            <a:r>
              <a:rPr lang="en-US" dirty="0"/>
              <a:t>No. Students	04	07	15	08	07	02</a:t>
            </a:r>
          </a:p>
          <a:p>
            <a:pPr>
              <a:buNone/>
            </a:pPr>
            <a:r>
              <a:rPr lang="en-US" dirty="0"/>
              <a:t>Cumu.freq		04	11	26	34	41	43</a:t>
            </a:r>
          </a:p>
          <a:p>
            <a:pPr>
              <a:buNone/>
            </a:pPr>
            <a:r>
              <a:rPr lang="en-US" dirty="0"/>
              <a:t>Q1= Size of 11</a:t>
            </a:r>
            <a:r>
              <a:rPr lang="en-US" baseline="30000" dirty="0"/>
              <a:t>th</a:t>
            </a:r>
            <a:r>
              <a:rPr lang="en-US" dirty="0"/>
              <a:t> item =20</a:t>
            </a:r>
          </a:p>
          <a:p>
            <a:pPr>
              <a:buNone/>
            </a:pPr>
            <a:r>
              <a:rPr lang="en-US" dirty="0"/>
              <a:t>Q3= Size of 33</a:t>
            </a:r>
            <a:r>
              <a:rPr lang="en-US" baseline="30000" dirty="0"/>
              <a:t>rd</a:t>
            </a:r>
            <a:r>
              <a:rPr lang="en-US" dirty="0"/>
              <a:t> item=40.</a:t>
            </a:r>
          </a:p>
          <a:p>
            <a:pPr>
              <a:buNone/>
            </a:pPr>
            <a:r>
              <a:rPr lang="en-US" dirty="0"/>
              <a:t>Q.D= (Q3-Q1)/2= (40-20)/2=10.</a:t>
            </a:r>
          </a:p>
          <a:p>
            <a:pPr>
              <a:buNone/>
            </a:pPr>
            <a:r>
              <a:rPr lang="en-US" dirty="0"/>
              <a:t>Co-efficient of Q.D= (Q3-Q1)/(Q3+Q1)=20/60=0.33</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274638"/>
            <a:ext cx="8610600" cy="639762"/>
          </a:xfrm>
          <a:ln>
            <a:solidFill>
              <a:schemeClr val="tx1"/>
            </a:solidFill>
          </a:ln>
        </p:spPr>
        <p:txBody>
          <a:bodyPr>
            <a:normAutofit fontScale="90000"/>
          </a:bodyPr>
          <a:lstStyle/>
          <a:p>
            <a:r>
              <a:rPr lang="en-US" dirty="0"/>
              <a:t>Quartile Deviation(Continuous)</a:t>
            </a:r>
          </a:p>
        </p:txBody>
      </p:sp>
      <p:sp>
        <p:nvSpPr>
          <p:cNvPr id="5" name="Content Placeholder 4"/>
          <p:cNvSpPr>
            <a:spLocks noGrp="1"/>
          </p:cNvSpPr>
          <p:nvPr>
            <p:ph idx="1"/>
          </p:nvPr>
        </p:nvSpPr>
        <p:spPr>
          <a:xfrm>
            <a:off x="1828800" y="1066800"/>
            <a:ext cx="8610600" cy="5562600"/>
          </a:xfrm>
          <a:ln>
            <a:solidFill>
              <a:schemeClr val="tx1"/>
            </a:solidFill>
          </a:ln>
        </p:spPr>
        <p:txBody>
          <a:bodyPr>
            <a:normAutofit/>
          </a:bodyPr>
          <a:lstStyle/>
          <a:p>
            <a:r>
              <a:rPr lang="en-US" dirty="0"/>
              <a:t>Compute coefficient of quartile deviation from the following data.</a:t>
            </a:r>
          </a:p>
          <a:p>
            <a:pPr>
              <a:buNone/>
            </a:pPr>
            <a:r>
              <a:rPr lang="en-US" dirty="0"/>
              <a:t>Wages:	&lt;35	35-37	    38-40	41-43 	&gt;43</a:t>
            </a:r>
          </a:p>
          <a:p>
            <a:pPr>
              <a:buNone/>
            </a:pPr>
            <a:r>
              <a:rPr lang="en-US" dirty="0"/>
              <a:t>No:		14	62	       99	18		07</a:t>
            </a:r>
          </a:p>
          <a:p>
            <a:pPr>
              <a:buNone/>
            </a:pPr>
            <a:r>
              <a:rPr lang="en-US" dirty="0"/>
              <a:t>c.f 		14	76	      175	193		200</a:t>
            </a:r>
          </a:p>
          <a:p>
            <a:pPr>
              <a:buNone/>
            </a:pPr>
            <a:r>
              <a:rPr lang="en-US" dirty="0"/>
              <a:t>Q1= L+{(N/4-c.f)/f}*i=36.16</a:t>
            </a:r>
          </a:p>
          <a:p>
            <a:pPr>
              <a:buNone/>
            </a:pPr>
            <a:r>
              <a:rPr lang="en-US" dirty="0"/>
              <a:t>Q3= L+{(3N/4-c.f)/f}*i=39.49</a:t>
            </a:r>
          </a:p>
          <a:p>
            <a:pPr>
              <a:buNone/>
            </a:pPr>
            <a:r>
              <a:rPr lang="en-US" dirty="0"/>
              <a:t>Co-efficient of Q.D= (Q3-Q1)/(Q3+Q1)= (3.33)/75.65=0.044</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274638"/>
            <a:ext cx="8610600" cy="639762"/>
          </a:xfrm>
          <a:ln>
            <a:solidFill>
              <a:schemeClr val="tx1"/>
            </a:solidFill>
          </a:ln>
        </p:spPr>
        <p:txBody>
          <a:bodyPr>
            <a:normAutofit fontScale="90000"/>
          </a:bodyPr>
          <a:lstStyle/>
          <a:p>
            <a:r>
              <a:rPr lang="en-US" dirty="0"/>
              <a:t>Mean Deviation(Individual)</a:t>
            </a:r>
          </a:p>
        </p:txBody>
      </p:sp>
      <p:sp>
        <p:nvSpPr>
          <p:cNvPr id="5" name="Content Placeholder 4"/>
          <p:cNvSpPr>
            <a:spLocks noGrp="1"/>
          </p:cNvSpPr>
          <p:nvPr>
            <p:ph idx="1"/>
          </p:nvPr>
        </p:nvSpPr>
        <p:spPr>
          <a:xfrm>
            <a:off x="1828800" y="1066800"/>
            <a:ext cx="8610600" cy="5562600"/>
          </a:xfrm>
          <a:ln>
            <a:solidFill>
              <a:schemeClr val="tx1"/>
            </a:solidFill>
          </a:ln>
        </p:spPr>
        <p:txBody>
          <a:bodyPr>
            <a:normAutofit/>
          </a:bodyPr>
          <a:lstStyle/>
          <a:p>
            <a:pPr>
              <a:buNone/>
            </a:pPr>
            <a:r>
              <a:rPr lang="en-US" dirty="0"/>
              <a:t>	Calculate </a:t>
            </a:r>
            <a:r>
              <a:rPr lang="en-US" cap="small" dirty="0"/>
              <a:t> MEAN DEVIATION AND ITS COEFFICIENT OF THE TWO INCOME GROUPS OF FIVE AND SEVEN MEMBERS GIVEN BELOW</a:t>
            </a:r>
          </a:p>
          <a:p>
            <a:pPr>
              <a:buNone/>
            </a:pPr>
            <a:endParaRPr lang="en-US" dirty="0"/>
          </a:p>
          <a:p>
            <a:pPr>
              <a:buNone/>
            </a:pPr>
            <a:r>
              <a:rPr lang="en-US" dirty="0"/>
              <a:t>	G1:	4000	4200	4400	4600	4800</a:t>
            </a:r>
          </a:p>
          <a:p>
            <a:pPr>
              <a:buNone/>
            </a:pPr>
            <a:r>
              <a:rPr lang="en-US" dirty="0"/>
              <a:t>	</a:t>
            </a:r>
          </a:p>
          <a:p>
            <a:pPr>
              <a:buNone/>
            </a:pPr>
            <a:r>
              <a:rPr lang="en-US" dirty="0"/>
              <a:t>	G2:	3000	4000	4200	4400	4600	4800	5800</a:t>
            </a:r>
          </a:p>
          <a:p>
            <a:pPr>
              <a:buNone/>
            </a:pPr>
            <a:r>
              <a:rPr lang="en-US" dirty="0"/>
              <a:t>	</a:t>
            </a:r>
          </a:p>
          <a:p>
            <a:pPr>
              <a:buNone/>
            </a:pPr>
            <a:r>
              <a:rPr lang="en-US" dirty="0"/>
              <a:t>	Ans:Median of G1=4400</a:t>
            </a:r>
          </a:p>
          <a:p>
            <a:pPr>
              <a:buNone/>
            </a:pPr>
            <a:r>
              <a:rPr lang="en-US" dirty="0"/>
              <a:t>		Median  of G2= 4400</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8229600" cy="639762"/>
          </a:xfrm>
          <a:ln>
            <a:solidFill>
              <a:schemeClr val="tx1"/>
            </a:solidFill>
          </a:ln>
        </p:spPr>
        <p:txBody>
          <a:bodyPr>
            <a:normAutofit fontScale="90000"/>
          </a:bodyPr>
          <a:lstStyle/>
          <a:p>
            <a:r>
              <a:rPr lang="en-US" dirty="0"/>
              <a:t>Mean Deviation </a:t>
            </a:r>
          </a:p>
        </p:txBody>
      </p:sp>
      <p:graphicFrame>
        <p:nvGraphicFramePr>
          <p:cNvPr id="4" name="Content Placeholder 3"/>
          <p:cNvGraphicFramePr>
            <a:graphicFrameLocks noGrp="1"/>
          </p:cNvGraphicFramePr>
          <p:nvPr>
            <p:ph idx="1"/>
          </p:nvPr>
        </p:nvGraphicFramePr>
        <p:xfrm>
          <a:off x="2057400" y="1066800"/>
          <a:ext cx="8229600" cy="53340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533400">
                <a:tc>
                  <a:txBody>
                    <a:bodyPr/>
                    <a:lstStyle/>
                    <a:p>
                      <a:pPr algn="ctr"/>
                      <a:r>
                        <a:rPr lang="en-US" sz="2000"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az-Cyrl-AZ" sz="2000" dirty="0">
                          <a:solidFill>
                            <a:schemeClr val="tx1"/>
                          </a:solidFill>
                        </a:rPr>
                        <a:t>І</a:t>
                      </a:r>
                      <a:r>
                        <a:rPr lang="en-US" sz="2000" dirty="0">
                          <a:solidFill>
                            <a:schemeClr val="tx1"/>
                          </a:solidFill>
                        </a:rPr>
                        <a:t>DI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a:solidFill>
                            <a:schemeClr val="tx1"/>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dirty="0">
                          <a:solidFill>
                            <a:schemeClr val="tx1"/>
                          </a:solidFill>
                        </a:rPr>
                        <a:t>IDI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33400">
                <a:tc>
                  <a:txBody>
                    <a:bodyPr/>
                    <a:lstStyle/>
                    <a:p>
                      <a:pPr algn="ctr"/>
                      <a:r>
                        <a:rPr lang="en-US" sz="2400" dirty="0"/>
                        <a:t>4000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t>3000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t>1400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33400">
                <a:tc>
                  <a:txBody>
                    <a:bodyPr/>
                    <a:lstStyle/>
                    <a:p>
                      <a:pPr algn="ctr"/>
                      <a:r>
                        <a:rPr lang="en-US" sz="2400" dirty="0"/>
                        <a:t>4200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t>4000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33400">
                <a:tc>
                  <a:txBody>
                    <a:bodyPr/>
                    <a:lstStyle/>
                    <a:p>
                      <a:pPr algn="ctr"/>
                      <a:r>
                        <a:rPr lang="en-US" sz="2400" dirty="0"/>
                        <a:t>4400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2400" dirty="0"/>
                        <a:t>4200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33400">
                <a:tc>
                  <a:txBody>
                    <a:bodyPr/>
                    <a:lstStyle/>
                    <a:p>
                      <a:pPr algn="ctr"/>
                      <a:r>
                        <a:rPr lang="en-US" sz="2400" dirty="0"/>
                        <a:t>4600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t>4400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2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4"/>
                  </a:ext>
                </a:extLst>
              </a:tr>
              <a:tr h="533400">
                <a:tc>
                  <a:txBody>
                    <a:bodyPr/>
                    <a:lstStyle/>
                    <a:p>
                      <a:pPr algn="ctr"/>
                      <a:r>
                        <a:rPr lang="en-US" sz="2400" dirty="0"/>
                        <a:t>4800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t>4600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533400">
                <a:tc>
                  <a:txBody>
                    <a:bodyPr/>
                    <a:lstStyle/>
                    <a:p>
                      <a:pPr algn="ct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t>4800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533400">
                <a:tc>
                  <a:txBody>
                    <a:bodyPr/>
                    <a:lstStyle/>
                    <a:p>
                      <a:pPr algn="ct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t>5800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t>1400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533400">
                <a:tc>
                  <a:txBody>
                    <a:bodyPr/>
                    <a:lstStyle/>
                    <a:p>
                      <a:pPr algn="ctr"/>
                      <a:r>
                        <a:rPr lang="en-US" sz="2400" dirty="0"/>
                        <a:t>N=5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t>∑IDI=1200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t>N=7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t>∑IDI=4000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533400">
                <a:tc>
                  <a:txBody>
                    <a:bodyPr/>
                    <a:lstStyle/>
                    <a:p>
                      <a:pPr algn="ctr"/>
                      <a:r>
                        <a:rPr lang="en-US" sz="2400" dirty="0"/>
                        <a:t>∑IDI/N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t>MD=240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t>∑IDI/N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a:t>MD=571.43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9DE5A-AE94-A044-AF19-F48FB8A4404D}"/>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CC0CE451-7EA5-04A1-6EFD-27C0811FF237}"/>
              </a:ext>
            </a:extLst>
          </p:cNvPr>
          <p:cNvPicPr>
            <a:picLocks noGrp="1" noChangeAspect="1"/>
          </p:cNvPicPr>
          <p:nvPr>
            <p:ph idx="1"/>
          </p:nvPr>
        </p:nvPicPr>
        <p:blipFill>
          <a:blip r:embed="rId2"/>
          <a:stretch>
            <a:fillRect/>
          </a:stretch>
        </p:blipFill>
        <p:spPr>
          <a:xfrm>
            <a:off x="963560" y="365125"/>
            <a:ext cx="10390239" cy="6127750"/>
          </a:xfrm>
          <a:prstGeom prst="rect">
            <a:avLst/>
          </a:prstGeom>
        </p:spPr>
      </p:pic>
    </p:spTree>
    <p:extLst>
      <p:ext uri="{BB962C8B-B14F-4D97-AF65-F5344CB8AC3E}">
        <p14:creationId xmlns:p14="http://schemas.microsoft.com/office/powerpoint/2010/main" val="13080441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a:solidFill>
            <a:schemeClr val="bg1"/>
          </a:solidFill>
          <a:ln>
            <a:solidFill>
              <a:schemeClr val="tx1"/>
            </a:solidFill>
          </a:ln>
        </p:spPr>
        <p:txBody>
          <a:bodyPr/>
          <a:lstStyle/>
          <a:p>
            <a:r>
              <a:rPr lang="en-US" dirty="0"/>
              <a:t>M.D (Discrete Series)</a:t>
            </a:r>
          </a:p>
        </p:txBody>
      </p:sp>
      <p:sp>
        <p:nvSpPr>
          <p:cNvPr id="3" name="Content Placeholder 2"/>
          <p:cNvSpPr>
            <a:spLocks noGrp="1"/>
          </p:cNvSpPr>
          <p:nvPr>
            <p:ph idx="1"/>
          </p:nvPr>
        </p:nvSpPr>
        <p:spPr>
          <a:xfrm>
            <a:off x="1981200" y="1371601"/>
            <a:ext cx="8229600" cy="4754563"/>
          </a:xfrm>
          <a:ln>
            <a:solidFill>
              <a:schemeClr val="tx1"/>
            </a:solidFill>
          </a:ln>
        </p:spPr>
        <p:txBody>
          <a:bodyPr/>
          <a:lstStyle/>
          <a:p>
            <a:pPr>
              <a:buNone/>
            </a:pPr>
            <a:r>
              <a:rPr lang="en-US" dirty="0"/>
              <a:t>Calculate M.D from the following data:</a:t>
            </a:r>
          </a:p>
          <a:p>
            <a:pPr>
              <a:buNone/>
            </a:pPr>
            <a:r>
              <a:rPr lang="en-US" dirty="0"/>
              <a:t>X:		10	11	12	13	14</a:t>
            </a:r>
          </a:p>
          <a:p>
            <a:pPr>
              <a:buNone/>
            </a:pPr>
            <a:r>
              <a:rPr lang="en-US" dirty="0"/>
              <a:t>F:		03	12	18	12	03</a:t>
            </a:r>
          </a:p>
          <a:p>
            <a:pPr>
              <a:buNone/>
            </a:pP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a:solidFill>
            <a:schemeClr val="bg1"/>
          </a:solidFill>
          <a:ln>
            <a:solidFill>
              <a:schemeClr val="tx1"/>
            </a:solidFill>
          </a:ln>
        </p:spPr>
        <p:txBody>
          <a:bodyPr/>
          <a:lstStyle/>
          <a:p>
            <a:r>
              <a:rPr lang="en-US" dirty="0"/>
              <a:t>M.D (Discrete Series)-Ans</a:t>
            </a:r>
          </a:p>
        </p:txBody>
      </p:sp>
      <p:graphicFrame>
        <p:nvGraphicFramePr>
          <p:cNvPr id="4" name="Content Placeholder 3"/>
          <p:cNvGraphicFramePr>
            <a:graphicFrameLocks noGrp="1"/>
          </p:cNvGraphicFramePr>
          <p:nvPr>
            <p:ph idx="1"/>
          </p:nvPr>
        </p:nvGraphicFramePr>
        <p:xfrm>
          <a:off x="1981201" y="1371602"/>
          <a:ext cx="8229599" cy="4395385"/>
        </p:xfrm>
        <a:graphic>
          <a:graphicData uri="http://schemas.openxmlformats.org/drawingml/2006/table">
            <a:tbl>
              <a:tblPr firstRow="1" bandRow="1">
                <a:tableStyleId>{5C22544A-7EE6-4342-B048-85BDC9FD1C3A}</a:tableStyleId>
              </a:tblPr>
              <a:tblGrid>
                <a:gridCol w="1800226">
                  <a:extLst>
                    <a:ext uri="{9D8B030D-6E8A-4147-A177-3AD203B41FA5}">
                      <a16:colId xmlns:a16="http://schemas.microsoft.com/office/drawing/2014/main" val="20000"/>
                    </a:ext>
                  </a:extLst>
                </a:gridCol>
                <a:gridCol w="1800226">
                  <a:extLst>
                    <a:ext uri="{9D8B030D-6E8A-4147-A177-3AD203B41FA5}">
                      <a16:colId xmlns:a16="http://schemas.microsoft.com/office/drawing/2014/main" val="20001"/>
                    </a:ext>
                  </a:extLst>
                </a:gridCol>
                <a:gridCol w="1457324">
                  <a:extLst>
                    <a:ext uri="{9D8B030D-6E8A-4147-A177-3AD203B41FA5}">
                      <a16:colId xmlns:a16="http://schemas.microsoft.com/office/drawing/2014/main" val="20002"/>
                    </a:ext>
                  </a:extLst>
                </a:gridCol>
                <a:gridCol w="1457324">
                  <a:extLst>
                    <a:ext uri="{9D8B030D-6E8A-4147-A177-3AD203B41FA5}">
                      <a16:colId xmlns:a16="http://schemas.microsoft.com/office/drawing/2014/main" val="20003"/>
                    </a:ext>
                  </a:extLst>
                </a:gridCol>
                <a:gridCol w="1714499">
                  <a:extLst>
                    <a:ext uri="{9D8B030D-6E8A-4147-A177-3AD203B41FA5}">
                      <a16:colId xmlns:a16="http://schemas.microsoft.com/office/drawing/2014/main" val="20004"/>
                    </a:ext>
                  </a:extLst>
                </a:gridCol>
              </a:tblGrid>
              <a:tr h="783178">
                <a:tc>
                  <a:txBody>
                    <a:bodyPr/>
                    <a:lstStyle/>
                    <a:p>
                      <a:pPr algn="ctr"/>
                      <a:r>
                        <a:rPr lang="en-US" sz="2400" dirty="0">
                          <a:solidFill>
                            <a:schemeClr val="tx1"/>
                          </a:solidFill>
                        </a:rPr>
                        <a:t>x</a:t>
                      </a:r>
                      <a:r>
                        <a:rPr lang="en-US" sz="2400" baseline="0" dirty="0">
                          <a:solidFill>
                            <a:schemeClr val="tx1"/>
                          </a:solidFill>
                        </a:rPr>
                        <a:t>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f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cf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IDI</a:t>
                      </a:r>
                    </a:p>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fIDI</a:t>
                      </a:r>
                    </a:p>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35099">
                <a:tc>
                  <a:txBody>
                    <a:bodyPr/>
                    <a:lstStyle/>
                    <a:p>
                      <a:pPr algn="ctr"/>
                      <a:r>
                        <a:rPr lang="en-US" sz="24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35099">
                <a:tc>
                  <a:txBody>
                    <a:bodyPr/>
                    <a:lstStyle/>
                    <a:p>
                      <a:pPr algn="ctr"/>
                      <a:r>
                        <a:rPr lang="en-US" sz="2400"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35099">
                <a:tc>
                  <a:txBody>
                    <a:bodyPr/>
                    <a:lstStyle/>
                    <a:p>
                      <a:pPr algn="ctr"/>
                      <a:r>
                        <a:rPr lang="en-US" sz="2400"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dirty="0">
                          <a:solidFill>
                            <a:schemeClr val="tx1"/>
                          </a:solidFill>
                        </a:rPr>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dirty="0">
                          <a:solidFill>
                            <a:schemeClr val="tx1"/>
                          </a:solidFill>
                        </a:rPr>
                        <a:t>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435099">
                <a:tc>
                  <a:txBody>
                    <a:bodyPr/>
                    <a:lstStyle/>
                    <a:p>
                      <a:pPr algn="ctr"/>
                      <a:r>
                        <a:rPr lang="en-US" sz="2400" dirty="0">
                          <a:solidFill>
                            <a:schemeClr val="tx1"/>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39667">
                <a:tc>
                  <a:txBody>
                    <a:bodyPr/>
                    <a:lstStyle/>
                    <a:p>
                      <a:pPr algn="ctr"/>
                      <a:r>
                        <a:rPr lang="en-US" sz="2400"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003958">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chemeClr val="tx1"/>
                          </a:solidFill>
                        </a:rPr>
                        <a:t>N=48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3200" dirty="0">
                          <a:solidFill>
                            <a:schemeClr val="tx1"/>
                          </a:solidFill>
                        </a:rPr>
                        <a:t>MD=36/48=0.75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a:t>∑fIDI=</a:t>
                      </a:r>
                      <a:r>
                        <a:rPr lang="en-US" sz="3200"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a:solidFill>
            <a:schemeClr val="bg1"/>
          </a:solidFill>
          <a:ln>
            <a:solidFill>
              <a:schemeClr val="tx1"/>
            </a:solidFill>
          </a:ln>
        </p:spPr>
        <p:txBody>
          <a:bodyPr/>
          <a:lstStyle/>
          <a:p>
            <a:r>
              <a:rPr lang="en-US" dirty="0"/>
              <a:t>M.D (Continuous  Series)</a:t>
            </a:r>
          </a:p>
        </p:txBody>
      </p:sp>
      <p:sp>
        <p:nvSpPr>
          <p:cNvPr id="3" name="Content Placeholder 2"/>
          <p:cNvSpPr>
            <a:spLocks noGrp="1"/>
          </p:cNvSpPr>
          <p:nvPr>
            <p:ph idx="1"/>
          </p:nvPr>
        </p:nvSpPr>
        <p:spPr>
          <a:xfrm>
            <a:off x="1981200" y="1371601"/>
            <a:ext cx="8229600" cy="4754563"/>
          </a:xfrm>
          <a:ln>
            <a:solidFill>
              <a:schemeClr val="tx1"/>
            </a:solidFill>
          </a:ln>
        </p:spPr>
        <p:txBody>
          <a:bodyPr/>
          <a:lstStyle/>
          <a:p>
            <a:pPr>
              <a:buNone/>
            </a:pPr>
            <a:r>
              <a:rPr lang="en-US" dirty="0"/>
              <a:t>Calculate M.D from the following data:</a:t>
            </a:r>
          </a:p>
          <a:p>
            <a:pPr>
              <a:buNone/>
            </a:pPr>
            <a:r>
              <a:rPr lang="en-US" dirty="0"/>
              <a:t>Class: 0-10		10-20	20-30	30-40</a:t>
            </a:r>
          </a:p>
          <a:p>
            <a:pPr>
              <a:buNone/>
            </a:pPr>
            <a:r>
              <a:rPr lang="en-US" dirty="0"/>
              <a:t> f       :    07		12		18		25	</a:t>
            </a:r>
          </a:p>
          <a:p>
            <a:pPr>
              <a:buNone/>
            </a:pPr>
            <a:r>
              <a:rPr lang="en-US" dirty="0"/>
              <a:t>Class:40-50	50-60	60-70	</a:t>
            </a:r>
          </a:p>
          <a:p>
            <a:pPr>
              <a:buNone/>
            </a:pPr>
            <a:r>
              <a:rPr lang="en-US" dirty="0"/>
              <a:t> f:		16		14		08</a:t>
            </a:r>
          </a:p>
          <a:p>
            <a:pPr>
              <a:buNone/>
            </a:pPr>
            <a:r>
              <a:rPr lang="en-US" dirty="0"/>
              <a:t>Ans: Median = 30+{(50-37)/25}*10=35.2</a:t>
            </a:r>
            <a:endParaRPr lang="en-US" b="1"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a:solidFill>
            <a:schemeClr val="bg1"/>
          </a:solidFill>
          <a:ln>
            <a:solidFill>
              <a:schemeClr val="tx1"/>
            </a:solidFill>
          </a:ln>
        </p:spPr>
        <p:txBody>
          <a:bodyPr/>
          <a:lstStyle/>
          <a:p>
            <a:r>
              <a:rPr lang="en-US" dirty="0"/>
              <a:t>M.D (Continuous  Series)</a:t>
            </a:r>
          </a:p>
        </p:txBody>
      </p:sp>
      <p:graphicFrame>
        <p:nvGraphicFramePr>
          <p:cNvPr id="4" name="Content Placeholder 3"/>
          <p:cNvGraphicFramePr>
            <a:graphicFrameLocks noGrp="1"/>
          </p:cNvGraphicFramePr>
          <p:nvPr>
            <p:ph idx="1"/>
          </p:nvPr>
        </p:nvGraphicFramePr>
        <p:xfrm>
          <a:off x="1981200" y="1371600"/>
          <a:ext cx="8229600" cy="5225624"/>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550333">
                <a:tc>
                  <a:txBody>
                    <a:bodyPr/>
                    <a:lstStyle/>
                    <a:p>
                      <a:pPr algn="ctr"/>
                      <a:r>
                        <a:rPr lang="en-US" sz="2400" dirty="0">
                          <a:solidFill>
                            <a:schemeClr val="tx1"/>
                          </a:solidFill>
                        </a:rPr>
                        <a:t>Class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c.f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m.p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IDI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fIDI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50333">
                <a:tc>
                  <a:txBody>
                    <a:bodyPr/>
                    <a:lstStyle/>
                    <a:p>
                      <a:pPr algn="ctr"/>
                      <a:r>
                        <a:rPr lang="en-US" sz="2400" dirty="0">
                          <a:solidFill>
                            <a:schemeClr val="tx1"/>
                          </a:solidFill>
                        </a:rPr>
                        <a:t>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30.2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211.4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50333">
                <a:tc>
                  <a:txBody>
                    <a:bodyPr/>
                    <a:lstStyle/>
                    <a:p>
                      <a:pPr algn="ctr"/>
                      <a:r>
                        <a:rPr lang="en-US" sz="2400" dirty="0">
                          <a:solidFill>
                            <a:schemeClr val="tx1"/>
                          </a:solidFill>
                        </a:rPr>
                        <a:t>10-20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20.2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242.4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50333">
                <a:tc>
                  <a:txBody>
                    <a:bodyPr/>
                    <a:lstStyle/>
                    <a:p>
                      <a:pPr algn="ctr"/>
                      <a:r>
                        <a:rPr lang="en-US" sz="2400" dirty="0">
                          <a:solidFill>
                            <a:schemeClr val="tx1"/>
                          </a:solidFill>
                        </a:rPr>
                        <a:t>20-30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183.6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50333">
                <a:tc>
                  <a:txBody>
                    <a:bodyPr/>
                    <a:lstStyle/>
                    <a:p>
                      <a:pPr algn="ctr"/>
                      <a:r>
                        <a:rPr lang="en-US" sz="2400" dirty="0">
                          <a:solidFill>
                            <a:schemeClr val="tx1"/>
                          </a:solidFill>
                        </a:rPr>
                        <a:t>30-40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50333">
                <a:tc>
                  <a:txBody>
                    <a:bodyPr/>
                    <a:lstStyle/>
                    <a:p>
                      <a:pPr algn="ctr"/>
                      <a:r>
                        <a:rPr lang="en-US" sz="2400" dirty="0">
                          <a:solidFill>
                            <a:schemeClr val="tx1"/>
                          </a:solidFill>
                        </a:rPr>
                        <a:t>40-50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156.8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50333">
                <a:tc>
                  <a:txBody>
                    <a:bodyPr/>
                    <a:lstStyle/>
                    <a:p>
                      <a:pPr algn="ctr"/>
                      <a:r>
                        <a:rPr lang="en-US" sz="2400" dirty="0">
                          <a:solidFill>
                            <a:schemeClr val="tx1"/>
                          </a:solidFill>
                        </a:rPr>
                        <a:t>50-60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277.2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50333">
                <a:tc>
                  <a:txBody>
                    <a:bodyPr/>
                    <a:lstStyle/>
                    <a:p>
                      <a:pPr algn="ctr"/>
                      <a:r>
                        <a:rPr lang="en-US" sz="2400" dirty="0">
                          <a:solidFill>
                            <a:schemeClr val="tx1"/>
                          </a:solidFill>
                        </a:rPr>
                        <a:t>60-70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29.8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238.4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550333">
                <a:tc>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N=100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2400" dirty="0">
                          <a:solidFill>
                            <a:schemeClr val="tx1"/>
                          </a:solidFill>
                        </a:rPr>
                        <a:t>MD=1314.8/100</a:t>
                      </a:r>
                    </a:p>
                    <a:p>
                      <a:pPr algn="ctr"/>
                      <a:r>
                        <a:rPr lang="en-US" sz="2400" dirty="0">
                          <a:solidFill>
                            <a:schemeClr val="tx1"/>
                          </a:solidFill>
                        </a:rPr>
                        <a:t>=13.148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dirty="0"/>
                        <a:t>∑f IDI=</a:t>
                      </a:r>
                      <a:r>
                        <a:rPr lang="en-US" sz="3600" dirty="0">
                          <a:solidFill>
                            <a:schemeClr val="tx1"/>
                          </a:solidFill>
                        </a:rPr>
                        <a:t>1314.8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9762"/>
          </a:xfrm>
          <a:solidFill>
            <a:schemeClr val="bg1"/>
          </a:solidFill>
          <a:ln>
            <a:solidFill>
              <a:schemeClr val="tx1"/>
            </a:solidFill>
          </a:ln>
        </p:spPr>
        <p:txBody>
          <a:bodyPr>
            <a:normAutofit fontScale="90000"/>
          </a:bodyPr>
          <a:lstStyle/>
          <a:p>
            <a:r>
              <a:rPr lang="en-US" dirty="0"/>
              <a:t>S.D (Individual Data)</a:t>
            </a:r>
          </a:p>
        </p:txBody>
      </p:sp>
      <p:sp>
        <p:nvSpPr>
          <p:cNvPr id="3" name="Content Placeholder 2"/>
          <p:cNvSpPr>
            <a:spLocks noGrp="1"/>
          </p:cNvSpPr>
          <p:nvPr>
            <p:ph idx="1"/>
          </p:nvPr>
        </p:nvSpPr>
        <p:spPr>
          <a:xfrm>
            <a:off x="1981200" y="1066800"/>
            <a:ext cx="8229600" cy="5562600"/>
          </a:xfrm>
          <a:ln>
            <a:solidFill>
              <a:schemeClr val="tx1"/>
            </a:solidFill>
          </a:ln>
        </p:spPr>
        <p:txBody>
          <a:bodyPr>
            <a:normAutofit/>
          </a:bodyPr>
          <a:lstStyle/>
          <a:p>
            <a:pPr>
              <a:buNone/>
            </a:pPr>
            <a:r>
              <a:rPr lang="en-US" dirty="0"/>
              <a:t>Calculate S.D from the following data:</a:t>
            </a:r>
          </a:p>
          <a:p>
            <a:pPr>
              <a:buNone/>
            </a:pPr>
            <a:r>
              <a:rPr lang="en-US" dirty="0"/>
              <a:t>		240	260	290	245	255	288	272	263	277	251</a:t>
            </a:r>
          </a:p>
          <a:p>
            <a:pPr>
              <a:buNone/>
            </a:pPr>
            <a:r>
              <a:rPr lang="en-US" dirty="0"/>
              <a:t>Ans: S.D = √ V(X)= </a:t>
            </a:r>
            <a:endParaRPr lang="en-US" baseline="30000" dirty="0"/>
          </a:p>
          <a:p>
            <a:pPr>
              <a:buNone/>
            </a:pPr>
            <a:r>
              <a:rPr lang="en-US" dirty="0"/>
              <a:t>	E(X</a:t>
            </a:r>
            <a:r>
              <a:rPr lang="en-US" baseline="30000" dirty="0"/>
              <a:t>2</a:t>
            </a:r>
            <a:r>
              <a:rPr lang="en-US" dirty="0"/>
              <a:t>)=(240</a:t>
            </a:r>
            <a:r>
              <a:rPr lang="en-US" baseline="30000" dirty="0"/>
              <a:t>2</a:t>
            </a:r>
            <a:r>
              <a:rPr lang="en-US" dirty="0"/>
              <a:t>+260</a:t>
            </a:r>
            <a:r>
              <a:rPr lang="en-US" baseline="30000" dirty="0"/>
              <a:t>2</a:t>
            </a:r>
            <a:r>
              <a:rPr lang="en-US" dirty="0"/>
              <a:t>+290</a:t>
            </a:r>
            <a:r>
              <a:rPr lang="en-US" baseline="30000" dirty="0"/>
              <a:t>2</a:t>
            </a:r>
            <a:r>
              <a:rPr lang="en-US" dirty="0"/>
              <a:t>+245</a:t>
            </a:r>
            <a:r>
              <a:rPr lang="en-US" baseline="30000" dirty="0"/>
              <a:t>2</a:t>
            </a:r>
            <a:r>
              <a:rPr lang="en-US" dirty="0"/>
              <a:t>+255</a:t>
            </a:r>
            <a:r>
              <a:rPr lang="en-US" baseline="30000" dirty="0"/>
              <a:t>2</a:t>
            </a:r>
            <a:r>
              <a:rPr lang="en-US" dirty="0"/>
              <a:t>+288</a:t>
            </a:r>
            <a:r>
              <a:rPr lang="en-US" baseline="30000" dirty="0"/>
              <a:t>2</a:t>
            </a:r>
            <a:r>
              <a:rPr lang="en-US" dirty="0"/>
              <a:t>+272</a:t>
            </a:r>
            <a:r>
              <a:rPr lang="en-US" baseline="30000" dirty="0"/>
              <a:t>2</a:t>
            </a:r>
            <a:r>
              <a:rPr lang="en-US" dirty="0"/>
              <a:t>+263</a:t>
            </a:r>
            <a:r>
              <a:rPr lang="en-US" baseline="30000" dirty="0"/>
              <a:t>2</a:t>
            </a:r>
            <a:r>
              <a:rPr lang="en-US" dirty="0"/>
              <a:t>+277</a:t>
            </a:r>
            <a:r>
              <a:rPr lang="en-US" baseline="30000" dirty="0"/>
              <a:t>2</a:t>
            </a:r>
            <a:r>
              <a:rPr lang="en-US" dirty="0"/>
              <a:t>+251</a:t>
            </a:r>
            <a:r>
              <a:rPr lang="en-US" baseline="30000" dirty="0"/>
              <a:t>2</a:t>
            </a:r>
            <a:r>
              <a:rPr lang="en-US" dirty="0"/>
              <a:t>)/10=700177/10=70017.7</a:t>
            </a:r>
            <a:endParaRPr lang="en-US" baseline="30000" dirty="0"/>
          </a:p>
          <a:p>
            <a:pPr>
              <a:buNone/>
            </a:pPr>
            <a:r>
              <a:rPr lang="en-US" dirty="0"/>
              <a:t>	E(X)=(240+260+290+245+255+288+272+263+277+251)/10=2641/10=264.1</a:t>
            </a:r>
          </a:p>
          <a:p>
            <a:pPr>
              <a:buNone/>
            </a:pPr>
            <a:endParaRPr lang="en-US" sz="4800" baseline="30000" dirty="0"/>
          </a:p>
          <a:p>
            <a:pPr>
              <a:buNone/>
            </a:pPr>
            <a:r>
              <a:rPr lang="en-US" sz="4800" baseline="30000" dirty="0"/>
              <a:t>S.D= √70017.7-69748.81=16.39</a:t>
            </a:r>
          </a:p>
          <a:p>
            <a:pPr>
              <a:buNone/>
            </a:pPr>
            <a:endParaRPr lang="en-US" baseline="30000" dirty="0"/>
          </a:p>
        </p:txBody>
      </p:sp>
      <p:cxnSp>
        <p:nvCxnSpPr>
          <p:cNvPr id="22" name="Straight Connector 21"/>
          <p:cNvCxnSpPr/>
          <p:nvPr/>
        </p:nvCxnSpPr>
        <p:spPr>
          <a:xfrm>
            <a:off x="3048000" y="5943600"/>
            <a:ext cx="3200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62400" y="2819400"/>
            <a:ext cx="685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1379" name="Object 3"/>
          <p:cNvGraphicFramePr>
            <a:graphicFrameLocks noChangeAspect="1"/>
          </p:cNvGraphicFramePr>
          <p:nvPr/>
        </p:nvGraphicFramePr>
        <p:xfrm>
          <a:off x="5710239" y="2590800"/>
          <a:ext cx="1303337" cy="685800"/>
        </p:xfrm>
        <a:graphic>
          <a:graphicData uri="http://schemas.openxmlformats.org/presentationml/2006/ole">
            <mc:AlternateContent xmlns:mc="http://schemas.openxmlformats.org/markup-compatibility/2006">
              <mc:Choice xmlns:v="urn:schemas-microsoft-com:vml" Requires="v">
                <p:oleObj name="Equation" r:id="rId2" imgW="545760" imgH="279360" progId="Equation.3">
                  <p:embed/>
                </p:oleObj>
              </mc:Choice>
              <mc:Fallback>
                <p:oleObj name="Equation" r:id="rId2" imgW="545760" imgH="279360" progId="Equation.3">
                  <p:embed/>
                  <p:pic>
                    <p:nvPicPr>
                      <p:cNvPr id="101379"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0239" y="2590800"/>
                        <a:ext cx="1303337"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63562"/>
          </a:xfrm>
          <a:solidFill>
            <a:schemeClr val="bg1"/>
          </a:solidFill>
          <a:ln>
            <a:solidFill>
              <a:schemeClr val="tx1"/>
            </a:solidFill>
          </a:ln>
        </p:spPr>
        <p:txBody>
          <a:bodyPr>
            <a:normAutofit fontScale="90000"/>
          </a:bodyPr>
          <a:lstStyle/>
          <a:p>
            <a:r>
              <a:rPr lang="en-US" dirty="0"/>
              <a:t>S.D (Discrete Data)</a:t>
            </a:r>
          </a:p>
        </p:txBody>
      </p:sp>
      <p:sp>
        <p:nvSpPr>
          <p:cNvPr id="3" name="Content Placeholder 2"/>
          <p:cNvSpPr>
            <a:spLocks noGrp="1"/>
          </p:cNvSpPr>
          <p:nvPr>
            <p:ph idx="1"/>
          </p:nvPr>
        </p:nvSpPr>
        <p:spPr>
          <a:xfrm>
            <a:off x="1981200" y="990600"/>
            <a:ext cx="8229600" cy="5638800"/>
          </a:xfrm>
          <a:ln>
            <a:solidFill>
              <a:schemeClr val="tx1"/>
            </a:solidFill>
          </a:ln>
        </p:spPr>
        <p:txBody>
          <a:bodyPr>
            <a:normAutofit fontScale="92500" lnSpcReduction="20000"/>
          </a:bodyPr>
          <a:lstStyle/>
          <a:p>
            <a:pPr>
              <a:buNone/>
            </a:pPr>
            <a:r>
              <a:rPr lang="en-US" dirty="0"/>
              <a:t>Calculate S.D from the following data:</a:t>
            </a:r>
          </a:p>
          <a:p>
            <a:pPr>
              <a:buNone/>
            </a:pPr>
            <a:r>
              <a:rPr lang="en-US" dirty="0"/>
              <a:t>Size of the item :	3.5	4.5	5.5	6.5	7.5</a:t>
            </a:r>
          </a:p>
          <a:p>
            <a:pPr>
              <a:buNone/>
            </a:pPr>
            <a:r>
              <a:rPr lang="en-US" dirty="0"/>
              <a:t>Frequency	:	3	7	22	60	85</a:t>
            </a:r>
          </a:p>
          <a:p>
            <a:pPr>
              <a:buNone/>
            </a:pPr>
            <a:r>
              <a:rPr lang="en-US" dirty="0"/>
              <a:t>Size of the item :	8.5	9.5	</a:t>
            </a:r>
          </a:p>
          <a:p>
            <a:pPr>
              <a:buNone/>
            </a:pPr>
            <a:r>
              <a:rPr lang="en-US" dirty="0"/>
              <a:t>Frequency	:	32	8</a:t>
            </a:r>
          </a:p>
          <a:p>
            <a:pPr>
              <a:buNone/>
            </a:pPr>
            <a:r>
              <a:rPr lang="en-US" dirty="0"/>
              <a:t>Ans: S.D=</a:t>
            </a:r>
            <a:endParaRPr lang="en-US" baseline="30000" dirty="0"/>
          </a:p>
          <a:p>
            <a:pPr>
              <a:buNone/>
            </a:pPr>
            <a:r>
              <a:rPr lang="en-US" dirty="0"/>
              <a:t>E(X</a:t>
            </a:r>
            <a:r>
              <a:rPr lang="en-US" baseline="30000" dirty="0"/>
              <a:t>2</a:t>
            </a:r>
            <a:r>
              <a:rPr lang="en-US" dirty="0"/>
              <a:t>)= 3.5</a:t>
            </a:r>
            <a:r>
              <a:rPr lang="en-US" baseline="30000" dirty="0"/>
              <a:t>2</a:t>
            </a:r>
            <a:r>
              <a:rPr lang="en-US" dirty="0"/>
              <a:t>X3+ 4.5</a:t>
            </a:r>
            <a:r>
              <a:rPr lang="en-US" baseline="30000" dirty="0"/>
              <a:t>2</a:t>
            </a:r>
            <a:r>
              <a:rPr lang="en-US" dirty="0"/>
              <a:t>X7+ 5.5</a:t>
            </a:r>
            <a:r>
              <a:rPr lang="en-US" baseline="30000" dirty="0"/>
              <a:t>2</a:t>
            </a:r>
            <a:r>
              <a:rPr lang="en-US" dirty="0"/>
              <a:t>X22+ 6.5</a:t>
            </a:r>
            <a:r>
              <a:rPr lang="en-US" baseline="30000" dirty="0"/>
              <a:t>2</a:t>
            </a:r>
            <a:r>
              <a:rPr lang="en-US" dirty="0"/>
              <a:t>X60+ 7.5</a:t>
            </a:r>
            <a:r>
              <a:rPr lang="en-US" baseline="30000" dirty="0"/>
              <a:t>2</a:t>
            </a:r>
            <a:r>
              <a:rPr lang="en-US" dirty="0"/>
              <a:t>X85+</a:t>
            </a:r>
          </a:p>
          <a:p>
            <a:pPr>
              <a:buNone/>
            </a:pPr>
            <a:r>
              <a:rPr lang="en-US" baseline="30000" dirty="0"/>
              <a:t>		</a:t>
            </a:r>
            <a:r>
              <a:rPr lang="en-US" dirty="0"/>
              <a:t> +8.5</a:t>
            </a:r>
            <a:r>
              <a:rPr lang="en-US" baseline="30000" dirty="0"/>
              <a:t>2</a:t>
            </a:r>
            <a:r>
              <a:rPr lang="en-US" dirty="0"/>
              <a:t>X32+9.5</a:t>
            </a:r>
            <a:r>
              <a:rPr lang="en-US" baseline="30000" dirty="0"/>
              <a:t>2</a:t>
            </a:r>
            <a:r>
              <a:rPr lang="en-US" dirty="0"/>
              <a:t>X8=(11,194.24)/217=51.59</a:t>
            </a:r>
          </a:p>
          <a:p>
            <a:pPr>
              <a:buNone/>
            </a:pPr>
            <a:r>
              <a:rPr lang="en-US" dirty="0"/>
              <a:t>E(X)=3.5X3+ 4.5X7+ 5.5X22+ 6.5X60+ 7.5X85+</a:t>
            </a:r>
          </a:p>
          <a:p>
            <a:pPr>
              <a:buNone/>
            </a:pPr>
            <a:r>
              <a:rPr lang="en-US" baseline="30000" dirty="0"/>
              <a:t>		</a:t>
            </a:r>
            <a:r>
              <a:rPr lang="en-US" dirty="0"/>
              <a:t> +8.5X32+9.5X8=(1538.5)/217=7.09</a:t>
            </a:r>
          </a:p>
          <a:p>
            <a:pPr>
              <a:buNone/>
            </a:pPr>
            <a:r>
              <a:rPr lang="en-US" dirty="0"/>
              <a:t>V(X)= E(X</a:t>
            </a:r>
            <a:r>
              <a:rPr lang="en-US" baseline="30000" dirty="0"/>
              <a:t>2</a:t>
            </a:r>
            <a:r>
              <a:rPr lang="en-US" dirty="0"/>
              <a:t>)- [E(X)]</a:t>
            </a:r>
            <a:r>
              <a:rPr lang="en-US" baseline="30000" dirty="0"/>
              <a:t>2= </a:t>
            </a:r>
            <a:r>
              <a:rPr lang="en-US" dirty="0"/>
              <a:t>51.58-50.27=1.31; SD=√1.31=1.14</a:t>
            </a:r>
          </a:p>
          <a:p>
            <a:pPr>
              <a:buNone/>
            </a:pPr>
            <a:r>
              <a:rPr lang="en-US" sz="4200" b="1" dirty="0"/>
              <a:t>S.D=   1.14</a:t>
            </a:r>
          </a:p>
          <a:p>
            <a:pPr>
              <a:buNone/>
            </a:pPr>
            <a:r>
              <a:rPr lang="en-US" dirty="0"/>
              <a:t>	</a:t>
            </a:r>
            <a:endParaRPr lang="en-US" baseline="30000" dirty="0"/>
          </a:p>
        </p:txBody>
      </p:sp>
      <p:graphicFrame>
        <p:nvGraphicFramePr>
          <p:cNvPr id="100355" name="Object 3"/>
          <p:cNvGraphicFramePr>
            <a:graphicFrameLocks noChangeAspect="1"/>
          </p:cNvGraphicFramePr>
          <p:nvPr/>
        </p:nvGraphicFramePr>
        <p:xfrm>
          <a:off x="3505200" y="3048000"/>
          <a:ext cx="2133600" cy="381000"/>
        </p:xfrm>
        <a:graphic>
          <a:graphicData uri="http://schemas.openxmlformats.org/presentationml/2006/ole">
            <mc:AlternateContent xmlns:mc="http://schemas.openxmlformats.org/markup-compatibility/2006">
              <mc:Choice xmlns:v="urn:schemas-microsoft-com:vml" Requires="v">
                <p:oleObj name="Equation" r:id="rId2" imgW="1180800" imgH="279360" progId="Equation.3">
                  <p:embed/>
                </p:oleObj>
              </mc:Choice>
              <mc:Fallback>
                <p:oleObj name="Equation" r:id="rId2" imgW="1180800" imgH="279360" progId="Equation.3">
                  <p:embed/>
                  <p:pic>
                    <p:nvPicPr>
                      <p:cNvPr id="100355"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048000"/>
                        <a:ext cx="2133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63562"/>
          </a:xfrm>
          <a:solidFill>
            <a:schemeClr val="bg1"/>
          </a:solidFill>
          <a:ln>
            <a:solidFill>
              <a:schemeClr val="tx1"/>
            </a:solidFill>
          </a:ln>
        </p:spPr>
        <p:txBody>
          <a:bodyPr>
            <a:normAutofit fontScale="90000"/>
          </a:bodyPr>
          <a:lstStyle/>
          <a:p>
            <a:r>
              <a:rPr lang="en-US" dirty="0"/>
              <a:t>S.D (Continuous Data)</a:t>
            </a:r>
          </a:p>
        </p:txBody>
      </p:sp>
      <p:sp>
        <p:nvSpPr>
          <p:cNvPr id="3" name="Content Placeholder 2"/>
          <p:cNvSpPr>
            <a:spLocks noGrp="1"/>
          </p:cNvSpPr>
          <p:nvPr>
            <p:ph idx="1"/>
          </p:nvPr>
        </p:nvSpPr>
        <p:spPr>
          <a:xfrm>
            <a:off x="1981200" y="1066800"/>
            <a:ext cx="8229600" cy="5562600"/>
          </a:xfrm>
          <a:ln>
            <a:solidFill>
              <a:schemeClr val="tx1"/>
            </a:solidFill>
          </a:ln>
        </p:spPr>
        <p:txBody>
          <a:bodyPr>
            <a:normAutofit/>
          </a:bodyPr>
          <a:lstStyle/>
          <a:p>
            <a:pPr>
              <a:buNone/>
            </a:pPr>
            <a:r>
              <a:rPr lang="en-US" dirty="0"/>
              <a:t>Calculate S.D from the following data:</a:t>
            </a:r>
          </a:p>
          <a:p>
            <a:pPr>
              <a:buNone/>
            </a:pPr>
            <a:r>
              <a:rPr lang="en-US" dirty="0"/>
              <a:t>Class: 0-10		10-20	20-30	30-40</a:t>
            </a:r>
          </a:p>
          <a:p>
            <a:pPr>
              <a:buNone/>
            </a:pPr>
            <a:r>
              <a:rPr lang="en-US" dirty="0"/>
              <a:t>No.	:05		12		30		45</a:t>
            </a:r>
          </a:p>
          <a:p>
            <a:pPr>
              <a:buNone/>
            </a:pPr>
            <a:r>
              <a:rPr lang="en-US" dirty="0"/>
              <a:t>Class:40-50	50-60	60-70</a:t>
            </a:r>
          </a:p>
          <a:p>
            <a:pPr>
              <a:buNone/>
            </a:pPr>
            <a:r>
              <a:rPr lang="en-US" dirty="0"/>
              <a:t>No.	:50		37		21</a:t>
            </a:r>
          </a:p>
          <a:p>
            <a:pPr>
              <a:buNone/>
            </a:pPr>
            <a:r>
              <a:rPr lang="en-US" i="1" u="sng" dirty="0"/>
              <a:t>Ans:</a:t>
            </a:r>
          </a:p>
          <a:p>
            <a:pPr>
              <a:buNone/>
            </a:pPr>
            <a:r>
              <a:rPr lang="en-US" dirty="0"/>
              <a:t>Mid point:	05	15	25	35	45	55	65</a:t>
            </a:r>
          </a:p>
          <a:p>
            <a:pPr>
              <a:buNone/>
            </a:pPr>
            <a:r>
              <a:rPr lang="en-US" dirty="0"/>
              <a:t>No.		05	12	30	45	50	37	21	</a:t>
            </a:r>
            <a:endParaRPr lang="en-US" baseline="30000"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63562"/>
          </a:xfrm>
          <a:solidFill>
            <a:schemeClr val="bg1"/>
          </a:solidFill>
          <a:ln>
            <a:solidFill>
              <a:schemeClr val="tx1"/>
            </a:solidFill>
          </a:ln>
        </p:spPr>
        <p:txBody>
          <a:bodyPr>
            <a:normAutofit fontScale="90000"/>
          </a:bodyPr>
          <a:lstStyle/>
          <a:p>
            <a:r>
              <a:rPr lang="en-US" dirty="0"/>
              <a:t>S.D (Continuous Data)</a:t>
            </a:r>
          </a:p>
        </p:txBody>
      </p:sp>
      <p:sp>
        <p:nvSpPr>
          <p:cNvPr id="3" name="Content Placeholder 2"/>
          <p:cNvSpPr>
            <a:spLocks noGrp="1"/>
          </p:cNvSpPr>
          <p:nvPr>
            <p:ph idx="1"/>
          </p:nvPr>
        </p:nvSpPr>
        <p:spPr>
          <a:xfrm>
            <a:off x="1981200" y="1066800"/>
            <a:ext cx="8229600" cy="5562600"/>
          </a:xfrm>
          <a:ln>
            <a:solidFill>
              <a:schemeClr val="tx1"/>
            </a:solidFill>
          </a:ln>
        </p:spPr>
        <p:txBody>
          <a:bodyPr>
            <a:normAutofit/>
          </a:bodyPr>
          <a:lstStyle/>
          <a:p>
            <a:pPr>
              <a:buNone/>
            </a:pPr>
            <a:r>
              <a:rPr lang="en-US" dirty="0"/>
              <a:t>V(X)= E(X</a:t>
            </a:r>
            <a:r>
              <a:rPr lang="en-US" baseline="30000" dirty="0"/>
              <a:t>2</a:t>
            </a:r>
            <a:r>
              <a:rPr lang="en-US" dirty="0"/>
              <a:t>)- [E(X)]</a:t>
            </a:r>
            <a:r>
              <a:rPr lang="en-US" baseline="30000" dirty="0"/>
              <a:t>2</a:t>
            </a:r>
          </a:p>
          <a:p>
            <a:pPr>
              <a:buNone/>
            </a:pPr>
            <a:r>
              <a:rPr lang="en-US" dirty="0"/>
              <a:t>E(X</a:t>
            </a:r>
            <a:r>
              <a:rPr lang="en-US" baseline="30000" dirty="0"/>
              <a:t>2</a:t>
            </a:r>
            <a:r>
              <a:rPr lang="en-US" dirty="0"/>
              <a:t>)=5</a:t>
            </a:r>
            <a:r>
              <a:rPr lang="en-US" baseline="30000" dirty="0"/>
              <a:t>2</a:t>
            </a:r>
            <a:r>
              <a:rPr lang="en-US" dirty="0"/>
              <a:t>X5+ 15</a:t>
            </a:r>
            <a:r>
              <a:rPr lang="en-US" baseline="30000" dirty="0"/>
              <a:t>2</a:t>
            </a:r>
            <a:r>
              <a:rPr lang="en-US" dirty="0"/>
              <a:t>X12+ 25</a:t>
            </a:r>
            <a:r>
              <a:rPr lang="en-US" baseline="30000" dirty="0"/>
              <a:t>2</a:t>
            </a:r>
            <a:r>
              <a:rPr lang="en-US" dirty="0"/>
              <a:t>X30+ 35</a:t>
            </a:r>
            <a:r>
              <a:rPr lang="en-US" baseline="30000" dirty="0"/>
              <a:t>2</a:t>
            </a:r>
            <a:r>
              <a:rPr lang="en-US" dirty="0"/>
              <a:t>X45+ 45</a:t>
            </a:r>
            <a:r>
              <a:rPr lang="en-US" baseline="30000" dirty="0"/>
              <a:t>2</a:t>
            </a:r>
            <a:r>
              <a:rPr lang="en-US" dirty="0"/>
              <a:t>X50</a:t>
            </a:r>
          </a:p>
          <a:p>
            <a:pPr>
              <a:buNone/>
            </a:pPr>
            <a:r>
              <a:rPr lang="en-US" dirty="0"/>
              <a:t> +55</a:t>
            </a:r>
            <a:r>
              <a:rPr lang="en-US" baseline="30000" dirty="0"/>
              <a:t>2</a:t>
            </a:r>
            <a:r>
              <a:rPr lang="en-US" dirty="0"/>
              <a:t>X37+65</a:t>
            </a:r>
            <a:r>
              <a:rPr lang="en-US" baseline="30000" dirty="0"/>
              <a:t>2</a:t>
            </a:r>
            <a:r>
              <a:rPr lang="en-US" dirty="0"/>
              <a:t>X21=(378600/200)=1893</a:t>
            </a:r>
          </a:p>
          <a:p>
            <a:pPr>
              <a:buNone/>
            </a:pPr>
            <a:r>
              <a:rPr lang="en-US" dirty="0"/>
              <a:t>E(X)=5X5+ 15X12+ 25X30+ 35X45+ 45X50</a:t>
            </a:r>
          </a:p>
          <a:p>
            <a:pPr>
              <a:buNone/>
            </a:pPr>
            <a:r>
              <a:rPr lang="en-US" dirty="0"/>
              <a:t> +55X37+65X21=(8180/200)=40.9</a:t>
            </a:r>
          </a:p>
          <a:p>
            <a:pPr>
              <a:buNone/>
            </a:pPr>
            <a:r>
              <a:rPr lang="en-US" dirty="0"/>
              <a:t>V(X)= 1893-(40.9</a:t>
            </a:r>
            <a:r>
              <a:rPr lang="en-US" baseline="30000" dirty="0"/>
              <a:t>2</a:t>
            </a:r>
            <a:r>
              <a:rPr lang="en-US" dirty="0"/>
              <a:t>)=220.19</a:t>
            </a:r>
          </a:p>
          <a:p>
            <a:pPr>
              <a:buNone/>
            </a:pPr>
            <a:r>
              <a:rPr lang="en-US" sz="3600" b="1" dirty="0"/>
              <a:t>S.D=            =14.84</a:t>
            </a:r>
          </a:p>
          <a:p>
            <a:pPr>
              <a:buNone/>
            </a:pPr>
            <a:endParaRPr lang="en-US" dirty="0"/>
          </a:p>
          <a:p>
            <a:pPr>
              <a:buNone/>
            </a:pPr>
            <a:endParaRPr lang="en-US" dirty="0"/>
          </a:p>
          <a:p>
            <a:pPr>
              <a:buNone/>
            </a:pPr>
            <a:endParaRPr lang="en-US" baseline="30000" dirty="0"/>
          </a:p>
        </p:txBody>
      </p:sp>
      <p:graphicFrame>
        <p:nvGraphicFramePr>
          <p:cNvPr id="98305" name="Object 1"/>
          <p:cNvGraphicFramePr>
            <a:graphicFrameLocks noChangeAspect="1"/>
          </p:cNvGraphicFramePr>
          <p:nvPr/>
        </p:nvGraphicFramePr>
        <p:xfrm>
          <a:off x="2971800" y="4572000"/>
          <a:ext cx="1143000" cy="762000"/>
        </p:xfrm>
        <a:graphic>
          <a:graphicData uri="http://schemas.openxmlformats.org/presentationml/2006/ole">
            <mc:AlternateContent xmlns:mc="http://schemas.openxmlformats.org/markup-compatibility/2006">
              <mc:Choice xmlns:v="urn:schemas-microsoft-com:vml" Requires="v">
                <p:oleObj name="Equation" r:id="rId2" imgW="545760" imgH="279360" progId="Equation.3">
                  <p:embed/>
                </p:oleObj>
              </mc:Choice>
              <mc:Fallback>
                <p:oleObj name="Equation" r:id="rId2" imgW="545760" imgH="279360" progId="Equation.3">
                  <p:embed/>
                  <p:pic>
                    <p:nvPicPr>
                      <p:cNvPr id="98305"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572000"/>
                        <a:ext cx="1143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F092C-CCF8-D521-7A18-D784BE787735}"/>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73F1D8BC-3F5B-5963-1B6B-CBE8C7216A0B}"/>
              </a:ext>
            </a:extLst>
          </p:cNvPr>
          <p:cNvPicPr>
            <a:picLocks noGrp="1" noChangeAspect="1"/>
          </p:cNvPicPr>
          <p:nvPr>
            <p:ph idx="1"/>
          </p:nvPr>
        </p:nvPicPr>
        <p:blipFill>
          <a:blip r:embed="rId2"/>
          <a:stretch>
            <a:fillRect/>
          </a:stretch>
        </p:blipFill>
        <p:spPr>
          <a:xfrm>
            <a:off x="747252" y="365125"/>
            <a:ext cx="10606548" cy="5811838"/>
          </a:xfrm>
          <a:prstGeom prst="rect">
            <a:avLst/>
          </a:prstGeom>
        </p:spPr>
      </p:pic>
    </p:spTree>
    <p:extLst>
      <p:ext uri="{BB962C8B-B14F-4D97-AF65-F5344CB8AC3E}">
        <p14:creationId xmlns:p14="http://schemas.microsoft.com/office/powerpoint/2010/main" val="3159284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3825</Words>
  <Application>Microsoft Office PowerPoint</Application>
  <PresentationFormat>Widescreen</PresentationFormat>
  <Paragraphs>778</Paragraphs>
  <Slides>87</Slides>
  <Notes>3</Notes>
  <HiddenSlides>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87</vt:i4>
      </vt:variant>
    </vt:vector>
  </HeadingPairs>
  <TitlesOfParts>
    <vt:vector size="95" baseType="lpstr">
      <vt:lpstr>Arial</vt:lpstr>
      <vt:lpstr>Calibri</vt:lpstr>
      <vt:lpstr>Calibri Light</vt:lpstr>
      <vt:lpstr>Comic Sans MS</vt:lpstr>
      <vt:lpstr>Times New Roman</vt:lpstr>
      <vt:lpstr>Verdana</vt:lpstr>
      <vt:lpstr>Office Theme</vt:lpstr>
      <vt:lpstr>Equation</vt:lpstr>
      <vt:lpstr>Module  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CENTRAL TENDENCY</vt:lpstr>
      <vt:lpstr>Requisites of a Good Average</vt:lpstr>
      <vt:lpstr>Objectives of Averaging</vt:lpstr>
      <vt:lpstr>Types of Averages</vt:lpstr>
      <vt:lpstr>1. Arithmetic Mean</vt:lpstr>
      <vt:lpstr>Simple &amp; Weighted Means</vt:lpstr>
      <vt:lpstr>2. Median</vt:lpstr>
      <vt:lpstr>2. Median</vt:lpstr>
      <vt:lpstr>3.Mode</vt:lpstr>
      <vt:lpstr>3.Mode</vt:lpstr>
      <vt:lpstr>4.Geometric Mean (G.M)</vt:lpstr>
      <vt:lpstr>5.Harmonic Mean (H.M)</vt:lpstr>
      <vt:lpstr>Empirical Relationship</vt:lpstr>
      <vt:lpstr>Types of Data</vt:lpstr>
      <vt:lpstr>Mean-Individual Series</vt:lpstr>
      <vt:lpstr> Mean Individual Series</vt:lpstr>
      <vt:lpstr>Mean-Discrete  Series</vt:lpstr>
      <vt:lpstr>Mean- Continuous  Series</vt:lpstr>
      <vt:lpstr>Median-Individual Series</vt:lpstr>
      <vt:lpstr>Median-Individual Series</vt:lpstr>
      <vt:lpstr>Median-Discrete  Series</vt:lpstr>
      <vt:lpstr>Median-Continuous  Series</vt:lpstr>
      <vt:lpstr>Median-Continuous  Series</vt:lpstr>
      <vt:lpstr>Median-Continuous  Series</vt:lpstr>
      <vt:lpstr>Mode-Individual Series</vt:lpstr>
      <vt:lpstr>Mode-Discrete Series</vt:lpstr>
      <vt:lpstr>Mode-Continuous Series</vt:lpstr>
      <vt:lpstr>Mode-Continuous Series</vt:lpstr>
      <vt:lpstr>G.M-Individual  Series</vt:lpstr>
      <vt:lpstr>G.M-Discrete   Series</vt:lpstr>
      <vt:lpstr>G.M-Continuous    Series</vt:lpstr>
      <vt:lpstr>H.M-Individual  Series</vt:lpstr>
      <vt:lpstr>H.M-Discrete   Series</vt:lpstr>
      <vt:lpstr>H.M-Continuous    Series</vt:lpstr>
      <vt:lpstr> DISPERSION</vt:lpstr>
      <vt:lpstr> MEASURES OF DISPERSION</vt:lpstr>
      <vt:lpstr>1.Range</vt:lpstr>
      <vt:lpstr>2.Inter Quartile Range</vt:lpstr>
      <vt:lpstr>3.Semi Inter Quartile Range (QD)</vt:lpstr>
      <vt:lpstr>4.Mean Deviation (MD)</vt:lpstr>
      <vt:lpstr>Mean Absolute Deviation</vt:lpstr>
      <vt:lpstr>5.Standard  Deviation (SD)</vt:lpstr>
      <vt:lpstr>PowerPoint Presentation</vt:lpstr>
      <vt:lpstr>6.Lorenz Curve</vt:lpstr>
      <vt:lpstr>Lorenz Curve</vt:lpstr>
      <vt:lpstr>PowerPoint Presentation</vt:lpstr>
      <vt:lpstr>7.Coefficient of Variation (CV)</vt:lpstr>
      <vt:lpstr>Range</vt:lpstr>
      <vt:lpstr>Quartile Deviation(Individual)</vt:lpstr>
      <vt:lpstr>Quartile Deviation(Discrete)</vt:lpstr>
      <vt:lpstr>Quartile Deviation(Continuous)</vt:lpstr>
      <vt:lpstr>Mean Deviation(Individual)</vt:lpstr>
      <vt:lpstr>Mean Deviation </vt:lpstr>
      <vt:lpstr>M.D (Discrete Series)</vt:lpstr>
      <vt:lpstr>M.D (Discrete Series)-Ans</vt:lpstr>
      <vt:lpstr>M.D (Continuous  Series)</vt:lpstr>
      <vt:lpstr>M.D (Continuous  Series)</vt:lpstr>
      <vt:lpstr>S.D (Individual Data)</vt:lpstr>
      <vt:lpstr>S.D (Discrete Data)</vt:lpstr>
      <vt:lpstr>S.D (Continuous Data)</vt:lpstr>
      <vt:lpstr>S.D (Continuous 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Dr.ASHOKAN C</dc:creator>
  <cp:lastModifiedBy>ashokan chankarachan</cp:lastModifiedBy>
  <cp:revision>7</cp:revision>
  <dcterms:created xsi:type="dcterms:W3CDTF">2021-02-13T15:15:46Z</dcterms:created>
  <dcterms:modified xsi:type="dcterms:W3CDTF">2022-10-17T15:19:11Z</dcterms:modified>
</cp:coreProperties>
</file>