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sldIdLst>
    <p:sldId id="397" r:id="rId2"/>
    <p:sldId id="398" r:id="rId3"/>
    <p:sldId id="399" r:id="rId4"/>
    <p:sldId id="400" r:id="rId5"/>
    <p:sldId id="401" r:id="rId6"/>
    <p:sldId id="402" r:id="rId7"/>
    <p:sldId id="403" r:id="rId8"/>
    <p:sldId id="404" r:id="rId9"/>
    <p:sldId id="405" r:id="rId10"/>
    <p:sldId id="406" r:id="rId11"/>
    <p:sldId id="407" r:id="rId12"/>
    <p:sldId id="408" r:id="rId13"/>
    <p:sldId id="409" r:id="rId14"/>
    <p:sldId id="410" r:id="rId15"/>
    <p:sldId id="411" r:id="rId16"/>
    <p:sldId id="369" r:id="rId17"/>
    <p:sldId id="370" r:id="rId18"/>
    <p:sldId id="371" r:id="rId19"/>
    <p:sldId id="372" r:id="rId20"/>
    <p:sldId id="373" r:id="rId21"/>
    <p:sldId id="374" r:id="rId22"/>
    <p:sldId id="375" r:id="rId23"/>
    <p:sldId id="376" r:id="rId24"/>
    <p:sldId id="377" r:id="rId25"/>
    <p:sldId id="378" r:id="rId26"/>
    <p:sldId id="379" r:id="rId27"/>
    <p:sldId id="380" r:id="rId28"/>
    <p:sldId id="381" r:id="rId29"/>
    <p:sldId id="382" r:id="rId30"/>
    <p:sldId id="383" r:id="rId31"/>
    <p:sldId id="384" r:id="rId32"/>
    <p:sldId id="385" r:id="rId33"/>
    <p:sldId id="386" r:id="rId34"/>
    <p:sldId id="387" r:id="rId35"/>
    <p:sldId id="388" r:id="rId36"/>
    <p:sldId id="389" r:id="rId37"/>
    <p:sldId id="390" r:id="rId38"/>
    <p:sldId id="391" r:id="rId39"/>
    <p:sldId id="392" r:id="rId40"/>
    <p:sldId id="393" r:id="rId41"/>
    <p:sldId id="394" r:id="rId42"/>
    <p:sldId id="395" r:id="rId43"/>
    <p:sldId id="396" r:id="rId44"/>
    <p:sldId id="263" r:id="rId45"/>
    <p:sldId id="258" r:id="rId46"/>
    <p:sldId id="259" r:id="rId47"/>
    <p:sldId id="260" r:id="rId48"/>
    <p:sldId id="261" r:id="rId49"/>
    <p:sldId id="262" r:id="rId50"/>
    <p:sldId id="264" r:id="rId51"/>
    <p:sldId id="265" r:id="rId52"/>
    <p:sldId id="266" r:id="rId53"/>
    <p:sldId id="267" r:id="rId54"/>
    <p:sldId id="269" r:id="rId55"/>
    <p:sldId id="276" r:id="rId56"/>
    <p:sldId id="277" r:id="rId57"/>
    <p:sldId id="278" r:id="rId58"/>
    <p:sldId id="279" r:id="rId59"/>
    <p:sldId id="280" r:id="rId60"/>
    <p:sldId id="281" r:id="rId61"/>
    <p:sldId id="282" r:id="rId62"/>
    <p:sldId id="287" r:id="rId63"/>
    <p:sldId id="288" r:id="rId64"/>
    <p:sldId id="289" r:id="rId65"/>
    <p:sldId id="292" r:id="rId66"/>
    <p:sldId id="293" r:id="rId67"/>
    <p:sldId id="294" r:id="rId68"/>
    <p:sldId id="295" r:id="rId69"/>
    <p:sldId id="297" r:id="rId70"/>
    <p:sldId id="412"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918" autoAdjust="0"/>
  </p:normalViewPr>
  <p:slideViewPr>
    <p:cSldViewPr>
      <p:cViewPr varScale="1">
        <p:scale>
          <a:sx n="76" d="100"/>
          <a:sy n="76" d="100"/>
        </p:scale>
        <p:origin x="164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CE26A6-D43B-4F92-8957-6DF6D2CD46B5}"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en-US"/>
        </a:p>
      </dgm:t>
    </dgm:pt>
    <dgm:pt modelId="{5330FAE1-303F-4A11-B2EF-B2B6BF584B6C}">
      <dgm:prSet phldrT="[Text]" custT="1"/>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cmpd="sng"/>
      </dgm:spPr>
      <dgm:t>
        <a:bodyPr/>
        <a:lstStyle/>
        <a:p>
          <a:r>
            <a:rPr lang="en-US" sz="4000" dirty="0" smtClean="0"/>
            <a:t>Virtues</a:t>
          </a:r>
          <a:endParaRPr lang="en-US" sz="4000" dirty="0"/>
        </a:p>
      </dgm:t>
    </dgm:pt>
    <dgm:pt modelId="{BDD357DD-2CF1-4A84-9326-6CFD04613450}" type="parTrans" cxnId="{83EAC23D-CB3C-4B5B-BF8F-A41F8868CF5A}">
      <dgm:prSet/>
      <dgm:spPr/>
      <dgm:t>
        <a:bodyPr/>
        <a:lstStyle/>
        <a:p>
          <a:endParaRPr lang="en-US"/>
        </a:p>
      </dgm:t>
    </dgm:pt>
    <dgm:pt modelId="{76C8DA59-E77C-44FD-A2D5-A161024CD910}" type="sibTrans" cxnId="{83EAC23D-CB3C-4B5B-BF8F-A41F8868CF5A}">
      <dgm:prSet/>
      <dgm:spPr/>
      <dgm:t>
        <a:bodyPr/>
        <a:lstStyle/>
        <a:p>
          <a:endParaRPr lang="en-US"/>
        </a:p>
      </dgm:t>
    </dgm:pt>
    <dgm:pt modelId="{1ECCC5EC-D0B1-4D42-8DFD-5C66F69639D6}">
      <dgm:prSet phldrT="[Text]"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en-US" sz="2400" b="1" dirty="0" smtClean="0"/>
            <a:t>Moral Virtues</a:t>
          </a:r>
        </a:p>
        <a:p>
          <a:r>
            <a:rPr lang="en-US" sz="1800" dirty="0" smtClean="0"/>
            <a:t>Moral virtues relates to those virtues which an individual develops or acquires through practice</a:t>
          </a:r>
          <a:r>
            <a:rPr lang="en-US" sz="2400" dirty="0" smtClean="0"/>
            <a:t>.</a:t>
          </a:r>
          <a:endParaRPr lang="en-US" sz="2400" dirty="0"/>
        </a:p>
      </dgm:t>
    </dgm:pt>
    <dgm:pt modelId="{7938FC65-76A8-42BE-A107-57EF305F44D4}" type="parTrans" cxnId="{EE7972B2-F2CD-452D-B913-AC71962D781A}">
      <dgm:prSet/>
      <dgm:spPr/>
      <dgm:t>
        <a:bodyPr/>
        <a:lstStyle/>
        <a:p>
          <a:endParaRPr lang="en-US"/>
        </a:p>
      </dgm:t>
    </dgm:pt>
    <dgm:pt modelId="{6E66E5F5-4DBC-4261-B3C3-65821C43C9A3}" type="sibTrans" cxnId="{EE7972B2-F2CD-452D-B913-AC71962D781A}">
      <dgm:prSet/>
      <dgm:spPr/>
      <dgm:t>
        <a:bodyPr/>
        <a:lstStyle/>
        <a:p>
          <a:endParaRPr lang="en-US"/>
        </a:p>
      </dgm:t>
    </dgm:pt>
    <dgm:pt modelId="{F20FF876-F103-4CFB-8D55-F72323C189F8}">
      <dgm:prSet phldrT="[Text]"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en-US" sz="2400" b="1" dirty="0" smtClean="0"/>
            <a:t>Intellectual Virtues</a:t>
          </a:r>
        </a:p>
        <a:p>
          <a:r>
            <a:rPr lang="en-US" sz="1800" dirty="0" smtClean="0"/>
            <a:t>These virtues are developed over a period of time through experience </a:t>
          </a:r>
          <a:endParaRPr lang="en-US" sz="1800" dirty="0"/>
        </a:p>
      </dgm:t>
    </dgm:pt>
    <dgm:pt modelId="{AF05559C-CCB3-446F-B2B4-CC6B466A4F6D}" type="parTrans" cxnId="{662C087A-A584-4575-A6CA-D738F8B05249}">
      <dgm:prSet/>
      <dgm:spPr/>
      <dgm:t>
        <a:bodyPr/>
        <a:lstStyle/>
        <a:p>
          <a:endParaRPr lang="en-US"/>
        </a:p>
      </dgm:t>
    </dgm:pt>
    <dgm:pt modelId="{3779B1C0-0933-4162-869D-87F5ADB77766}" type="sibTrans" cxnId="{662C087A-A584-4575-A6CA-D738F8B05249}">
      <dgm:prSet/>
      <dgm:spPr/>
      <dgm:t>
        <a:bodyPr/>
        <a:lstStyle/>
        <a:p>
          <a:endParaRPr lang="en-US"/>
        </a:p>
      </dgm:t>
    </dgm:pt>
    <dgm:pt modelId="{8929B072-BA7E-47A4-8415-5788AB26C0BD}" type="pres">
      <dgm:prSet presAssocID="{D9CE26A6-D43B-4F92-8957-6DF6D2CD46B5}" presName="diagram" presStyleCnt="0">
        <dgm:presLayoutVars>
          <dgm:chPref val="1"/>
          <dgm:dir/>
          <dgm:animOne val="branch"/>
          <dgm:animLvl val="lvl"/>
          <dgm:resizeHandles val="exact"/>
        </dgm:presLayoutVars>
      </dgm:prSet>
      <dgm:spPr/>
      <dgm:t>
        <a:bodyPr/>
        <a:lstStyle/>
        <a:p>
          <a:endParaRPr lang="en-US"/>
        </a:p>
      </dgm:t>
    </dgm:pt>
    <dgm:pt modelId="{B658864A-109F-4527-809C-8C717AF1947F}" type="pres">
      <dgm:prSet presAssocID="{5330FAE1-303F-4A11-B2EF-B2B6BF584B6C}" presName="root1" presStyleCnt="0"/>
      <dgm:spPr/>
    </dgm:pt>
    <dgm:pt modelId="{0F65B235-CFE1-4B63-AFB1-C54A8DF40FD2}" type="pres">
      <dgm:prSet presAssocID="{5330FAE1-303F-4A11-B2EF-B2B6BF584B6C}" presName="LevelOneTextNode" presStyleLbl="node0" presStyleIdx="0" presStyleCnt="1" custScaleX="46645" custScaleY="58598">
        <dgm:presLayoutVars>
          <dgm:chPref val="3"/>
        </dgm:presLayoutVars>
      </dgm:prSet>
      <dgm:spPr/>
      <dgm:t>
        <a:bodyPr/>
        <a:lstStyle/>
        <a:p>
          <a:endParaRPr lang="en-US"/>
        </a:p>
      </dgm:t>
    </dgm:pt>
    <dgm:pt modelId="{34F1C668-BEE7-48A0-B64E-65B47BA45913}" type="pres">
      <dgm:prSet presAssocID="{5330FAE1-303F-4A11-B2EF-B2B6BF584B6C}" presName="level2hierChild" presStyleCnt="0"/>
      <dgm:spPr/>
    </dgm:pt>
    <dgm:pt modelId="{6A8FEBD8-66E7-4B75-BBE8-D081CBD4F410}" type="pres">
      <dgm:prSet presAssocID="{7938FC65-76A8-42BE-A107-57EF305F44D4}" presName="conn2-1" presStyleLbl="parChTrans1D2" presStyleIdx="0" presStyleCnt="2"/>
      <dgm:spPr/>
      <dgm:t>
        <a:bodyPr/>
        <a:lstStyle/>
        <a:p>
          <a:endParaRPr lang="en-US"/>
        </a:p>
      </dgm:t>
    </dgm:pt>
    <dgm:pt modelId="{2E3AEBC6-BBD8-4C1A-9D8D-D52EF7095F01}" type="pres">
      <dgm:prSet presAssocID="{7938FC65-76A8-42BE-A107-57EF305F44D4}" presName="connTx" presStyleLbl="parChTrans1D2" presStyleIdx="0" presStyleCnt="2"/>
      <dgm:spPr/>
      <dgm:t>
        <a:bodyPr/>
        <a:lstStyle/>
        <a:p>
          <a:endParaRPr lang="en-US"/>
        </a:p>
      </dgm:t>
    </dgm:pt>
    <dgm:pt modelId="{AD34D73A-1015-4CC1-B52E-15E18BAC9BF5}" type="pres">
      <dgm:prSet presAssocID="{1ECCC5EC-D0B1-4D42-8DFD-5C66F69639D6}" presName="root2" presStyleCnt="0"/>
      <dgm:spPr/>
    </dgm:pt>
    <dgm:pt modelId="{04000AF9-4930-4580-BF55-BE629B8EA4CC}" type="pres">
      <dgm:prSet presAssocID="{1ECCC5EC-D0B1-4D42-8DFD-5C66F69639D6}" presName="LevelTwoTextNode" presStyleLbl="node2" presStyleIdx="0" presStyleCnt="2" custScaleX="52842" custScaleY="53469">
        <dgm:presLayoutVars>
          <dgm:chPref val="3"/>
        </dgm:presLayoutVars>
      </dgm:prSet>
      <dgm:spPr/>
      <dgm:t>
        <a:bodyPr/>
        <a:lstStyle/>
        <a:p>
          <a:endParaRPr lang="en-US"/>
        </a:p>
      </dgm:t>
    </dgm:pt>
    <dgm:pt modelId="{FBFDDDB9-883A-4566-9D02-2D78ECD2E701}" type="pres">
      <dgm:prSet presAssocID="{1ECCC5EC-D0B1-4D42-8DFD-5C66F69639D6}" presName="level3hierChild" presStyleCnt="0"/>
      <dgm:spPr/>
    </dgm:pt>
    <dgm:pt modelId="{D7829FB3-AD4A-4F6E-AFB7-0CE6F79F09C5}" type="pres">
      <dgm:prSet presAssocID="{AF05559C-CCB3-446F-B2B4-CC6B466A4F6D}" presName="conn2-1" presStyleLbl="parChTrans1D2" presStyleIdx="1" presStyleCnt="2"/>
      <dgm:spPr/>
      <dgm:t>
        <a:bodyPr/>
        <a:lstStyle/>
        <a:p>
          <a:endParaRPr lang="en-US"/>
        </a:p>
      </dgm:t>
    </dgm:pt>
    <dgm:pt modelId="{3BAA9951-D4B6-46EB-9FB1-4B734E935480}" type="pres">
      <dgm:prSet presAssocID="{AF05559C-CCB3-446F-B2B4-CC6B466A4F6D}" presName="connTx" presStyleLbl="parChTrans1D2" presStyleIdx="1" presStyleCnt="2"/>
      <dgm:spPr/>
      <dgm:t>
        <a:bodyPr/>
        <a:lstStyle/>
        <a:p>
          <a:endParaRPr lang="en-US"/>
        </a:p>
      </dgm:t>
    </dgm:pt>
    <dgm:pt modelId="{215AB97D-BE4A-4CD7-9CE8-5BCDDA06AFD9}" type="pres">
      <dgm:prSet presAssocID="{F20FF876-F103-4CFB-8D55-F72323C189F8}" presName="root2" presStyleCnt="0"/>
      <dgm:spPr/>
    </dgm:pt>
    <dgm:pt modelId="{4D528FC0-1CC3-421E-B2EA-029271640C93}" type="pres">
      <dgm:prSet presAssocID="{F20FF876-F103-4CFB-8D55-F72323C189F8}" presName="LevelTwoTextNode" presStyleLbl="node2" presStyleIdx="1" presStyleCnt="2" custScaleX="52793" custScaleY="60667">
        <dgm:presLayoutVars>
          <dgm:chPref val="3"/>
        </dgm:presLayoutVars>
      </dgm:prSet>
      <dgm:spPr/>
      <dgm:t>
        <a:bodyPr/>
        <a:lstStyle/>
        <a:p>
          <a:endParaRPr lang="en-US"/>
        </a:p>
      </dgm:t>
    </dgm:pt>
    <dgm:pt modelId="{E4A31212-5AF4-4C1D-B515-C8AC48941932}" type="pres">
      <dgm:prSet presAssocID="{F20FF876-F103-4CFB-8D55-F72323C189F8}" presName="level3hierChild" presStyleCnt="0"/>
      <dgm:spPr/>
    </dgm:pt>
  </dgm:ptLst>
  <dgm:cxnLst>
    <dgm:cxn modelId="{40325E2F-4209-408B-B821-DFBA7D2C3C52}" type="presOf" srcId="{D9CE26A6-D43B-4F92-8957-6DF6D2CD46B5}" destId="{8929B072-BA7E-47A4-8415-5788AB26C0BD}" srcOrd="0" destOrd="0" presId="urn:microsoft.com/office/officeart/2005/8/layout/hierarchy2"/>
    <dgm:cxn modelId="{1C636432-E98D-4720-AA7E-4CFC003481CD}" type="presOf" srcId="{7938FC65-76A8-42BE-A107-57EF305F44D4}" destId="{6A8FEBD8-66E7-4B75-BBE8-D081CBD4F410}" srcOrd="0" destOrd="0" presId="urn:microsoft.com/office/officeart/2005/8/layout/hierarchy2"/>
    <dgm:cxn modelId="{83D0C520-D631-468C-96C2-942CEDAA02DD}" type="presOf" srcId="{5330FAE1-303F-4A11-B2EF-B2B6BF584B6C}" destId="{0F65B235-CFE1-4B63-AFB1-C54A8DF40FD2}" srcOrd="0" destOrd="0" presId="urn:microsoft.com/office/officeart/2005/8/layout/hierarchy2"/>
    <dgm:cxn modelId="{662C087A-A584-4575-A6CA-D738F8B05249}" srcId="{5330FAE1-303F-4A11-B2EF-B2B6BF584B6C}" destId="{F20FF876-F103-4CFB-8D55-F72323C189F8}" srcOrd="1" destOrd="0" parTransId="{AF05559C-CCB3-446F-B2B4-CC6B466A4F6D}" sibTransId="{3779B1C0-0933-4162-869D-87F5ADB77766}"/>
    <dgm:cxn modelId="{EE7972B2-F2CD-452D-B913-AC71962D781A}" srcId="{5330FAE1-303F-4A11-B2EF-B2B6BF584B6C}" destId="{1ECCC5EC-D0B1-4D42-8DFD-5C66F69639D6}" srcOrd="0" destOrd="0" parTransId="{7938FC65-76A8-42BE-A107-57EF305F44D4}" sibTransId="{6E66E5F5-4DBC-4261-B3C3-65821C43C9A3}"/>
    <dgm:cxn modelId="{73B6D509-0663-449D-AA41-C0585311F65B}" type="presOf" srcId="{7938FC65-76A8-42BE-A107-57EF305F44D4}" destId="{2E3AEBC6-BBD8-4C1A-9D8D-D52EF7095F01}" srcOrd="1" destOrd="0" presId="urn:microsoft.com/office/officeart/2005/8/layout/hierarchy2"/>
    <dgm:cxn modelId="{202BD6EB-81BD-4362-A933-9BA229ADDBA9}" type="presOf" srcId="{1ECCC5EC-D0B1-4D42-8DFD-5C66F69639D6}" destId="{04000AF9-4930-4580-BF55-BE629B8EA4CC}" srcOrd="0" destOrd="0" presId="urn:microsoft.com/office/officeart/2005/8/layout/hierarchy2"/>
    <dgm:cxn modelId="{472CB59D-AA44-49A8-9443-0B78B2875150}" type="presOf" srcId="{F20FF876-F103-4CFB-8D55-F72323C189F8}" destId="{4D528FC0-1CC3-421E-B2EA-029271640C93}" srcOrd="0" destOrd="0" presId="urn:microsoft.com/office/officeart/2005/8/layout/hierarchy2"/>
    <dgm:cxn modelId="{B5386C43-3CD4-4620-93AC-63ADD1BEFA00}" type="presOf" srcId="{AF05559C-CCB3-446F-B2B4-CC6B466A4F6D}" destId="{D7829FB3-AD4A-4F6E-AFB7-0CE6F79F09C5}" srcOrd="0" destOrd="0" presId="urn:microsoft.com/office/officeart/2005/8/layout/hierarchy2"/>
    <dgm:cxn modelId="{4D2BF141-E1E2-4845-A443-1705D4E87172}" type="presOf" srcId="{AF05559C-CCB3-446F-B2B4-CC6B466A4F6D}" destId="{3BAA9951-D4B6-46EB-9FB1-4B734E935480}" srcOrd="1" destOrd="0" presId="urn:microsoft.com/office/officeart/2005/8/layout/hierarchy2"/>
    <dgm:cxn modelId="{83EAC23D-CB3C-4B5B-BF8F-A41F8868CF5A}" srcId="{D9CE26A6-D43B-4F92-8957-6DF6D2CD46B5}" destId="{5330FAE1-303F-4A11-B2EF-B2B6BF584B6C}" srcOrd="0" destOrd="0" parTransId="{BDD357DD-2CF1-4A84-9326-6CFD04613450}" sibTransId="{76C8DA59-E77C-44FD-A2D5-A161024CD910}"/>
    <dgm:cxn modelId="{A1B38C1A-AE29-4679-8EB7-557CDCD6C5AB}" type="presParOf" srcId="{8929B072-BA7E-47A4-8415-5788AB26C0BD}" destId="{B658864A-109F-4527-809C-8C717AF1947F}" srcOrd="0" destOrd="0" presId="urn:microsoft.com/office/officeart/2005/8/layout/hierarchy2"/>
    <dgm:cxn modelId="{F4F42C1F-9F49-457D-96BF-A6C6DE1B7D33}" type="presParOf" srcId="{B658864A-109F-4527-809C-8C717AF1947F}" destId="{0F65B235-CFE1-4B63-AFB1-C54A8DF40FD2}" srcOrd="0" destOrd="0" presId="urn:microsoft.com/office/officeart/2005/8/layout/hierarchy2"/>
    <dgm:cxn modelId="{856ABF6A-0965-4F3B-8F04-D6E070A91B4C}" type="presParOf" srcId="{B658864A-109F-4527-809C-8C717AF1947F}" destId="{34F1C668-BEE7-48A0-B64E-65B47BA45913}" srcOrd="1" destOrd="0" presId="urn:microsoft.com/office/officeart/2005/8/layout/hierarchy2"/>
    <dgm:cxn modelId="{EE00DA68-82AC-4FA7-941F-678FBEEBF077}" type="presParOf" srcId="{34F1C668-BEE7-48A0-B64E-65B47BA45913}" destId="{6A8FEBD8-66E7-4B75-BBE8-D081CBD4F410}" srcOrd="0" destOrd="0" presId="urn:microsoft.com/office/officeart/2005/8/layout/hierarchy2"/>
    <dgm:cxn modelId="{0BB675A2-40C6-4500-AC30-A856AB591EBC}" type="presParOf" srcId="{6A8FEBD8-66E7-4B75-BBE8-D081CBD4F410}" destId="{2E3AEBC6-BBD8-4C1A-9D8D-D52EF7095F01}" srcOrd="0" destOrd="0" presId="urn:microsoft.com/office/officeart/2005/8/layout/hierarchy2"/>
    <dgm:cxn modelId="{10805A9E-1B39-47E4-8BA8-BDD1E9C85013}" type="presParOf" srcId="{34F1C668-BEE7-48A0-B64E-65B47BA45913}" destId="{AD34D73A-1015-4CC1-B52E-15E18BAC9BF5}" srcOrd="1" destOrd="0" presId="urn:microsoft.com/office/officeart/2005/8/layout/hierarchy2"/>
    <dgm:cxn modelId="{C75AD21B-AB0E-499C-AA34-975412BB6C8B}" type="presParOf" srcId="{AD34D73A-1015-4CC1-B52E-15E18BAC9BF5}" destId="{04000AF9-4930-4580-BF55-BE629B8EA4CC}" srcOrd="0" destOrd="0" presId="urn:microsoft.com/office/officeart/2005/8/layout/hierarchy2"/>
    <dgm:cxn modelId="{F0876EB9-EAB4-479A-86FE-CCDF7BCEADD9}" type="presParOf" srcId="{AD34D73A-1015-4CC1-B52E-15E18BAC9BF5}" destId="{FBFDDDB9-883A-4566-9D02-2D78ECD2E701}" srcOrd="1" destOrd="0" presId="urn:microsoft.com/office/officeart/2005/8/layout/hierarchy2"/>
    <dgm:cxn modelId="{A1378D91-3A05-444D-A12C-BDCB56A6769A}" type="presParOf" srcId="{34F1C668-BEE7-48A0-B64E-65B47BA45913}" destId="{D7829FB3-AD4A-4F6E-AFB7-0CE6F79F09C5}" srcOrd="2" destOrd="0" presId="urn:microsoft.com/office/officeart/2005/8/layout/hierarchy2"/>
    <dgm:cxn modelId="{0B580F2E-4D80-44B5-9737-E5B1EB68E6FF}" type="presParOf" srcId="{D7829FB3-AD4A-4F6E-AFB7-0CE6F79F09C5}" destId="{3BAA9951-D4B6-46EB-9FB1-4B734E935480}" srcOrd="0" destOrd="0" presId="urn:microsoft.com/office/officeart/2005/8/layout/hierarchy2"/>
    <dgm:cxn modelId="{AF2737E5-F33B-47F0-9F1A-E79CCDF9E6DE}" type="presParOf" srcId="{34F1C668-BEE7-48A0-B64E-65B47BA45913}" destId="{215AB97D-BE4A-4CD7-9CE8-5BCDDA06AFD9}" srcOrd="3" destOrd="0" presId="urn:microsoft.com/office/officeart/2005/8/layout/hierarchy2"/>
    <dgm:cxn modelId="{81C96A38-B9E8-4BD5-A336-1976CA92027C}" type="presParOf" srcId="{215AB97D-BE4A-4CD7-9CE8-5BCDDA06AFD9}" destId="{4D528FC0-1CC3-421E-B2EA-029271640C93}" srcOrd="0" destOrd="0" presId="urn:microsoft.com/office/officeart/2005/8/layout/hierarchy2"/>
    <dgm:cxn modelId="{72706987-5EF6-4C2F-BF34-952B4764D8E3}" type="presParOf" srcId="{215AB97D-BE4A-4CD7-9CE8-5BCDDA06AFD9}" destId="{E4A31212-5AF4-4C1D-B515-C8AC48941932}"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B88FFC-CFDE-410A-88FA-B70132EF1FD4}" type="doc">
      <dgm:prSet loTypeId="urn:microsoft.com/office/officeart/2005/8/layout/hList3" loCatId="list" qsTypeId="urn:microsoft.com/office/officeart/2005/8/quickstyle/simple1" qsCatId="simple" csTypeId="urn:microsoft.com/office/officeart/2005/8/colors/accent3_1" csCatId="accent3" phldr="1"/>
      <dgm:spPr/>
      <dgm:t>
        <a:bodyPr/>
        <a:lstStyle/>
        <a:p>
          <a:endParaRPr lang="en-US"/>
        </a:p>
      </dgm:t>
    </dgm:pt>
    <dgm:pt modelId="{D2B22531-FA4E-4E48-9C73-FC9606EA57CE}">
      <dgm:prSet phldrT="[Text]"/>
      <dgm:spPr/>
      <dgm:t>
        <a:bodyPr/>
        <a:lstStyle/>
        <a:p>
          <a:r>
            <a:rPr lang="en-US" dirty="0" smtClean="0"/>
            <a:t>Cardinal Virtues</a:t>
          </a:r>
          <a:endParaRPr lang="en-US" dirty="0"/>
        </a:p>
      </dgm:t>
    </dgm:pt>
    <dgm:pt modelId="{6BFC7FAC-119C-43B3-A861-70807083831D}" type="parTrans" cxnId="{3878CDFC-83EC-42D5-825C-63554DB7C7FF}">
      <dgm:prSet/>
      <dgm:spPr/>
      <dgm:t>
        <a:bodyPr/>
        <a:lstStyle/>
        <a:p>
          <a:endParaRPr lang="en-US"/>
        </a:p>
      </dgm:t>
    </dgm:pt>
    <dgm:pt modelId="{151202CE-03B8-4E45-B788-494FBD451002}" type="sibTrans" cxnId="{3878CDFC-83EC-42D5-825C-63554DB7C7FF}">
      <dgm:prSet/>
      <dgm:spPr/>
      <dgm:t>
        <a:bodyPr/>
        <a:lstStyle/>
        <a:p>
          <a:endParaRPr lang="en-US"/>
        </a:p>
      </dgm:t>
    </dgm:pt>
    <dgm:pt modelId="{A939E171-CDBD-4C91-83AB-BA77C8C22FA3}">
      <dgm:prSet phldrT="[Text]" custT="1"/>
      <dgm:spPr/>
      <dgm:t>
        <a:bodyPr/>
        <a:lstStyle/>
        <a:p>
          <a:r>
            <a:rPr lang="en-US" sz="3600" dirty="0" smtClean="0"/>
            <a:t>Prudence</a:t>
          </a:r>
        </a:p>
        <a:p>
          <a:endParaRPr lang="en-US" sz="1800" dirty="0" smtClean="0"/>
        </a:p>
        <a:p>
          <a:r>
            <a:rPr lang="en-US" sz="1800" dirty="0" smtClean="0"/>
            <a:t>Prudence can be equated to good judgment and right reasoning</a:t>
          </a:r>
        </a:p>
        <a:p>
          <a:endParaRPr lang="en-US" sz="2500" dirty="0"/>
        </a:p>
      </dgm:t>
    </dgm:pt>
    <dgm:pt modelId="{0C5D2291-D2C3-4491-8CD0-6B7F10C4C1BC}" type="parTrans" cxnId="{F0264588-1DD7-4B33-B233-E549BB88E34A}">
      <dgm:prSet/>
      <dgm:spPr/>
      <dgm:t>
        <a:bodyPr/>
        <a:lstStyle/>
        <a:p>
          <a:endParaRPr lang="en-US"/>
        </a:p>
      </dgm:t>
    </dgm:pt>
    <dgm:pt modelId="{F38C205C-E40F-43F7-8EE9-489BEE79E52D}" type="sibTrans" cxnId="{F0264588-1DD7-4B33-B233-E549BB88E34A}">
      <dgm:prSet/>
      <dgm:spPr/>
      <dgm:t>
        <a:bodyPr/>
        <a:lstStyle/>
        <a:p>
          <a:endParaRPr lang="en-US"/>
        </a:p>
      </dgm:t>
    </dgm:pt>
    <dgm:pt modelId="{7BD1A69C-5118-4B25-876B-8F15A6846756}">
      <dgm:prSet phldrT="[Text]" custT="1"/>
      <dgm:spPr/>
      <dgm:t>
        <a:bodyPr/>
        <a:lstStyle/>
        <a:p>
          <a:r>
            <a:rPr lang="en-US" sz="3600" dirty="0" smtClean="0"/>
            <a:t>Self-Control</a:t>
          </a:r>
        </a:p>
        <a:p>
          <a:endParaRPr lang="en-US" sz="1800" dirty="0" smtClean="0"/>
        </a:p>
        <a:p>
          <a:r>
            <a:rPr lang="en-US" sz="1800" dirty="0" smtClean="0"/>
            <a:t>It is the ability to control the self  and acquire self mastery</a:t>
          </a:r>
          <a:endParaRPr lang="en-US" sz="1800" dirty="0"/>
        </a:p>
      </dgm:t>
    </dgm:pt>
    <dgm:pt modelId="{BCD5DB5D-DFDD-40EF-BE02-FD776975733D}" type="parTrans" cxnId="{C2CC4410-67A9-4D61-BDCA-630BF3685684}">
      <dgm:prSet/>
      <dgm:spPr/>
      <dgm:t>
        <a:bodyPr/>
        <a:lstStyle/>
        <a:p>
          <a:endParaRPr lang="en-US"/>
        </a:p>
      </dgm:t>
    </dgm:pt>
    <dgm:pt modelId="{445C7D13-FF84-435F-B8DF-C15D9BE267BC}" type="sibTrans" cxnId="{C2CC4410-67A9-4D61-BDCA-630BF3685684}">
      <dgm:prSet/>
      <dgm:spPr/>
      <dgm:t>
        <a:bodyPr/>
        <a:lstStyle/>
        <a:p>
          <a:endParaRPr lang="en-US"/>
        </a:p>
      </dgm:t>
    </dgm:pt>
    <dgm:pt modelId="{DC6BE965-099F-4DCF-A56A-BE2687B5DA4F}">
      <dgm:prSet phldrT="[Text]" custT="1"/>
      <dgm:spPr/>
      <dgm:t>
        <a:bodyPr/>
        <a:lstStyle/>
        <a:p>
          <a:r>
            <a:rPr lang="en-US" sz="3600" dirty="0" smtClean="0"/>
            <a:t>Justice</a:t>
          </a:r>
        </a:p>
        <a:p>
          <a:r>
            <a:rPr lang="en-US" sz="1800" dirty="0" smtClean="0"/>
            <a:t>Justice could be described as the conscious realization of a person about the others rights and giving them what they deserve</a:t>
          </a:r>
          <a:endParaRPr lang="en-US" sz="1800" dirty="0"/>
        </a:p>
      </dgm:t>
    </dgm:pt>
    <dgm:pt modelId="{2D970E63-DEB6-40E0-85F7-531D4EE3C248}" type="parTrans" cxnId="{28622D6F-59FD-4EEB-BF13-76303287D5E0}">
      <dgm:prSet/>
      <dgm:spPr/>
      <dgm:t>
        <a:bodyPr/>
        <a:lstStyle/>
        <a:p>
          <a:endParaRPr lang="en-US"/>
        </a:p>
      </dgm:t>
    </dgm:pt>
    <dgm:pt modelId="{3FC98E85-5EC9-4F52-B5FE-EA0C31997F8A}" type="sibTrans" cxnId="{28622D6F-59FD-4EEB-BF13-76303287D5E0}">
      <dgm:prSet/>
      <dgm:spPr/>
      <dgm:t>
        <a:bodyPr/>
        <a:lstStyle/>
        <a:p>
          <a:endParaRPr lang="en-US"/>
        </a:p>
      </dgm:t>
    </dgm:pt>
    <dgm:pt modelId="{9AAA0D86-5ACD-4F4A-9052-AB45190A2788}">
      <dgm:prSet phldrT="[Text]" custT="1"/>
      <dgm:spPr/>
      <dgm:t>
        <a:bodyPr/>
        <a:lstStyle/>
        <a:p>
          <a:r>
            <a:rPr lang="en-US" sz="3600" dirty="0" smtClean="0"/>
            <a:t>Courage</a:t>
          </a:r>
        </a:p>
        <a:p>
          <a:endParaRPr lang="en-US" sz="2000" dirty="0" smtClean="0"/>
        </a:p>
        <a:p>
          <a:r>
            <a:rPr lang="en-US" sz="2000" dirty="0" smtClean="0"/>
            <a:t>Courage is the ability to face and to overcome difficult situations</a:t>
          </a:r>
          <a:endParaRPr lang="en-US" sz="2000" dirty="0"/>
        </a:p>
      </dgm:t>
    </dgm:pt>
    <dgm:pt modelId="{684DE582-1AC2-46D0-8F0C-A1FB89354197}" type="parTrans" cxnId="{8995AA4D-89E8-4D27-8620-FAF23EC95B3F}">
      <dgm:prSet/>
      <dgm:spPr/>
      <dgm:t>
        <a:bodyPr/>
        <a:lstStyle/>
        <a:p>
          <a:endParaRPr lang="en-US"/>
        </a:p>
      </dgm:t>
    </dgm:pt>
    <dgm:pt modelId="{36D1714C-42B7-42DF-9D40-9941A45CEBB6}" type="sibTrans" cxnId="{8995AA4D-89E8-4D27-8620-FAF23EC95B3F}">
      <dgm:prSet/>
      <dgm:spPr/>
      <dgm:t>
        <a:bodyPr/>
        <a:lstStyle/>
        <a:p>
          <a:endParaRPr lang="en-US"/>
        </a:p>
      </dgm:t>
    </dgm:pt>
    <dgm:pt modelId="{1BADA6A4-8420-4542-9D30-843E3DF8A2E6}" type="pres">
      <dgm:prSet presAssocID="{1EB88FFC-CFDE-410A-88FA-B70132EF1FD4}" presName="composite" presStyleCnt="0">
        <dgm:presLayoutVars>
          <dgm:chMax val="1"/>
          <dgm:dir/>
          <dgm:resizeHandles val="exact"/>
        </dgm:presLayoutVars>
      </dgm:prSet>
      <dgm:spPr/>
      <dgm:t>
        <a:bodyPr/>
        <a:lstStyle/>
        <a:p>
          <a:endParaRPr lang="en-US"/>
        </a:p>
      </dgm:t>
    </dgm:pt>
    <dgm:pt modelId="{34165B2C-C043-48F4-B151-64001C48FA53}" type="pres">
      <dgm:prSet presAssocID="{D2B22531-FA4E-4E48-9C73-FC9606EA57CE}" presName="roof" presStyleLbl="dkBgShp" presStyleIdx="0" presStyleCnt="2" custScaleY="61111"/>
      <dgm:spPr/>
      <dgm:t>
        <a:bodyPr/>
        <a:lstStyle/>
        <a:p>
          <a:endParaRPr lang="en-US"/>
        </a:p>
      </dgm:t>
    </dgm:pt>
    <dgm:pt modelId="{217CF0FF-CB1D-4A91-BCBF-DA87C0E07FB6}" type="pres">
      <dgm:prSet presAssocID="{D2B22531-FA4E-4E48-9C73-FC9606EA57CE}" presName="pillars" presStyleCnt="0"/>
      <dgm:spPr/>
    </dgm:pt>
    <dgm:pt modelId="{1FC706D2-BF30-443D-AF77-E957A343FC52}" type="pres">
      <dgm:prSet presAssocID="{D2B22531-FA4E-4E48-9C73-FC9606EA57CE}" presName="pillar1" presStyleLbl="node1" presStyleIdx="0" presStyleCnt="4">
        <dgm:presLayoutVars>
          <dgm:bulletEnabled val="1"/>
        </dgm:presLayoutVars>
      </dgm:prSet>
      <dgm:spPr/>
      <dgm:t>
        <a:bodyPr/>
        <a:lstStyle/>
        <a:p>
          <a:endParaRPr lang="en-US"/>
        </a:p>
      </dgm:t>
    </dgm:pt>
    <dgm:pt modelId="{54DE9230-CAD7-4EC1-87F5-1E7FAD944F59}" type="pres">
      <dgm:prSet presAssocID="{9AAA0D86-5ACD-4F4A-9052-AB45190A2788}" presName="pillarX" presStyleLbl="node1" presStyleIdx="1" presStyleCnt="4">
        <dgm:presLayoutVars>
          <dgm:bulletEnabled val="1"/>
        </dgm:presLayoutVars>
      </dgm:prSet>
      <dgm:spPr/>
      <dgm:t>
        <a:bodyPr/>
        <a:lstStyle/>
        <a:p>
          <a:endParaRPr lang="en-US"/>
        </a:p>
      </dgm:t>
    </dgm:pt>
    <dgm:pt modelId="{BE9FDCB7-25C0-4251-A521-9468BB83ED19}" type="pres">
      <dgm:prSet presAssocID="{7BD1A69C-5118-4B25-876B-8F15A6846756}" presName="pillarX" presStyleLbl="node1" presStyleIdx="2" presStyleCnt="4">
        <dgm:presLayoutVars>
          <dgm:bulletEnabled val="1"/>
        </dgm:presLayoutVars>
      </dgm:prSet>
      <dgm:spPr/>
      <dgm:t>
        <a:bodyPr/>
        <a:lstStyle/>
        <a:p>
          <a:endParaRPr lang="en-US"/>
        </a:p>
      </dgm:t>
    </dgm:pt>
    <dgm:pt modelId="{EBF92D53-26B8-4EE5-A0E3-73C1A0AA7117}" type="pres">
      <dgm:prSet presAssocID="{DC6BE965-099F-4DCF-A56A-BE2687B5DA4F}" presName="pillarX" presStyleLbl="node1" presStyleIdx="3" presStyleCnt="4">
        <dgm:presLayoutVars>
          <dgm:bulletEnabled val="1"/>
        </dgm:presLayoutVars>
      </dgm:prSet>
      <dgm:spPr/>
      <dgm:t>
        <a:bodyPr/>
        <a:lstStyle/>
        <a:p>
          <a:endParaRPr lang="en-US"/>
        </a:p>
      </dgm:t>
    </dgm:pt>
    <dgm:pt modelId="{35004A0A-BDB1-43BE-8C21-4C78852526D5}" type="pres">
      <dgm:prSet presAssocID="{D2B22531-FA4E-4E48-9C73-FC9606EA57CE}" presName="base" presStyleLbl="dkBgShp" presStyleIdx="1" presStyleCnt="2" custLinFactNeighborX="980" custLinFactNeighborY="52382"/>
      <dgm:spPr/>
    </dgm:pt>
  </dgm:ptLst>
  <dgm:cxnLst>
    <dgm:cxn modelId="{3878CDFC-83EC-42D5-825C-63554DB7C7FF}" srcId="{1EB88FFC-CFDE-410A-88FA-B70132EF1FD4}" destId="{D2B22531-FA4E-4E48-9C73-FC9606EA57CE}" srcOrd="0" destOrd="0" parTransId="{6BFC7FAC-119C-43B3-A861-70807083831D}" sibTransId="{151202CE-03B8-4E45-B788-494FBD451002}"/>
    <dgm:cxn modelId="{C2CC4410-67A9-4D61-BDCA-630BF3685684}" srcId="{D2B22531-FA4E-4E48-9C73-FC9606EA57CE}" destId="{7BD1A69C-5118-4B25-876B-8F15A6846756}" srcOrd="2" destOrd="0" parTransId="{BCD5DB5D-DFDD-40EF-BE02-FD776975733D}" sibTransId="{445C7D13-FF84-435F-B8DF-C15D9BE267BC}"/>
    <dgm:cxn modelId="{28622D6F-59FD-4EEB-BF13-76303287D5E0}" srcId="{D2B22531-FA4E-4E48-9C73-FC9606EA57CE}" destId="{DC6BE965-099F-4DCF-A56A-BE2687B5DA4F}" srcOrd="3" destOrd="0" parTransId="{2D970E63-DEB6-40E0-85F7-531D4EE3C248}" sibTransId="{3FC98E85-5EC9-4F52-B5FE-EA0C31997F8A}"/>
    <dgm:cxn modelId="{8995AA4D-89E8-4D27-8620-FAF23EC95B3F}" srcId="{D2B22531-FA4E-4E48-9C73-FC9606EA57CE}" destId="{9AAA0D86-5ACD-4F4A-9052-AB45190A2788}" srcOrd="1" destOrd="0" parTransId="{684DE582-1AC2-46D0-8F0C-A1FB89354197}" sibTransId="{36D1714C-42B7-42DF-9D40-9941A45CEBB6}"/>
    <dgm:cxn modelId="{AB835A5E-6AF7-40FB-94C1-91F9999734D1}" type="presOf" srcId="{9AAA0D86-5ACD-4F4A-9052-AB45190A2788}" destId="{54DE9230-CAD7-4EC1-87F5-1E7FAD944F59}" srcOrd="0" destOrd="0" presId="urn:microsoft.com/office/officeart/2005/8/layout/hList3"/>
    <dgm:cxn modelId="{49A649B7-772E-40C1-A03B-652C8DF7C702}" type="presOf" srcId="{7BD1A69C-5118-4B25-876B-8F15A6846756}" destId="{BE9FDCB7-25C0-4251-A521-9468BB83ED19}" srcOrd="0" destOrd="0" presId="urn:microsoft.com/office/officeart/2005/8/layout/hList3"/>
    <dgm:cxn modelId="{F7326F08-0B7D-41D1-8C5B-586B024B76BC}" type="presOf" srcId="{A939E171-CDBD-4C91-83AB-BA77C8C22FA3}" destId="{1FC706D2-BF30-443D-AF77-E957A343FC52}" srcOrd="0" destOrd="0" presId="urn:microsoft.com/office/officeart/2005/8/layout/hList3"/>
    <dgm:cxn modelId="{F0264588-1DD7-4B33-B233-E549BB88E34A}" srcId="{D2B22531-FA4E-4E48-9C73-FC9606EA57CE}" destId="{A939E171-CDBD-4C91-83AB-BA77C8C22FA3}" srcOrd="0" destOrd="0" parTransId="{0C5D2291-D2C3-4491-8CD0-6B7F10C4C1BC}" sibTransId="{F38C205C-E40F-43F7-8EE9-489BEE79E52D}"/>
    <dgm:cxn modelId="{E54EAFBB-7233-4F3B-A8DC-7B4F3FF84A1F}" type="presOf" srcId="{DC6BE965-099F-4DCF-A56A-BE2687B5DA4F}" destId="{EBF92D53-26B8-4EE5-A0E3-73C1A0AA7117}" srcOrd="0" destOrd="0" presId="urn:microsoft.com/office/officeart/2005/8/layout/hList3"/>
    <dgm:cxn modelId="{E4D46FF8-E6B0-45BF-82AB-AF4D601B41B0}" type="presOf" srcId="{1EB88FFC-CFDE-410A-88FA-B70132EF1FD4}" destId="{1BADA6A4-8420-4542-9D30-843E3DF8A2E6}" srcOrd="0" destOrd="0" presId="urn:microsoft.com/office/officeart/2005/8/layout/hList3"/>
    <dgm:cxn modelId="{7055E266-B7DB-49CC-B9F5-7539AC07174E}" type="presOf" srcId="{D2B22531-FA4E-4E48-9C73-FC9606EA57CE}" destId="{34165B2C-C043-48F4-B151-64001C48FA53}" srcOrd="0" destOrd="0" presId="urn:microsoft.com/office/officeart/2005/8/layout/hList3"/>
    <dgm:cxn modelId="{9D9C3C6A-AA88-45B5-9D5D-A4C53DA46000}" type="presParOf" srcId="{1BADA6A4-8420-4542-9D30-843E3DF8A2E6}" destId="{34165B2C-C043-48F4-B151-64001C48FA53}" srcOrd="0" destOrd="0" presId="urn:microsoft.com/office/officeart/2005/8/layout/hList3"/>
    <dgm:cxn modelId="{3E8200D1-D084-4AAC-A3C2-C90E0F959C60}" type="presParOf" srcId="{1BADA6A4-8420-4542-9D30-843E3DF8A2E6}" destId="{217CF0FF-CB1D-4A91-BCBF-DA87C0E07FB6}" srcOrd="1" destOrd="0" presId="urn:microsoft.com/office/officeart/2005/8/layout/hList3"/>
    <dgm:cxn modelId="{2EC670D9-F73F-47DF-A144-0F8AD175879F}" type="presParOf" srcId="{217CF0FF-CB1D-4A91-BCBF-DA87C0E07FB6}" destId="{1FC706D2-BF30-443D-AF77-E957A343FC52}" srcOrd="0" destOrd="0" presId="urn:microsoft.com/office/officeart/2005/8/layout/hList3"/>
    <dgm:cxn modelId="{F77563A4-B9C9-4781-8D1E-0C4C92423636}" type="presParOf" srcId="{217CF0FF-CB1D-4A91-BCBF-DA87C0E07FB6}" destId="{54DE9230-CAD7-4EC1-87F5-1E7FAD944F59}" srcOrd="1" destOrd="0" presId="urn:microsoft.com/office/officeart/2005/8/layout/hList3"/>
    <dgm:cxn modelId="{B50D7FFC-1930-43CA-8A48-E5C1C2F74A94}" type="presParOf" srcId="{217CF0FF-CB1D-4A91-BCBF-DA87C0E07FB6}" destId="{BE9FDCB7-25C0-4251-A521-9468BB83ED19}" srcOrd="2" destOrd="0" presId="urn:microsoft.com/office/officeart/2005/8/layout/hList3"/>
    <dgm:cxn modelId="{E4C331A9-FEB2-4AAA-B30A-03306F702605}" type="presParOf" srcId="{217CF0FF-CB1D-4A91-BCBF-DA87C0E07FB6}" destId="{EBF92D53-26B8-4EE5-A0E3-73C1A0AA7117}" srcOrd="3" destOrd="0" presId="urn:microsoft.com/office/officeart/2005/8/layout/hList3"/>
    <dgm:cxn modelId="{90D9DEDB-6A2A-41A2-A517-B00E3B2AB342}" type="presParOf" srcId="{1BADA6A4-8420-4542-9D30-843E3DF8A2E6}" destId="{35004A0A-BDB1-43BE-8C21-4C78852526D5}"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5B235-CFE1-4B63-AFB1-C54A8DF40FD2}">
      <dsp:nvSpPr>
        <dsp:cNvPr id="0" name=""/>
        <dsp:cNvSpPr/>
      </dsp:nvSpPr>
      <dsp:spPr>
        <a:xfrm>
          <a:off x="3800" y="1470508"/>
          <a:ext cx="2596579" cy="1630982"/>
        </a:xfrm>
        <a:prstGeom prst="roundRect">
          <a:avLst>
            <a:gd name="adj" fmla="val 1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cmpd="sng">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US" sz="4000" kern="1200" dirty="0" smtClean="0"/>
            <a:t>Virtues</a:t>
          </a:r>
          <a:endParaRPr lang="en-US" sz="4000" kern="1200" dirty="0"/>
        </a:p>
      </dsp:txBody>
      <dsp:txXfrm>
        <a:off x="51570" y="1518278"/>
        <a:ext cx="2501039" cy="1535442"/>
      </dsp:txXfrm>
    </dsp:sp>
    <dsp:sp modelId="{6A8FEBD8-66E7-4B75-BBE8-D081CBD4F410}">
      <dsp:nvSpPr>
        <dsp:cNvPr id="0" name=""/>
        <dsp:cNvSpPr/>
      </dsp:nvSpPr>
      <dsp:spPr>
        <a:xfrm rot="20081379">
          <a:off x="2482156" y="1704692"/>
          <a:ext cx="2463119" cy="109580"/>
        </a:xfrm>
        <a:custGeom>
          <a:avLst/>
          <a:gdLst/>
          <a:ahLst/>
          <a:cxnLst/>
          <a:rect l="0" t="0" r="0" b="0"/>
          <a:pathLst>
            <a:path>
              <a:moveTo>
                <a:pt x="0" y="54790"/>
              </a:moveTo>
              <a:lnTo>
                <a:pt x="2463119" y="547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3652138" y="1697904"/>
        <a:ext cx="123155" cy="123155"/>
      </dsp:txXfrm>
    </dsp:sp>
    <dsp:sp modelId="{04000AF9-4930-4580-BF55-BE629B8EA4CC}">
      <dsp:nvSpPr>
        <dsp:cNvPr id="0" name=""/>
        <dsp:cNvSpPr/>
      </dsp:nvSpPr>
      <dsp:spPr>
        <a:xfrm>
          <a:off x="4827053" y="488851"/>
          <a:ext cx="2941546" cy="1488224"/>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Moral Virtues</a:t>
          </a:r>
        </a:p>
        <a:p>
          <a:pPr lvl="0" algn="ctr" defTabSz="1066800">
            <a:lnSpc>
              <a:spcPct val="90000"/>
            </a:lnSpc>
            <a:spcBef>
              <a:spcPct val="0"/>
            </a:spcBef>
            <a:spcAft>
              <a:spcPct val="35000"/>
            </a:spcAft>
          </a:pPr>
          <a:r>
            <a:rPr lang="en-US" sz="1800" kern="1200" dirty="0" smtClean="0"/>
            <a:t>Moral virtues relates to those virtues which an individual develops or acquires through practice</a:t>
          </a:r>
          <a:r>
            <a:rPr lang="en-US" sz="2400" kern="1200" dirty="0" smtClean="0"/>
            <a:t>.</a:t>
          </a:r>
          <a:endParaRPr lang="en-US" sz="2400" kern="1200" dirty="0"/>
        </a:p>
      </dsp:txBody>
      <dsp:txXfrm>
        <a:off x="4870642" y="532440"/>
        <a:ext cx="2854368" cy="1401046"/>
      </dsp:txXfrm>
    </dsp:sp>
    <dsp:sp modelId="{D7829FB3-AD4A-4F6E-AFB7-0CE6F79F09C5}">
      <dsp:nvSpPr>
        <dsp:cNvPr id="0" name=""/>
        <dsp:cNvSpPr/>
      </dsp:nvSpPr>
      <dsp:spPr>
        <a:xfrm rot="1390056">
          <a:off x="2502722" y="2707641"/>
          <a:ext cx="2421987" cy="109580"/>
        </a:xfrm>
        <a:custGeom>
          <a:avLst/>
          <a:gdLst/>
          <a:ahLst/>
          <a:cxnLst/>
          <a:rect l="0" t="0" r="0" b="0"/>
          <a:pathLst>
            <a:path>
              <a:moveTo>
                <a:pt x="0" y="54790"/>
              </a:moveTo>
              <a:lnTo>
                <a:pt x="2421987" y="547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3653166" y="2701881"/>
        <a:ext cx="121099" cy="121099"/>
      </dsp:txXfrm>
    </dsp:sp>
    <dsp:sp modelId="{4D528FC0-1CC3-421E-B2EA-029271640C93}">
      <dsp:nvSpPr>
        <dsp:cNvPr id="0" name=""/>
        <dsp:cNvSpPr/>
      </dsp:nvSpPr>
      <dsp:spPr>
        <a:xfrm>
          <a:off x="4827053" y="2394578"/>
          <a:ext cx="2938819" cy="1688569"/>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Intellectual Virtues</a:t>
          </a:r>
        </a:p>
        <a:p>
          <a:pPr lvl="0" algn="ctr" defTabSz="1066800">
            <a:lnSpc>
              <a:spcPct val="90000"/>
            </a:lnSpc>
            <a:spcBef>
              <a:spcPct val="0"/>
            </a:spcBef>
            <a:spcAft>
              <a:spcPct val="35000"/>
            </a:spcAft>
          </a:pPr>
          <a:r>
            <a:rPr lang="en-US" sz="1800" kern="1200" dirty="0" smtClean="0"/>
            <a:t>These virtues are developed over a period of time through experience </a:t>
          </a:r>
          <a:endParaRPr lang="en-US" sz="1800" kern="1200" dirty="0"/>
        </a:p>
      </dsp:txBody>
      <dsp:txXfrm>
        <a:off x="4876509" y="2444034"/>
        <a:ext cx="2839907" cy="15896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65B2C-C043-48F4-B151-64001C48FA53}">
      <dsp:nvSpPr>
        <dsp:cNvPr id="0" name=""/>
        <dsp:cNvSpPr/>
      </dsp:nvSpPr>
      <dsp:spPr>
        <a:xfrm>
          <a:off x="0" y="181274"/>
          <a:ext cx="8258204" cy="1139434"/>
        </a:xfrm>
        <a:prstGeom prst="rect">
          <a:avLst/>
        </a:prstGeom>
        <a:solidFill>
          <a:schemeClr val="accent3">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8120" tIns="198120" rIns="198120" bIns="198120" numCol="1" spcCol="1270" anchor="ctr" anchorCtr="0">
          <a:noAutofit/>
        </a:bodyPr>
        <a:lstStyle/>
        <a:p>
          <a:pPr lvl="0" algn="ctr" defTabSz="2311400">
            <a:lnSpc>
              <a:spcPct val="90000"/>
            </a:lnSpc>
            <a:spcBef>
              <a:spcPct val="0"/>
            </a:spcBef>
            <a:spcAft>
              <a:spcPct val="35000"/>
            </a:spcAft>
          </a:pPr>
          <a:r>
            <a:rPr lang="en-US" sz="5200" kern="1200" dirty="0" smtClean="0"/>
            <a:t>Cardinal Virtues</a:t>
          </a:r>
          <a:endParaRPr lang="en-US" sz="5200" kern="1200" dirty="0"/>
        </a:p>
      </dsp:txBody>
      <dsp:txXfrm>
        <a:off x="0" y="181274"/>
        <a:ext cx="8258204" cy="1139434"/>
      </dsp:txXfrm>
    </dsp:sp>
    <dsp:sp modelId="{1FC706D2-BF30-443D-AF77-E957A343FC52}">
      <dsp:nvSpPr>
        <dsp:cNvPr id="0" name=""/>
        <dsp:cNvSpPr/>
      </dsp:nvSpPr>
      <dsp:spPr>
        <a:xfrm>
          <a:off x="0" y="1683257"/>
          <a:ext cx="2064550" cy="3915516"/>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Prudence</a:t>
          </a:r>
        </a:p>
        <a:p>
          <a:pPr lvl="0" algn="ctr" defTabSz="1600200">
            <a:lnSpc>
              <a:spcPct val="90000"/>
            </a:lnSpc>
            <a:spcBef>
              <a:spcPct val="0"/>
            </a:spcBef>
            <a:spcAft>
              <a:spcPct val="35000"/>
            </a:spcAft>
          </a:pPr>
          <a:endParaRPr lang="en-US" sz="1800" kern="1200" dirty="0" smtClean="0"/>
        </a:p>
        <a:p>
          <a:pPr lvl="0" algn="ctr" defTabSz="1600200">
            <a:lnSpc>
              <a:spcPct val="90000"/>
            </a:lnSpc>
            <a:spcBef>
              <a:spcPct val="0"/>
            </a:spcBef>
            <a:spcAft>
              <a:spcPct val="35000"/>
            </a:spcAft>
          </a:pPr>
          <a:r>
            <a:rPr lang="en-US" sz="1800" kern="1200" dirty="0" smtClean="0"/>
            <a:t>Prudence can be equated to good judgment and right reasoning</a:t>
          </a:r>
        </a:p>
        <a:p>
          <a:pPr lvl="0" algn="ctr" defTabSz="1600200">
            <a:lnSpc>
              <a:spcPct val="90000"/>
            </a:lnSpc>
            <a:spcBef>
              <a:spcPct val="0"/>
            </a:spcBef>
            <a:spcAft>
              <a:spcPct val="35000"/>
            </a:spcAft>
          </a:pPr>
          <a:endParaRPr lang="en-US" sz="2500" kern="1200" dirty="0"/>
        </a:p>
      </dsp:txBody>
      <dsp:txXfrm>
        <a:off x="0" y="1683257"/>
        <a:ext cx="2064550" cy="3915516"/>
      </dsp:txXfrm>
    </dsp:sp>
    <dsp:sp modelId="{54DE9230-CAD7-4EC1-87F5-1E7FAD944F59}">
      <dsp:nvSpPr>
        <dsp:cNvPr id="0" name=""/>
        <dsp:cNvSpPr/>
      </dsp:nvSpPr>
      <dsp:spPr>
        <a:xfrm>
          <a:off x="2064551" y="1683257"/>
          <a:ext cx="2064550" cy="3915516"/>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Courage</a:t>
          </a:r>
        </a:p>
        <a:p>
          <a:pPr lvl="0" algn="ctr" defTabSz="1600200">
            <a:lnSpc>
              <a:spcPct val="90000"/>
            </a:lnSpc>
            <a:spcBef>
              <a:spcPct val="0"/>
            </a:spcBef>
            <a:spcAft>
              <a:spcPct val="35000"/>
            </a:spcAft>
          </a:pPr>
          <a:endParaRPr lang="en-US" sz="2000" kern="1200" dirty="0" smtClean="0"/>
        </a:p>
        <a:p>
          <a:pPr lvl="0" algn="ctr" defTabSz="1600200">
            <a:lnSpc>
              <a:spcPct val="90000"/>
            </a:lnSpc>
            <a:spcBef>
              <a:spcPct val="0"/>
            </a:spcBef>
            <a:spcAft>
              <a:spcPct val="35000"/>
            </a:spcAft>
          </a:pPr>
          <a:r>
            <a:rPr lang="en-US" sz="2000" kern="1200" dirty="0" smtClean="0"/>
            <a:t>Courage is the ability to face and to overcome difficult situations</a:t>
          </a:r>
          <a:endParaRPr lang="en-US" sz="2000" kern="1200" dirty="0"/>
        </a:p>
      </dsp:txBody>
      <dsp:txXfrm>
        <a:off x="2064551" y="1683257"/>
        <a:ext cx="2064550" cy="3915516"/>
      </dsp:txXfrm>
    </dsp:sp>
    <dsp:sp modelId="{BE9FDCB7-25C0-4251-A521-9468BB83ED19}">
      <dsp:nvSpPr>
        <dsp:cNvPr id="0" name=""/>
        <dsp:cNvSpPr/>
      </dsp:nvSpPr>
      <dsp:spPr>
        <a:xfrm>
          <a:off x="4129102" y="1683257"/>
          <a:ext cx="2064550" cy="3915516"/>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Self-Control</a:t>
          </a:r>
        </a:p>
        <a:p>
          <a:pPr lvl="0" algn="ctr" defTabSz="1600200">
            <a:lnSpc>
              <a:spcPct val="90000"/>
            </a:lnSpc>
            <a:spcBef>
              <a:spcPct val="0"/>
            </a:spcBef>
            <a:spcAft>
              <a:spcPct val="35000"/>
            </a:spcAft>
          </a:pPr>
          <a:endParaRPr lang="en-US" sz="1800" kern="1200" dirty="0" smtClean="0"/>
        </a:p>
        <a:p>
          <a:pPr lvl="0" algn="ctr" defTabSz="1600200">
            <a:lnSpc>
              <a:spcPct val="90000"/>
            </a:lnSpc>
            <a:spcBef>
              <a:spcPct val="0"/>
            </a:spcBef>
            <a:spcAft>
              <a:spcPct val="35000"/>
            </a:spcAft>
          </a:pPr>
          <a:r>
            <a:rPr lang="en-US" sz="1800" kern="1200" dirty="0" smtClean="0"/>
            <a:t>It is the ability to control the self  and acquire self mastery</a:t>
          </a:r>
          <a:endParaRPr lang="en-US" sz="1800" kern="1200" dirty="0"/>
        </a:p>
      </dsp:txBody>
      <dsp:txXfrm>
        <a:off x="4129102" y="1683257"/>
        <a:ext cx="2064550" cy="3915516"/>
      </dsp:txXfrm>
    </dsp:sp>
    <dsp:sp modelId="{EBF92D53-26B8-4EE5-A0E3-73C1A0AA7117}">
      <dsp:nvSpPr>
        <dsp:cNvPr id="0" name=""/>
        <dsp:cNvSpPr/>
      </dsp:nvSpPr>
      <dsp:spPr>
        <a:xfrm>
          <a:off x="6193652" y="1683257"/>
          <a:ext cx="2064550" cy="3915516"/>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Justice</a:t>
          </a:r>
        </a:p>
        <a:p>
          <a:pPr lvl="0" algn="ctr" defTabSz="1600200">
            <a:lnSpc>
              <a:spcPct val="90000"/>
            </a:lnSpc>
            <a:spcBef>
              <a:spcPct val="0"/>
            </a:spcBef>
            <a:spcAft>
              <a:spcPct val="35000"/>
            </a:spcAft>
          </a:pPr>
          <a:r>
            <a:rPr lang="en-US" sz="1800" kern="1200" dirty="0" smtClean="0"/>
            <a:t>Justice could be described as the conscious realization of a person about the others rights and giving them what they deserve</a:t>
          </a:r>
          <a:endParaRPr lang="en-US" sz="1800" kern="1200" dirty="0"/>
        </a:p>
      </dsp:txBody>
      <dsp:txXfrm>
        <a:off x="6193652" y="1683257"/>
        <a:ext cx="2064550" cy="3915516"/>
      </dsp:txXfrm>
    </dsp:sp>
    <dsp:sp modelId="{35004A0A-BDB1-43BE-8C21-4C78852526D5}">
      <dsp:nvSpPr>
        <dsp:cNvPr id="0" name=""/>
        <dsp:cNvSpPr/>
      </dsp:nvSpPr>
      <dsp:spPr>
        <a:xfrm>
          <a:off x="0" y="5780048"/>
          <a:ext cx="8258204" cy="435057"/>
        </a:xfrm>
        <a:prstGeom prst="rect">
          <a:avLst/>
        </a:prstGeom>
        <a:solidFill>
          <a:schemeClr val="accent3">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15FC8-E960-4C38-84DB-B61DFA5C7E4E}" type="datetimeFigureOut">
              <a:rPr lang="en-US" smtClean="0"/>
              <a:pPr/>
              <a:t>11/9/2022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01B71C-BE60-425C-8BF7-1ED69B18EFE5}" type="slidenum">
              <a:rPr lang="en-US" smtClean="0"/>
              <a:pPr/>
              <a:t>‹#›</a:t>
            </a:fld>
            <a:endParaRPr lang="en-US"/>
          </a:p>
        </p:txBody>
      </p:sp>
    </p:spTree>
    <p:extLst>
      <p:ext uri="{BB962C8B-B14F-4D97-AF65-F5344CB8AC3E}">
        <p14:creationId xmlns:p14="http://schemas.microsoft.com/office/powerpoint/2010/main" val="67110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 name="Footer Placeholder 4"/>
          <p:cNvSpPr>
            <a:spLocks noGrp="1"/>
          </p:cNvSpPr>
          <p:nvPr>
            <p:ph type="ftr" sz="quarter" idx="4"/>
          </p:nvPr>
        </p:nvSpPr>
        <p:spPr/>
        <p:txBody>
          <a:bodyPr/>
          <a:lstStyle/>
          <a:p>
            <a:pPr>
              <a:defRPr/>
            </a:pPr>
            <a:endParaRPr lang="en-US"/>
          </a:p>
        </p:txBody>
      </p:sp>
    </p:spTree>
    <p:extLst>
      <p:ext uri="{BB962C8B-B14F-4D97-AF65-F5344CB8AC3E}">
        <p14:creationId xmlns:p14="http://schemas.microsoft.com/office/powerpoint/2010/main" val="4267076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 name="Footer Placeholder 4"/>
          <p:cNvSpPr>
            <a:spLocks noGrp="1"/>
          </p:cNvSpPr>
          <p:nvPr>
            <p:ph type="ftr" sz="quarter" idx="4"/>
          </p:nvPr>
        </p:nvSpPr>
        <p:spPr/>
        <p:txBody>
          <a:bodyPr/>
          <a:lstStyle/>
          <a:p>
            <a:pPr>
              <a:defRPr/>
            </a:pPr>
            <a:endParaRPr lang="en-US"/>
          </a:p>
        </p:txBody>
      </p:sp>
    </p:spTree>
    <p:extLst>
      <p:ext uri="{BB962C8B-B14F-4D97-AF65-F5344CB8AC3E}">
        <p14:creationId xmlns:p14="http://schemas.microsoft.com/office/powerpoint/2010/main" val="3034613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 name="Footer Placeholder 4"/>
          <p:cNvSpPr>
            <a:spLocks noGrp="1"/>
          </p:cNvSpPr>
          <p:nvPr>
            <p:ph type="ftr" sz="quarter" idx="4"/>
          </p:nvPr>
        </p:nvSpPr>
        <p:spPr/>
        <p:txBody>
          <a:bodyPr/>
          <a:lstStyle/>
          <a:p>
            <a:pPr>
              <a:defRPr/>
            </a:pPr>
            <a:endParaRPr lang="en-US"/>
          </a:p>
        </p:txBody>
      </p:sp>
    </p:spTree>
    <p:extLst>
      <p:ext uri="{BB962C8B-B14F-4D97-AF65-F5344CB8AC3E}">
        <p14:creationId xmlns:p14="http://schemas.microsoft.com/office/powerpoint/2010/main" val="2601880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 name="Footer Placeholder 4"/>
          <p:cNvSpPr>
            <a:spLocks noGrp="1"/>
          </p:cNvSpPr>
          <p:nvPr>
            <p:ph type="ftr" sz="quarter" idx="4"/>
          </p:nvPr>
        </p:nvSpPr>
        <p:spPr/>
        <p:txBody>
          <a:bodyPr/>
          <a:lstStyle/>
          <a:p>
            <a:pPr>
              <a:defRPr/>
            </a:pPr>
            <a:endParaRPr lang="en-US"/>
          </a:p>
        </p:txBody>
      </p:sp>
    </p:spTree>
    <p:extLst>
      <p:ext uri="{BB962C8B-B14F-4D97-AF65-F5344CB8AC3E}">
        <p14:creationId xmlns:p14="http://schemas.microsoft.com/office/powerpoint/2010/main" val="1478919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 name="Footer Placeholder 4"/>
          <p:cNvSpPr>
            <a:spLocks noGrp="1"/>
          </p:cNvSpPr>
          <p:nvPr>
            <p:ph type="ftr" sz="quarter" idx="4"/>
          </p:nvPr>
        </p:nvSpPr>
        <p:spPr/>
        <p:txBody>
          <a:bodyPr/>
          <a:lstStyle/>
          <a:p>
            <a:pPr>
              <a:defRPr/>
            </a:pPr>
            <a:endParaRPr lang="en-US"/>
          </a:p>
        </p:txBody>
      </p:sp>
    </p:spTree>
    <p:extLst>
      <p:ext uri="{BB962C8B-B14F-4D97-AF65-F5344CB8AC3E}">
        <p14:creationId xmlns:p14="http://schemas.microsoft.com/office/powerpoint/2010/main" val="4033279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A81A9CF-FF2A-4DDD-AE11-666A10C54BC1}" type="slidenum">
              <a:rPr lang="en-US"/>
              <a:pPr/>
              <a:t>34</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60345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914CCDD-9D4B-4E9E-AE9B-C886C911D44D}" type="slidenum">
              <a:rPr lang="en-US"/>
              <a:pPr/>
              <a:t>36</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15589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84E742BC-2676-4B9A-ACDF-BEE5AC3E4E1D}" type="slidenum">
              <a:rPr lang="en-US"/>
              <a:pPr/>
              <a:t>37</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31935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4549E5BD-ED44-4CE8-BAA9-6580CBC1DFD0}" type="slidenum">
              <a:rPr lang="en-US"/>
              <a:pPr/>
              <a:t>38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mtClean="0"/>
              <a:t>It is important to remember that Bentham went to law school and much of his writing was concerned with law and government</a:t>
            </a:r>
          </a:p>
        </p:txBody>
      </p:sp>
    </p:spTree>
    <p:extLst>
      <p:ext uri="{BB962C8B-B14F-4D97-AF65-F5344CB8AC3E}">
        <p14:creationId xmlns:p14="http://schemas.microsoft.com/office/powerpoint/2010/main" val="58067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9FA2A3-DBFB-47F6-8B72-BDC562915DA2}" type="datetimeFigureOut">
              <a:rPr lang="en-US" smtClean="0"/>
              <a:pPr/>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46129-9C25-4A67-A32F-549DDAA0CAC9}" type="slidenum">
              <a:rPr lang="en-US" smtClean="0"/>
              <a:pPr/>
              <a:t>‹#›</a:t>
            </a:fld>
            <a:endParaRPr lang="en-US"/>
          </a:p>
        </p:txBody>
      </p:sp>
    </p:spTree>
    <p:extLst>
      <p:ext uri="{BB962C8B-B14F-4D97-AF65-F5344CB8AC3E}">
        <p14:creationId xmlns:p14="http://schemas.microsoft.com/office/powerpoint/2010/main" val="3569878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FA2A3-DBFB-47F6-8B72-BDC562915DA2}" type="datetimeFigureOut">
              <a:rPr lang="en-US" smtClean="0"/>
              <a:pPr/>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46129-9C25-4A67-A32F-549DDAA0CAC9}" type="slidenum">
              <a:rPr lang="en-US" smtClean="0"/>
              <a:pPr/>
              <a:t>‹#›</a:t>
            </a:fld>
            <a:endParaRPr lang="en-US"/>
          </a:p>
        </p:txBody>
      </p:sp>
    </p:spTree>
    <p:extLst>
      <p:ext uri="{BB962C8B-B14F-4D97-AF65-F5344CB8AC3E}">
        <p14:creationId xmlns:p14="http://schemas.microsoft.com/office/powerpoint/2010/main" val="2641665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FA2A3-DBFB-47F6-8B72-BDC562915DA2}" type="datetimeFigureOut">
              <a:rPr lang="en-US" smtClean="0"/>
              <a:pPr/>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46129-9C25-4A67-A32F-549DDAA0CAC9}" type="slidenum">
              <a:rPr lang="en-US" smtClean="0"/>
              <a:pPr/>
              <a:t>‹#›</a:t>
            </a:fld>
            <a:endParaRPr lang="en-US"/>
          </a:p>
        </p:txBody>
      </p:sp>
    </p:spTree>
    <p:extLst>
      <p:ext uri="{BB962C8B-B14F-4D97-AF65-F5344CB8AC3E}">
        <p14:creationId xmlns:p14="http://schemas.microsoft.com/office/powerpoint/2010/main" val="1989963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CA"/>
          </a:p>
        </p:txBody>
      </p:sp>
      <p:sp>
        <p:nvSpPr>
          <p:cNvPr id="6" name="Rectangle 5"/>
          <p:cNvSpPr>
            <a:spLocks noGrp="1" noChangeArrowheads="1"/>
          </p:cNvSpPr>
          <p:nvPr>
            <p:ph type="ftr" sz="quarter" idx="11"/>
          </p:nvPr>
        </p:nvSpPr>
        <p:spPr>
          <a:ln/>
        </p:spPr>
        <p:txBody>
          <a:bodyPr/>
          <a:lstStyle>
            <a:lvl1pPr>
              <a:defRPr/>
            </a:lvl1pPr>
          </a:lstStyle>
          <a:p>
            <a:pPr>
              <a:defRPr/>
            </a:pPr>
            <a:endParaRPr lang="en-CA"/>
          </a:p>
        </p:txBody>
      </p:sp>
      <p:sp>
        <p:nvSpPr>
          <p:cNvPr id="7" name="Rectangle 6"/>
          <p:cNvSpPr>
            <a:spLocks noGrp="1" noChangeArrowheads="1"/>
          </p:cNvSpPr>
          <p:nvPr>
            <p:ph type="sldNum" sz="quarter" idx="12"/>
          </p:nvPr>
        </p:nvSpPr>
        <p:spPr>
          <a:ln/>
        </p:spPr>
        <p:txBody>
          <a:bodyPr/>
          <a:lstStyle>
            <a:lvl1pPr>
              <a:defRPr/>
            </a:lvl1pPr>
          </a:lstStyle>
          <a:p>
            <a:pPr>
              <a:defRPr/>
            </a:pPr>
            <a:fld id="{35D628D5-851B-47CB-BEDA-751F7CAFEE6A}" type="slidenum">
              <a:rPr lang="en-CA"/>
              <a:pPr>
                <a:defRPr/>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FA2A3-DBFB-47F6-8B72-BDC562915DA2}" type="datetimeFigureOut">
              <a:rPr lang="en-US" smtClean="0"/>
              <a:pPr/>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46129-9C25-4A67-A32F-549DDAA0CAC9}" type="slidenum">
              <a:rPr lang="en-US" smtClean="0"/>
              <a:pPr/>
              <a:t>‹#›</a:t>
            </a:fld>
            <a:endParaRPr lang="en-US"/>
          </a:p>
        </p:txBody>
      </p:sp>
    </p:spTree>
    <p:extLst>
      <p:ext uri="{BB962C8B-B14F-4D97-AF65-F5344CB8AC3E}">
        <p14:creationId xmlns:p14="http://schemas.microsoft.com/office/powerpoint/2010/main" val="551388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9FA2A3-DBFB-47F6-8B72-BDC562915DA2}" type="datetimeFigureOut">
              <a:rPr lang="en-US" smtClean="0"/>
              <a:pPr/>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46129-9C25-4A67-A32F-549DDAA0CAC9}" type="slidenum">
              <a:rPr lang="en-US" smtClean="0"/>
              <a:pPr/>
              <a:t>‹#›</a:t>
            </a:fld>
            <a:endParaRPr lang="en-US"/>
          </a:p>
        </p:txBody>
      </p:sp>
    </p:spTree>
    <p:extLst>
      <p:ext uri="{BB962C8B-B14F-4D97-AF65-F5344CB8AC3E}">
        <p14:creationId xmlns:p14="http://schemas.microsoft.com/office/powerpoint/2010/main" val="43456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9FA2A3-DBFB-47F6-8B72-BDC562915DA2}" type="datetimeFigureOut">
              <a:rPr lang="en-US" smtClean="0"/>
              <a:pPr/>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46129-9C25-4A67-A32F-549DDAA0CAC9}" type="slidenum">
              <a:rPr lang="en-US" smtClean="0"/>
              <a:pPr/>
              <a:t>‹#›</a:t>
            </a:fld>
            <a:endParaRPr lang="en-US"/>
          </a:p>
        </p:txBody>
      </p:sp>
    </p:spTree>
    <p:extLst>
      <p:ext uri="{BB962C8B-B14F-4D97-AF65-F5344CB8AC3E}">
        <p14:creationId xmlns:p14="http://schemas.microsoft.com/office/powerpoint/2010/main" val="4212253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9FA2A3-DBFB-47F6-8B72-BDC562915DA2}" type="datetimeFigureOut">
              <a:rPr lang="en-US" smtClean="0"/>
              <a:pPr/>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446129-9C25-4A67-A32F-549DDAA0CAC9}" type="slidenum">
              <a:rPr lang="en-US" smtClean="0"/>
              <a:pPr/>
              <a:t>‹#›</a:t>
            </a:fld>
            <a:endParaRPr lang="en-US"/>
          </a:p>
        </p:txBody>
      </p:sp>
    </p:spTree>
    <p:extLst>
      <p:ext uri="{BB962C8B-B14F-4D97-AF65-F5344CB8AC3E}">
        <p14:creationId xmlns:p14="http://schemas.microsoft.com/office/powerpoint/2010/main" val="472447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9FA2A3-DBFB-47F6-8B72-BDC562915DA2}" type="datetimeFigureOut">
              <a:rPr lang="en-US" smtClean="0"/>
              <a:pPr/>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446129-9C25-4A67-A32F-549DDAA0CAC9}" type="slidenum">
              <a:rPr lang="en-US" smtClean="0"/>
              <a:pPr/>
              <a:t>‹#›</a:t>
            </a:fld>
            <a:endParaRPr lang="en-US"/>
          </a:p>
        </p:txBody>
      </p:sp>
    </p:spTree>
    <p:extLst>
      <p:ext uri="{BB962C8B-B14F-4D97-AF65-F5344CB8AC3E}">
        <p14:creationId xmlns:p14="http://schemas.microsoft.com/office/powerpoint/2010/main" val="2905762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FA2A3-DBFB-47F6-8B72-BDC562915DA2}" type="datetimeFigureOut">
              <a:rPr lang="en-US" smtClean="0"/>
              <a:pPr/>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446129-9C25-4A67-A32F-549DDAA0CAC9}" type="slidenum">
              <a:rPr lang="en-US" smtClean="0"/>
              <a:pPr/>
              <a:t>‹#›</a:t>
            </a:fld>
            <a:endParaRPr lang="en-US"/>
          </a:p>
        </p:txBody>
      </p:sp>
    </p:spTree>
    <p:extLst>
      <p:ext uri="{BB962C8B-B14F-4D97-AF65-F5344CB8AC3E}">
        <p14:creationId xmlns:p14="http://schemas.microsoft.com/office/powerpoint/2010/main" val="2133668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9FA2A3-DBFB-47F6-8B72-BDC562915DA2}" type="datetimeFigureOut">
              <a:rPr lang="en-US" smtClean="0"/>
              <a:pPr/>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46129-9C25-4A67-A32F-549DDAA0CAC9}" type="slidenum">
              <a:rPr lang="en-US" smtClean="0"/>
              <a:pPr/>
              <a:t>‹#›</a:t>
            </a:fld>
            <a:endParaRPr lang="en-US"/>
          </a:p>
        </p:txBody>
      </p:sp>
    </p:spTree>
    <p:extLst>
      <p:ext uri="{BB962C8B-B14F-4D97-AF65-F5344CB8AC3E}">
        <p14:creationId xmlns:p14="http://schemas.microsoft.com/office/powerpoint/2010/main" val="708421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9FA2A3-DBFB-47F6-8B72-BDC562915DA2}" type="datetimeFigureOut">
              <a:rPr lang="en-US" smtClean="0"/>
              <a:pPr/>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46129-9C25-4A67-A32F-549DDAA0CAC9}" type="slidenum">
              <a:rPr lang="en-US" smtClean="0"/>
              <a:pPr/>
              <a:t>‹#›</a:t>
            </a:fld>
            <a:endParaRPr lang="en-US"/>
          </a:p>
        </p:txBody>
      </p:sp>
    </p:spTree>
    <p:extLst>
      <p:ext uri="{BB962C8B-B14F-4D97-AF65-F5344CB8AC3E}">
        <p14:creationId xmlns:p14="http://schemas.microsoft.com/office/powerpoint/2010/main" val="141319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FA2A3-DBFB-47F6-8B72-BDC562915DA2}" type="datetimeFigureOut">
              <a:rPr lang="en-US" smtClean="0"/>
              <a:pPr/>
              <a:t>11/9/2022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46129-9C25-4A67-A32F-549DDAA0CAC9}" type="slidenum">
              <a:rPr lang="en-US" smtClean="0"/>
              <a:pPr/>
              <a:t>‹#›</a:t>
            </a:fld>
            <a:endParaRPr lang="en-US"/>
          </a:p>
        </p:txBody>
      </p:sp>
    </p:spTree>
    <p:extLst>
      <p:ext uri="{BB962C8B-B14F-4D97-AF65-F5344CB8AC3E}">
        <p14:creationId xmlns:p14="http://schemas.microsoft.com/office/powerpoint/2010/main" val="2867984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iep.utm.edu/milljs/"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hyperlink" Target="http://www.wisegeek.com/what-are-ethical-standards.htm"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ETHICS</a:t>
            </a:r>
            <a:endParaRPr lang="en-US" dirty="0"/>
          </a:p>
        </p:txBody>
      </p:sp>
      <p:sp>
        <p:nvSpPr>
          <p:cNvPr id="3" name="Content Placeholder 2"/>
          <p:cNvSpPr>
            <a:spLocks noGrp="1"/>
          </p:cNvSpPr>
          <p:nvPr>
            <p:ph idx="1"/>
          </p:nvPr>
        </p:nvSpPr>
        <p:spPr/>
        <p:txBody>
          <a:bodyPr/>
          <a:lstStyle/>
          <a:p>
            <a:r>
              <a:rPr lang="en-US" dirty="0" smtClean="0"/>
              <a:t>Business ethics focuses on what constitutes right or wrong behavior in the world of business.  Corporate business executives have a responsibility to their shareholders and employees to make decisions that will help their business make a profit.  But in doing so, business people also have a responsibility to the public and themselves to maintain ethical principles.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Utilitarianism</a:t>
            </a:r>
            <a:endParaRPr lang="en-US" dirty="0"/>
          </a:p>
        </p:txBody>
      </p:sp>
      <p:sp>
        <p:nvSpPr>
          <p:cNvPr id="3" name="Content Placeholder 2"/>
          <p:cNvSpPr>
            <a:spLocks noGrp="1"/>
          </p:cNvSpPr>
          <p:nvPr>
            <p:ph idx="1"/>
          </p:nvPr>
        </p:nvSpPr>
        <p:spPr/>
        <p:txBody>
          <a:bodyPr/>
          <a:lstStyle/>
          <a:p>
            <a:r>
              <a:rPr lang="en-US" b="1" dirty="0" smtClean="0"/>
              <a:t>Utilitarianism</a:t>
            </a:r>
            <a:r>
              <a:rPr lang="en-US" dirty="0" smtClean="0"/>
              <a:t> is an approach to establishing ethical standards based on the consequences of an action.  In an ethical dilemma, a person selects the action that brings about the greatest amount of good for the greatest number of people.  The model determines correctness in terms of social benefit.  Many business people favor the “cost/benefit” approach of utilitarianism.</a:t>
            </a:r>
            <a:endParaRPr lang="en-US" b="1"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Rights Model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Identify the facts.</a:t>
            </a:r>
          </a:p>
          <a:p>
            <a:r>
              <a:rPr lang="en-US" dirty="0" smtClean="0"/>
              <a:t>Identify the ethical issues.</a:t>
            </a:r>
          </a:p>
          <a:p>
            <a:r>
              <a:rPr lang="en-US" dirty="0" smtClean="0"/>
              <a:t>Identify the alternative courses of action.</a:t>
            </a:r>
          </a:p>
          <a:p>
            <a:r>
              <a:rPr lang="en-US" dirty="0" smtClean="0"/>
              <a:t>Identify the stakeholders.</a:t>
            </a:r>
          </a:p>
          <a:p>
            <a:r>
              <a:rPr lang="en-US" dirty="0" smtClean="0"/>
              <a:t>Determine to which extent each alternative respects the dignity and fundamental rights of stakeholders or violates their rights.</a:t>
            </a:r>
          </a:p>
          <a:p>
            <a:r>
              <a:rPr lang="en-US" dirty="0" smtClean="0"/>
              <a:t>Choose the alternative that maximizes the dignity of stakeholders and minimizes the violation of their rights.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Utilitarianism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Identify the facts.</a:t>
            </a:r>
          </a:p>
          <a:p>
            <a:r>
              <a:rPr lang="en-US" dirty="0" smtClean="0"/>
              <a:t>Identify the ethical issues.</a:t>
            </a:r>
          </a:p>
          <a:p>
            <a:r>
              <a:rPr lang="en-US" dirty="0" smtClean="0"/>
              <a:t>Identify the alternative courses of action.</a:t>
            </a:r>
          </a:p>
          <a:p>
            <a:r>
              <a:rPr lang="en-US" dirty="0" smtClean="0"/>
              <a:t>Identify the stakeholders.</a:t>
            </a:r>
          </a:p>
          <a:p>
            <a:r>
              <a:rPr lang="en-US" dirty="0" smtClean="0"/>
              <a:t>For each alternative, calculate the costs and benefits (identify who would be harmed and who would benefit).</a:t>
            </a:r>
          </a:p>
          <a:p>
            <a:r>
              <a:rPr lang="en-US" dirty="0" smtClean="0"/>
              <a:t>Choose that alternative which results in the greatest amount of good for the greatest number of stakeholders.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A secretary who has worked for your corporation for fifteen years is involved in a car accident in which she permanently loses the use of her right hand.  Thus, she can no longer effectively type, file, or perform many of the other functions that she previously had performed and that are included in her job description.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Your corporation has a very tight budget and does not have sufficient funds to pay for an additional secretary without reallocating budget items.  The injured secretary has been very loyal to your corporation, and you have been very satisfied with her work and dedication.  She wants to stay at her job.</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Moreover, she does not believe that she could find other employment at this time.  Should your corporation fire her, lay her off with compensation, or find a way to retain her?  In resolving this dilemma, apply:</a:t>
            </a:r>
          </a:p>
          <a:p>
            <a:pPr lvl="1"/>
            <a:r>
              <a:rPr lang="en-US" dirty="0" smtClean="0"/>
              <a:t>Utilitarianism</a:t>
            </a:r>
          </a:p>
          <a:p>
            <a:pPr lvl="1"/>
            <a:r>
              <a:rPr lang="en-US" dirty="0" smtClean="0"/>
              <a:t>The Rights Model</a:t>
            </a:r>
          </a:p>
          <a:p>
            <a:pPr lvl="1">
              <a:buNone/>
            </a:pPr>
            <a:r>
              <a:rPr lang="en-US" dirty="0" smtClean="0"/>
              <a:t>Your own personal opinion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solidFill>
            <a:schemeClr val="accent2"/>
          </a:solidFill>
        </p:spPr>
        <p:txBody>
          <a:bodyPr/>
          <a:lstStyle/>
          <a:p>
            <a:pPr algn="ctr"/>
            <a:r>
              <a:rPr lang="en-US" smtClean="0">
                <a:solidFill>
                  <a:schemeClr val="bg1"/>
                </a:solidFill>
              </a:rPr>
              <a:t>Morality and  Ethics</a:t>
            </a:r>
          </a:p>
        </p:txBody>
      </p:sp>
      <p:sp>
        <p:nvSpPr>
          <p:cNvPr id="3" name="Content Placeholder 2"/>
          <p:cNvSpPr>
            <a:spLocks noGrp="1"/>
          </p:cNvSpPr>
          <p:nvPr>
            <p:ph sz="quarter" idx="1"/>
          </p:nvPr>
        </p:nvSpPr>
        <p:spPr>
          <a:xfrm>
            <a:off x="914400" y="1981200"/>
            <a:ext cx="7772400" cy="4038600"/>
          </a:xfrm>
          <a:solidFill>
            <a:schemeClr val="bg1">
              <a:lumMod val="95000"/>
            </a:schemeClr>
          </a:solidFill>
        </p:spPr>
        <p:txBody>
          <a:bodyPr>
            <a:normAutofit fontScale="92500" lnSpcReduction="10000"/>
          </a:bodyPr>
          <a:lstStyle/>
          <a:p>
            <a:pPr>
              <a:buFont typeface="Wingdings 2" pitchFamily="18" charset="2"/>
              <a:buNone/>
              <a:defRPr/>
            </a:pPr>
            <a:r>
              <a:rPr lang="en-US" dirty="0" smtClean="0"/>
              <a:t>    Morality is concerned with understanding of what is right and wrong </a:t>
            </a:r>
            <a:r>
              <a:rPr lang="en-US" dirty="0" err="1" smtClean="0"/>
              <a:t>behaviour</a:t>
            </a:r>
            <a:r>
              <a:rPr lang="en-US" dirty="0" smtClean="0"/>
              <a:t>. In the study of business ethics many people treat the concept of ethics and morality as same. There is no harm in it. However treating them as different but strongly inter-related is a better approach in enriching the field of business ethics. Morality could be considered as one of the subject matter of study in business ethics.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914400" y="274638"/>
            <a:ext cx="7772400" cy="563562"/>
          </a:xfrm>
          <a:solidFill>
            <a:schemeClr val="accent2"/>
          </a:solidFill>
        </p:spPr>
        <p:txBody>
          <a:bodyPr>
            <a:normAutofit fontScale="90000"/>
          </a:bodyPr>
          <a:lstStyle/>
          <a:p>
            <a:pPr algn="ctr"/>
            <a:r>
              <a:rPr lang="en-US" smtClean="0">
                <a:solidFill>
                  <a:schemeClr val="bg1"/>
                </a:solidFill>
              </a:rPr>
              <a:t>Virtues and Ethics</a:t>
            </a:r>
          </a:p>
        </p:txBody>
      </p:sp>
      <p:sp>
        <p:nvSpPr>
          <p:cNvPr id="33795" name="Content Placeholder 2"/>
          <p:cNvSpPr>
            <a:spLocks noGrp="1"/>
          </p:cNvSpPr>
          <p:nvPr>
            <p:ph sz="quarter" idx="1"/>
          </p:nvPr>
        </p:nvSpPr>
        <p:spPr>
          <a:xfrm>
            <a:off x="914400" y="914400"/>
            <a:ext cx="7772400" cy="5029200"/>
          </a:xfrm>
        </p:spPr>
        <p:txBody>
          <a:bodyPr>
            <a:normAutofit fontScale="85000" lnSpcReduction="10000"/>
          </a:bodyPr>
          <a:lstStyle/>
          <a:p>
            <a:r>
              <a:rPr lang="en-US" dirty="0" smtClean="0"/>
              <a:t>Virtues are the good moral habits that are acquired over a period of time by repeatedly choosing the good. </a:t>
            </a:r>
          </a:p>
          <a:p>
            <a:r>
              <a:rPr lang="en-US" dirty="0" smtClean="0"/>
              <a:t>Virtues play an important role in the decision making process of individuals and that is why virtues are important from the ethics point of view. </a:t>
            </a:r>
          </a:p>
          <a:p>
            <a:r>
              <a:rPr lang="en-US" dirty="0" smtClean="0"/>
              <a:t>The foundation of morality lies in the development of virtues. </a:t>
            </a:r>
          </a:p>
          <a:p>
            <a:r>
              <a:rPr lang="en-US" dirty="0" smtClean="0"/>
              <a:t>Good character traits or moral habits, when learned and practiced repeatedly, gets cultured or internalized in the people and takes the form of virtues.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sz="quarter" idx="1"/>
          </p:nvPr>
        </p:nvSpPr>
        <p:spPr>
          <a:xfrm>
            <a:off x="914400" y="914400"/>
            <a:ext cx="7772400" cy="5257800"/>
          </a:xfrm>
        </p:spPr>
        <p:txBody>
          <a:bodyPr>
            <a:normAutofit fontScale="85000" lnSpcReduction="20000"/>
          </a:bodyPr>
          <a:lstStyle/>
          <a:p>
            <a:r>
              <a:rPr lang="en-US" dirty="0" smtClean="0"/>
              <a:t>Right conduct, action or </a:t>
            </a:r>
            <a:r>
              <a:rPr lang="en-US" dirty="0" err="1" smtClean="0"/>
              <a:t>behaviour</a:t>
            </a:r>
            <a:r>
              <a:rPr lang="en-US" dirty="0" smtClean="0"/>
              <a:t> of an individual which we call morality can be temporal but through the development of virtues righteousness becomes a habit.</a:t>
            </a:r>
          </a:p>
          <a:p>
            <a:r>
              <a:rPr lang="en-US" dirty="0" smtClean="0"/>
              <a:t>Virtues imply that there is a set of qualities which will make people fulfill their functions as people, properly and well. Without virtue, people are unable to do justice with their tasks.</a:t>
            </a:r>
          </a:p>
          <a:p>
            <a:r>
              <a:rPr lang="en-US" dirty="0" smtClean="0"/>
              <a:t>According to the Philosophers : the difference between doing something and doing it well or excellently lies in virtues. In other words, we do not display virtue when we do something that happens to be good, but we must act with a deliberate desire to perform our function as human beings properly.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solidFill>
            <a:schemeClr val="bg1"/>
          </a:solidFill>
        </p:spPr>
        <p:txBody>
          <a:bodyPr/>
          <a:lstStyle/>
          <a:p>
            <a:pPr algn="ctr"/>
            <a:r>
              <a:rPr lang="en-US" smtClean="0">
                <a:solidFill>
                  <a:schemeClr val="tx1"/>
                </a:solidFill>
              </a:rPr>
              <a:t>Aristotle</a:t>
            </a:r>
            <a:r>
              <a:rPr lang="en-US" smtClean="0">
                <a:solidFill>
                  <a:schemeClr val="bg1"/>
                </a:solidFill>
              </a:rPr>
              <a:t> </a:t>
            </a:r>
            <a:r>
              <a:rPr lang="en-US" smtClean="0">
                <a:solidFill>
                  <a:schemeClr val="tx1"/>
                </a:solidFill>
              </a:rPr>
              <a:t>on</a:t>
            </a:r>
            <a:r>
              <a:rPr lang="en-US" smtClean="0">
                <a:solidFill>
                  <a:schemeClr val="bg1"/>
                </a:solidFill>
              </a:rPr>
              <a:t> </a:t>
            </a:r>
            <a:r>
              <a:rPr lang="en-US" smtClean="0">
                <a:solidFill>
                  <a:schemeClr val="tx1"/>
                </a:solidFill>
              </a:rPr>
              <a:t>Virtues</a:t>
            </a:r>
          </a:p>
        </p:txBody>
      </p:sp>
      <p:graphicFrame>
        <p:nvGraphicFramePr>
          <p:cNvPr id="4" name="Content Placeholder 3"/>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5844" name="Picture 6" descr="aristotle_stone"/>
          <p:cNvPicPr>
            <a:picLocks noChangeAspect="1" noChangeArrowheads="1"/>
          </p:cNvPicPr>
          <p:nvPr/>
        </p:nvPicPr>
        <p:blipFill>
          <a:blip r:embed="rId8"/>
          <a:srcRect/>
          <a:stretch>
            <a:fillRect/>
          </a:stretch>
        </p:blipFill>
        <p:spPr bwMode="auto">
          <a:xfrm>
            <a:off x="304800" y="457200"/>
            <a:ext cx="205740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ETHICS</a:t>
            </a:r>
            <a:endParaRPr lang="en-US" dirty="0"/>
          </a:p>
        </p:txBody>
      </p:sp>
      <p:sp>
        <p:nvSpPr>
          <p:cNvPr id="3" name="Content Placeholder 2"/>
          <p:cNvSpPr>
            <a:spLocks noGrp="1"/>
          </p:cNvSpPr>
          <p:nvPr>
            <p:ph idx="1"/>
          </p:nvPr>
        </p:nvSpPr>
        <p:spPr/>
        <p:txBody>
          <a:bodyPr>
            <a:normAutofit lnSpcReduction="10000"/>
          </a:bodyPr>
          <a:lstStyle/>
          <a:p>
            <a:r>
              <a:rPr lang="en-US" dirty="0" smtClean="0"/>
              <a:t>Although ethics provides moral guidelines, individuals must apply these guidelines in making decisions.  Ethics that applies to business (business ethics) is not a separate theory of ethics; rather, it is an application of ethics to business situations.  Although all people have ethical responsibilities, higher ethical standards are imposed upon professionals who serve as social models, such as physicians, attorneys, and businesspeople.</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28596" y="285728"/>
          <a:ext cx="8258204" cy="62151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title"/>
          </p:nvPr>
        </p:nvSpPr>
        <p:spPr>
          <a:xfrm>
            <a:off x="457200" y="76200"/>
            <a:ext cx="8229600" cy="1143000"/>
          </a:xfrm>
        </p:spPr>
        <p:txBody>
          <a:bodyPr/>
          <a:lstStyle/>
          <a:p>
            <a:pPr eaLnBrk="1" hangingPunct="1"/>
            <a:r>
              <a:rPr lang="en-US" dirty="0" smtClean="0">
                <a:solidFill>
                  <a:srgbClr val="FF0000"/>
                </a:solidFill>
              </a:rPr>
              <a:t>Three Approaches to Ethics</a:t>
            </a:r>
            <a:endParaRPr lang="en-CA" dirty="0" smtClean="0">
              <a:solidFill>
                <a:srgbClr val="FF0000"/>
              </a:solidFill>
            </a:endParaRPr>
          </a:p>
        </p:txBody>
      </p:sp>
      <p:cxnSp>
        <p:nvCxnSpPr>
          <p:cNvPr id="5" name="Straight Arrow Connector 4"/>
          <p:cNvCxnSpPr/>
          <p:nvPr/>
        </p:nvCxnSpPr>
        <p:spPr>
          <a:xfrm>
            <a:off x="762000" y="3810000"/>
            <a:ext cx="769620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6" name="Rectangle 5"/>
          <p:cNvSpPr>
            <a:spLocks noChangeArrowheads="1"/>
          </p:cNvSpPr>
          <p:nvPr/>
        </p:nvSpPr>
        <p:spPr bwMode="auto">
          <a:xfrm>
            <a:off x="468313" y="4314825"/>
            <a:ext cx="1717137" cy="369332"/>
          </a:xfrm>
          <a:prstGeom prst="rect">
            <a:avLst/>
          </a:prstGeom>
          <a:noFill/>
          <a:ln w="9525">
            <a:noFill/>
            <a:miter lim="800000"/>
            <a:headEnd/>
            <a:tailEnd/>
          </a:ln>
        </p:spPr>
        <p:txBody>
          <a:bodyPr wrap="none">
            <a:spAutoFit/>
          </a:bodyPr>
          <a:lstStyle/>
          <a:p>
            <a:r>
              <a:rPr lang="en-CA" b="1" dirty="0">
                <a:solidFill>
                  <a:srgbClr val="FF0000"/>
                </a:solidFill>
              </a:rPr>
              <a:t>384 BC – 322 BC</a:t>
            </a:r>
          </a:p>
        </p:txBody>
      </p:sp>
      <p:sp>
        <p:nvSpPr>
          <p:cNvPr id="7" name="Rectangle 6"/>
          <p:cNvSpPr>
            <a:spLocks noChangeArrowheads="1"/>
          </p:cNvSpPr>
          <p:nvPr/>
        </p:nvSpPr>
        <p:spPr bwMode="auto">
          <a:xfrm rot="-2465070">
            <a:off x="625475" y="1679575"/>
            <a:ext cx="4572000" cy="368300"/>
          </a:xfrm>
          <a:prstGeom prst="rect">
            <a:avLst/>
          </a:prstGeom>
          <a:noFill/>
          <a:ln w="9525">
            <a:noFill/>
            <a:miter lim="800000"/>
            <a:headEnd/>
            <a:tailEnd/>
          </a:ln>
        </p:spPr>
        <p:txBody>
          <a:bodyPr>
            <a:spAutoFit/>
          </a:bodyPr>
          <a:lstStyle/>
          <a:p>
            <a:r>
              <a:rPr lang="en-US" b="1" dirty="0">
                <a:solidFill>
                  <a:srgbClr val="FF0000"/>
                </a:solidFill>
              </a:rPr>
              <a:t>Aristotle</a:t>
            </a:r>
            <a:r>
              <a:rPr lang="en-US" b="1" dirty="0">
                <a:solidFill>
                  <a:schemeClr val="bg1"/>
                </a:solidFill>
              </a:rPr>
              <a:t> - Teleological</a:t>
            </a:r>
          </a:p>
        </p:txBody>
      </p:sp>
      <p:cxnSp>
        <p:nvCxnSpPr>
          <p:cNvPr id="9" name="Straight Connector 8"/>
          <p:cNvCxnSpPr/>
          <p:nvPr/>
        </p:nvCxnSpPr>
        <p:spPr>
          <a:xfrm>
            <a:off x="1470025" y="3422650"/>
            <a:ext cx="0" cy="674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114800" y="3429000"/>
            <a:ext cx="0" cy="14239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275388" y="3455988"/>
            <a:ext cx="0" cy="708025"/>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ctangle 13"/>
          <p:cNvSpPr>
            <a:spLocks noChangeArrowheads="1"/>
          </p:cNvSpPr>
          <p:nvPr/>
        </p:nvSpPr>
        <p:spPr bwMode="auto">
          <a:xfrm>
            <a:off x="2667000" y="5029200"/>
            <a:ext cx="2756717" cy="369332"/>
          </a:xfrm>
          <a:prstGeom prst="rect">
            <a:avLst/>
          </a:prstGeom>
          <a:noFill/>
          <a:ln w="9525">
            <a:noFill/>
            <a:miter lim="800000"/>
            <a:headEnd/>
            <a:tailEnd/>
          </a:ln>
        </p:spPr>
        <p:txBody>
          <a:bodyPr wrap="none">
            <a:spAutoFit/>
          </a:bodyPr>
          <a:lstStyle/>
          <a:p>
            <a:r>
              <a:rPr lang="en-CA" b="1" dirty="0">
                <a:solidFill>
                  <a:srgbClr val="FF0000"/>
                </a:solidFill>
              </a:rPr>
              <a:t>April 1724 – February 1804</a:t>
            </a:r>
          </a:p>
        </p:txBody>
      </p:sp>
      <p:sp>
        <p:nvSpPr>
          <p:cNvPr id="15" name="Rectangle 14"/>
          <p:cNvSpPr>
            <a:spLocks noChangeArrowheads="1"/>
          </p:cNvSpPr>
          <p:nvPr/>
        </p:nvSpPr>
        <p:spPr bwMode="auto">
          <a:xfrm rot="-2483028">
            <a:off x="3376613" y="1582738"/>
            <a:ext cx="4572000" cy="646112"/>
          </a:xfrm>
          <a:prstGeom prst="rect">
            <a:avLst/>
          </a:prstGeom>
          <a:noFill/>
          <a:ln w="9525">
            <a:noFill/>
            <a:miter lim="800000"/>
            <a:headEnd/>
            <a:tailEnd/>
          </a:ln>
        </p:spPr>
        <p:txBody>
          <a:bodyPr>
            <a:spAutoFit/>
          </a:bodyPr>
          <a:lstStyle/>
          <a:p>
            <a:r>
              <a:rPr lang="en-US" b="1">
                <a:solidFill>
                  <a:srgbClr val="FF0000"/>
                </a:solidFill>
              </a:rPr>
              <a:t>Immanuel Kant - Deontological</a:t>
            </a:r>
          </a:p>
          <a:p>
            <a:r>
              <a:rPr lang="en-US" b="1">
                <a:solidFill>
                  <a:srgbClr val="FF0000"/>
                </a:solidFill>
              </a:rPr>
              <a:t>	</a:t>
            </a:r>
          </a:p>
        </p:txBody>
      </p:sp>
      <p:sp>
        <p:nvSpPr>
          <p:cNvPr id="18" name="Rectangle 17"/>
          <p:cNvSpPr>
            <a:spLocks noChangeArrowheads="1"/>
          </p:cNvSpPr>
          <p:nvPr/>
        </p:nvSpPr>
        <p:spPr bwMode="auto">
          <a:xfrm rot="-2519539">
            <a:off x="5403850" y="1654175"/>
            <a:ext cx="4572000" cy="368300"/>
          </a:xfrm>
          <a:prstGeom prst="rect">
            <a:avLst/>
          </a:prstGeom>
          <a:noFill/>
          <a:ln w="9525">
            <a:noFill/>
            <a:miter lim="800000"/>
            <a:headEnd/>
            <a:tailEnd/>
          </a:ln>
        </p:spPr>
        <p:txBody>
          <a:bodyPr>
            <a:spAutoFit/>
          </a:bodyPr>
          <a:lstStyle/>
          <a:p>
            <a:r>
              <a:rPr lang="en-US" b="1" dirty="0" err="1">
                <a:solidFill>
                  <a:srgbClr val="FF0000"/>
                </a:solidFill>
              </a:rPr>
              <a:t>Emmanual</a:t>
            </a:r>
            <a:r>
              <a:rPr lang="en-US" b="1" dirty="0">
                <a:solidFill>
                  <a:srgbClr val="FF0000"/>
                </a:solidFill>
              </a:rPr>
              <a:t> </a:t>
            </a:r>
            <a:r>
              <a:rPr lang="en-US" b="1" dirty="0" err="1">
                <a:solidFill>
                  <a:srgbClr val="FF0000"/>
                </a:solidFill>
              </a:rPr>
              <a:t>Levinas</a:t>
            </a:r>
            <a:r>
              <a:rPr lang="en-US" b="1" dirty="0">
                <a:solidFill>
                  <a:srgbClr val="FF0000"/>
                </a:solidFill>
              </a:rPr>
              <a:t> - Relational</a:t>
            </a:r>
          </a:p>
        </p:txBody>
      </p:sp>
      <p:sp>
        <p:nvSpPr>
          <p:cNvPr id="20" name="Rectangle 19"/>
          <p:cNvSpPr>
            <a:spLocks noChangeArrowheads="1"/>
          </p:cNvSpPr>
          <p:nvPr/>
        </p:nvSpPr>
        <p:spPr bwMode="auto">
          <a:xfrm>
            <a:off x="4735513" y="4292600"/>
            <a:ext cx="3172087" cy="369332"/>
          </a:xfrm>
          <a:prstGeom prst="rect">
            <a:avLst/>
          </a:prstGeom>
          <a:noFill/>
          <a:ln w="9525">
            <a:noFill/>
            <a:miter lim="800000"/>
            <a:headEnd/>
            <a:tailEnd/>
          </a:ln>
        </p:spPr>
        <p:txBody>
          <a:bodyPr wrap="none">
            <a:spAutoFit/>
          </a:bodyPr>
          <a:lstStyle/>
          <a:p>
            <a:r>
              <a:rPr lang="en-CA" b="1" dirty="0">
                <a:solidFill>
                  <a:srgbClr val="FF0000"/>
                </a:solidFill>
              </a:rPr>
              <a:t>January 1906 – December 1995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4" grpId="0"/>
      <p:bldP spid="15" grpId="0"/>
      <p:bldP spid="18" grpId="0"/>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469" y="618518"/>
            <a:ext cx="7882201" cy="883712"/>
          </a:xfrm>
        </p:spPr>
        <p:txBody>
          <a:bodyPr/>
          <a:lstStyle/>
          <a:p>
            <a:r>
              <a:rPr lang="en-US" b="1" dirty="0">
                <a:latin typeface="Times New Roman" pitchFamily="18" charset="0"/>
                <a:cs typeface="Times New Roman" pitchFamily="18" charset="0"/>
              </a:rPr>
              <a:t>Teleological approach</a:t>
            </a:r>
          </a:p>
        </p:txBody>
      </p:sp>
      <p:sp>
        <p:nvSpPr>
          <p:cNvPr id="3" name="Content Placeholder 2"/>
          <p:cNvSpPr>
            <a:spLocks noGrp="1"/>
          </p:cNvSpPr>
          <p:nvPr>
            <p:ph idx="1"/>
          </p:nvPr>
        </p:nvSpPr>
        <p:spPr>
          <a:xfrm>
            <a:off x="576469" y="1606733"/>
            <a:ext cx="8240959" cy="4322598"/>
          </a:xfrm>
        </p:spPr>
        <p:txBody>
          <a:bodyPr>
            <a:normAutofit fontScale="92500" lnSpcReduction="20000"/>
          </a:bodyPr>
          <a:lstStyle/>
          <a:p>
            <a:r>
              <a:rPr lang="en-US" cap="none" dirty="0" smtClean="0"/>
              <a:t>A teleological moral theory </a:t>
            </a:r>
            <a:r>
              <a:rPr lang="en-US" cap="none" dirty="0"/>
              <a:t>defines right action in terms of the good. </a:t>
            </a:r>
          </a:p>
          <a:p>
            <a:r>
              <a:rPr lang="en-US" cap="none" dirty="0"/>
              <a:t>A moral theory is regarded as teleological to the extent that it defines and explains right actions in terms of the bringing about some good state of affairs</a:t>
            </a:r>
            <a:r>
              <a:rPr lang="en-US" cap="none" dirty="0" smtClean="0"/>
              <a:t>.</a:t>
            </a:r>
          </a:p>
          <a:p>
            <a:pPr>
              <a:buNone/>
            </a:pPr>
            <a:r>
              <a:rPr lang="en-US" cap="none" dirty="0" smtClean="0"/>
              <a:t> </a:t>
            </a:r>
            <a:r>
              <a:rPr lang="en-US" cap="none" dirty="0"/>
              <a:t>For example, a moral theory that maintains that the rightness of an action is one which achieves the goal of maximizing happiness counts as a teleological theory.</a:t>
            </a:r>
          </a:p>
          <a:p>
            <a:pPr>
              <a:buNone/>
            </a:pPr>
            <a:endParaRPr lang="en-US" cap="none" dirty="0"/>
          </a:p>
        </p:txBody>
      </p:sp>
    </p:spTree>
    <p:extLst>
      <p:ext uri="{BB962C8B-B14F-4D97-AF65-F5344CB8AC3E}">
        <p14:creationId xmlns:p14="http://schemas.microsoft.com/office/powerpoint/2010/main" val="873745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652" y="618516"/>
            <a:ext cx="7912018" cy="855441"/>
          </a:xfrm>
        </p:spPr>
        <p:txBody>
          <a:bodyPr>
            <a:normAutofit/>
          </a:bodyPr>
          <a:lstStyle/>
          <a:p>
            <a:r>
              <a:rPr lang="en-US" sz="3600" b="1" dirty="0">
                <a:latin typeface="Times New Roman" pitchFamily="18" charset="0"/>
                <a:cs typeface="Times New Roman" pitchFamily="18" charset="0"/>
              </a:rPr>
              <a:t>Teleology and Deontology</a:t>
            </a:r>
          </a:p>
        </p:txBody>
      </p:sp>
      <p:sp>
        <p:nvSpPr>
          <p:cNvPr id="3" name="Content Placeholder 2"/>
          <p:cNvSpPr>
            <a:spLocks noGrp="1"/>
          </p:cNvSpPr>
          <p:nvPr>
            <p:ph idx="1"/>
          </p:nvPr>
        </p:nvSpPr>
        <p:spPr>
          <a:xfrm>
            <a:off x="546652" y="1473958"/>
            <a:ext cx="8082145" cy="4899545"/>
          </a:xfrm>
        </p:spPr>
        <p:txBody>
          <a:bodyPr>
            <a:normAutofit/>
          </a:bodyPr>
          <a:lstStyle/>
          <a:p>
            <a:r>
              <a:rPr lang="en-US" cap="none" dirty="0"/>
              <a:t> A teleological connection between the theory of right and the theory of value, therefore, emphasizes that morality (</a:t>
            </a:r>
            <a:r>
              <a:rPr lang="en-US" dirty="0"/>
              <a:t>good behavior) </a:t>
            </a:r>
            <a:r>
              <a:rPr lang="en-US" cap="none" dirty="0"/>
              <a:t>is oriented toward bringing about a certain goal. A non-teleological connection denies this. </a:t>
            </a:r>
          </a:p>
          <a:p>
            <a:r>
              <a:rPr lang="en-US" cap="none" dirty="0"/>
              <a:t>It can be concluded that while deontology is action oriented, teleology is both action as well as result oriented.</a:t>
            </a:r>
          </a:p>
        </p:txBody>
      </p:sp>
    </p:spTree>
    <p:extLst>
      <p:ext uri="{BB962C8B-B14F-4D97-AF65-F5344CB8AC3E}">
        <p14:creationId xmlns:p14="http://schemas.microsoft.com/office/powerpoint/2010/main" val="836518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698E6F-59D7-43CD-B5CE-4E31A10ED6E4}"/>
              </a:ext>
            </a:extLst>
          </p:cNvPr>
          <p:cNvSpPr>
            <a:spLocks noGrp="1"/>
          </p:cNvSpPr>
          <p:nvPr>
            <p:ph type="title"/>
          </p:nvPr>
        </p:nvSpPr>
        <p:spPr>
          <a:xfrm>
            <a:off x="596347" y="285728"/>
            <a:ext cx="7862324" cy="928694"/>
          </a:xfrm>
        </p:spPr>
        <p:txBody>
          <a:bodyPr>
            <a:normAutofit/>
          </a:bodyPr>
          <a:lstStyle/>
          <a:p>
            <a:r>
              <a:rPr lang="en-US" sz="3200" b="1" dirty="0">
                <a:latin typeface="Times New Roman" pitchFamily="18" charset="0"/>
                <a:cs typeface="Times New Roman" pitchFamily="18" charset="0"/>
              </a:rPr>
              <a:t>Teleology and Utilitarianism</a:t>
            </a:r>
          </a:p>
        </p:txBody>
      </p:sp>
      <p:sp>
        <p:nvSpPr>
          <p:cNvPr id="3" name="Content Placeholder 2">
            <a:extLst>
              <a:ext uri="{FF2B5EF4-FFF2-40B4-BE49-F238E27FC236}">
                <a16:creationId xmlns:a16="http://schemas.microsoft.com/office/drawing/2014/main" xmlns="" id="{D4CE3347-3416-408F-9F66-23332ACD8B9C}"/>
              </a:ext>
            </a:extLst>
          </p:cNvPr>
          <p:cNvSpPr>
            <a:spLocks noGrp="1"/>
          </p:cNvSpPr>
          <p:nvPr>
            <p:ph idx="1"/>
          </p:nvPr>
        </p:nvSpPr>
        <p:spPr>
          <a:xfrm>
            <a:off x="1" y="1571612"/>
            <a:ext cx="8840856" cy="4929222"/>
          </a:xfrm>
        </p:spPr>
        <p:txBody>
          <a:bodyPr>
            <a:normAutofit fontScale="92500"/>
          </a:bodyPr>
          <a:lstStyle/>
          <a:p>
            <a:r>
              <a:rPr lang="en-IN" b="1" cap="none" dirty="0"/>
              <a:t>Teleological </a:t>
            </a:r>
            <a:r>
              <a:rPr lang="en-IN" cap="none" dirty="0" smtClean="0"/>
              <a:t>ethics</a:t>
            </a:r>
            <a:r>
              <a:rPr lang="en-IN" cap="none" dirty="0"/>
              <a:t> theory of morality that derives duty or moral obligation from what is good or desirable as an end to be achieved. Utilitarian type </a:t>
            </a:r>
            <a:r>
              <a:rPr lang="en-IN" b="1" cap="none" dirty="0"/>
              <a:t>theories</a:t>
            </a:r>
            <a:r>
              <a:rPr lang="en-IN" cap="none" dirty="0"/>
              <a:t> hold that the end consists in an experience or feeling produced by the action.</a:t>
            </a:r>
          </a:p>
          <a:p>
            <a:r>
              <a:rPr lang="en-IN" cap="none" dirty="0" smtClean="0"/>
              <a:t>Simply </a:t>
            </a:r>
            <a:r>
              <a:rPr lang="en-IN" cap="none" dirty="0"/>
              <a:t>speaking utilitarianism is result oriented where as teleology is both action and result oriented.</a:t>
            </a:r>
          </a:p>
          <a:p>
            <a:r>
              <a:rPr lang="en-IN" cap="none" dirty="0"/>
              <a:t>All together speaking deontology and utilitarianism both make up what is known as teleological approach.</a:t>
            </a:r>
          </a:p>
          <a:p>
            <a:pPr marL="0" indent="0">
              <a:buNone/>
            </a:pPr>
            <a:endParaRPr lang="en-US" dirty="0"/>
          </a:p>
          <a:p>
            <a:endParaRPr lang="en-US" dirty="0"/>
          </a:p>
        </p:txBody>
      </p:sp>
    </p:spTree>
    <p:extLst>
      <p:ext uri="{BB962C8B-B14F-4D97-AF65-F5344CB8AC3E}">
        <p14:creationId xmlns:p14="http://schemas.microsoft.com/office/powerpoint/2010/main" val="1792319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652" y="618518"/>
            <a:ext cx="7912019" cy="909837"/>
          </a:xfrm>
        </p:spPr>
        <p:txBody>
          <a:bodyPr/>
          <a:lstStyle/>
          <a:p>
            <a:r>
              <a:rPr lang="en-US" cap="none" dirty="0">
                <a:latin typeface="Lucida Calligraphy" panose="03010101010101010101" pitchFamily="66" charset="0"/>
              </a:rPr>
              <a:t>Aristotle</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44603" y="1528354"/>
            <a:ext cx="1464469" cy="2343150"/>
          </a:xfrm>
        </p:spPr>
      </p:pic>
      <p:sp>
        <p:nvSpPr>
          <p:cNvPr id="6" name="Rectangle 5"/>
          <p:cNvSpPr/>
          <p:nvPr/>
        </p:nvSpPr>
        <p:spPr>
          <a:xfrm>
            <a:off x="546652" y="1767007"/>
            <a:ext cx="6679837" cy="6063198"/>
          </a:xfrm>
          <a:prstGeom prst="rect">
            <a:avLst/>
          </a:prstGeom>
        </p:spPr>
        <p:txBody>
          <a:bodyPr wrap="square">
            <a:spAutoFit/>
          </a:bodyPr>
          <a:lstStyle/>
          <a:p>
            <a:pPr marL="342900" indent="-342900"/>
            <a:endParaRPr lang="en-US" sz="2000" dirty="0"/>
          </a:p>
          <a:p>
            <a:pPr marL="342900" indent="-342900">
              <a:buFont typeface="Arial" panose="020B0604020202020204" pitchFamily="34" charset="0"/>
              <a:buChar char="•"/>
            </a:pPr>
            <a:r>
              <a:rPr lang="en-US" sz="2400" dirty="0">
                <a:latin typeface="Times New Roman" pitchFamily="18" charset="0"/>
                <a:cs typeface="Times New Roman" pitchFamily="18" charset="0"/>
              </a:rPr>
              <a:t>Aristotle considered ethics to be a practical science, that is, one mastered by doing rather than merely reasoning. </a:t>
            </a:r>
            <a:endParaRPr lang="en-US" sz="2400" dirty="0" smtClean="0">
              <a:latin typeface="Times New Roman" pitchFamily="18" charset="0"/>
              <a:cs typeface="Times New Roman" pitchFamily="18" charset="0"/>
            </a:endParaRPr>
          </a:p>
          <a:p>
            <a:pPr marL="342900" indent="-342900">
              <a:buFont typeface="Arial" panose="020B0604020202020204" pitchFamily="34" charset="0"/>
              <a:buChar char="•"/>
            </a:pPr>
            <a:r>
              <a:rPr lang="en-US" sz="2400" dirty="0" smtClean="0">
                <a:latin typeface="Times New Roman" pitchFamily="18" charset="0"/>
                <a:cs typeface="Times New Roman" pitchFamily="18" charset="0"/>
              </a:rPr>
              <a:t>“</a:t>
            </a:r>
            <a:r>
              <a:rPr lang="en-CA" sz="2400" dirty="0" smtClean="0">
                <a:latin typeface="Times New Roman" pitchFamily="18" charset="0"/>
                <a:cs typeface="Times New Roman" pitchFamily="18" charset="0"/>
              </a:rPr>
              <a:t>If it is true that in the sphere of action there is an end which we wish for its own sake, and for the sake of which we wish everything else … it is clear that this will be the </a:t>
            </a:r>
            <a:r>
              <a:rPr lang="en-CA" sz="2400" b="1" dirty="0" smtClean="0">
                <a:solidFill>
                  <a:srgbClr val="C00000"/>
                </a:solidFill>
                <a:latin typeface="Times New Roman" pitchFamily="18" charset="0"/>
                <a:cs typeface="Times New Roman" pitchFamily="18" charset="0"/>
              </a:rPr>
              <a:t>good or the supreme good</a:t>
            </a:r>
            <a:r>
              <a:rPr lang="en-US" sz="2400" b="1" dirty="0" smtClean="0">
                <a:solidFill>
                  <a:srgbClr val="C00000"/>
                </a:solidFill>
                <a:latin typeface="Times New Roman" pitchFamily="18" charset="0"/>
                <a:cs typeface="Times New Roman" pitchFamily="18" charset="0"/>
              </a:rPr>
              <a:t>.</a:t>
            </a:r>
          </a:p>
          <a:p>
            <a:pPr marL="342900" indent="-342900">
              <a:buFont typeface="Arial" panose="020B0604020202020204" pitchFamily="34" charset="0"/>
              <a:buChar char="•"/>
            </a:pPr>
            <a:r>
              <a:rPr lang="en-US" sz="2400" dirty="0" smtClean="0">
                <a:latin typeface="Times New Roman" pitchFamily="18" charset="0"/>
                <a:cs typeface="Times New Roman" pitchFamily="18" charset="0"/>
              </a:rPr>
              <a:t>In order to become happy we develop </a:t>
            </a:r>
            <a:r>
              <a:rPr lang="en-US" sz="2400" b="1" dirty="0" smtClean="0">
                <a:latin typeface="Times New Roman" pitchFamily="18" charset="0"/>
                <a:cs typeface="Times New Roman" pitchFamily="18" charset="0"/>
              </a:rPr>
              <a:t>habits</a:t>
            </a:r>
            <a:r>
              <a:rPr lang="en-US" sz="2400" dirty="0" smtClean="0">
                <a:latin typeface="Times New Roman" pitchFamily="18" charset="0"/>
                <a:cs typeface="Times New Roman" pitchFamily="18" charset="0"/>
              </a:rPr>
              <a:t> that represent the best of what it means to be human.</a:t>
            </a:r>
          </a:p>
          <a:p>
            <a:r>
              <a:rPr lang="en-US" sz="2400" dirty="0" smtClean="0">
                <a:latin typeface="Times New Roman" pitchFamily="18" charset="0"/>
                <a:cs typeface="Times New Roman" pitchFamily="18" charset="0"/>
              </a:rPr>
              <a:t>Aristotle calls these excellences </a:t>
            </a:r>
            <a:r>
              <a:rPr lang="en-US" sz="2400" b="1" dirty="0" smtClean="0">
                <a:latin typeface="Times New Roman" pitchFamily="18" charset="0"/>
                <a:cs typeface="Times New Roman" pitchFamily="18" charset="0"/>
              </a:rPr>
              <a:t>virtues.</a:t>
            </a:r>
            <a:endParaRPr lang="en-CA" sz="2400" dirty="0" smtClean="0">
              <a:latin typeface="Times New Roman" pitchFamily="18" charset="0"/>
              <a:cs typeface="Times New Roman" pitchFamily="18" charset="0"/>
            </a:endParaRPr>
          </a:p>
          <a:p>
            <a:pPr marL="342900" indent="-342900">
              <a:buFont typeface="Arial" panose="020B0604020202020204" pitchFamily="34" charset="0"/>
              <a:buChar char="•"/>
            </a:pPr>
            <a:endParaRPr lang="en-US" sz="2400" dirty="0" smtClean="0">
              <a:latin typeface="Times New Roman" pitchFamily="18" charset="0"/>
              <a:cs typeface="Times New Roman" pitchFamily="18" charset="0"/>
            </a:endParaRP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2195785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p:txBody>
          <a:bodyPr>
            <a:normAutofit fontScale="90000"/>
          </a:bodyPr>
          <a:lstStyle/>
          <a:p>
            <a:pPr eaLnBrk="1" hangingPunct="1"/>
            <a:r>
              <a:rPr lang="en-US" sz="4000" dirty="0" smtClean="0"/>
              <a:t>Three Approaches to Ethics: Deontological</a:t>
            </a:r>
            <a:endParaRPr lang="en-CA" sz="4000" dirty="0" smtClean="0"/>
          </a:p>
        </p:txBody>
      </p:sp>
      <p:sp>
        <p:nvSpPr>
          <p:cNvPr id="24579" name="Rectangle 5"/>
          <p:cNvSpPr>
            <a:spLocks noGrp="1" noChangeArrowheads="1"/>
          </p:cNvSpPr>
          <p:nvPr>
            <p:ph type="body" sz="half" idx="1"/>
          </p:nvPr>
        </p:nvSpPr>
        <p:spPr/>
        <p:txBody>
          <a:bodyPr/>
          <a:lstStyle/>
          <a:p>
            <a:pPr eaLnBrk="1" hangingPunct="1"/>
            <a:r>
              <a:rPr lang="en-US" sz="2800" dirty="0" smtClean="0"/>
              <a:t>Kant saw two types of ways of how we come to know things: </a:t>
            </a:r>
          </a:p>
          <a:p>
            <a:pPr eaLnBrk="1" hangingPunct="1">
              <a:buFontTx/>
              <a:buNone/>
            </a:pPr>
            <a:endParaRPr lang="en-US" sz="2800" dirty="0" smtClean="0"/>
          </a:p>
          <a:p>
            <a:pPr lvl="1" eaLnBrk="1" hangingPunct="1">
              <a:buFontTx/>
              <a:buNone/>
            </a:pPr>
            <a:r>
              <a:rPr lang="en-US" b="1" dirty="0" smtClean="0"/>
              <a:t>Theoretical Reason </a:t>
            </a:r>
          </a:p>
          <a:p>
            <a:pPr lvl="1" eaLnBrk="1" hangingPunct="1">
              <a:buFontTx/>
              <a:buNone/>
            </a:pPr>
            <a:endParaRPr lang="en-US" b="1" dirty="0" smtClean="0"/>
          </a:p>
          <a:p>
            <a:pPr lvl="1" eaLnBrk="1" hangingPunct="1">
              <a:buFontTx/>
              <a:buNone/>
            </a:pPr>
            <a:r>
              <a:rPr lang="en-US" dirty="0" smtClean="0"/>
              <a:t>and </a:t>
            </a:r>
          </a:p>
          <a:p>
            <a:pPr lvl="1" eaLnBrk="1" hangingPunct="1">
              <a:buFontTx/>
              <a:buNone/>
            </a:pPr>
            <a:endParaRPr lang="en-US" dirty="0" smtClean="0"/>
          </a:p>
          <a:p>
            <a:pPr lvl="1" eaLnBrk="1" hangingPunct="1">
              <a:buFontTx/>
              <a:buNone/>
            </a:pPr>
            <a:r>
              <a:rPr lang="en-US" b="1" dirty="0" smtClean="0"/>
              <a:t>Practical Reason</a:t>
            </a:r>
            <a:endParaRPr lang="en-CA" b="1" dirty="0" smtClean="0"/>
          </a:p>
        </p:txBody>
      </p:sp>
      <p:sp>
        <p:nvSpPr>
          <p:cNvPr id="24580" name="Rectangle 6"/>
          <p:cNvSpPr>
            <a:spLocks noGrp="1" noChangeArrowheads="1"/>
          </p:cNvSpPr>
          <p:nvPr>
            <p:ph sz="half" idx="2"/>
          </p:nvPr>
        </p:nvSpPr>
        <p:spPr/>
        <p:txBody>
          <a:bodyPr/>
          <a:lstStyle/>
          <a:p>
            <a:pPr eaLnBrk="1" hangingPunct="1"/>
            <a:endParaRPr lang="en-US" sz="2800" smtClean="0"/>
          </a:p>
        </p:txBody>
      </p:sp>
      <p:pic>
        <p:nvPicPr>
          <p:cNvPr id="24581" name="Picture 8" descr="kant"/>
          <p:cNvPicPr>
            <a:picLocks noChangeAspect="1" noChangeArrowheads="1"/>
          </p:cNvPicPr>
          <p:nvPr/>
        </p:nvPicPr>
        <p:blipFill>
          <a:blip r:embed="rId2"/>
          <a:srcRect l="2304" t="3525" r="2304" b="3525"/>
          <a:stretch>
            <a:fillRect/>
          </a:stretch>
        </p:blipFill>
        <p:spPr bwMode="auto">
          <a:xfrm>
            <a:off x="4667250" y="1628775"/>
            <a:ext cx="3943350" cy="4772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eaLnBrk="1" hangingPunct="1"/>
            <a:r>
              <a:rPr lang="en-US" sz="4000" dirty="0" smtClean="0"/>
              <a:t>Three Approaches to Ethics: Deontological</a:t>
            </a:r>
            <a:endParaRPr lang="en-CA" sz="4000" dirty="0" smtClean="0"/>
          </a:p>
        </p:txBody>
      </p:sp>
      <p:sp>
        <p:nvSpPr>
          <p:cNvPr id="25603" name="Rectangle 3"/>
          <p:cNvSpPr>
            <a:spLocks noGrp="1" noChangeArrowheads="1"/>
          </p:cNvSpPr>
          <p:nvPr>
            <p:ph type="body" sz="half" idx="1"/>
          </p:nvPr>
        </p:nvSpPr>
        <p:spPr/>
        <p:txBody>
          <a:bodyPr/>
          <a:lstStyle/>
          <a:p>
            <a:pPr eaLnBrk="1" hangingPunct="1">
              <a:buFontTx/>
              <a:buNone/>
            </a:pPr>
            <a:endParaRPr lang="en-US" sz="2800" dirty="0" smtClean="0"/>
          </a:p>
          <a:p>
            <a:pPr eaLnBrk="1" hangingPunct="1">
              <a:buFontTx/>
              <a:buNone/>
            </a:pPr>
            <a:r>
              <a:rPr lang="en-US" sz="2800" b="1" dirty="0" smtClean="0"/>
              <a:t>Theoretical Reason</a:t>
            </a:r>
            <a:r>
              <a:rPr lang="en-US" sz="2800" dirty="0" smtClean="0"/>
              <a:t> </a:t>
            </a:r>
          </a:p>
          <a:p>
            <a:pPr eaLnBrk="1" hangingPunct="1"/>
            <a:r>
              <a:rPr lang="en-US" sz="2800" dirty="0" smtClean="0"/>
              <a:t>How we come to know how laws of nature govern human </a:t>
            </a:r>
            <a:r>
              <a:rPr lang="en-US" sz="2800" dirty="0" err="1" smtClean="0"/>
              <a:t>behaviour</a:t>
            </a:r>
            <a:endParaRPr lang="en-US" sz="2800" dirty="0" smtClean="0"/>
          </a:p>
          <a:p>
            <a:pPr eaLnBrk="1" hangingPunct="1"/>
            <a:r>
              <a:rPr lang="en-US" sz="2800" dirty="0" smtClean="0"/>
              <a:t>Freedom of choice not an issue</a:t>
            </a:r>
          </a:p>
          <a:p>
            <a:pPr lvl="1" eaLnBrk="1" hangingPunct="1">
              <a:buFontTx/>
              <a:buNone/>
            </a:pPr>
            <a:endParaRPr lang="en-US" dirty="0" smtClean="0"/>
          </a:p>
        </p:txBody>
      </p:sp>
      <p:sp>
        <p:nvSpPr>
          <p:cNvPr id="25604" name="Rectangle 4"/>
          <p:cNvSpPr>
            <a:spLocks noGrp="1" noChangeArrowheads="1"/>
          </p:cNvSpPr>
          <p:nvPr>
            <p:ph sz="half" idx="2"/>
          </p:nvPr>
        </p:nvSpPr>
        <p:spPr/>
        <p:txBody>
          <a:bodyPr/>
          <a:lstStyle/>
          <a:p>
            <a:pPr eaLnBrk="1" hangingPunct="1"/>
            <a:endParaRPr lang="en-US" sz="2800" smtClean="0"/>
          </a:p>
        </p:txBody>
      </p:sp>
      <p:pic>
        <p:nvPicPr>
          <p:cNvPr id="25605" name="Picture 5" descr="kant"/>
          <p:cNvPicPr>
            <a:picLocks noChangeAspect="1" noChangeArrowheads="1"/>
          </p:cNvPicPr>
          <p:nvPr/>
        </p:nvPicPr>
        <p:blipFill>
          <a:blip r:embed="rId2"/>
          <a:srcRect l="2304" t="3525" r="2304" b="3525"/>
          <a:stretch>
            <a:fillRect/>
          </a:stretch>
        </p:blipFill>
        <p:spPr bwMode="auto">
          <a:xfrm>
            <a:off x="4667250" y="1628775"/>
            <a:ext cx="3943350" cy="4772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eaLnBrk="1" hangingPunct="1"/>
            <a:r>
              <a:rPr lang="en-US" sz="4000" dirty="0" smtClean="0"/>
              <a:t>Three Approaches to Ethics: Deontological</a:t>
            </a:r>
            <a:endParaRPr lang="en-CA" sz="4000" dirty="0" smtClean="0"/>
          </a:p>
        </p:txBody>
      </p:sp>
      <p:sp>
        <p:nvSpPr>
          <p:cNvPr id="26627" name="Rectangle 3"/>
          <p:cNvSpPr>
            <a:spLocks noGrp="1" noChangeArrowheads="1"/>
          </p:cNvSpPr>
          <p:nvPr>
            <p:ph type="body" sz="half" idx="1"/>
          </p:nvPr>
        </p:nvSpPr>
        <p:spPr/>
        <p:txBody>
          <a:bodyPr/>
          <a:lstStyle/>
          <a:p>
            <a:pPr eaLnBrk="1" hangingPunct="1">
              <a:buFontTx/>
              <a:buNone/>
            </a:pPr>
            <a:r>
              <a:rPr lang="en-US" sz="2800" b="1" dirty="0" smtClean="0"/>
              <a:t>Practical Reason</a:t>
            </a:r>
          </a:p>
          <a:p>
            <a:pPr eaLnBrk="1" hangingPunct="1"/>
            <a:r>
              <a:rPr lang="en-US" sz="2800" dirty="0" smtClean="0"/>
              <a:t>Helps us understand how people make choices</a:t>
            </a:r>
          </a:p>
          <a:p>
            <a:pPr eaLnBrk="1" hangingPunct="1"/>
            <a:r>
              <a:rPr lang="en-US" sz="2800" dirty="0" smtClean="0"/>
              <a:t>People act on conscious choice based on principles</a:t>
            </a:r>
          </a:p>
          <a:p>
            <a:pPr eaLnBrk="1" hangingPunct="1"/>
            <a:r>
              <a:rPr lang="en-US" sz="2800" dirty="0" smtClean="0"/>
              <a:t>Understand what we </a:t>
            </a:r>
            <a:r>
              <a:rPr lang="en-US" sz="2800" i="1" dirty="0" smtClean="0"/>
              <a:t>ought </a:t>
            </a:r>
            <a:r>
              <a:rPr lang="en-US" sz="2800" dirty="0" smtClean="0"/>
              <a:t>to do</a:t>
            </a:r>
          </a:p>
          <a:p>
            <a:pPr eaLnBrk="1" hangingPunct="1"/>
            <a:endParaRPr lang="en-US" sz="2800" dirty="0" smtClean="0">
              <a:solidFill>
                <a:schemeClr val="bg1"/>
              </a:solidFill>
            </a:endParaRPr>
          </a:p>
          <a:p>
            <a:pPr eaLnBrk="1" hangingPunct="1"/>
            <a:endParaRPr lang="en-CA" b="1" dirty="0" smtClean="0">
              <a:solidFill>
                <a:schemeClr val="bg1"/>
              </a:solidFill>
            </a:endParaRPr>
          </a:p>
        </p:txBody>
      </p:sp>
      <p:sp>
        <p:nvSpPr>
          <p:cNvPr id="26628" name="Rectangle 4"/>
          <p:cNvSpPr>
            <a:spLocks noGrp="1" noChangeArrowheads="1"/>
          </p:cNvSpPr>
          <p:nvPr>
            <p:ph sz="half" idx="2"/>
          </p:nvPr>
        </p:nvSpPr>
        <p:spPr/>
        <p:txBody>
          <a:bodyPr/>
          <a:lstStyle/>
          <a:p>
            <a:pPr eaLnBrk="1" hangingPunct="1"/>
            <a:endParaRPr lang="en-US" sz="2800" smtClean="0"/>
          </a:p>
        </p:txBody>
      </p:sp>
      <p:pic>
        <p:nvPicPr>
          <p:cNvPr id="26629" name="Picture 5" descr="kant"/>
          <p:cNvPicPr>
            <a:picLocks noChangeAspect="1" noChangeArrowheads="1"/>
          </p:cNvPicPr>
          <p:nvPr/>
        </p:nvPicPr>
        <p:blipFill>
          <a:blip r:embed="rId2"/>
          <a:srcRect l="2304" t="3525" r="2304" b="3525"/>
          <a:stretch>
            <a:fillRect/>
          </a:stretch>
        </p:blipFill>
        <p:spPr bwMode="auto">
          <a:xfrm>
            <a:off x="4667250" y="1628775"/>
            <a:ext cx="3943350" cy="4772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normAutofit fontScale="90000"/>
          </a:bodyPr>
          <a:lstStyle/>
          <a:p>
            <a:pPr eaLnBrk="1" hangingPunct="1"/>
            <a:r>
              <a:rPr lang="en-US" sz="4000" dirty="0" smtClean="0"/>
              <a:t>Three Approaches to Ethics: Deontological</a:t>
            </a:r>
            <a:br>
              <a:rPr lang="en-US" sz="4000" dirty="0" smtClean="0"/>
            </a:br>
            <a:r>
              <a:rPr lang="en-US" sz="4000" dirty="0" smtClean="0"/>
              <a:t>Drinking and Driving</a:t>
            </a:r>
            <a:endParaRPr lang="en-CA" sz="4000" dirty="0" smtClean="0"/>
          </a:p>
        </p:txBody>
      </p:sp>
      <p:sp>
        <p:nvSpPr>
          <p:cNvPr id="27651" name="Rectangle 5"/>
          <p:cNvSpPr>
            <a:spLocks noGrp="1" noChangeArrowheads="1"/>
          </p:cNvSpPr>
          <p:nvPr>
            <p:ph type="body" sz="half" idx="1"/>
          </p:nvPr>
        </p:nvSpPr>
        <p:spPr>
          <a:xfrm>
            <a:off x="457200" y="2133600"/>
            <a:ext cx="4038600" cy="3992563"/>
          </a:xfrm>
        </p:spPr>
        <p:txBody>
          <a:bodyPr/>
          <a:lstStyle/>
          <a:p>
            <a:pPr eaLnBrk="1" hangingPunct="1"/>
            <a:r>
              <a:rPr lang="en-US" b="1" dirty="0" smtClean="0"/>
              <a:t>Theoretical Reason</a:t>
            </a:r>
            <a:r>
              <a:rPr lang="en-US" dirty="0" smtClean="0"/>
              <a:t> tells us the effect of alcohol consumption on the body</a:t>
            </a:r>
            <a:endParaRPr lang="en-CA" dirty="0" smtClean="0"/>
          </a:p>
        </p:txBody>
      </p:sp>
      <p:sp>
        <p:nvSpPr>
          <p:cNvPr id="27652" name="Rectangle 6"/>
          <p:cNvSpPr>
            <a:spLocks noGrp="1" noChangeArrowheads="1"/>
          </p:cNvSpPr>
          <p:nvPr>
            <p:ph type="body" sz="half" idx="2"/>
          </p:nvPr>
        </p:nvSpPr>
        <p:spPr>
          <a:xfrm>
            <a:off x="4648200" y="2133600"/>
            <a:ext cx="4038600" cy="3992563"/>
          </a:xfrm>
        </p:spPr>
        <p:txBody>
          <a:bodyPr/>
          <a:lstStyle/>
          <a:p>
            <a:pPr eaLnBrk="1" hangingPunct="1"/>
            <a:r>
              <a:rPr lang="en-US" b="1" dirty="0" smtClean="0"/>
              <a:t>Practical Reason</a:t>
            </a:r>
            <a:r>
              <a:rPr lang="en-US" dirty="0" smtClean="0"/>
              <a:t> tells us that we ought not to drink and drive</a:t>
            </a:r>
            <a:endParaRPr lang="en-CA" dirty="0" smtClean="0"/>
          </a:p>
        </p:txBody>
      </p:sp>
      <p:pic>
        <p:nvPicPr>
          <p:cNvPr id="27653" name="Picture 8" descr="a15"/>
          <p:cNvPicPr>
            <a:picLocks noChangeAspect="1" noChangeArrowheads="1"/>
          </p:cNvPicPr>
          <p:nvPr/>
        </p:nvPicPr>
        <p:blipFill>
          <a:blip r:embed="rId2"/>
          <a:srcRect/>
          <a:stretch>
            <a:fillRect/>
          </a:stretch>
        </p:blipFill>
        <p:spPr bwMode="auto">
          <a:xfrm>
            <a:off x="2133600" y="4195763"/>
            <a:ext cx="4876800" cy="2530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Relationship Between Law and Ethics</a:t>
            </a:r>
            <a:endParaRPr lang="en-US" dirty="0"/>
          </a:p>
        </p:txBody>
      </p:sp>
      <p:sp>
        <p:nvSpPr>
          <p:cNvPr id="3" name="Content Placeholder 2"/>
          <p:cNvSpPr>
            <a:spLocks noGrp="1"/>
          </p:cNvSpPr>
          <p:nvPr>
            <p:ph idx="1"/>
          </p:nvPr>
        </p:nvSpPr>
        <p:spPr/>
        <p:txBody>
          <a:bodyPr>
            <a:normAutofit fontScale="92500"/>
          </a:bodyPr>
          <a:lstStyle/>
          <a:p>
            <a:r>
              <a:rPr lang="en-US" dirty="0" smtClean="0"/>
              <a:t>The law is an expression of the ethical beliefs of our society.</a:t>
            </a:r>
          </a:p>
          <a:p>
            <a:r>
              <a:rPr lang="en-US" dirty="0" smtClean="0"/>
              <a:t>Law and ethics are not the same thing.  The question, “Is an act legal?” is different from the question, “Is an act ethical?”  The law cannot codify all ethical requirements.  Therefore, an action might be unethical, yet not necessarily illegal.  For example, it might be unethical to lie to your family, but it is not necessary illegal.</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4000" dirty="0" smtClean="0"/>
              <a:t>Three Approaches to Ethics: Relational</a:t>
            </a:r>
            <a:endParaRPr lang="en-CA" sz="4000" dirty="0" smtClean="0"/>
          </a:p>
        </p:txBody>
      </p:sp>
      <p:sp>
        <p:nvSpPr>
          <p:cNvPr id="43011" name="Rectangle 3"/>
          <p:cNvSpPr>
            <a:spLocks noGrp="1" noChangeArrowheads="1"/>
          </p:cNvSpPr>
          <p:nvPr>
            <p:ph type="body" sz="half" idx="1"/>
          </p:nvPr>
        </p:nvSpPr>
        <p:spPr/>
        <p:txBody>
          <a:bodyPr/>
          <a:lstStyle/>
          <a:p>
            <a:pPr eaLnBrk="1" hangingPunct="1">
              <a:buFontTx/>
              <a:buNone/>
            </a:pPr>
            <a:r>
              <a:rPr lang="en-US" sz="2800" b="1" dirty="0" smtClean="0"/>
              <a:t>Emmanuel </a:t>
            </a:r>
            <a:r>
              <a:rPr lang="en-US" sz="2800" b="1" dirty="0" err="1" smtClean="0"/>
              <a:t>Levinas</a:t>
            </a:r>
            <a:r>
              <a:rPr lang="en-US" sz="2800" b="1" dirty="0" smtClean="0"/>
              <a:t> (1905-1995)</a:t>
            </a:r>
          </a:p>
          <a:p>
            <a:pPr eaLnBrk="1" hangingPunct="1"/>
            <a:r>
              <a:rPr lang="en-US" sz="2400" dirty="0" smtClean="0"/>
              <a:t>Perceived a contrast between Jewish beliefs and Western philosophy</a:t>
            </a:r>
          </a:p>
          <a:p>
            <a:pPr eaLnBrk="1" hangingPunct="1">
              <a:buNone/>
            </a:pPr>
            <a:endParaRPr lang="en-US" sz="2400" dirty="0" smtClean="0"/>
          </a:p>
          <a:p>
            <a:pPr eaLnBrk="1" hangingPunct="1">
              <a:buFontTx/>
              <a:buNone/>
            </a:pPr>
            <a:endParaRPr lang="en-CA" sz="2400" dirty="0" smtClean="0"/>
          </a:p>
        </p:txBody>
      </p:sp>
      <p:sp>
        <p:nvSpPr>
          <p:cNvPr id="43012" name="Rectangle 4"/>
          <p:cNvSpPr>
            <a:spLocks noGrp="1" noChangeArrowheads="1"/>
          </p:cNvSpPr>
          <p:nvPr>
            <p:ph sz="half" idx="2"/>
          </p:nvPr>
        </p:nvSpPr>
        <p:spPr/>
        <p:txBody>
          <a:bodyPr/>
          <a:lstStyle/>
          <a:p>
            <a:pPr eaLnBrk="1" hangingPunct="1"/>
            <a:endParaRPr lang="en-US" sz="2800" smtClean="0"/>
          </a:p>
        </p:txBody>
      </p:sp>
      <p:pic>
        <p:nvPicPr>
          <p:cNvPr id="43013" name="Picture 7" descr="peperzak-levinas"/>
          <p:cNvPicPr>
            <a:picLocks noChangeAspect="1" noChangeArrowheads="1"/>
          </p:cNvPicPr>
          <p:nvPr/>
        </p:nvPicPr>
        <p:blipFill>
          <a:blip r:embed="rId2"/>
          <a:srcRect l="5234" t="3352" r="5234" b="3352"/>
          <a:stretch>
            <a:fillRect/>
          </a:stretch>
        </p:blipFill>
        <p:spPr bwMode="auto">
          <a:xfrm>
            <a:off x="4752975" y="1530350"/>
            <a:ext cx="3857625" cy="3797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z="4000" dirty="0" smtClean="0"/>
              <a:t>Three Approaches to Ethics: Relational</a:t>
            </a:r>
            <a:endParaRPr lang="en-CA" sz="4000" dirty="0" smtClean="0"/>
          </a:p>
        </p:txBody>
      </p:sp>
      <p:sp>
        <p:nvSpPr>
          <p:cNvPr id="45059" name="Rectangle 3"/>
          <p:cNvSpPr>
            <a:spLocks noGrp="1" noChangeArrowheads="1"/>
          </p:cNvSpPr>
          <p:nvPr>
            <p:ph type="body" sz="half" idx="1"/>
          </p:nvPr>
        </p:nvSpPr>
        <p:spPr/>
        <p:txBody>
          <a:bodyPr/>
          <a:lstStyle/>
          <a:p>
            <a:pPr eaLnBrk="1" hangingPunct="1">
              <a:buFontTx/>
              <a:buNone/>
            </a:pPr>
            <a:r>
              <a:rPr lang="en-US" sz="2400" b="1" dirty="0" smtClean="0"/>
              <a:t>The Good is Infinite</a:t>
            </a:r>
          </a:p>
          <a:p>
            <a:pPr eaLnBrk="1" hangingPunct="1"/>
            <a:r>
              <a:rPr lang="en-US" sz="2400" dirty="0" smtClean="0"/>
              <a:t>The search for the Good is the central question of philosophy for </a:t>
            </a:r>
            <a:r>
              <a:rPr lang="en-US" sz="2400" dirty="0" err="1" smtClean="0"/>
              <a:t>Levinas</a:t>
            </a:r>
            <a:r>
              <a:rPr lang="en-US" sz="2400" dirty="0" smtClean="0"/>
              <a:t>. This is the search for God.</a:t>
            </a:r>
          </a:p>
          <a:p>
            <a:pPr eaLnBrk="1" hangingPunct="1"/>
            <a:r>
              <a:rPr lang="en-US" sz="2400" dirty="0" smtClean="0"/>
              <a:t>Individuals are unique and this uniqueness is the interest of the Good</a:t>
            </a:r>
          </a:p>
          <a:p>
            <a:pPr eaLnBrk="1" hangingPunct="1"/>
            <a:endParaRPr lang="en-US" sz="2400" dirty="0" smtClean="0"/>
          </a:p>
          <a:p>
            <a:pPr eaLnBrk="1" hangingPunct="1">
              <a:buFontTx/>
              <a:buNone/>
            </a:pPr>
            <a:endParaRPr lang="en-US" sz="2400" dirty="0" smtClean="0"/>
          </a:p>
          <a:p>
            <a:pPr eaLnBrk="1" hangingPunct="1"/>
            <a:endParaRPr lang="en-US" sz="2400" dirty="0" smtClean="0">
              <a:solidFill>
                <a:schemeClr val="bg1"/>
              </a:solidFill>
            </a:endParaRPr>
          </a:p>
          <a:p>
            <a:pPr eaLnBrk="1" hangingPunct="1">
              <a:buFontTx/>
              <a:buNone/>
            </a:pPr>
            <a:endParaRPr lang="en-CA" sz="2000" dirty="0" smtClean="0">
              <a:solidFill>
                <a:schemeClr val="bg1"/>
              </a:solidFill>
            </a:endParaRPr>
          </a:p>
        </p:txBody>
      </p:sp>
      <p:sp>
        <p:nvSpPr>
          <p:cNvPr id="45060" name="Rectangle 4"/>
          <p:cNvSpPr>
            <a:spLocks noGrp="1" noChangeArrowheads="1"/>
          </p:cNvSpPr>
          <p:nvPr>
            <p:ph sz="half" idx="2"/>
          </p:nvPr>
        </p:nvSpPr>
        <p:spPr/>
        <p:txBody>
          <a:bodyPr/>
          <a:lstStyle/>
          <a:p>
            <a:pPr eaLnBrk="1" hangingPunct="1"/>
            <a:endParaRPr lang="en-US" sz="2800" smtClean="0"/>
          </a:p>
        </p:txBody>
      </p:sp>
      <p:pic>
        <p:nvPicPr>
          <p:cNvPr id="45061" name="Picture 7" descr="levinas"/>
          <p:cNvPicPr>
            <a:picLocks noChangeAspect="1" noChangeArrowheads="1"/>
          </p:cNvPicPr>
          <p:nvPr/>
        </p:nvPicPr>
        <p:blipFill>
          <a:blip r:embed="rId2"/>
          <a:srcRect/>
          <a:stretch>
            <a:fillRect/>
          </a:stretch>
        </p:blipFill>
        <p:spPr bwMode="auto">
          <a:xfrm>
            <a:off x="5181600" y="1600200"/>
            <a:ext cx="3208338"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pPr eaLnBrk="1" hangingPunct="1"/>
            <a:r>
              <a:rPr lang="en-US" sz="4000" dirty="0" smtClean="0"/>
              <a:t>Three Approaches to Ethics: Relational</a:t>
            </a:r>
            <a:endParaRPr lang="en-CA" sz="4000" dirty="0" smtClean="0"/>
          </a:p>
        </p:txBody>
      </p:sp>
      <p:sp>
        <p:nvSpPr>
          <p:cNvPr id="46083" name="Rectangle 5"/>
          <p:cNvSpPr>
            <a:spLocks noGrp="1" noChangeArrowheads="1"/>
          </p:cNvSpPr>
          <p:nvPr>
            <p:ph type="body" sz="half" idx="1"/>
          </p:nvPr>
        </p:nvSpPr>
        <p:spPr/>
        <p:txBody>
          <a:bodyPr/>
          <a:lstStyle/>
          <a:p>
            <a:pPr eaLnBrk="1" hangingPunct="1"/>
            <a:r>
              <a:rPr lang="en-US" sz="2800" dirty="0" smtClean="0"/>
              <a:t>These unique things are traces of God</a:t>
            </a:r>
          </a:p>
          <a:p>
            <a:pPr eaLnBrk="1" hangingPunct="1"/>
            <a:r>
              <a:rPr lang="en-US" sz="2800" dirty="0" smtClean="0"/>
              <a:t>We do not encounter God directly, but rather the trace of God.</a:t>
            </a:r>
          </a:p>
          <a:p>
            <a:pPr eaLnBrk="1" hangingPunct="1"/>
            <a:endParaRPr lang="en-CA" sz="2800" dirty="0" smtClean="0"/>
          </a:p>
        </p:txBody>
      </p:sp>
      <p:sp>
        <p:nvSpPr>
          <p:cNvPr id="46084" name="Rectangle 6"/>
          <p:cNvSpPr>
            <a:spLocks noGrp="1" noChangeArrowheads="1"/>
          </p:cNvSpPr>
          <p:nvPr>
            <p:ph sz="half" idx="2"/>
          </p:nvPr>
        </p:nvSpPr>
        <p:spPr/>
        <p:txBody>
          <a:bodyPr/>
          <a:lstStyle/>
          <a:p>
            <a:pPr eaLnBrk="1" hangingPunct="1"/>
            <a:endParaRPr lang="en-US" sz="2800" smtClean="0"/>
          </a:p>
        </p:txBody>
      </p:sp>
      <p:pic>
        <p:nvPicPr>
          <p:cNvPr id="46085" name="Picture 8" descr="10%20Levinas"/>
          <p:cNvPicPr>
            <a:picLocks noChangeAspect="1" noChangeArrowheads="1"/>
          </p:cNvPicPr>
          <p:nvPr/>
        </p:nvPicPr>
        <p:blipFill>
          <a:blip r:embed="rId2"/>
          <a:srcRect/>
          <a:stretch>
            <a:fillRect/>
          </a:stretch>
        </p:blipFill>
        <p:spPr bwMode="auto">
          <a:xfrm>
            <a:off x="5029200" y="1600200"/>
            <a:ext cx="3330575"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65821"/>
            <a:ext cx="7958636" cy="1053528"/>
          </a:xfrm>
        </p:spPr>
        <p:txBody>
          <a:bodyPr>
            <a:normAutofit/>
          </a:bodyPr>
          <a:lstStyle/>
          <a:p>
            <a:r>
              <a:rPr lang="en-US" sz="2800" b="1" dirty="0">
                <a:latin typeface="Times New Roman" pitchFamily="18" charset="0"/>
                <a:cs typeface="Times New Roman" pitchFamily="18" charset="0"/>
              </a:rPr>
              <a:t>Approaches of </a:t>
            </a:r>
            <a:r>
              <a:rPr lang="en-US" sz="2800" b="1" dirty="0" smtClean="0">
                <a:latin typeface="Times New Roman" pitchFamily="18" charset="0"/>
                <a:cs typeface="Times New Roman" pitchFamily="18" charset="0"/>
              </a:rPr>
              <a:t>prosperity </a:t>
            </a:r>
            <a:r>
              <a:rPr lang="en-US" sz="3200" b="1" dirty="0" smtClean="0">
                <a:latin typeface="Times New Roman" pitchFamily="18" charset="0"/>
                <a:cs typeface="Times New Roman" pitchFamily="18" charset="0"/>
              </a:rPr>
              <a:t>Plato</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566531" y="1084217"/>
            <a:ext cx="6720414" cy="5217192"/>
          </a:xfrm>
        </p:spPr>
        <p:txBody>
          <a:bodyPr>
            <a:normAutofit fontScale="40000" lnSpcReduction="20000"/>
          </a:bodyPr>
          <a:lstStyle/>
          <a:p>
            <a:pPr marL="0" indent="0">
              <a:buNone/>
            </a:pPr>
            <a:r>
              <a:rPr lang="en-US" sz="2800" b="1" cap="none" dirty="0">
                <a:latin typeface="Lucida Calligraphy" panose="03010101010101010101" pitchFamily="66" charset="0"/>
              </a:rPr>
              <a:t>				</a:t>
            </a:r>
            <a:endParaRPr lang="en-US" sz="9600" cap="none" dirty="0">
              <a:latin typeface="Lucida Calligraphy" panose="03010101010101010101" pitchFamily="66" charset="0"/>
            </a:endParaRPr>
          </a:p>
          <a:p>
            <a:pPr algn="just"/>
            <a:r>
              <a:rPr lang="en-US" sz="7000" cap="none" dirty="0"/>
              <a:t>Plato maintains a virtue-based </a:t>
            </a:r>
            <a:r>
              <a:rPr lang="en-US" sz="7000" cap="none" dirty="0" smtClean="0"/>
              <a:t> </a:t>
            </a:r>
            <a:r>
              <a:rPr lang="en-US" sz="7000" cap="none" dirty="0"/>
              <a:t>conception of ethics. </a:t>
            </a:r>
          </a:p>
          <a:p>
            <a:pPr algn="just"/>
            <a:r>
              <a:rPr lang="en-US" sz="7000" cap="none" dirty="0"/>
              <a:t>Human well-being is the highest aim of moral thought and conduct, and the virtues are the requisite skills and dispositions needed to attain it. </a:t>
            </a:r>
          </a:p>
          <a:p>
            <a:pPr algn="just"/>
            <a:r>
              <a:rPr lang="en-US" sz="7000" cap="none" dirty="0"/>
              <a:t>Plato's conception of happiness is elusive and his support for a morality of happiness seems somewhat subdued.</a:t>
            </a:r>
          </a:p>
          <a:p>
            <a:pPr algn="just"/>
            <a:r>
              <a:rPr lang="en-US" sz="7000" cap="none" dirty="0"/>
              <a:t>He defines happiness as a self-sufficient state of the active individual.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6945" y="1319350"/>
            <a:ext cx="1393031" cy="2466975"/>
          </a:xfrm>
          <a:prstGeom prst="rect">
            <a:avLst/>
          </a:prstGeom>
        </p:spPr>
      </p:pic>
    </p:spTree>
    <p:extLst>
      <p:ext uri="{BB962C8B-B14F-4D97-AF65-F5344CB8AC3E}">
        <p14:creationId xmlns:p14="http://schemas.microsoft.com/office/powerpoint/2010/main" val="9889673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sz="3800" smtClean="0"/>
              <a:t>A Brief Biography of Jeremy Bentham	(1748-1832)</a:t>
            </a:r>
          </a:p>
        </p:txBody>
      </p:sp>
      <p:sp>
        <p:nvSpPr>
          <p:cNvPr id="7171" name="Rectangle 3"/>
          <p:cNvSpPr>
            <a:spLocks noGrp="1" noChangeArrowheads="1"/>
          </p:cNvSpPr>
          <p:nvPr>
            <p:ph type="body" idx="1"/>
          </p:nvPr>
        </p:nvSpPr>
        <p:spPr/>
        <p:txBody>
          <a:bodyPr/>
          <a:lstStyle/>
          <a:p>
            <a:pPr eaLnBrk="1" hangingPunct="1"/>
            <a:r>
              <a:rPr lang="en-US" dirty="0" smtClean="0"/>
              <a:t>Born in London, England</a:t>
            </a:r>
          </a:p>
          <a:p>
            <a:pPr eaLnBrk="1" hangingPunct="1"/>
            <a:r>
              <a:rPr lang="en-US" dirty="0" smtClean="0"/>
              <a:t>Studied law at Queen’s College, Oxford, England </a:t>
            </a:r>
          </a:p>
          <a:p>
            <a:pPr eaLnBrk="1" hangingPunct="1"/>
            <a:r>
              <a:rPr lang="en-US" dirty="0" smtClean="0"/>
              <a:t>Instead of practicing law, he spent his life looking for and writing about ways in which existing laws could be improved </a:t>
            </a:r>
          </a:p>
          <a:p>
            <a:pPr eaLnBrk="1" hangingPunct="1">
              <a:buFont typeface="Wingdings" pitchFamily="2" charset="2"/>
              <a:buNone/>
            </a:pPr>
            <a:endParaRPr 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591" y="618518"/>
            <a:ext cx="7902079" cy="1014339"/>
          </a:xfrm>
        </p:spPr>
        <p:txBody>
          <a:bodyPr/>
          <a:lstStyle/>
          <a:p>
            <a:r>
              <a:rPr lang="en-US" cap="none" dirty="0">
                <a:latin typeface="Lucida Calligraphy" panose="03010101010101010101" pitchFamily="66" charset="0"/>
              </a:rPr>
              <a:t>Jeremy Bentham</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15140" y="1596816"/>
            <a:ext cx="2000264" cy="2760878"/>
          </a:xfrm>
        </p:spPr>
      </p:pic>
      <p:sp>
        <p:nvSpPr>
          <p:cNvPr id="5" name="Rectangle 4"/>
          <p:cNvSpPr/>
          <p:nvPr/>
        </p:nvSpPr>
        <p:spPr>
          <a:xfrm>
            <a:off x="556591" y="1535119"/>
            <a:ext cx="6158549" cy="3108543"/>
          </a:xfrm>
          <a:prstGeom prst="rect">
            <a:avLst/>
          </a:prstGeom>
        </p:spPr>
        <p:txBody>
          <a:bodyPr wrap="square">
            <a:spAutoFit/>
          </a:bodyPr>
          <a:lstStyle/>
          <a:p>
            <a:pPr marL="342900" indent="-342900">
              <a:buFont typeface="Arial" panose="020B0604020202020204" pitchFamily="34" charset="0"/>
              <a:buChar char="•"/>
            </a:pPr>
            <a:r>
              <a:rPr lang="en-US" sz="2800" dirty="0" smtClean="0">
                <a:solidFill>
                  <a:srgbClr val="000000"/>
                </a:solidFill>
              </a:rPr>
              <a:t>Bentham </a:t>
            </a:r>
            <a:r>
              <a:rPr lang="en-US" sz="2800" dirty="0">
                <a:solidFill>
                  <a:srgbClr val="000000"/>
                </a:solidFill>
              </a:rPr>
              <a:t>formulated the principle of </a:t>
            </a:r>
            <a:r>
              <a:rPr lang="en-US" sz="2800" dirty="0"/>
              <a:t>utility</a:t>
            </a:r>
            <a:r>
              <a:rPr lang="en-US" sz="2800" dirty="0">
                <a:solidFill>
                  <a:srgbClr val="000000"/>
                </a:solidFill>
              </a:rPr>
              <a:t>, which approves of an action in so far as an action has an overall tendency to promote the greatest amount of happiness. He defines happiness as pleasure and the absence of pain. </a:t>
            </a:r>
          </a:p>
        </p:txBody>
      </p:sp>
    </p:spTree>
    <p:extLst>
      <p:ext uri="{BB962C8B-B14F-4D97-AF65-F5344CB8AC3E}">
        <p14:creationId xmlns:p14="http://schemas.microsoft.com/office/powerpoint/2010/main" val="15533513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Bentham’s Principle of Utility</a:t>
            </a:r>
          </a:p>
        </p:txBody>
      </p:sp>
      <p:sp>
        <p:nvSpPr>
          <p:cNvPr id="8195" name="Rectangle 3"/>
          <p:cNvSpPr>
            <a:spLocks noGrp="1" noChangeArrowheads="1"/>
          </p:cNvSpPr>
          <p:nvPr>
            <p:ph type="body" idx="1"/>
          </p:nvPr>
        </p:nvSpPr>
        <p:spPr/>
        <p:txBody>
          <a:bodyPr/>
          <a:lstStyle/>
          <a:p>
            <a:pPr eaLnBrk="1" hangingPunct="1"/>
            <a:r>
              <a:rPr lang="en-US" dirty="0" smtClean="0"/>
              <a:t>Pain and pleasure dictate how people think they should behave and more importantly, how they actually </a:t>
            </a:r>
            <a:r>
              <a:rPr lang="en-US" b="1" i="1" dirty="0" smtClean="0"/>
              <a:t>do</a:t>
            </a:r>
            <a:r>
              <a:rPr lang="en-US" dirty="0" smtClean="0"/>
              <a:t> behave</a:t>
            </a:r>
          </a:p>
          <a:p>
            <a:pPr eaLnBrk="1" hangingPunct="1"/>
            <a:r>
              <a:rPr lang="en-US" dirty="0" smtClean="0"/>
              <a:t>So, according to Bentham (and behavioral psychologists) people will act in a manner that increases the likelihood of pleasure and reduces the likelihood of pain as the result of their action(s)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pPr eaLnBrk="1" hangingPunct="1"/>
            <a:r>
              <a:rPr lang="en-US" smtClean="0"/>
              <a:t>Pleasure and Pain</a:t>
            </a:r>
          </a:p>
        </p:txBody>
      </p:sp>
      <p:sp>
        <p:nvSpPr>
          <p:cNvPr id="9219" name="Rectangle 5"/>
          <p:cNvSpPr>
            <a:spLocks noGrp="1" noChangeArrowheads="1"/>
          </p:cNvSpPr>
          <p:nvPr>
            <p:ph type="body" sz="half" idx="1"/>
          </p:nvPr>
        </p:nvSpPr>
        <p:spPr/>
        <p:txBody>
          <a:bodyPr/>
          <a:lstStyle/>
          <a:p>
            <a:pPr eaLnBrk="1" hangingPunct="1">
              <a:lnSpc>
                <a:spcPct val="80000"/>
              </a:lnSpc>
              <a:buFont typeface="Wingdings" pitchFamily="2" charset="2"/>
              <a:buNone/>
            </a:pPr>
            <a:r>
              <a:rPr lang="en-US" sz="2000" dirty="0" smtClean="0"/>
              <a:t>Types of Pleasure:</a:t>
            </a:r>
          </a:p>
          <a:p>
            <a:pPr eaLnBrk="1" hangingPunct="1">
              <a:lnSpc>
                <a:spcPct val="80000"/>
              </a:lnSpc>
            </a:pPr>
            <a:r>
              <a:rPr lang="en-US" sz="2000" dirty="0" smtClean="0"/>
              <a:t>Sense</a:t>
            </a:r>
          </a:p>
          <a:p>
            <a:pPr eaLnBrk="1" hangingPunct="1">
              <a:lnSpc>
                <a:spcPct val="80000"/>
              </a:lnSpc>
            </a:pPr>
            <a:r>
              <a:rPr lang="en-US" sz="2000" dirty="0" smtClean="0"/>
              <a:t>Wealth </a:t>
            </a:r>
          </a:p>
          <a:p>
            <a:pPr eaLnBrk="1" hangingPunct="1">
              <a:lnSpc>
                <a:spcPct val="80000"/>
              </a:lnSpc>
            </a:pPr>
            <a:r>
              <a:rPr lang="en-US" sz="2000" dirty="0" smtClean="0"/>
              <a:t>Skill</a:t>
            </a:r>
          </a:p>
          <a:p>
            <a:pPr eaLnBrk="1" hangingPunct="1">
              <a:lnSpc>
                <a:spcPct val="80000"/>
              </a:lnSpc>
            </a:pPr>
            <a:r>
              <a:rPr lang="en-US" sz="2000" dirty="0" smtClean="0"/>
              <a:t>Amity</a:t>
            </a:r>
          </a:p>
          <a:p>
            <a:pPr eaLnBrk="1" hangingPunct="1">
              <a:lnSpc>
                <a:spcPct val="80000"/>
              </a:lnSpc>
            </a:pPr>
            <a:r>
              <a:rPr lang="en-US" sz="2000" dirty="0" smtClean="0"/>
              <a:t>Power</a:t>
            </a:r>
          </a:p>
          <a:p>
            <a:pPr eaLnBrk="1" hangingPunct="1">
              <a:lnSpc>
                <a:spcPct val="80000"/>
              </a:lnSpc>
            </a:pPr>
            <a:r>
              <a:rPr lang="en-US" sz="2000" dirty="0" smtClean="0"/>
              <a:t>Piety</a:t>
            </a:r>
          </a:p>
          <a:p>
            <a:pPr eaLnBrk="1" hangingPunct="1">
              <a:lnSpc>
                <a:spcPct val="80000"/>
              </a:lnSpc>
            </a:pPr>
            <a:r>
              <a:rPr lang="en-US" sz="2000" dirty="0" smtClean="0"/>
              <a:t>Benevolence</a:t>
            </a:r>
          </a:p>
          <a:p>
            <a:pPr eaLnBrk="1" hangingPunct="1">
              <a:lnSpc>
                <a:spcPct val="80000"/>
              </a:lnSpc>
            </a:pPr>
            <a:r>
              <a:rPr lang="en-US" sz="2000" dirty="0" smtClean="0"/>
              <a:t>Malevolence</a:t>
            </a:r>
          </a:p>
          <a:p>
            <a:pPr eaLnBrk="1" hangingPunct="1">
              <a:lnSpc>
                <a:spcPct val="80000"/>
              </a:lnSpc>
            </a:pPr>
            <a:r>
              <a:rPr lang="en-US" sz="2000" dirty="0" smtClean="0"/>
              <a:t>Memory</a:t>
            </a:r>
          </a:p>
          <a:p>
            <a:pPr eaLnBrk="1" hangingPunct="1">
              <a:lnSpc>
                <a:spcPct val="80000"/>
              </a:lnSpc>
            </a:pPr>
            <a:r>
              <a:rPr lang="en-US" sz="2000" dirty="0" smtClean="0"/>
              <a:t>Imagination</a:t>
            </a:r>
          </a:p>
          <a:p>
            <a:pPr eaLnBrk="1" hangingPunct="1">
              <a:lnSpc>
                <a:spcPct val="80000"/>
              </a:lnSpc>
            </a:pPr>
            <a:r>
              <a:rPr lang="en-US" sz="2000" dirty="0" smtClean="0"/>
              <a:t>Expectation</a:t>
            </a:r>
          </a:p>
          <a:p>
            <a:pPr eaLnBrk="1" hangingPunct="1">
              <a:lnSpc>
                <a:spcPct val="80000"/>
              </a:lnSpc>
            </a:pPr>
            <a:r>
              <a:rPr lang="en-US" sz="2000" dirty="0" smtClean="0"/>
              <a:t>Friendship</a:t>
            </a:r>
          </a:p>
          <a:p>
            <a:pPr eaLnBrk="1" hangingPunct="1">
              <a:lnSpc>
                <a:spcPct val="80000"/>
              </a:lnSpc>
            </a:pPr>
            <a:r>
              <a:rPr lang="en-US" sz="2000" dirty="0" smtClean="0"/>
              <a:t>Relief</a:t>
            </a:r>
          </a:p>
        </p:txBody>
      </p:sp>
      <p:sp>
        <p:nvSpPr>
          <p:cNvPr id="9220" name="Rectangle 6"/>
          <p:cNvSpPr>
            <a:spLocks noGrp="1" noChangeArrowheads="1"/>
          </p:cNvSpPr>
          <p:nvPr>
            <p:ph type="body" sz="half" idx="2"/>
          </p:nvPr>
        </p:nvSpPr>
        <p:spPr/>
        <p:txBody>
          <a:bodyPr/>
          <a:lstStyle/>
          <a:p>
            <a:pPr eaLnBrk="1" hangingPunct="1">
              <a:lnSpc>
                <a:spcPct val="80000"/>
              </a:lnSpc>
              <a:buFont typeface="Wingdings" pitchFamily="2" charset="2"/>
              <a:buNone/>
            </a:pPr>
            <a:r>
              <a:rPr lang="en-US" sz="2000" dirty="0" smtClean="0"/>
              <a:t>Types of Pain:</a:t>
            </a:r>
          </a:p>
          <a:p>
            <a:pPr eaLnBrk="1" hangingPunct="1">
              <a:lnSpc>
                <a:spcPct val="80000"/>
              </a:lnSpc>
            </a:pPr>
            <a:r>
              <a:rPr lang="en-US" sz="2000" dirty="0" smtClean="0"/>
              <a:t>Awkwardness</a:t>
            </a:r>
          </a:p>
          <a:p>
            <a:pPr eaLnBrk="1" hangingPunct="1">
              <a:lnSpc>
                <a:spcPct val="80000"/>
              </a:lnSpc>
            </a:pPr>
            <a:r>
              <a:rPr lang="en-US" sz="2000" dirty="0" smtClean="0"/>
              <a:t>Pains of the senses</a:t>
            </a:r>
          </a:p>
          <a:p>
            <a:pPr eaLnBrk="1" hangingPunct="1">
              <a:lnSpc>
                <a:spcPct val="80000"/>
              </a:lnSpc>
            </a:pPr>
            <a:r>
              <a:rPr lang="en-US" sz="2000" dirty="0" smtClean="0"/>
              <a:t>Enmity</a:t>
            </a:r>
          </a:p>
          <a:p>
            <a:pPr eaLnBrk="1" hangingPunct="1">
              <a:lnSpc>
                <a:spcPct val="80000"/>
              </a:lnSpc>
            </a:pPr>
            <a:r>
              <a:rPr lang="en-US" sz="2000" dirty="0" smtClean="0"/>
              <a:t>Piety</a:t>
            </a:r>
          </a:p>
          <a:p>
            <a:pPr eaLnBrk="1" hangingPunct="1">
              <a:lnSpc>
                <a:spcPct val="80000"/>
              </a:lnSpc>
            </a:pPr>
            <a:r>
              <a:rPr lang="en-US" sz="2000" dirty="0" smtClean="0"/>
              <a:t>Benevolence</a:t>
            </a:r>
          </a:p>
          <a:p>
            <a:pPr eaLnBrk="1" hangingPunct="1">
              <a:lnSpc>
                <a:spcPct val="80000"/>
              </a:lnSpc>
            </a:pPr>
            <a:r>
              <a:rPr lang="en-US" sz="2000" dirty="0" smtClean="0"/>
              <a:t>Malevolence</a:t>
            </a:r>
          </a:p>
          <a:p>
            <a:pPr eaLnBrk="1" hangingPunct="1">
              <a:lnSpc>
                <a:spcPct val="80000"/>
              </a:lnSpc>
            </a:pPr>
            <a:r>
              <a:rPr lang="en-US" sz="2000" dirty="0" smtClean="0"/>
              <a:t>Memory</a:t>
            </a:r>
          </a:p>
          <a:p>
            <a:pPr eaLnBrk="1" hangingPunct="1">
              <a:lnSpc>
                <a:spcPct val="80000"/>
              </a:lnSpc>
            </a:pPr>
            <a:r>
              <a:rPr lang="en-US" sz="2000" dirty="0" smtClean="0"/>
              <a:t>Imagination</a:t>
            </a:r>
          </a:p>
          <a:p>
            <a:pPr eaLnBrk="1" hangingPunct="1">
              <a:lnSpc>
                <a:spcPct val="80000"/>
              </a:lnSpc>
            </a:pPr>
            <a:r>
              <a:rPr lang="en-US" sz="2000" dirty="0" smtClean="0"/>
              <a:t>Expectation</a:t>
            </a:r>
          </a:p>
          <a:p>
            <a:pPr eaLnBrk="1" hangingPunct="1">
              <a:lnSpc>
                <a:spcPct val="80000"/>
              </a:lnSpc>
            </a:pPr>
            <a:r>
              <a:rPr lang="en-US" sz="2000" dirty="0" smtClean="0"/>
              <a:t>Friendship</a:t>
            </a:r>
          </a:p>
          <a:p>
            <a:pPr eaLnBrk="1" hangingPunct="1">
              <a:lnSpc>
                <a:spcPct val="80000"/>
              </a:lnSpc>
            </a:pPr>
            <a:r>
              <a:rPr lang="en-US" sz="2000" dirty="0" smtClean="0"/>
              <a:t>A bad reputation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3800" smtClean="0"/>
              <a:t>In Summary, Bentham thought that,</a:t>
            </a:r>
          </a:p>
        </p:txBody>
      </p:sp>
      <p:sp>
        <p:nvSpPr>
          <p:cNvPr id="11267" name="Rectangle 3"/>
          <p:cNvSpPr>
            <a:spLocks noGrp="1" noChangeArrowheads="1"/>
          </p:cNvSpPr>
          <p:nvPr>
            <p:ph type="body" idx="1"/>
          </p:nvPr>
        </p:nvSpPr>
        <p:spPr/>
        <p:txBody>
          <a:bodyPr>
            <a:normAutofit lnSpcReduction="10000"/>
          </a:bodyPr>
          <a:lstStyle/>
          <a:p>
            <a:pPr eaLnBrk="1" hangingPunct="1"/>
            <a:r>
              <a:rPr lang="en-US" sz="2800" dirty="0" smtClean="0"/>
              <a:t>People are motivated by pleasure and  -- pain-avoidance.</a:t>
            </a:r>
          </a:p>
          <a:p>
            <a:pPr eaLnBrk="1" hangingPunct="1"/>
            <a:r>
              <a:rPr lang="en-US" sz="2800" dirty="0" smtClean="0"/>
              <a:t>The amount of pleasure in the world should be increased</a:t>
            </a:r>
          </a:p>
          <a:p>
            <a:pPr eaLnBrk="1" hangingPunct="1"/>
            <a:r>
              <a:rPr lang="en-US" sz="2800" dirty="0" smtClean="0"/>
              <a:t>Laws should increase the amount of pleasure in the community and not increase the amount of pain</a:t>
            </a:r>
          </a:p>
          <a:p>
            <a:pPr eaLnBrk="1" hangingPunct="1"/>
            <a:r>
              <a:rPr lang="en-US" sz="2800" dirty="0" smtClean="0"/>
              <a:t>Punishment should only be used when it was absolutely necessary and should be proportional to the offense; he did not believe in groundless, needless, ineffectual, or expensive punishment </a:t>
            </a:r>
          </a:p>
          <a:p>
            <a:pPr eaLnBrk="1" hangingPunct="1">
              <a:buFont typeface="Wingdings" pitchFamily="2" charset="2"/>
              <a:buNone/>
            </a:pPr>
            <a:endParaRPr lang="en-US" sz="2400" dirty="0" smtClean="0"/>
          </a:p>
          <a:p>
            <a:pPr eaLnBrk="1" hangingPunct="1"/>
            <a:endParaRPr lang="en-US" sz="24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469" y="618518"/>
            <a:ext cx="7882201" cy="922900"/>
          </a:xfrm>
        </p:spPr>
        <p:txBody>
          <a:bodyPr/>
          <a:lstStyle/>
          <a:p>
            <a:r>
              <a:rPr lang="en-US" cap="none" dirty="0">
                <a:latin typeface="Lucida Calligraphy" panose="03010101010101010101" pitchFamily="66" charset="0"/>
              </a:rPr>
              <a:t>John Stuart Mill</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29920" y="1541418"/>
            <a:ext cx="1428750" cy="2400300"/>
          </a:xfrm>
        </p:spPr>
      </p:pic>
      <p:sp>
        <p:nvSpPr>
          <p:cNvPr id="5" name="Rectangle 4"/>
          <p:cNvSpPr/>
          <p:nvPr/>
        </p:nvSpPr>
        <p:spPr>
          <a:xfrm>
            <a:off x="576469" y="1713697"/>
            <a:ext cx="6281531" cy="3785652"/>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rPr>
              <a:t>The ethical theory of </a:t>
            </a:r>
            <a:r>
              <a:rPr lang="en-US" sz="2400" u="sng" dirty="0">
                <a:solidFill>
                  <a:srgbClr val="0A5167"/>
                </a:solidFill>
                <a:hlinkClick r:id="rId3"/>
              </a:rPr>
              <a:t>John Stuart Mill</a:t>
            </a:r>
            <a:r>
              <a:rPr lang="en-US" sz="2400" dirty="0">
                <a:solidFill>
                  <a:srgbClr val="000000"/>
                </a:solidFill>
              </a:rPr>
              <a:t> (1806-1873) is most extensively articulated in his classical text </a:t>
            </a:r>
            <a:r>
              <a:rPr lang="en-US" sz="2400" i="1" dirty="0">
                <a:solidFill>
                  <a:srgbClr val="000000"/>
                </a:solidFill>
              </a:rPr>
              <a:t>Utilitarianism </a:t>
            </a:r>
            <a:r>
              <a:rPr lang="en-US" sz="2400" dirty="0">
                <a:solidFill>
                  <a:srgbClr val="000000"/>
                </a:solidFill>
              </a:rPr>
              <a:t>(1861). </a:t>
            </a:r>
          </a:p>
          <a:p>
            <a:pPr marL="342900" indent="-342900">
              <a:buFont typeface="Arial" panose="020B0604020202020204" pitchFamily="34" charset="0"/>
              <a:buChar char="•"/>
            </a:pPr>
            <a:r>
              <a:rPr lang="en-US" sz="2400" dirty="0">
                <a:solidFill>
                  <a:srgbClr val="000000"/>
                </a:solidFill>
              </a:rPr>
              <a:t>Its goal is to justify the utilitarian principle as the foundation of morals. </a:t>
            </a:r>
          </a:p>
          <a:p>
            <a:pPr marL="342900" indent="-342900">
              <a:buFont typeface="Arial" panose="020B0604020202020204" pitchFamily="34" charset="0"/>
              <a:buChar char="•"/>
            </a:pPr>
            <a:r>
              <a:rPr lang="en-US" sz="2400" dirty="0">
                <a:solidFill>
                  <a:srgbClr val="000000"/>
                </a:solidFill>
              </a:rPr>
              <a:t>This principle says actions are right in proportion as they tend to promote overall human happiness. </a:t>
            </a:r>
          </a:p>
          <a:p>
            <a:pPr marL="342900" indent="-342900"/>
            <a:r>
              <a:rPr lang="en-US" sz="2400" dirty="0">
                <a:solidFill>
                  <a:srgbClr val="000000"/>
                </a:solidFill>
              </a:rPr>
              <a:t>So, Mill focuses on consequences of actions and not on rights nor ethical sentiments</a:t>
            </a:r>
            <a:r>
              <a:rPr lang="en-US" sz="2400" dirty="0">
                <a:solidFill>
                  <a:srgbClr val="000000"/>
                </a:solidFill>
                <a:latin typeface="Georgia" panose="02040502050405020303" pitchFamily="18" charset="0"/>
              </a:rPr>
              <a:t>.</a:t>
            </a:r>
            <a:endParaRPr lang="en-US" sz="2400" dirty="0"/>
          </a:p>
        </p:txBody>
      </p:sp>
    </p:spTree>
    <p:extLst>
      <p:ext uri="{BB962C8B-B14F-4D97-AF65-F5344CB8AC3E}">
        <p14:creationId xmlns:p14="http://schemas.microsoft.com/office/powerpoint/2010/main" val="4191251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normAutofit fontScale="92500" lnSpcReduction="20000"/>
          </a:bodyPr>
          <a:lstStyle/>
          <a:p>
            <a:pPr>
              <a:buNone/>
            </a:pPr>
            <a:r>
              <a:rPr lang="en-US" dirty="0" smtClean="0"/>
              <a:t>Similarly, just because an act is illegal does not necessarily mean it is immoral. </a:t>
            </a:r>
          </a:p>
          <a:p>
            <a:r>
              <a:rPr lang="en-US" dirty="0" err="1" smtClean="0"/>
              <a:t>Eg</a:t>
            </a:r>
            <a:r>
              <a:rPr lang="en-US" dirty="0" smtClean="0"/>
              <a:t>: Rosa Parks was acting illegally when she refused to give up her seat on the bus to a white male, but that does not necessarily mean she was acting unethically. </a:t>
            </a:r>
          </a:p>
          <a:p>
            <a:pPr>
              <a:buNone/>
            </a:pPr>
            <a:r>
              <a:rPr lang="en-US" dirty="0" smtClean="0"/>
              <a:t>Should an individual obey the law even if it would be unethical to do so?  Under the theory of civil disobedience espoused by Martin Luther King, Mahatma </a:t>
            </a:r>
            <a:r>
              <a:rPr lang="en-US" dirty="0" err="1" smtClean="0"/>
              <a:t>Ghandhiji</a:t>
            </a:r>
            <a:r>
              <a:rPr lang="en-US" dirty="0" smtClean="0"/>
              <a:t> and others, an immoral law deserves to be disobeyed.  Can you think of any examples of acts that would be illegal, yet arguably ethical?</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Essence of Mill’s Theory</a:t>
            </a:r>
          </a:p>
        </p:txBody>
      </p:sp>
      <p:sp>
        <p:nvSpPr>
          <p:cNvPr id="95235" name="Rectangle 3"/>
          <p:cNvSpPr>
            <a:spLocks noGrp="1" noChangeArrowheads="1"/>
          </p:cNvSpPr>
          <p:nvPr>
            <p:ph type="body" idx="1"/>
          </p:nvPr>
        </p:nvSpPr>
        <p:spPr/>
        <p:txBody>
          <a:bodyPr/>
          <a:lstStyle/>
          <a:p>
            <a:pPr eaLnBrk="1" hangingPunct="1">
              <a:buNone/>
            </a:pPr>
            <a:r>
              <a:rPr lang="en-US" sz="2800" dirty="0" smtClean="0"/>
              <a:t>Utilitarianism</a:t>
            </a:r>
          </a:p>
          <a:p>
            <a:pPr eaLnBrk="1" hangingPunct="1"/>
            <a:r>
              <a:rPr lang="en-US" sz="2800" dirty="0" smtClean="0"/>
              <a:t>Maximization of good over bad – greatest happiness principle</a:t>
            </a:r>
          </a:p>
          <a:p>
            <a:pPr eaLnBrk="1" hangingPunct="1"/>
            <a:r>
              <a:rPr lang="en-US" sz="2800" dirty="0" smtClean="0"/>
              <a:t>“actions are right in proportion as they tend to promote happiness; wrong as they tend to produce the reverse of happiness”.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2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52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Essence of Mill’s Theory</a:t>
            </a:r>
          </a:p>
        </p:txBody>
      </p:sp>
      <p:sp>
        <p:nvSpPr>
          <p:cNvPr id="96259" name="Rectangle 3"/>
          <p:cNvSpPr>
            <a:spLocks noGrp="1" noChangeArrowheads="1"/>
          </p:cNvSpPr>
          <p:nvPr>
            <p:ph type="body" idx="1"/>
          </p:nvPr>
        </p:nvSpPr>
        <p:spPr/>
        <p:txBody>
          <a:bodyPr/>
          <a:lstStyle/>
          <a:p>
            <a:pPr eaLnBrk="1" hangingPunct="1"/>
            <a:r>
              <a:rPr lang="en-US" dirty="0" smtClean="0"/>
              <a:t>Libertarian – </a:t>
            </a:r>
            <a:r>
              <a:rPr lang="en-US" i="1" dirty="0" smtClean="0"/>
              <a:t>On Liberty</a:t>
            </a:r>
          </a:p>
          <a:p>
            <a:pPr eaLnBrk="1" hangingPunct="1">
              <a:buNone/>
            </a:pPr>
            <a:r>
              <a:rPr lang="en-US" dirty="0" smtClean="0"/>
              <a:t>people can do anything they like as long as it does not harm others </a:t>
            </a:r>
          </a:p>
          <a:p>
            <a:pPr eaLnBrk="1" hangingPunct="1"/>
            <a:r>
              <a:rPr lang="en-US" dirty="0" smtClean="0"/>
              <a:t>Moral and economic liberty</a:t>
            </a:r>
          </a:p>
          <a:p>
            <a:pPr eaLnBrk="1" hangingPunct="1"/>
            <a:r>
              <a:rPr lang="en-US" dirty="0" smtClean="0"/>
              <a:t>Free markets</a:t>
            </a:r>
          </a:p>
          <a:p>
            <a:pPr eaLnBrk="1" hangingPunct="1">
              <a:buNone/>
            </a:pPr>
            <a:r>
              <a:rPr lang="en-US" dirty="0" smtClean="0"/>
              <a:t>He believed that freedom would lead to the best possible outcome for society</a:t>
            </a:r>
            <a:endParaRPr lang="en-US" i="1" dirty="0" smtClean="0"/>
          </a:p>
          <a:p>
            <a:pPr eaLnBrk="1" hangingPunct="1"/>
            <a:endParaRPr lang="en-US"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2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62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625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62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Essence of Mill’s Theory</a:t>
            </a:r>
          </a:p>
        </p:txBody>
      </p:sp>
      <p:sp>
        <p:nvSpPr>
          <p:cNvPr id="12291" name="Rectangle 3"/>
          <p:cNvSpPr>
            <a:spLocks noGrp="1" noChangeArrowheads="1"/>
          </p:cNvSpPr>
          <p:nvPr>
            <p:ph type="body" idx="1"/>
          </p:nvPr>
        </p:nvSpPr>
        <p:spPr/>
        <p:txBody>
          <a:bodyPr/>
          <a:lstStyle/>
          <a:p>
            <a:pPr eaLnBrk="1" hangingPunct="1"/>
            <a:r>
              <a:rPr lang="en-US" sz="2800" dirty="0" smtClean="0"/>
              <a:t>Advocates and critics of Mill's views have argued that he does not take liberty - as an absolute standard of value and believed that -- equality and social progress are more important goals than liberty </a:t>
            </a:r>
          </a:p>
          <a:p>
            <a:pPr eaLnBrk="1" hangingPunct="1"/>
            <a:r>
              <a:rPr lang="en-US" sz="2800" dirty="0" smtClean="0"/>
              <a:t>He was interested in redistribution of income in order to achieve best possible outcome – the greatest happiness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n-US" sz="4000" smtClean="0"/>
              <a:t>How was J.S. Mill influenced by the ideas of Jeremy Bentham?</a:t>
            </a:r>
          </a:p>
        </p:txBody>
      </p:sp>
      <p:sp>
        <p:nvSpPr>
          <p:cNvPr id="21507" name="Rectangle 3"/>
          <p:cNvSpPr>
            <a:spLocks noGrp="1" noChangeArrowheads="1"/>
          </p:cNvSpPr>
          <p:nvPr>
            <p:ph type="body" idx="1"/>
          </p:nvPr>
        </p:nvSpPr>
        <p:spPr/>
        <p:txBody>
          <a:bodyPr>
            <a:normAutofit lnSpcReduction="10000"/>
          </a:bodyPr>
          <a:lstStyle/>
          <a:p>
            <a:pPr eaLnBrk="1" hangingPunct="1"/>
            <a:r>
              <a:rPr lang="en-US" sz="2800" dirty="0" smtClean="0"/>
              <a:t>Bentham's focus on social reform which was of interest to J.S. Mill, but Mill did not agree with Bentham on all matters</a:t>
            </a:r>
          </a:p>
          <a:p>
            <a:pPr lvl="1" eaLnBrk="1" hangingPunct="1"/>
            <a:r>
              <a:rPr lang="en-US" dirty="0" smtClean="0">
                <a:solidFill>
                  <a:srgbClr val="000000"/>
                </a:solidFill>
              </a:rPr>
              <a:t>Bentham treats all forms of happiness as equal, whereas Mill argues that intellectual and moral pleasures are superior to more physical forms of pleasure.</a:t>
            </a:r>
            <a:r>
              <a:rPr lang="en-US" dirty="0" smtClean="0"/>
              <a:t> </a:t>
            </a:r>
          </a:p>
          <a:p>
            <a:pPr lvl="1" eaLnBrk="1" hangingPunct="1"/>
            <a:r>
              <a:rPr lang="en-US" dirty="0" smtClean="0"/>
              <a:t>Mill not believe in the dogmatic view that pain/pleasure was the only way to analyze human behavior</a:t>
            </a:r>
          </a:p>
          <a:p>
            <a:pPr eaLnBrk="1" hangingPunct="1"/>
            <a:endParaRPr lang="en-US" sz="28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Ethics  </a:t>
            </a:r>
            <a:br>
              <a:rPr lang="en-US" dirty="0" smtClean="0"/>
            </a:br>
            <a:r>
              <a:rPr lang="en-US" dirty="0" smtClean="0"/>
              <a:t>Committee</a:t>
            </a:r>
            <a:endParaRPr lang="en-US" dirty="0"/>
          </a:p>
        </p:txBody>
      </p:sp>
    </p:spTree>
    <p:extLst>
      <p:ext uri="{BB962C8B-B14F-4D97-AF65-F5344CB8AC3E}">
        <p14:creationId xmlns:p14="http://schemas.microsoft.com/office/powerpoint/2010/main" val="6211756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Ethics Committee?</a:t>
            </a:r>
            <a:endParaRPr lang="en-US" dirty="0"/>
          </a:p>
        </p:txBody>
      </p:sp>
      <p:sp>
        <p:nvSpPr>
          <p:cNvPr id="3" name="Content Placeholder 2"/>
          <p:cNvSpPr>
            <a:spLocks noGrp="1"/>
          </p:cNvSpPr>
          <p:nvPr>
            <p:ph idx="1"/>
          </p:nvPr>
        </p:nvSpPr>
        <p:spPr/>
        <p:txBody>
          <a:bodyPr>
            <a:normAutofit/>
          </a:bodyPr>
          <a:lstStyle/>
          <a:p>
            <a:r>
              <a:rPr lang="en-US" dirty="0" smtClean="0"/>
              <a:t>An ethics committee is a committee formally designated to review and approve the initiation of involving human participants and to provide continuing review </a:t>
            </a:r>
            <a:r>
              <a:rPr lang="en-US" smtClean="0"/>
              <a:t>of Ethical </a:t>
            </a:r>
            <a:r>
              <a:rPr lang="en-US" dirty="0" smtClean="0"/>
              <a:t>practices </a:t>
            </a:r>
          </a:p>
          <a:p>
            <a:r>
              <a:rPr lang="en-US" dirty="0" smtClean="0"/>
              <a:t> Institutional Review Board = Ethics Committee</a:t>
            </a:r>
            <a:endParaRPr lang="en-US" dirty="0"/>
          </a:p>
        </p:txBody>
      </p:sp>
    </p:spTree>
    <p:extLst>
      <p:ext uri="{BB962C8B-B14F-4D97-AF65-F5344CB8AC3E}">
        <p14:creationId xmlns:p14="http://schemas.microsoft.com/office/powerpoint/2010/main" val="35005525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Responsibilities of an Ethics </a:t>
            </a:r>
            <a:br>
              <a:rPr lang="en-US" dirty="0" smtClean="0"/>
            </a:br>
            <a:r>
              <a:rPr lang="en-US" dirty="0" smtClean="0"/>
              <a:t>Committee</a:t>
            </a:r>
            <a:endParaRPr lang="en-US" dirty="0"/>
          </a:p>
        </p:txBody>
      </p:sp>
      <p:sp>
        <p:nvSpPr>
          <p:cNvPr id="3" name="Content Placeholder 2"/>
          <p:cNvSpPr>
            <a:spLocks noGrp="1"/>
          </p:cNvSpPr>
          <p:nvPr>
            <p:ph idx="1"/>
          </p:nvPr>
        </p:nvSpPr>
        <p:spPr/>
        <p:txBody>
          <a:bodyPr/>
          <a:lstStyle/>
          <a:p>
            <a:r>
              <a:rPr lang="en-US" dirty="0" smtClean="0"/>
              <a:t>The responsibility of an ethics committee is to ensure the protection of the rights, safety and well-being of participants involved in.</a:t>
            </a:r>
            <a:endParaRPr lang="en-US" dirty="0"/>
          </a:p>
        </p:txBody>
      </p:sp>
    </p:spTree>
    <p:extLst>
      <p:ext uri="{BB962C8B-B14F-4D97-AF65-F5344CB8AC3E}">
        <p14:creationId xmlns:p14="http://schemas.microsoft.com/office/powerpoint/2010/main" val="1725297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Composition of an Ethics </a:t>
            </a:r>
            <a:br>
              <a:rPr lang="en-US" dirty="0" smtClean="0"/>
            </a:br>
            <a:r>
              <a:rPr lang="en-US" dirty="0" smtClean="0"/>
              <a:t>Committee</a:t>
            </a:r>
            <a:endParaRPr lang="en-US" dirty="0"/>
          </a:p>
        </p:txBody>
      </p:sp>
      <p:sp>
        <p:nvSpPr>
          <p:cNvPr id="3" name="Content Placeholder 2"/>
          <p:cNvSpPr>
            <a:spLocks noGrp="1"/>
          </p:cNvSpPr>
          <p:nvPr>
            <p:ph idx="1"/>
          </p:nvPr>
        </p:nvSpPr>
        <p:spPr/>
        <p:txBody>
          <a:bodyPr/>
          <a:lstStyle/>
          <a:p>
            <a:pPr>
              <a:buNone/>
            </a:pPr>
            <a:r>
              <a:rPr lang="en-US" dirty="0" smtClean="0"/>
              <a:t>Collective qualifications and experience</a:t>
            </a:r>
          </a:p>
          <a:p>
            <a:r>
              <a:rPr lang="en-US" dirty="0" smtClean="0"/>
              <a:t>At least 5 members</a:t>
            </a:r>
          </a:p>
          <a:p>
            <a:r>
              <a:rPr lang="en-US" dirty="0" smtClean="0"/>
              <a:t>At least one member of Institution</a:t>
            </a:r>
          </a:p>
          <a:p>
            <a:r>
              <a:rPr lang="en-US" dirty="0" smtClean="0"/>
              <a:t>At least one member independent of the institution/study site.</a:t>
            </a:r>
            <a:endParaRPr lang="en-US" dirty="0"/>
          </a:p>
        </p:txBody>
      </p:sp>
    </p:spTree>
    <p:extLst>
      <p:ext uri="{BB962C8B-B14F-4D97-AF65-F5344CB8AC3E}">
        <p14:creationId xmlns:p14="http://schemas.microsoft.com/office/powerpoint/2010/main" val="35702695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Operation of an Ethics </a:t>
            </a:r>
            <a:br>
              <a:rPr lang="en-US" dirty="0" smtClean="0"/>
            </a:br>
            <a:r>
              <a:rPr lang="en-US" dirty="0" smtClean="0"/>
              <a:t>Committee</a:t>
            </a:r>
            <a:endParaRPr lang="en-US" dirty="0"/>
          </a:p>
        </p:txBody>
      </p:sp>
      <p:sp>
        <p:nvSpPr>
          <p:cNvPr id="3" name="Content Placeholder 2"/>
          <p:cNvSpPr>
            <a:spLocks noGrp="1"/>
          </p:cNvSpPr>
          <p:nvPr>
            <p:ph idx="1"/>
          </p:nvPr>
        </p:nvSpPr>
        <p:spPr/>
        <p:txBody>
          <a:bodyPr>
            <a:normAutofit/>
          </a:bodyPr>
          <a:lstStyle/>
          <a:p>
            <a:r>
              <a:rPr lang="en-US" dirty="0" smtClean="0"/>
              <a:t>EC members make decisions at announced meeting,  Only members independent of investors and sponsor can vote, members who participate in the review and discussion can vote.</a:t>
            </a:r>
          </a:p>
          <a:p>
            <a:pPr>
              <a:buNone/>
            </a:pPr>
            <a:r>
              <a:rPr lang="en-US" dirty="0" smtClean="0"/>
              <a:t>Head of Institution can provide information but cannot vote.</a:t>
            </a:r>
            <a:endParaRPr lang="en-US" dirty="0"/>
          </a:p>
        </p:txBody>
      </p:sp>
    </p:spTree>
    <p:extLst>
      <p:ext uri="{BB962C8B-B14F-4D97-AF65-F5344CB8AC3E}">
        <p14:creationId xmlns:p14="http://schemas.microsoft.com/office/powerpoint/2010/main" val="31076830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and Records</a:t>
            </a:r>
            <a:endParaRPr lang="en-US" dirty="0"/>
          </a:p>
        </p:txBody>
      </p:sp>
      <p:sp>
        <p:nvSpPr>
          <p:cNvPr id="3" name="Content Placeholder 2"/>
          <p:cNvSpPr>
            <a:spLocks noGrp="1"/>
          </p:cNvSpPr>
          <p:nvPr>
            <p:ph idx="1"/>
          </p:nvPr>
        </p:nvSpPr>
        <p:spPr/>
        <p:txBody>
          <a:bodyPr/>
          <a:lstStyle/>
          <a:p>
            <a:r>
              <a:rPr lang="en-US" dirty="0" smtClean="0"/>
              <a:t>Maintain a list of EC members</a:t>
            </a:r>
          </a:p>
          <a:p>
            <a:r>
              <a:rPr lang="en-US" dirty="0" smtClean="0"/>
              <a:t>Follow written procedures</a:t>
            </a:r>
          </a:p>
          <a:p>
            <a:r>
              <a:rPr lang="en-US" dirty="0" smtClean="0"/>
              <a:t>Retain records for at least 3 years after completion of study</a:t>
            </a:r>
            <a:endParaRPr lang="en-US" dirty="0"/>
          </a:p>
        </p:txBody>
      </p:sp>
    </p:spTree>
    <p:extLst>
      <p:ext uri="{BB962C8B-B14F-4D97-AF65-F5344CB8AC3E}">
        <p14:creationId xmlns:p14="http://schemas.microsoft.com/office/powerpoint/2010/main" val="668781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ETHICAL CONDUCT</a:t>
            </a:r>
            <a:endParaRPr lang="en-US" dirty="0"/>
          </a:p>
        </p:txBody>
      </p:sp>
      <p:sp>
        <p:nvSpPr>
          <p:cNvPr id="3" name="Content Placeholder 2"/>
          <p:cNvSpPr>
            <a:spLocks noGrp="1"/>
          </p:cNvSpPr>
          <p:nvPr>
            <p:ph idx="1"/>
          </p:nvPr>
        </p:nvSpPr>
        <p:spPr/>
        <p:txBody>
          <a:bodyPr/>
          <a:lstStyle/>
          <a:p>
            <a:r>
              <a:rPr lang="en-US" dirty="0" smtClean="0"/>
              <a:t>Theories of ethics present standards by which a person can analyze and evaluate his or her own moral conduct.</a:t>
            </a:r>
          </a:p>
          <a:p>
            <a:r>
              <a:rPr lang="en-US" dirty="0" smtClean="0"/>
              <a:t>Over the centuries, two different philosophical frameworks developed:  </a:t>
            </a:r>
          </a:p>
          <a:p>
            <a:r>
              <a:rPr lang="en-US" dirty="0" smtClean="0"/>
              <a:t>Ethical standards based on universal duties (Deontology) and Ethical standards based on consequences (Utilitarianism).</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ETHICS OFFICER</a:t>
            </a:r>
            <a:r>
              <a:rPr lang="en-US" dirty="0"/>
              <a:t/>
            </a:r>
            <a:br>
              <a:rPr lang="en-US" dirty="0"/>
            </a:br>
            <a:endParaRPr lang="en-US" dirty="0"/>
          </a:p>
        </p:txBody>
      </p:sp>
    </p:spTree>
    <p:extLst>
      <p:ext uri="{BB962C8B-B14F-4D97-AF65-F5344CB8AC3E}">
        <p14:creationId xmlns:p14="http://schemas.microsoft.com/office/powerpoint/2010/main" val="12958156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ETHICS OFFICER</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Ø"/>
            </a:pPr>
            <a:r>
              <a:rPr lang="en-US" dirty="0"/>
              <a:t>An ethics officer is someone who aligns the practices of a workplace with the stated ethics and beliefs of that </a:t>
            </a:r>
            <a:r>
              <a:rPr lang="en-US" dirty="0" smtClean="0"/>
              <a:t>workplace and holding </a:t>
            </a:r>
            <a:r>
              <a:rPr lang="en-US" dirty="0"/>
              <a:t>people accountable to </a:t>
            </a:r>
            <a:r>
              <a:rPr lang="en-US" u="sng" dirty="0">
                <a:hlinkClick r:id="rId2"/>
              </a:rPr>
              <a:t>ethical standards</a:t>
            </a:r>
            <a:r>
              <a:rPr lang="en-US" dirty="0"/>
              <a:t>.</a:t>
            </a:r>
          </a:p>
          <a:p>
            <a:pPr>
              <a:buFont typeface="Wingdings" panose="05000000000000000000" pitchFamily="2" charset="2"/>
              <a:buChar char="Ø"/>
            </a:pPr>
            <a:r>
              <a:rPr lang="en-US" dirty="0"/>
              <a:t>Ethics officers are an increasingly common sight in the business community, and they can also be found at colleges and universities, where ethical conduct is often an issue of grave concern for students and staff.</a:t>
            </a:r>
          </a:p>
          <a:p>
            <a:pPr>
              <a:buFont typeface="Wingdings" panose="05000000000000000000" pitchFamily="2" charset="2"/>
              <a:buChar char="Ø"/>
            </a:pPr>
            <a:r>
              <a:rPr lang="en-US" dirty="0"/>
              <a:t>Special qualifications are not required to act as an ethics officer, although people in this position generally tend to have excellent ethics.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36130180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EO’s - Objective </a:t>
            </a:r>
            <a:r>
              <a:rPr lang="en-US" dirty="0"/>
              <a:t/>
            </a:r>
            <a:br>
              <a:rPr lang="en-US" dirty="0"/>
            </a:br>
            <a:endParaRPr lang="en-US" dirty="0"/>
          </a:p>
        </p:txBody>
      </p:sp>
      <p:sp>
        <p:nvSpPr>
          <p:cNvPr id="3" name="Content Placeholder 2"/>
          <p:cNvSpPr>
            <a:spLocks noGrp="1"/>
          </p:cNvSpPr>
          <p:nvPr>
            <p:ph idx="1"/>
          </p:nvPr>
        </p:nvSpPr>
        <p:spPr/>
        <p:txBody>
          <a:bodyPr/>
          <a:lstStyle/>
          <a:p>
            <a:pPr>
              <a:buNone/>
            </a:pPr>
            <a:r>
              <a:rPr lang="en-US" dirty="0"/>
              <a:t>The ethics officer serves as the organization's </a:t>
            </a:r>
            <a:r>
              <a:rPr lang="en-US" dirty="0" smtClean="0"/>
              <a:t>:-</a:t>
            </a:r>
          </a:p>
          <a:p>
            <a:pPr>
              <a:buFont typeface="Wingdings" panose="05000000000000000000" pitchFamily="2" charset="2"/>
              <a:buChar char="ü"/>
            </a:pPr>
            <a:r>
              <a:rPr lang="en-US" dirty="0" smtClean="0"/>
              <a:t>internal </a:t>
            </a:r>
            <a:r>
              <a:rPr lang="en-US" dirty="0"/>
              <a:t>control point for ethics and improprieties</a:t>
            </a:r>
            <a:r>
              <a:rPr lang="en-US" dirty="0" smtClean="0"/>
              <a:t>,</a:t>
            </a:r>
          </a:p>
          <a:p>
            <a:pPr>
              <a:buFont typeface="Wingdings" panose="05000000000000000000" pitchFamily="2" charset="2"/>
              <a:buChar char="ü"/>
            </a:pPr>
            <a:r>
              <a:rPr lang="en-US" dirty="0" smtClean="0"/>
              <a:t> </a:t>
            </a:r>
            <a:r>
              <a:rPr lang="en-US" dirty="0"/>
              <a:t>allegations, </a:t>
            </a:r>
            <a:endParaRPr lang="en-US" dirty="0" smtClean="0"/>
          </a:p>
          <a:p>
            <a:pPr>
              <a:buFont typeface="Wingdings" panose="05000000000000000000" pitchFamily="2" charset="2"/>
              <a:buChar char="ü"/>
            </a:pPr>
            <a:r>
              <a:rPr lang="en-US" dirty="0" smtClean="0"/>
              <a:t>complaints</a:t>
            </a:r>
            <a:r>
              <a:rPr lang="en-US" dirty="0"/>
              <a:t>, </a:t>
            </a:r>
            <a:endParaRPr lang="en-US" dirty="0" smtClean="0"/>
          </a:p>
          <a:p>
            <a:pPr>
              <a:buFont typeface="Wingdings" panose="05000000000000000000" pitchFamily="2" charset="2"/>
              <a:buChar char="ü"/>
            </a:pPr>
            <a:r>
              <a:rPr lang="en-US" dirty="0" smtClean="0"/>
              <a:t>conflicts </a:t>
            </a:r>
            <a:r>
              <a:rPr lang="en-US" dirty="0"/>
              <a:t>of interest </a:t>
            </a:r>
            <a:endParaRPr lang="en-US" dirty="0" smtClean="0"/>
          </a:p>
          <a:p>
            <a:pPr>
              <a:buFont typeface="Wingdings" panose="05000000000000000000" pitchFamily="2" charset="2"/>
              <a:buChar char="ü"/>
            </a:pPr>
            <a:r>
              <a:rPr lang="en-US" dirty="0" smtClean="0"/>
              <a:t>provides </a:t>
            </a:r>
            <a:r>
              <a:rPr lang="en-US" dirty="0"/>
              <a:t>corporate leadership and advice on corporate governance issues. </a:t>
            </a:r>
          </a:p>
          <a:p>
            <a:endParaRPr lang="en-US" dirty="0"/>
          </a:p>
        </p:txBody>
      </p:sp>
    </p:spTree>
    <p:extLst>
      <p:ext uri="{BB962C8B-B14F-4D97-AF65-F5344CB8AC3E}">
        <p14:creationId xmlns:p14="http://schemas.microsoft.com/office/powerpoint/2010/main" val="26895976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Essential Functions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eriod"/>
            </a:pPr>
            <a:r>
              <a:rPr lang="en-US" dirty="0"/>
              <a:t>Develops and </a:t>
            </a:r>
            <a:r>
              <a:rPr lang="en-US" dirty="0" smtClean="0"/>
              <a:t>circulates </a:t>
            </a:r>
            <a:r>
              <a:rPr lang="en-US" dirty="0"/>
              <a:t>corporate ethics statements, policies and supporting forms/acknowledgements. </a:t>
            </a:r>
          </a:p>
          <a:p>
            <a:pPr marL="514350" lvl="0" indent="-514350">
              <a:buFont typeface="+mj-lt"/>
              <a:buAutoNum type="arabicPeriod"/>
            </a:pPr>
            <a:r>
              <a:rPr lang="en-US" dirty="0"/>
              <a:t>Provides an internal review of other corporate</a:t>
            </a:r>
            <a:r>
              <a:rPr lang="en-US" u="sng" dirty="0"/>
              <a:t> </a:t>
            </a:r>
            <a:r>
              <a:rPr lang="en-US" dirty="0"/>
              <a:t>policies</a:t>
            </a:r>
            <a:r>
              <a:rPr lang="en-US" u="sng" dirty="0"/>
              <a:t> </a:t>
            </a:r>
            <a:r>
              <a:rPr lang="en-US" dirty="0"/>
              <a:t>to ensure corporate consistency and integration with the corporation's ethics philosophies. Integrates the corporate ethics message throughout the corporate culture. </a:t>
            </a:r>
          </a:p>
          <a:p>
            <a:pPr marL="514350" lvl="0" indent="-514350">
              <a:buFont typeface="+mj-lt"/>
              <a:buAutoNum type="arabicPeriod"/>
            </a:pPr>
            <a:r>
              <a:rPr lang="en-US" dirty="0"/>
              <a:t>Oversees the development and implementation of corporate ethics and conflict-of-interest training and conducts ethical decision-making training for senior management on ethics issues and avoiding conflicts of interest. </a:t>
            </a:r>
          </a:p>
          <a:p>
            <a:pPr marL="0" indent="0">
              <a:buNone/>
            </a:pPr>
            <a:endParaRPr lang="en-US" dirty="0"/>
          </a:p>
        </p:txBody>
      </p:sp>
    </p:spTree>
    <p:extLst>
      <p:ext uri="{BB962C8B-B14F-4D97-AF65-F5344CB8AC3E}">
        <p14:creationId xmlns:p14="http://schemas.microsoft.com/office/powerpoint/2010/main" val="13091412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Essential Functions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marL="0" lvl="0" indent="0">
              <a:buNone/>
            </a:pPr>
            <a:r>
              <a:rPr lang="en-US" dirty="0" smtClean="0"/>
              <a:t>4. Develops </a:t>
            </a:r>
            <a:r>
              <a:rPr lang="en-US" dirty="0"/>
              <a:t>and maintains confidential procedures for the handling and processing of complaints and allegations. Provides processes for the confidential hearing of employee issues related to the ethics or conflicts. </a:t>
            </a:r>
            <a:endParaRPr lang="en-US" dirty="0" smtClean="0"/>
          </a:p>
          <a:p>
            <a:pPr marL="0" lvl="0" indent="0">
              <a:buNone/>
            </a:pPr>
            <a:r>
              <a:rPr lang="en-US" dirty="0" smtClean="0"/>
              <a:t>5. Maintains </a:t>
            </a:r>
            <a:r>
              <a:rPr lang="en-US" dirty="0"/>
              <a:t>an up-to-date knowledge and understanding of corporate governance requirements, compliance and reporting responsibilities, and related legal benchmarks from federal and state law.</a:t>
            </a:r>
          </a:p>
          <a:p>
            <a:pPr marL="0" indent="0">
              <a:buNone/>
            </a:pPr>
            <a:endParaRPr lang="en-US" dirty="0"/>
          </a:p>
        </p:txBody>
      </p:sp>
    </p:spTree>
    <p:extLst>
      <p:ext uri="{BB962C8B-B14F-4D97-AF65-F5344CB8AC3E}">
        <p14:creationId xmlns:p14="http://schemas.microsoft.com/office/powerpoint/2010/main" val="9809364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685800" y="609600"/>
            <a:ext cx="7086600" cy="1015663"/>
          </a:xfrm>
          <a:prstGeom prst="rect">
            <a:avLst/>
          </a:prstGeom>
          <a:noFill/>
          <a:ln w="9525">
            <a:noFill/>
            <a:miter lim="800000"/>
            <a:headEnd/>
            <a:tailEnd/>
          </a:ln>
        </p:spPr>
        <p:txBody>
          <a:bodyPr anchor="ctr">
            <a:spAutoFit/>
          </a:bodyPr>
          <a:lstStyle/>
          <a:p>
            <a:pPr algn="ctr"/>
            <a:r>
              <a:rPr lang="en-US" sz="6000" i="1" dirty="0">
                <a:latin typeface="Perpetua" pitchFamily="18" charset="0"/>
              </a:rPr>
              <a:t>Ethics in </a:t>
            </a:r>
            <a:r>
              <a:rPr lang="en-US" sz="6000" i="1" dirty="0" smtClean="0">
                <a:latin typeface="Perpetua" pitchFamily="18" charset="0"/>
              </a:rPr>
              <a:t>finance</a:t>
            </a:r>
            <a:endParaRPr lang="en-US" sz="6000" i="1" dirty="0">
              <a:latin typeface="Perpetua" pitchFamily="18" charset="0"/>
            </a:endParaRPr>
          </a:p>
        </p:txBody>
      </p:sp>
    </p:spTree>
  </p:cSld>
  <p:clrMapOvr>
    <a:masterClrMapping/>
  </p:clrMapOvr>
  <p:transition>
    <p:wip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ChangeArrowheads="1"/>
          </p:cNvSpPr>
          <p:nvPr/>
        </p:nvSpPr>
        <p:spPr bwMode="auto">
          <a:xfrm>
            <a:off x="533400" y="2209800"/>
            <a:ext cx="8001000" cy="3786188"/>
          </a:xfrm>
          <a:prstGeom prst="rect">
            <a:avLst/>
          </a:prstGeom>
          <a:noFill/>
          <a:ln w="9525">
            <a:noFill/>
            <a:miter lim="800000"/>
            <a:headEnd/>
            <a:tailEnd/>
          </a:ln>
        </p:spPr>
        <p:txBody>
          <a:bodyPr anchor="ctr">
            <a:spAutoFit/>
          </a:bodyPr>
          <a:lstStyle/>
          <a:p>
            <a:pPr>
              <a:buFont typeface="Arial" charset="0"/>
              <a:buChar char="•"/>
            </a:pPr>
            <a:r>
              <a:rPr lang="en-US" sz="2400">
                <a:cs typeface="Times New Roman" pitchFamily="18" charset="0"/>
              </a:rPr>
              <a:t>When you think about it, you realize that you put your hard-earned savings in the care of financial firms – asset managers, banks, insurance, and all kinds of funds – and you trust them to look after the money. </a:t>
            </a:r>
          </a:p>
          <a:p>
            <a:pPr>
              <a:buFont typeface="Arial" charset="0"/>
              <a:buChar char="•"/>
            </a:pPr>
            <a:endParaRPr lang="en-US" sz="2400">
              <a:cs typeface="Times New Roman" pitchFamily="18" charset="0"/>
            </a:endParaRPr>
          </a:p>
          <a:p>
            <a:pPr>
              <a:buFont typeface="Arial" charset="0"/>
              <a:buChar char="•"/>
            </a:pPr>
            <a:r>
              <a:rPr lang="en-US" sz="2400">
                <a:cs typeface="Times New Roman" pitchFamily="18" charset="0"/>
              </a:rPr>
              <a:t>You want the best return, but there is a balance between risk and reward. </a:t>
            </a:r>
          </a:p>
          <a:p>
            <a:pPr>
              <a:buFont typeface="Arial" charset="0"/>
              <a:buChar char="•"/>
            </a:pPr>
            <a:endParaRPr lang="en-US" sz="2400">
              <a:cs typeface="Times New Roman" pitchFamily="18" charset="0"/>
            </a:endParaRPr>
          </a:p>
          <a:p>
            <a:pPr>
              <a:buFont typeface="Arial" charset="0"/>
              <a:buChar char="•"/>
            </a:pPr>
            <a:r>
              <a:rPr lang="en-US" sz="2400">
                <a:cs typeface="Times New Roman" pitchFamily="18" charset="0"/>
              </a:rPr>
              <a:t>You need to feel confident that you can trust the finance professionals to act with integrity, in your interests.</a:t>
            </a:r>
            <a:endParaRPr lang="en-US" sz="3600"/>
          </a:p>
        </p:txBody>
      </p:sp>
      <p:sp>
        <p:nvSpPr>
          <p:cNvPr id="3" name="TextBox 2"/>
          <p:cNvSpPr txBox="1"/>
          <p:nvPr/>
        </p:nvSpPr>
        <p:spPr>
          <a:xfrm>
            <a:off x="457200" y="457200"/>
            <a:ext cx="8305800" cy="1200150"/>
          </a:xfrm>
          <a:prstGeom prst="rect">
            <a:avLst/>
          </a:prstGeom>
          <a:noFill/>
        </p:spPr>
        <p:txBody>
          <a:bodyPr>
            <a:spAutoFit/>
          </a:bodyPr>
          <a:lstStyle/>
          <a:p>
            <a:pPr algn="ctr" fontAlgn="auto">
              <a:spcBef>
                <a:spcPts val="0"/>
              </a:spcBef>
              <a:spcAft>
                <a:spcPts val="0"/>
              </a:spcAft>
              <a:defRPr/>
            </a:pPr>
            <a:r>
              <a:rPr lang="en-US" sz="3600" dirty="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Why is it important to worry about ethics in finance?</a:t>
            </a:r>
            <a:endParaRPr lang="en-US" sz="3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305800" cy="646113"/>
          </a:xfrm>
          <a:prstGeom prst="rect">
            <a:avLst/>
          </a:prstGeom>
          <a:noFill/>
        </p:spPr>
        <p:txBody>
          <a:bodyPr>
            <a:spAutoFit/>
          </a:bodyPr>
          <a:lstStyle/>
          <a:p>
            <a:pPr algn="ctr" fontAlgn="auto">
              <a:spcBef>
                <a:spcPts val="0"/>
              </a:spcBef>
              <a:spcAft>
                <a:spcPts val="0"/>
              </a:spcAft>
              <a:defRPr/>
            </a:pPr>
            <a:r>
              <a:rPr lang="en-US" sz="3600" u="sng" dirty="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Financial sector in INDIA </a:t>
            </a:r>
            <a:endParaRPr lang="en-US" sz="3600" u="sng"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195" name="TextBox 3"/>
          <p:cNvSpPr txBox="1">
            <a:spLocks noChangeArrowheads="1"/>
          </p:cNvSpPr>
          <p:nvPr/>
        </p:nvSpPr>
        <p:spPr bwMode="auto">
          <a:xfrm>
            <a:off x="228600" y="1524000"/>
            <a:ext cx="8534400" cy="6186309"/>
          </a:xfrm>
          <a:prstGeom prst="rect">
            <a:avLst/>
          </a:prstGeom>
          <a:noFill/>
          <a:ln w="9525">
            <a:noFill/>
            <a:miter lim="800000"/>
            <a:headEnd/>
            <a:tailEnd/>
          </a:ln>
        </p:spPr>
        <p:txBody>
          <a:bodyPr wrap="square">
            <a:spAutoFit/>
          </a:bodyPr>
          <a:lstStyle/>
          <a:p>
            <a:r>
              <a:rPr lang="en-US" b="1" u="sng" dirty="0">
                <a:latin typeface="Times New Roman" pitchFamily="18" charset="0"/>
                <a:cs typeface="Times New Roman" pitchFamily="18" charset="0"/>
              </a:rPr>
              <a:t>REGULATORS</a:t>
            </a:r>
          </a:p>
          <a:p>
            <a:endParaRPr lang="en-US" b="1" i="1" dirty="0">
              <a:latin typeface="Times New Roman" pitchFamily="18" charset="0"/>
              <a:cs typeface="Times New Roman" pitchFamily="18" charset="0"/>
            </a:endParaRPr>
          </a:p>
          <a:p>
            <a:r>
              <a:rPr lang="en-US" b="1" dirty="0">
                <a:latin typeface="Times New Roman" pitchFamily="18" charset="0"/>
                <a:cs typeface="Times New Roman" pitchFamily="18" charset="0"/>
              </a:rPr>
              <a:t>RBI, </a:t>
            </a:r>
            <a:r>
              <a:rPr lang="en-US" b="1" dirty="0"/>
              <a:t>Reserve Bank of </a:t>
            </a:r>
            <a:r>
              <a:rPr lang="en-US" b="1" dirty="0" smtClean="0"/>
              <a:t>India</a:t>
            </a:r>
            <a:r>
              <a:rPr lang="en-US" dirty="0" smtClean="0"/>
              <a:t>.</a:t>
            </a:r>
          </a:p>
          <a:p>
            <a:r>
              <a:rPr lang="en-US" b="1" dirty="0" smtClean="0">
                <a:latin typeface="Times New Roman" pitchFamily="18" charset="0"/>
                <a:cs typeface="Times New Roman" pitchFamily="18" charset="0"/>
              </a:rPr>
              <a:t>SEBI</a:t>
            </a:r>
            <a:r>
              <a:rPr lang="en-US" b="1" dirty="0">
                <a:latin typeface="Times New Roman" pitchFamily="18" charset="0"/>
                <a:cs typeface="Times New Roman" pitchFamily="18" charset="0"/>
              </a:rPr>
              <a:t>, </a:t>
            </a:r>
            <a:r>
              <a:rPr lang="en-US" dirty="0" smtClean="0"/>
              <a:t>The </a:t>
            </a:r>
            <a:r>
              <a:rPr lang="en-US" dirty="0"/>
              <a:t>Securities and Exchange Board of India .</a:t>
            </a:r>
            <a:endParaRPr lang="en-US" dirty="0" smtClean="0"/>
          </a:p>
          <a:p>
            <a:r>
              <a:rPr lang="en-US" b="1" dirty="0">
                <a:latin typeface="Times New Roman" pitchFamily="18" charset="0"/>
                <a:cs typeface="Times New Roman" pitchFamily="18" charset="0"/>
              </a:rPr>
              <a:t>FMC, </a:t>
            </a:r>
            <a:r>
              <a:rPr lang="en-US" dirty="0"/>
              <a:t>Forward Markets Commission</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IRDA,</a:t>
            </a:r>
            <a:r>
              <a:rPr lang="en-US" dirty="0"/>
              <a:t> Insurance Regulatory and Development Authority</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PFRDA</a:t>
            </a:r>
            <a:r>
              <a:rPr lang="en-US" b="1" dirty="0">
                <a:latin typeface="Times New Roman" pitchFamily="18" charset="0"/>
                <a:cs typeface="Times New Roman" pitchFamily="18" charset="0"/>
              </a:rPr>
              <a:t>, </a:t>
            </a:r>
            <a:r>
              <a:rPr lang="en-US" b="1" dirty="0" smtClean="0"/>
              <a:t>Pension </a:t>
            </a:r>
            <a:r>
              <a:rPr lang="en-US" b="1" dirty="0"/>
              <a:t>Fund Regulatory Development Authority</a:t>
            </a:r>
            <a:r>
              <a:rPr lang="en-US" dirty="0"/>
              <a:t> </a:t>
            </a:r>
            <a:endParaRPr lang="en-US" b="1" dirty="0" smtClean="0">
              <a:latin typeface="Times New Roman" pitchFamily="18" charset="0"/>
              <a:cs typeface="Times New Roman" pitchFamily="18" charset="0"/>
            </a:endParaRPr>
          </a:p>
          <a:p>
            <a:r>
              <a:rPr lang="en-US" b="1" dirty="0" err="1" smtClean="0">
                <a:latin typeface="Times New Roman" pitchFamily="18" charset="0"/>
                <a:cs typeface="Times New Roman" pitchFamily="18" charset="0"/>
              </a:rPr>
              <a:t>MoF</a:t>
            </a:r>
            <a:r>
              <a:rPr lang="en-US" b="1" dirty="0" smtClean="0">
                <a:latin typeface="Times New Roman" pitchFamily="18" charset="0"/>
                <a:cs typeface="Times New Roman" pitchFamily="18" charset="0"/>
              </a:rPr>
              <a:t>, </a:t>
            </a:r>
            <a:r>
              <a:rPr lang="en-US" dirty="0"/>
              <a:t>Ministry Of Finance</a:t>
            </a:r>
            <a:endParaRPr lang="en-US" b="1" dirty="0" smtClean="0">
              <a:latin typeface="Times New Roman" pitchFamily="18" charset="0"/>
              <a:cs typeface="Times New Roman" pitchFamily="18" charset="0"/>
            </a:endParaRPr>
          </a:p>
          <a:p>
            <a:endParaRPr lang="en-US" b="1" dirty="0">
              <a:latin typeface="Times New Roman" pitchFamily="18" charset="0"/>
              <a:cs typeface="Times New Roman" pitchFamily="18" charset="0"/>
            </a:endParaRPr>
          </a:p>
          <a:p>
            <a:r>
              <a:rPr lang="en-US" b="1" i="1" u="sng" dirty="0">
                <a:latin typeface="Times New Roman" pitchFamily="18" charset="0"/>
                <a:cs typeface="Times New Roman" pitchFamily="18" charset="0"/>
              </a:rPr>
              <a:t>MARKETS</a:t>
            </a:r>
          </a:p>
          <a:p>
            <a:endParaRPr lang="en-US" b="1" i="1" u="sng" dirty="0">
              <a:latin typeface="Times New Roman" pitchFamily="18" charset="0"/>
              <a:cs typeface="Times New Roman" pitchFamily="18" charset="0"/>
            </a:endParaRPr>
          </a:p>
          <a:p>
            <a:r>
              <a:rPr lang="en-US" b="1" dirty="0">
                <a:latin typeface="Times New Roman" pitchFamily="18" charset="0"/>
                <a:cs typeface="Times New Roman" pitchFamily="18" charset="0"/>
              </a:rPr>
              <a:t>Commodities, equities, debt , foreign exchange</a:t>
            </a:r>
          </a:p>
          <a:p>
            <a:r>
              <a:rPr lang="en-US" b="1" u="sng" dirty="0" smtClean="0">
                <a:latin typeface="Times New Roman" pitchFamily="18" charset="0"/>
                <a:cs typeface="Times New Roman" pitchFamily="18" charset="0"/>
              </a:rPr>
              <a:t>PLAYERS</a:t>
            </a:r>
            <a:endParaRPr lang="en-US" b="1" u="sng" dirty="0">
              <a:latin typeface="Times New Roman" pitchFamily="18" charset="0"/>
              <a:cs typeface="Times New Roman" pitchFamily="18" charset="0"/>
            </a:endParaRPr>
          </a:p>
          <a:p>
            <a:endParaRPr lang="en-US" b="1" i="1" dirty="0">
              <a:latin typeface="Times New Roman" pitchFamily="18" charset="0"/>
              <a:cs typeface="Times New Roman" pitchFamily="18" charset="0"/>
            </a:endParaRPr>
          </a:p>
          <a:p>
            <a:r>
              <a:rPr lang="en-US" b="1" dirty="0">
                <a:latin typeface="Times New Roman" pitchFamily="18" charset="0"/>
                <a:cs typeface="Times New Roman" pitchFamily="18" charset="0"/>
              </a:rPr>
              <a:t>Brokers, firms, banks, financial institutions, FII </a:t>
            </a:r>
            <a:r>
              <a:rPr lang="en-US" b="1" dirty="0" smtClean="0">
                <a:latin typeface="Times New Roman" pitchFamily="18" charset="0"/>
                <a:cs typeface="Times New Roman" pitchFamily="18" charset="0"/>
              </a:rPr>
              <a:t>(</a:t>
            </a:r>
            <a:r>
              <a:rPr lang="en-US" b="1" dirty="0"/>
              <a:t>Foreign Institutional </a:t>
            </a:r>
            <a:r>
              <a:rPr lang="en-US" b="1" dirty="0" smtClean="0"/>
              <a:t>Investment)</a:t>
            </a:r>
            <a:r>
              <a:rPr lang="en-US" b="1" dirty="0" smtClean="0">
                <a:latin typeface="Times New Roman" pitchFamily="18" charset="0"/>
                <a:cs typeface="Times New Roman" pitchFamily="18" charset="0"/>
              </a:rPr>
              <a:t>,</a:t>
            </a:r>
            <a:r>
              <a:rPr lang="en-US" b="1" dirty="0">
                <a:latin typeface="Times New Roman" pitchFamily="18" charset="0"/>
                <a:cs typeface="Times New Roman" pitchFamily="18" charset="0"/>
              </a:rPr>
              <a:t>mutual fund managers, investors, exchanges, depositories, </a:t>
            </a:r>
            <a:r>
              <a:rPr lang="en-US" b="1" dirty="0" smtClean="0">
                <a:latin typeface="Times New Roman" pitchFamily="18" charset="0"/>
                <a:cs typeface="Times New Roman" pitchFamily="18" charset="0"/>
              </a:rPr>
              <a:t>custodians, registrars</a:t>
            </a:r>
            <a:endParaRPr lang="en-US" b="1" dirty="0">
              <a:latin typeface="Times New Roman" pitchFamily="18" charset="0"/>
              <a:cs typeface="Times New Roman" pitchFamily="18" charset="0"/>
            </a:endParaRPr>
          </a:p>
          <a:p>
            <a:endParaRPr lang="en-US" b="1" i="1" u="sng" dirty="0">
              <a:latin typeface="Times New Roman" pitchFamily="18" charset="0"/>
              <a:cs typeface="Times New Roman" pitchFamily="18" charset="0"/>
            </a:endParaRPr>
          </a:p>
          <a:p>
            <a:endParaRPr lang="en-US" b="1" i="1" u="sng" dirty="0">
              <a:latin typeface="Times New Roman" pitchFamily="18" charset="0"/>
              <a:cs typeface="Times New Roman" pitchFamily="18" charset="0"/>
            </a:endParaRPr>
          </a:p>
          <a:p>
            <a:endParaRPr lang="en-US" b="1" i="1" u="sng" dirty="0">
              <a:latin typeface="Times New Roman" pitchFamily="18" charset="0"/>
              <a:cs typeface="Times New Roman" pitchFamily="18" charset="0"/>
            </a:endParaRPr>
          </a:p>
          <a:p>
            <a:endParaRPr lang="en-US" b="1" i="1" u="sng" dirty="0">
              <a:latin typeface="Times New Roman" pitchFamily="18" charset="0"/>
              <a:cs typeface="Times New Roman" pitchFamily="18" charset="0"/>
            </a:endParaRPr>
          </a:p>
          <a:p>
            <a:endParaRPr lang="en-US" b="1" dirty="0">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066800" y="533400"/>
            <a:ext cx="6705600" cy="1077218"/>
          </a:xfrm>
          <a:prstGeom prst="rect">
            <a:avLst/>
          </a:prstGeom>
          <a:noFill/>
          <a:ln w="9525">
            <a:noFill/>
            <a:miter lim="800000"/>
            <a:headEnd/>
            <a:tailEnd/>
          </a:ln>
          <a:effectLst/>
        </p:spPr>
        <p:txBody>
          <a:bodyPr wrap="square" anchor="ctr">
            <a:spAutoFit/>
          </a:bodyPr>
          <a:lstStyle/>
          <a:p>
            <a:pPr algn="ctr">
              <a:defRPr/>
            </a:pPr>
            <a:r>
              <a:rPr lang="en-US" sz="3200" b="1" i="1" u="sng" dirty="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ETHICAL </a:t>
            </a:r>
            <a:r>
              <a:rPr lang="en-US" sz="3200" b="1" i="1" u="sng"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VIOLATIONS </a:t>
            </a:r>
          </a:p>
          <a:p>
            <a:pPr algn="ctr">
              <a:defRPr/>
            </a:pPr>
            <a:r>
              <a:rPr lang="en-US" sz="3200" b="1" i="1"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(finance related)</a:t>
            </a:r>
            <a:endParaRPr lang="en-US" sz="6000" i="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219" name="TextBox 2"/>
          <p:cNvSpPr txBox="1">
            <a:spLocks noChangeArrowheads="1"/>
          </p:cNvSpPr>
          <p:nvPr/>
        </p:nvSpPr>
        <p:spPr bwMode="auto">
          <a:xfrm>
            <a:off x="609600" y="1571612"/>
            <a:ext cx="8001000" cy="5016758"/>
          </a:xfrm>
          <a:prstGeom prst="rect">
            <a:avLst/>
          </a:prstGeom>
          <a:noFill/>
          <a:ln w="9525">
            <a:noFill/>
            <a:miter lim="800000"/>
            <a:headEnd/>
            <a:tailEnd/>
          </a:ln>
        </p:spPr>
        <p:txBody>
          <a:bodyPr wrap="square">
            <a:spAutoFit/>
          </a:bodyPr>
          <a:lstStyle/>
          <a:p>
            <a:pPr marL="342900" indent="-342900">
              <a:buFont typeface="Franklin Gothic Book" pitchFamily="34" charset="0"/>
              <a:buAutoNum type="arabicPeriod"/>
            </a:pPr>
            <a:r>
              <a:rPr lang="en-US" sz="2800" b="1" dirty="0">
                <a:latin typeface="Times New Roman" pitchFamily="18" charset="0"/>
                <a:cs typeface="Times New Roman" pitchFamily="18" charset="0"/>
              </a:rPr>
              <a:t>Insider </a:t>
            </a:r>
            <a:r>
              <a:rPr lang="en-US" sz="2800" b="1" dirty="0" smtClean="0">
                <a:latin typeface="Times New Roman" pitchFamily="18" charset="0"/>
                <a:cs typeface="Times New Roman" pitchFamily="18" charset="0"/>
              </a:rPr>
              <a:t>trading</a:t>
            </a:r>
          </a:p>
          <a:p>
            <a:pPr marL="342900" indent="-342900"/>
            <a:endParaRPr lang="en-US" sz="2800" b="1" dirty="0" smtClean="0">
              <a:latin typeface="Times New Roman" pitchFamily="18" charset="0"/>
              <a:cs typeface="Times New Roman" pitchFamily="18" charset="0"/>
            </a:endParaRPr>
          </a:p>
          <a:p>
            <a:pPr marL="800100" lvl="1" indent="-342900">
              <a:buFont typeface="Arial" pitchFamily="34" charset="0"/>
              <a:buChar char="•"/>
            </a:pPr>
            <a:r>
              <a:rPr lang="en-US" sz="2400" b="1" dirty="0" smtClean="0">
                <a:latin typeface="Times New Roman" pitchFamily="18" charset="0"/>
                <a:cs typeface="Times New Roman" pitchFamily="18" charset="0"/>
              </a:rPr>
              <a:t>    </a:t>
            </a:r>
            <a:r>
              <a:rPr lang="en-US" sz="2400" dirty="0" smtClean="0"/>
              <a:t>Insider trading is the trading of a corporation's stock or other securities (e.g. bonds or stock options) by individuals with potential access to non-public information about the company</a:t>
            </a:r>
          </a:p>
          <a:p>
            <a:pPr marL="800100" lvl="1" indent="-342900">
              <a:buFont typeface="Arial" pitchFamily="34" charset="0"/>
              <a:buChar char="•"/>
            </a:pPr>
            <a:endParaRPr lang="en-US" sz="2400" dirty="0" smtClean="0"/>
          </a:p>
          <a:p>
            <a:pPr marL="800100" lvl="1" indent="-342900">
              <a:buFont typeface="Arial" pitchFamily="34" charset="0"/>
              <a:buChar char="•"/>
            </a:pPr>
            <a:r>
              <a:rPr lang="en-US" sz="2400" dirty="0" smtClean="0"/>
              <a:t>Such a trade is motivated by the possibility of generating extraordinary gain with the help of nonpublic information (information not yet made public). It gives the trader an unfair advantage over other traders in the same security.</a:t>
            </a:r>
            <a:endParaRPr lang="en-US" sz="2400" b="1" dirty="0" smtClean="0">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blinds(vertical)">
                                      <p:cBhvr>
                                        <p:cTn id="7" dur="500"/>
                                        <p:tgtEl>
                                          <p:spTgt spid="9219">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9219">
                                            <p:txEl>
                                              <p:pRg st="2" end="2"/>
                                            </p:txEl>
                                          </p:spTgt>
                                        </p:tgtEl>
                                        <p:attrNameLst>
                                          <p:attrName>style.visibility</p:attrName>
                                        </p:attrNameLst>
                                      </p:cBhvr>
                                      <p:to>
                                        <p:strVal val="visible"/>
                                      </p:to>
                                    </p:set>
                                    <p:animEffect transition="in" filter="blinds(horizontal)">
                                      <p:cBhvr>
                                        <p:cTn id="10" dur="500"/>
                                        <p:tgtEl>
                                          <p:spTgt spid="9219">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9219">
                                            <p:txEl>
                                              <p:pRg st="4" end="4"/>
                                            </p:txEl>
                                          </p:spTgt>
                                        </p:tgtEl>
                                        <p:attrNameLst>
                                          <p:attrName>style.visibility</p:attrName>
                                        </p:attrNameLst>
                                      </p:cBhvr>
                                      <p:to>
                                        <p:strVal val="visible"/>
                                      </p:to>
                                    </p:set>
                                    <p:animEffect transition="in" filter="blinds(horizontal)">
                                      <p:cBhvr>
                                        <p:cTn id="13"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14400"/>
            <a:ext cx="7391400" cy="6001643"/>
          </a:xfrm>
          <a:prstGeom prst="rect">
            <a:avLst/>
          </a:prstGeom>
        </p:spPr>
        <p:txBody>
          <a:bodyPr wrap="square">
            <a:spAutoFit/>
          </a:bodyPr>
          <a:lstStyle/>
          <a:p>
            <a:pPr marL="342900" indent="-342900"/>
            <a:r>
              <a:rPr lang="en-US" sz="2800" b="1" dirty="0" smtClean="0">
                <a:latin typeface="Times New Roman" pitchFamily="18" charset="0"/>
                <a:cs typeface="Times New Roman" pitchFamily="18" charset="0"/>
              </a:rPr>
              <a:t>2-Stakeholder interest V/s stockholder interest</a:t>
            </a:r>
          </a:p>
          <a:p>
            <a:endParaRPr lang="en-US" sz="1600" dirty="0" smtClean="0"/>
          </a:p>
          <a:p>
            <a:endParaRPr lang="en-US" sz="1600" dirty="0" smtClean="0"/>
          </a:p>
          <a:p>
            <a:pPr>
              <a:buFont typeface="Wingdings" pitchFamily="2" charset="2"/>
              <a:buChar char="ü"/>
            </a:pPr>
            <a:r>
              <a:rPr lang="en-US" sz="2000" dirty="0" smtClean="0"/>
              <a:t>Shareholders hold shares in the company – that is they own part of it.</a:t>
            </a:r>
          </a:p>
          <a:p>
            <a:endParaRPr lang="en-US" sz="2000" dirty="0" smtClean="0"/>
          </a:p>
          <a:p>
            <a:pPr>
              <a:buFont typeface="Wingdings" pitchFamily="2" charset="2"/>
              <a:buChar char="ü"/>
            </a:pPr>
            <a:r>
              <a:rPr lang="en-US" sz="2000" dirty="0" smtClean="0"/>
              <a:t>Stakeholders have an interest in the company but do not own it (unless they are shareholders).</a:t>
            </a:r>
          </a:p>
          <a:p>
            <a:pPr>
              <a:buFont typeface="Wingdings" pitchFamily="2" charset="2"/>
              <a:buChar char="ü"/>
            </a:pPr>
            <a:endParaRPr lang="en-US" sz="2000" dirty="0" smtClean="0"/>
          </a:p>
          <a:p>
            <a:r>
              <a:rPr lang="en-US" sz="2000" dirty="0" smtClean="0"/>
              <a:t>Often the aims and objectives of the stakeholders are not the same as shareholders and they come into conflict.</a:t>
            </a:r>
          </a:p>
          <a:p>
            <a:r>
              <a:rPr lang="en-US" sz="2000" dirty="0" smtClean="0"/>
              <a:t>The conflict often arises because while shareholders want short-term profits, the other stakeholders’ desires tend to cost money and reduce profits. The owners often have to balance their own wishes against those of the other stakeholders or risk losing their ability to generate future profits (e.g. the workers may go on strike or the customers refuse to buy the company’s products).</a:t>
            </a:r>
          </a:p>
          <a:p>
            <a:pPr marL="342900" indent="-342900"/>
            <a:endParaRPr lang="en-US" sz="1600" b="1" dirty="0" smtClean="0">
              <a:latin typeface="Times New Roman" pitchFamily="18" charset="0"/>
              <a:cs typeface="Times New Roman" pitchFamily="18" charset="0"/>
            </a:endParaRPr>
          </a:p>
          <a:p>
            <a:pPr marL="342900" indent="-342900"/>
            <a:endParaRPr lang="en-US" sz="2800" b="1" dirty="0">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Deontology</a:t>
            </a:r>
            <a:endParaRPr lang="en-US" dirty="0"/>
          </a:p>
        </p:txBody>
      </p:sp>
      <p:sp>
        <p:nvSpPr>
          <p:cNvPr id="3" name="Content Placeholder 2"/>
          <p:cNvSpPr>
            <a:spLocks noGrp="1"/>
          </p:cNvSpPr>
          <p:nvPr>
            <p:ph idx="1"/>
          </p:nvPr>
        </p:nvSpPr>
        <p:spPr/>
        <p:txBody>
          <a:bodyPr/>
          <a:lstStyle/>
          <a:p>
            <a:r>
              <a:rPr lang="en-US" b="1" dirty="0" smtClean="0"/>
              <a:t>Deontology</a:t>
            </a:r>
            <a:r>
              <a:rPr lang="en-US" dirty="0" smtClean="0"/>
              <a:t> is the philosophical practice of defining and adhering to an absolute set of standards by which ethical behavior can be measured.  It tries to define universal duties that serve as moral guides to decision making.  When a moral dilemma arises, a person can apply these universal standards to determine a course of action that is good.</a:t>
            </a:r>
            <a:endParaRPr lang="en-US" b="1"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90600"/>
            <a:ext cx="4648200" cy="523220"/>
          </a:xfrm>
          <a:prstGeom prst="rect">
            <a:avLst/>
          </a:prstGeom>
        </p:spPr>
        <p:txBody>
          <a:bodyPr wrap="square">
            <a:spAutoFit/>
          </a:bodyPr>
          <a:lstStyle/>
          <a:p>
            <a:pPr marL="342900" indent="-342900"/>
            <a:r>
              <a:rPr lang="en-US" sz="2800" b="1" dirty="0" smtClean="0">
                <a:latin typeface="Times New Roman" pitchFamily="18" charset="0"/>
                <a:cs typeface="Times New Roman" pitchFamily="18" charset="0"/>
              </a:rPr>
              <a:t>3. Campaign financing</a:t>
            </a:r>
            <a:endParaRPr lang="en-US" sz="2800" b="1" dirty="0">
              <a:latin typeface="Times New Roman" pitchFamily="18" charset="0"/>
              <a:cs typeface="Times New Roman" pitchFamily="18" charset="0"/>
            </a:endParaRPr>
          </a:p>
        </p:txBody>
      </p:sp>
      <p:sp>
        <p:nvSpPr>
          <p:cNvPr id="3" name="Rectangle 2"/>
          <p:cNvSpPr/>
          <p:nvPr/>
        </p:nvSpPr>
        <p:spPr>
          <a:xfrm>
            <a:off x="609600" y="2209800"/>
            <a:ext cx="7848600" cy="3108543"/>
          </a:xfrm>
          <a:prstGeom prst="rect">
            <a:avLst/>
          </a:prstGeom>
        </p:spPr>
        <p:txBody>
          <a:bodyPr wrap="square">
            <a:spAutoFit/>
          </a:bodyPr>
          <a:lstStyle/>
          <a:p>
            <a:pPr algn="just"/>
            <a:r>
              <a:rPr lang="en-US" sz="2800" b="1" dirty="0"/>
              <a:t>campaign finance</a:t>
            </a:r>
            <a:r>
              <a:rPr lang="en-US" sz="2800" dirty="0"/>
              <a:t> reform </a:t>
            </a:r>
            <a:r>
              <a:rPr lang="en-US" sz="2800" b="1" dirty="0"/>
              <a:t>definition</a:t>
            </a:r>
            <a:r>
              <a:rPr lang="en-US" sz="2800" dirty="0"/>
              <a:t>. </a:t>
            </a:r>
            <a:endParaRPr lang="en-US" sz="2800" dirty="0" smtClean="0"/>
          </a:p>
          <a:p>
            <a:pPr algn="just"/>
            <a:r>
              <a:rPr lang="en-US" sz="2800" dirty="0" smtClean="0"/>
              <a:t>A </a:t>
            </a:r>
            <a:r>
              <a:rPr lang="en-US" sz="2800" dirty="0"/>
              <a:t>movement, fueled in recent decades by </a:t>
            </a:r>
            <a:r>
              <a:rPr lang="en-US" sz="2800" b="1" dirty="0"/>
              <a:t>political</a:t>
            </a:r>
            <a:r>
              <a:rPr lang="en-US" sz="2800" dirty="0"/>
              <a:t> candidates' increasing dependence on expensive television advertisements, to restrict the amount of money that individuals and interest groups can contribute to </a:t>
            </a:r>
            <a:r>
              <a:rPr lang="en-US" sz="2800" b="1" dirty="0"/>
              <a:t>political campaigns</a:t>
            </a:r>
            <a:r>
              <a:rPr lang="en-US" sz="2800" dirty="0"/>
              <a:t>.</a:t>
            </a:r>
          </a:p>
        </p:txBody>
      </p:sp>
    </p:spTree>
  </p:cSld>
  <p:clrMapOvr>
    <a:masterClrMapping/>
  </p:clrMapOvr>
  <p:transition>
    <p:wip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lgn="ctr" eaLnBrk="1" fontAlgn="auto" hangingPunct="1">
              <a:spcAft>
                <a:spcPts val="0"/>
              </a:spcAft>
              <a:defRPr/>
            </a:pPr>
            <a:r>
              <a:rPr lang="en-US" sz="3800" b="1" i="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Examples of unethical temptations </a:t>
            </a:r>
          </a:p>
        </p:txBody>
      </p:sp>
      <p:sp>
        <p:nvSpPr>
          <p:cNvPr id="10243" name="Rectangle 3"/>
          <p:cNvSpPr>
            <a:spLocks noGrp="1" noChangeArrowheads="1"/>
          </p:cNvSpPr>
          <p:nvPr>
            <p:ph sz="quarter" idx="1"/>
          </p:nvPr>
        </p:nvSpPr>
        <p:spPr>
          <a:xfrm>
            <a:off x="914400" y="1828800"/>
            <a:ext cx="7772400" cy="4530725"/>
          </a:xfrm>
        </p:spPr>
        <p:txBody>
          <a:bodyPr>
            <a:normAutofit/>
          </a:bodyPr>
          <a:lstStyle/>
          <a:p>
            <a:pPr eaLnBrk="1" hangingPunct="1">
              <a:buNone/>
            </a:pPr>
            <a:endParaRPr lang="en-US" sz="2800" dirty="0" smtClean="0"/>
          </a:p>
          <a:p>
            <a:pPr eaLnBrk="1" hangingPunct="1"/>
            <a:r>
              <a:rPr lang="en-US" sz="2800" dirty="0" smtClean="0"/>
              <a:t>Offer a customer an unauthorized ‘gift’ in return for their business</a:t>
            </a:r>
          </a:p>
          <a:p>
            <a:pPr eaLnBrk="1" hangingPunct="1"/>
            <a:r>
              <a:rPr lang="en-US" sz="2800" dirty="0" smtClean="0"/>
              <a:t>Secrete information from a customer in order to get their business and to meet your sales’ goals</a:t>
            </a:r>
          </a:p>
          <a:p>
            <a:pPr eaLnBrk="1" hangingPunct="1"/>
            <a:r>
              <a:rPr lang="en-US" sz="2800" dirty="0" smtClean="0"/>
              <a:t>Put non business-related expenses on your expense account</a:t>
            </a:r>
          </a:p>
          <a:p>
            <a:pPr eaLnBrk="1" hangingPunct="1"/>
            <a:r>
              <a:rPr lang="en-US" sz="2800" dirty="0" smtClean="0"/>
              <a:t>Exposing confidential information about one customer to another in order to facilitate a sale</a:t>
            </a:r>
          </a:p>
        </p:txBody>
      </p:sp>
    </p:spTree>
  </p:cSld>
  <p:clrMapOvr>
    <a:masterClrMapping/>
  </p:clrMapOvr>
  <p:transition>
    <p:wip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In Financial Service</a:t>
            </a:r>
            <a:endParaRPr lang="en-US" dirty="0"/>
          </a:p>
        </p:txBody>
      </p:sp>
      <p:sp>
        <p:nvSpPr>
          <p:cNvPr id="3" name="Content Placeholder 2"/>
          <p:cNvSpPr>
            <a:spLocks noGrp="1"/>
          </p:cNvSpPr>
          <p:nvPr>
            <p:ph idx="1"/>
          </p:nvPr>
        </p:nvSpPr>
        <p:spPr>
          <a:xfrm>
            <a:off x="1066800" y="1447800"/>
            <a:ext cx="7848600" cy="4800600"/>
          </a:xfrm>
        </p:spPr>
        <p:txBody>
          <a:bodyPr>
            <a:normAutofit/>
          </a:bodyPr>
          <a:lstStyle/>
          <a:p>
            <a:r>
              <a:rPr lang="en-US" dirty="0" smtClean="0"/>
              <a:t>The Financial Services industry is also highly regulated. Regulation minimizes fraud, theft and misuse. Ethics purifies the industry. Ethics set the standards of excellence for professionals in financial services.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0"/>
            <a:ext cx="7772400" cy="936625"/>
          </a:xfrm>
        </p:spPr>
        <p:txBody>
          <a:bodyPr/>
          <a:lstStyle/>
          <a:p>
            <a:r>
              <a:rPr lang="en-US" b="1" dirty="0" smtClean="0"/>
              <a:t>Code Of Ethics </a:t>
            </a:r>
            <a:endParaRPr lang="en-US" dirty="0"/>
          </a:p>
        </p:txBody>
      </p:sp>
      <p:sp>
        <p:nvSpPr>
          <p:cNvPr id="3" name="Subtitle 2"/>
          <p:cNvSpPr>
            <a:spLocks noGrp="1"/>
          </p:cNvSpPr>
          <p:nvPr>
            <p:ph type="subTitle" idx="1"/>
          </p:nvPr>
        </p:nvSpPr>
        <p:spPr>
          <a:xfrm>
            <a:off x="990600" y="1143000"/>
            <a:ext cx="7543800" cy="4038600"/>
          </a:xfrm>
        </p:spPr>
        <p:txBody>
          <a:bodyPr>
            <a:noAutofit/>
          </a:bodyPr>
          <a:lstStyle/>
          <a:p>
            <a:pPr algn="l">
              <a:buFont typeface="Arial" pitchFamily="34" charset="0"/>
              <a:buChar char="•"/>
            </a:pPr>
            <a:r>
              <a:rPr lang="en-US" sz="2600" dirty="0" smtClean="0">
                <a:solidFill>
                  <a:schemeClr val="tx1"/>
                </a:solidFill>
              </a:rPr>
              <a:t>Protecting the financial interests of clients </a:t>
            </a:r>
          </a:p>
          <a:p>
            <a:pPr algn="l">
              <a:buFont typeface="Arial" pitchFamily="34" charset="0"/>
              <a:buChar char="•"/>
            </a:pPr>
            <a:r>
              <a:rPr lang="en-US" sz="2600" dirty="0" smtClean="0">
                <a:solidFill>
                  <a:schemeClr val="tx1"/>
                </a:solidFill>
              </a:rPr>
              <a:t>Conducting business with high transparency </a:t>
            </a:r>
          </a:p>
          <a:p>
            <a:pPr algn="l">
              <a:buFont typeface="Arial" pitchFamily="34" charset="0"/>
              <a:buChar char="•"/>
            </a:pPr>
            <a:r>
              <a:rPr lang="en-US" sz="2600" dirty="0" smtClean="0">
                <a:solidFill>
                  <a:schemeClr val="tx1"/>
                </a:solidFill>
              </a:rPr>
              <a:t>Conducting needs analysis before any product or service recommendations </a:t>
            </a:r>
          </a:p>
          <a:p>
            <a:pPr algn="l">
              <a:buFont typeface="Arial" pitchFamily="34" charset="0"/>
              <a:buChar char="•"/>
            </a:pPr>
            <a:r>
              <a:rPr lang="en-US" sz="2600" dirty="0" smtClean="0">
                <a:solidFill>
                  <a:schemeClr val="tx1"/>
                </a:solidFill>
              </a:rPr>
              <a:t>Respecting and maintaining confidentiality of any information entrusted to you </a:t>
            </a:r>
          </a:p>
          <a:p>
            <a:pPr algn="l">
              <a:buFont typeface="Arial" pitchFamily="34" charset="0"/>
              <a:buChar char="•"/>
            </a:pPr>
            <a:r>
              <a:rPr lang="en-US" sz="2600" dirty="0" smtClean="0">
                <a:solidFill>
                  <a:schemeClr val="tx1"/>
                </a:solidFill>
              </a:rPr>
              <a:t>Use of only sales illustrations that are completely accurate and if any compliant  inform state and Central </a:t>
            </a:r>
            <a:r>
              <a:rPr lang="en-US" sz="2600" dirty="0" err="1" smtClean="0">
                <a:solidFill>
                  <a:schemeClr val="tx1"/>
                </a:solidFill>
              </a:rPr>
              <a:t>Govt</a:t>
            </a:r>
            <a:r>
              <a:rPr lang="en-US" sz="2600" dirty="0" smtClean="0">
                <a:solidFill>
                  <a:schemeClr val="tx1"/>
                </a:solidFill>
              </a:rPr>
              <a:t> regulations</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6"/>
          <p:cNvSpPr>
            <a:spLocks noGrp="1" noChangeArrowheads="1"/>
          </p:cNvSpPr>
          <p:nvPr>
            <p:ph type="body" idx="4294967295"/>
          </p:nvPr>
        </p:nvSpPr>
        <p:spPr>
          <a:xfrm>
            <a:off x="1905000" y="3429000"/>
            <a:ext cx="5791200" cy="1524000"/>
          </a:xfrm>
          <a:noFill/>
        </p:spPr>
        <p:txBody>
          <a:bodyPr anchor="ctr"/>
          <a:lstStyle/>
          <a:p>
            <a:pPr algn="ctr" eaLnBrk="1" hangingPunct="1">
              <a:lnSpc>
                <a:spcPct val="110000"/>
              </a:lnSpc>
              <a:buClrTx/>
              <a:buFontTx/>
              <a:buNone/>
            </a:pPr>
            <a:r>
              <a:rPr lang="en-US" b="1" smtClean="0">
                <a:solidFill>
                  <a:srgbClr val="314380"/>
                </a:solidFill>
              </a:rPr>
              <a:t>Implementing and Auditing Ethics Programs</a:t>
            </a:r>
            <a:endParaRPr lang="en-US" smtClean="0"/>
          </a:p>
        </p:txBody>
      </p:sp>
      <p:sp>
        <p:nvSpPr>
          <p:cNvPr id="2052" name="Rectangle 5"/>
          <p:cNvSpPr>
            <a:spLocks noChangeArrowheads="1"/>
          </p:cNvSpPr>
          <p:nvPr/>
        </p:nvSpPr>
        <p:spPr bwMode="auto">
          <a:xfrm>
            <a:off x="1752600" y="2133600"/>
            <a:ext cx="6019800" cy="3810000"/>
          </a:xfrm>
          <a:prstGeom prst="rect">
            <a:avLst/>
          </a:prstGeom>
          <a:noFill/>
          <a:ln w="9525" algn="ctr">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pPr algn="ctr" eaLnBrk="1" hangingPunct="1"/>
            <a:r>
              <a:rPr lang="en-US" smtClean="0"/>
              <a:t>The Ethics Audit</a:t>
            </a:r>
          </a:p>
        </p:txBody>
      </p:sp>
      <p:sp>
        <p:nvSpPr>
          <p:cNvPr id="5123" name="Rectangle 3"/>
          <p:cNvSpPr>
            <a:spLocks noGrp="1" noChangeArrowheads="1"/>
          </p:cNvSpPr>
          <p:nvPr>
            <p:ph type="body" idx="4294967295"/>
          </p:nvPr>
        </p:nvSpPr>
        <p:spPr>
          <a:xfrm>
            <a:off x="609600" y="2057400"/>
            <a:ext cx="7772400" cy="4495800"/>
          </a:xfrm>
        </p:spPr>
        <p:txBody>
          <a:bodyPr/>
          <a:lstStyle/>
          <a:p>
            <a:r>
              <a:rPr lang="en-US" sz="2400" smtClean="0"/>
              <a:t>Systematic evaluation of an organization’s ethics program and performance to determine whether it is effective</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title" idx="4294967295"/>
          </p:nvPr>
        </p:nvSpPr>
        <p:spPr/>
        <p:txBody>
          <a:bodyPr/>
          <a:lstStyle/>
          <a:p>
            <a:pPr algn="ctr"/>
            <a:r>
              <a:rPr lang="en-US" smtClean="0"/>
              <a:t>The Social Audit</a:t>
            </a:r>
          </a:p>
        </p:txBody>
      </p:sp>
      <p:sp>
        <p:nvSpPr>
          <p:cNvPr id="6147" name="Rectangle 6"/>
          <p:cNvSpPr>
            <a:spLocks noGrp="1" noChangeArrowheads="1"/>
          </p:cNvSpPr>
          <p:nvPr>
            <p:ph type="body" idx="4294967295"/>
          </p:nvPr>
        </p:nvSpPr>
        <p:spPr>
          <a:xfrm>
            <a:off x="609600" y="1981200"/>
            <a:ext cx="8001000" cy="4114800"/>
          </a:xfrm>
        </p:spPr>
        <p:txBody>
          <a:bodyPr/>
          <a:lstStyle/>
          <a:p>
            <a:r>
              <a:rPr lang="en-US" sz="2400" smtClean="0"/>
              <a:t>Process of accessing and reporting a business’s performance in fulfilling the </a:t>
            </a:r>
            <a:r>
              <a:rPr lang="en-US" sz="2400" i="1" smtClean="0"/>
              <a:t>economic, legal, ethical</a:t>
            </a:r>
            <a:r>
              <a:rPr lang="en-US" sz="2400" smtClean="0"/>
              <a:t>, and </a:t>
            </a:r>
            <a:r>
              <a:rPr lang="en-US" sz="2400" i="1" smtClean="0"/>
              <a:t>philanthropic</a:t>
            </a:r>
            <a:r>
              <a:rPr lang="en-US" sz="2400" smtClean="0"/>
              <a:t> </a:t>
            </a:r>
            <a:r>
              <a:rPr lang="en-US" sz="2400" i="1" smtClean="0"/>
              <a:t>responsibilities</a:t>
            </a:r>
            <a:r>
              <a:rPr lang="en-US" sz="2400" smtClean="0"/>
              <a:t> expected by its stakeholders</a:t>
            </a:r>
          </a:p>
          <a:p>
            <a:pPr>
              <a:buFontTx/>
              <a:buNone/>
            </a:pPr>
            <a:endParaRPr lang="en-US"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Grp="1" noChangeArrowheads="1"/>
          </p:cNvSpPr>
          <p:nvPr>
            <p:ph type="title" idx="4294967295"/>
          </p:nvPr>
        </p:nvSpPr>
        <p:spPr/>
        <p:txBody>
          <a:bodyPr/>
          <a:lstStyle/>
          <a:p>
            <a:pPr algn="ctr"/>
            <a:r>
              <a:rPr lang="en-US" smtClean="0"/>
              <a:t>Benefits of an Ethics Audit</a:t>
            </a:r>
          </a:p>
        </p:txBody>
      </p:sp>
      <p:sp>
        <p:nvSpPr>
          <p:cNvPr id="7171" name="Rectangle 6"/>
          <p:cNvSpPr>
            <a:spLocks noGrp="1" noChangeArrowheads="1"/>
          </p:cNvSpPr>
          <p:nvPr>
            <p:ph type="body" idx="4294967295"/>
          </p:nvPr>
        </p:nvSpPr>
        <p:spPr/>
        <p:txBody>
          <a:bodyPr/>
          <a:lstStyle/>
          <a:p>
            <a:pPr marL="609600" indent="-609600"/>
            <a:r>
              <a:rPr lang="en-US" sz="2400" smtClean="0"/>
              <a:t>Identify potential risks and liabilities and improve legal compliance</a:t>
            </a:r>
          </a:p>
          <a:p>
            <a:pPr marL="609600" indent="-609600"/>
            <a:r>
              <a:rPr lang="en-US" sz="2400" smtClean="0"/>
              <a:t>Can be key in improving organizational performance</a:t>
            </a:r>
          </a:p>
          <a:p>
            <a:pPr marL="609600" indent="-609600"/>
            <a:r>
              <a:rPr lang="en-US" sz="2400" smtClean="0"/>
              <a:t>Improved relationships with stakeholders</a:t>
            </a:r>
          </a:p>
          <a:p>
            <a:pPr marL="990600" lvl="1" indent="-533400">
              <a:buFontTx/>
              <a:buNone/>
            </a:pPr>
            <a:endParaRPr lang="en-US" i="1"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title" idx="4294967295"/>
          </p:nvPr>
        </p:nvSpPr>
        <p:spPr/>
        <p:txBody>
          <a:bodyPr/>
          <a:lstStyle/>
          <a:p>
            <a:pPr algn="ctr"/>
            <a:r>
              <a:rPr lang="en-US" smtClean="0"/>
              <a:t>Ethical Crisis Management</a:t>
            </a:r>
          </a:p>
        </p:txBody>
      </p:sp>
      <p:sp>
        <p:nvSpPr>
          <p:cNvPr id="8195" name="Rectangle 6"/>
          <p:cNvSpPr>
            <a:spLocks noGrp="1" noChangeArrowheads="1"/>
          </p:cNvSpPr>
          <p:nvPr>
            <p:ph type="body" idx="4294967295"/>
          </p:nvPr>
        </p:nvSpPr>
        <p:spPr/>
        <p:txBody>
          <a:bodyPr/>
          <a:lstStyle/>
          <a:p>
            <a:r>
              <a:rPr lang="en-US" sz="2400" dirty="0" smtClean="0"/>
              <a:t>Plans to respond  and recover from disasters that can disrupt operations, destroy organizational reputation and erode shareholder confidence</a:t>
            </a:r>
          </a:p>
          <a:p>
            <a:pPr lvl="1">
              <a:buFontTx/>
              <a:buNone/>
            </a:pPr>
            <a:endParaRPr lang="en-US" sz="2400" i="1"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title" idx="4294967295"/>
          </p:nvPr>
        </p:nvSpPr>
        <p:spPr/>
        <p:txBody>
          <a:bodyPr/>
          <a:lstStyle/>
          <a:p>
            <a:pPr algn="ctr"/>
            <a:r>
              <a:rPr lang="en-US" smtClean="0"/>
              <a:t>The Auditing Process</a:t>
            </a:r>
          </a:p>
        </p:txBody>
      </p:sp>
      <p:sp>
        <p:nvSpPr>
          <p:cNvPr id="10243" name="Rectangle 6"/>
          <p:cNvSpPr>
            <a:spLocks noGrp="1" noChangeArrowheads="1"/>
          </p:cNvSpPr>
          <p:nvPr>
            <p:ph type="body" idx="4294967295"/>
          </p:nvPr>
        </p:nvSpPr>
        <p:spPr>
          <a:xfrm>
            <a:off x="685800" y="1905000"/>
            <a:ext cx="7772400" cy="4419600"/>
          </a:xfrm>
        </p:spPr>
        <p:txBody>
          <a:bodyPr/>
          <a:lstStyle/>
          <a:p>
            <a:r>
              <a:rPr lang="en-US" sz="2400" smtClean="0"/>
              <a:t>Secure top management and board commitment</a:t>
            </a:r>
          </a:p>
          <a:p>
            <a:r>
              <a:rPr lang="en-US" sz="2400" smtClean="0"/>
              <a:t>Establish an ethics audit committee</a:t>
            </a:r>
          </a:p>
          <a:p>
            <a:r>
              <a:rPr lang="en-US" sz="2400" smtClean="0"/>
              <a:t>Define the scope of the audit</a:t>
            </a:r>
          </a:p>
          <a:p>
            <a:r>
              <a:rPr lang="en-US" sz="2400" smtClean="0"/>
              <a:t>Review the organizational mission, goals, and values</a:t>
            </a:r>
          </a:p>
          <a:p>
            <a:r>
              <a:rPr lang="en-US" sz="2400" smtClean="0"/>
              <a:t>Collect and analyze relevant information</a:t>
            </a:r>
          </a:p>
          <a:p>
            <a:r>
              <a:rPr lang="en-US" sz="2400" smtClean="0"/>
              <a:t>Verify the results through an outside agent</a:t>
            </a:r>
          </a:p>
          <a:p>
            <a:r>
              <a:rPr lang="en-US" sz="2400" smtClean="0"/>
              <a:t>Report the findings to</a:t>
            </a:r>
          </a:p>
          <a:p>
            <a:pPr lvl="1"/>
            <a:r>
              <a:rPr lang="en-US" sz="2400" smtClean="0"/>
              <a:t> Audit committee, managers, and stakeholders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Deontology, a person fulfills absolute moral duties regardless of whether good comes from the actions.  A person decides upon actions by asking if a particular action is morally right or wrong.  The act of carrying out that duty is important rather than the consequences of the act. </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1. Importance of Self discipline, System, Value, culture, Integrity, Trust, Moral and Virtue.</a:t>
            </a:r>
          </a:p>
          <a:p>
            <a:pPr>
              <a:buNone/>
            </a:pPr>
            <a:r>
              <a:rPr lang="en-US" dirty="0" smtClean="0"/>
              <a:t>2. Meaning of Business Ethics</a:t>
            </a:r>
          </a:p>
          <a:p>
            <a:pPr>
              <a:buNone/>
            </a:pPr>
            <a:r>
              <a:rPr lang="en-US" dirty="0" smtClean="0"/>
              <a:t>3. Meaning of Ethics Committee, Finance, Audit.</a:t>
            </a:r>
          </a:p>
          <a:p>
            <a:pPr>
              <a:buNone/>
            </a:pPr>
            <a:endParaRPr lang="en-US" dirty="0" smtClean="0"/>
          </a:p>
          <a:p>
            <a:pPr>
              <a:buNone/>
            </a:pPr>
            <a:r>
              <a:rPr lang="en-US" dirty="0" smtClean="0"/>
              <a:t>Last date of submission before </a:t>
            </a:r>
            <a:r>
              <a:rPr lang="en-US" dirty="0" smtClean="0"/>
              <a:t>17</a:t>
            </a:r>
            <a:r>
              <a:rPr lang="en-US" baseline="30000" dirty="0" smtClean="0"/>
              <a:t>th</a:t>
            </a:r>
            <a:r>
              <a:rPr lang="en-US" dirty="0" smtClean="0"/>
              <a:t> </a:t>
            </a:r>
            <a:r>
              <a:rPr lang="en-US" smtClean="0"/>
              <a:t>of November.</a:t>
            </a:r>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Rights Model</a:t>
            </a:r>
            <a:endParaRPr lang="en-US" dirty="0"/>
          </a:p>
        </p:txBody>
      </p:sp>
      <p:sp>
        <p:nvSpPr>
          <p:cNvPr id="3" name="Content Placeholder 2"/>
          <p:cNvSpPr>
            <a:spLocks noGrp="1"/>
          </p:cNvSpPr>
          <p:nvPr>
            <p:ph idx="1"/>
          </p:nvPr>
        </p:nvSpPr>
        <p:spPr/>
        <p:txBody>
          <a:bodyPr>
            <a:normAutofit lnSpcReduction="10000"/>
          </a:bodyPr>
          <a:lstStyle/>
          <a:p>
            <a:r>
              <a:rPr lang="en-US" dirty="0" smtClean="0"/>
              <a:t>The rights model analyzes ethical issues by focusing on an action’s impact on human rights.  Under this model, human rights are the rights all people have.  An action that maximizes respect for human rights and minimizes their violation is morally correct.  When encountering ethical dilemmas, a person applying the rights model selects the action that minimizes the violation of stakeholder’s rights.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572272"/>
          </a:xfrm>
        </p:spPr>
        <p:txBody>
          <a:bodyPr>
            <a:normAutofit fontScale="92500" lnSpcReduction="20000"/>
          </a:bodyPr>
          <a:lstStyle/>
          <a:p>
            <a:r>
              <a:rPr lang="en-US" dirty="0" smtClean="0"/>
              <a:t>The two necessities to be fully human are freedom and well-being.  Thus, two basic categories of human rights exist within the model:</a:t>
            </a:r>
          </a:p>
          <a:p>
            <a:pPr>
              <a:buNone/>
            </a:pPr>
            <a:r>
              <a:rPr lang="en-US" dirty="0" smtClean="0"/>
              <a:t> (1) Rights of Liberty: Privacy</a:t>
            </a:r>
          </a:p>
          <a:p>
            <a:r>
              <a:rPr lang="en-US" dirty="0" smtClean="0"/>
              <a:t>Free consent</a:t>
            </a:r>
          </a:p>
          <a:p>
            <a:r>
              <a:rPr lang="en-US" dirty="0" smtClean="0"/>
              <a:t>Free speech</a:t>
            </a:r>
          </a:p>
          <a:p>
            <a:r>
              <a:rPr lang="en-US" dirty="0" smtClean="0"/>
              <a:t>Freedom of conscience</a:t>
            </a:r>
          </a:p>
          <a:p>
            <a:r>
              <a:rPr lang="en-US" dirty="0" smtClean="0"/>
              <a:t>Right to life</a:t>
            </a:r>
          </a:p>
          <a:p>
            <a:pPr>
              <a:buNone/>
            </a:pPr>
            <a:r>
              <a:rPr lang="en-US" dirty="0" smtClean="0"/>
              <a:t> (2) Rights of well-being. </a:t>
            </a:r>
          </a:p>
          <a:p>
            <a:pPr>
              <a:buNone/>
            </a:pPr>
            <a:r>
              <a:rPr lang="en-US" dirty="0" smtClean="0"/>
              <a:t>     Employment</a:t>
            </a:r>
          </a:p>
          <a:p>
            <a:r>
              <a:rPr lang="en-US" dirty="0" smtClean="0"/>
              <a:t>Food</a:t>
            </a:r>
          </a:p>
          <a:p>
            <a:r>
              <a:rPr lang="en-US" dirty="0" smtClean="0"/>
              <a:t>Housing</a:t>
            </a:r>
          </a:p>
          <a:p>
            <a:r>
              <a:rPr lang="en-US" dirty="0" smtClean="0"/>
              <a:t>Education </a:t>
            </a:r>
          </a:p>
          <a:p>
            <a:pPr>
              <a:buNone/>
            </a:pP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3024</Words>
  <Application>Microsoft Office PowerPoint</Application>
  <PresentationFormat>On-screen Show (4:3)</PresentationFormat>
  <Paragraphs>339</Paragraphs>
  <Slides>70</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70</vt:i4>
      </vt:variant>
    </vt:vector>
  </HeadingPairs>
  <TitlesOfParts>
    <vt:vector size="80" baseType="lpstr">
      <vt:lpstr>Arial</vt:lpstr>
      <vt:lpstr>Calibri</vt:lpstr>
      <vt:lpstr>Franklin Gothic Book</vt:lpstr>
      <vt:lpstr>Georgia</vt:lpstr>
      <vt:lpstr>Lucida Calligraphy</vt:lpstr>
      <vt:lpstr>Perpetua</vt:lpstr>
      <vt:lpstr>Times New Roman</vt:lpstr>
      <vt:lpstr>Wingdings</vt:lpstr>
      <vt:lpstr>Wingdings 2</vt:lpstr>
      <vt:lpstr>Office Theme</vt:lpstr>
      <vt:lpstr>BUSINESS ETHICS</vt:lpstr>
      <vt:lpstr>BUSINESS ETHICS</vt:lpstr>
      <vt:lpstr>The Relationship Between Law and Ethics</vt:lpstr>
      <vt:lpstr>PowerPoint Presentation</vt:lpstr>
      <vt:lpstr>THEORIES OF ETHICAL CONDUCT</vt:lpstr>
      <vt:lpstr>Deontology</vt:lpstr>
      <vt:lpstr>PowerPoint Presentation</vt:lpstr>
      <vt:lpstr>The Rights Model</vt:lpstr>
      <vt:lpstr>PowerPoint Presentation</vt:lpstr>
      <vt:lpstr>Utilitarianism</vt:lpstr>
      <vt:lpstr>Applying the Rights Model</vt:lpstr>
      <vt:lpstr>Applying Utilitarianism</vt:lpstr>
      <vt:lpstr>Example</vt:lpstr>
      <vt:lpstr>PowerPoint Presentation</vt:lpstr>
      <vt:lpstr>PowerPoint Presentation</vt:lpstr>
      <vt:lpstr>Morality and  Ethics</vt:lpstr>
      <vt:lpstr>Virtues and Ethics</vt:lpstr>
      <vt:lpstr>PowerPoint Presentation</vt:lpstr>
      <vt:lpstr>Aristotle on Virtues</vt:lpstr>
      <vt:lpstr>PowerPoint Presentation</vt:lpstr>
      <vt:lpstr>Three Approaches to Ethics</vt:lpstr>
      <vt:lpstr>Teleological approach</vt:lpstr>
      <vt:lpstr>Teleology and Deontology</vt:lpstr>
      <vt:lpstr>Teleology and Utilitarianism</vt:lpstr>
      <vt:lpstr>Aristotle</vt:lpstr>
      <vt:lpstr>Three Approaches to Ethics: Deontological</vt:lpstr>
      <vt:lpstr>Three Approaches to Ethics: Deontological</vt:lpstr>
      <vt:lpstr>Three Approaches to Ethics: Deontological</vt:lpstr>
      <vt:lpstr>Three Approaches to Ethics: Deontological Drinking and Driving</vt:lpstr>
      <vt:lpstr>Three Approaches to Ethics: Relational</vt:lpstr>
      <vt:lpstr>Three Approaches to Ethics: Relational</vt:lpstr>
      <vt:lpstr>Three Approaches to Ethics: Relational</vt:lpstr>
      <vt:lpstr>Approaches of prosperity Plato</vt:lpstr>
      <vt:lpstr>A Brief Biography of Jeremy Bentham (1748-1832)</vt:lpstr>
      <vt:lpstr>Jeremy Bentham</vt:lpstr>
      <vt:lpstr>Bentham’s Principle of Utility</vt:lpstr>
      <vt:lpstr>Pleasure and Pain</vt:lpstr>
      <vt:lpstr>In Summary, Bentham thought that,</vt:lpstr>
      <vt:lpstr>John Stuart Mill</vt:lpstr>
      <vt:lpstr>Essence of Mill’s Theory</vt:lpstr>
      <vt:lpstr>Essence of Mill’s Theory</vt:lpstr>
      <vt:lpstr>Essence of Mill’s Theory</vt:lpstr>
      <vt:lpstr>How was J.S. Mill influenced by the ideas of Jeremy Bentham?</vt:lpstr>
      <vt:lpstr>Ethics   Committee</vt:lpstr>
      <vt:lpstr>What is an Ethics Committee?</vt:lpstr>
      <vt:lpstr>Responsibilities of an Ethics  Committee</vt:lpstr>
      <vt:lpstr>Composition of an Ethics  Committee</vt:lpstr>
      <vt:lpstr>Operation of an Ethics  Committee</vt:lpstr>
      <vt:lpstr>Procedures and Records</vt:lpstr>
      <vt:lpstr>ETHICS OFFICER </vt:lpstr>
      <vt:lpstr>ETHICS OFFICER </vt:lpstr>
      <vt:lpstr>EO’s - Objective  </vt:lpstr>
      <vt:lpstr>Essential Functions </vt:lpstr>
      <vt:lpstr>Essential Functions </vt:lpstr>
      <vt:lpstr>PowerPoint Presentation</vt:lpstr>
      <vt:lpstr>PowerPoint Presentation</vt:lpstr>
      <vt:lpstr>PowerPoint Presentation</vt:lpstr>
      <vt:lpstr>PowerPoint Presentation</vt:lpstr>
      <vt:lpstr>PowerPoint Presentation</vt:lpstr>
      <vt:lpstr>PowerPoint Presentation</vt:lpstr>
      <vt:lpstr>Examples of unethical temptations </vt:lpstr>
      <vt:lpstr>Ethics In Financial Service</vt:lpstr>
      <vt:lpstr>Code Of Ethics </vt:lpstr>
      <vt:lpstr>PowerPoint Presentation</vt:lpstr>
      <vt:lpstr>The Ethics Audit</vt:lpstr>
      <vt:lpstr>The Social Audit</vt:lpstr>
      <vt:lpstr>Benefits of an Ethics Audit</vt:lpstr>
      <vt:lpstr>Ethical Crisis Management</vt:lpstr>
      <vt:lpstr>The Auditing Process</vt:lpstr>
      <vt:lpstr>Assignment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Committee</dc:title>
  <dc:creator>senthil7</dc:creator>
  <cp:lastModifiedBy>user</cp:lastModifiedBy>
  <cp:revision>84</cp:revision>
  <dcterms:created xsi:type="dcterms:W3CDTF">2016-10-14T09:07:12Z</dcterms:created>
  <dcterms:modified xsi:type="dcterms:W3CDTF">2022-11-09T04:38:36Z</dcterms:modified>
</cp:coreProperties>
</file>