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60" r:id="rId8"/>
    <p:sldId id="261" r:id="rId9"/>
    <p:sldId id="262" r:id="rId10"/>
    <p:sldId id="263" r:id="rId11"/>
    <p:sldId id="292" r:id="rId12"/>
    <p:sldId id="293" r:id="rId13"/>
    <p:sldId id="295" r:id="rId14"/>
    <p:sldId id="296" r:id="rId15"/>
    <p:sldId id="297" r:id="rId16"/>
    <p:sldId id="265" r:id="rId17"/>
    <p:sldId id="302" r:id="rId18"/>
    <p:sldId id="266" r:id="rId19"/>
    <p:sldId id="267" r:id="rId20"/>
    <p:sldId id="268" r:id="rId21"/>
    <p:sldId id="269" r:id="rId22"/>
    <p:sldId id="322" r:id="rId23"/>
    <p:sldId id="272" r:id="rId24"/>
    <p:sldId id="273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319" r:id="rId36"/>
    <p:sldId id="320" r:id="rId37"/>
    <p:sldId id="321" r:id="rId38"/>
    <p:sldId id="274" r:id="rId39"/>
    <p:sldId id="275" r:id="rId40"/>
    <p:sldId id="276" r:id="rId41"/>
    <p:sldId id="279" r:id="rId42"/>
    <p:sldId id="281" r:id="rId43"/>
    <p:sldId id="282" r:id="rId4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26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BD6532-140D-4171-A832-32CE89530A94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55FF07-8BF4-4F75-8B6E-DE5116B20224}">
      <dgm:prSet phldrT="[Text]"/>
      <dgm:spPr/>
      <dgm:t>
        <a:bodyPr/>
        <a:lstStyle/>
        <a:p>
          <a:r>
            <a:rPr lang="en-US" dirty="0" smtClean="0"/>
            <a:t>Embryonic stage</a:t>
          </a:r>
          <a:endParaRPr lang="en-US" dirty="0"/>
        </a:p>
      </dgm:t>
    </dgm:pt>
    <dgm:pt modelId="{4D636E4E-C7E2-4622-AD23-B6BD5D1D9F84}" type="parTrans" cxnId="{0A94CC86-93BB-4DCA-8C06-7C4E8675CEFF}">
      <dgm:prSet/>
      <dgm:spPr/>
      <dgm:t>
        <a:bodyPr/>
        <a:lstStyle/>
        <a:p>
          <a:endParaRPr lang="en-US"/>
        </a:p>
      </dgm:t>
    </dgm:pt>
    <dgm:pt modelId="{355CC1A2-FFBC-4A20-8249-9A3B9D0C69D9}" type="sibTrans" cxnId="{0A94CC86-93BB-4DCA-8C06-7C4E8675CEFF}">
      <dgm:prSet/>
      <dgm:spPr/>
      <dgm:t>
        <a:bodyPr/>
        <a:lstStyle/>
        <a:p>
          <a:endParaRPr lang="en-US"/>
        </a:p>
      </dgm:t>
    </dgm:pt>
    <dgm:pt modelId="{E764111F-E396-45FE-91EB-602D6269BFD1}">
      <dgm:prSet phldrT="[Text]"/>
      <dgm:spPr/>
      <dgm:t>
        <a:bodyPr/>
        <a:lstStyle/>
        <a:p>
          <a:r>
            <a:rPr lang="en-US" dirty="0" smtClean="0"/>
            <a:t>Growth stage</a:t>
          </a:r>
          <a:endParaRPr lang="en-US" dirty="0"/>
        </a:p>
      </dgm:t>
    </dgm:pt>
    <dgm:pt modelId="{7FAFFE03-C479-46CF-9B3B-B3744E5AD288}" type="parTrans" cxnId="{85966D47-55E2-4915-ACBA-B26BA4BAE5EB}">
      <dgm:prSet/>
      <dgm:spPr/>
      <dgm:t>
        <a:bodyPr/>
        <a:lstStyle/>
        <a:p>
          <a:endParaRPr lang="en-US"/>
        </a:p>
      </dgm:t>
    </dgm:pt>
    <dgm:pt modelId="{FAB33B64-4D0B-4E99-BC14-FD0B01650AF0}" type="sibTrans" cxnId="{85966D47-55E2-4915-ACBA-B26BA4BAE5EB}">
      <dgm:prSet/>
      <dgm:spPr/>
      <dgm:t>
        <a:bodyPr/>
        <a:lstStyle/>
        <a:p>
          <a:endParaRPr lang="en-US"/>
        </a:p>
      </dgm:t>
    </dgm:pt>
    <dgm:pt modelId="{E8B85934-AC69-4A2F-BEAE-D676226FD95F}">
      <dgm:prSet phldrT="[Text]"/>
      <dgm:spPr/>
      <dgm:t>
        <a:bodyPr/>
        <a:lstStyle/>
        <a:p>
          <a:r>
            <a:rPr lang="en-US" dirty="0" smtClean="0"/>
            <a:t>Mature stage</a:t>
          </a:r>
          <a:endParaRPr lang="en-US" dirty="0"/>
        </a:p>
      </dgm:t>
    </dgm:pt>
    <dgm:pt modelId="{2DB7FE1A-C750-40A7-A287-221E5A317C81}" type="parTrans" cxnId="{EA533F59-1389-4651-BAC6-B7D30B517602}">
      <dgm:prSet/>
      <dgm:spPr/>
      <dgm:t>
        <a:bodyPr/>
        <a:lstStyle/>
        <a:p>
          <a:endParaRPr lang="en-US"/>
        </a:p>
      </dgm:t>
    </dgm:pt>
    <dgm:pt modelId="{14A6F1A1-E369-423A-9F28-F4AF86523C1E}" type="sibTrans" cxnId="{EA533F59-1389-4651-BAC6-B7D30B517602}">
      <dgm:prSet/>
      <dgm:spPr/>
      <dgm:t>
        <a:bodyPr/>
        <a:lstStyle/>
        <a:p>
          <a:endParaRPr lang="en-US"/>
        </a:p>
      </dgm:t>
    </dgm:pt>
    <dgm:pt modelId="{DC3E05B1-A79F-4258-938D-13075FA48DF1}">
      <dgm:prSet phldrT="[Text]"/>
      <dgm:spPr/>
      <dgm:t>
        <a:bodyPr/>
        <a:lstStyle/>
        <a:p>
          <a:r>
            <a:rPr lang="en-US" dirty="0" smtClean="0"/>
            <a:t>Decline stage</a:t>
          </a:r>
          <a:endParaRPr lang="en-US" dirty="0"/>
        </a:p>
      </dgm:t>
    </dgm:pt>
    <dgm:pt modelId="{308C42DE-7158-4497-9711-1304CADD9FD2}" type="parTrans" cxnId="{C6628457-9AB7-42F0-9C77-DE73938CD2E2}">
      <dgm:prSet/>
      <dgm:spPr/>
      <dgm:t>
        <a:bodyPr/>
        <a:lstStyle/>
        <a:p>
          <a:endParaRPr lang="en-US"/>
        </a:p>
      </dgm:t>
    </dgm:pt>
    <dgm:pt modelId="{B79B2F3D-AD95-4C33-86EE-254EF53C8E52}" type="sibTrans" cxnId="{C6628457-9AB7-42F0-9C77-DE73938CD2E2}">
      <dgm:prSet/>
      <dgm:spPr/>
      <dgm:t>
        <a:bodyPr/>
        <a:lstStyle/>
        <a:p>
          <a:endParaRPr lang="en-US"/>
        </a:p>
      </dgm:t>
    </dgm:pt>
    <dgm:pt modelId="{626681F5-C5FB-4F2D-A3E3-76494861A85F}" type="pres">
      <dgm:prSet presAssocID="{EABD6532-140D-4171-A832-32CE89530A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699EA9-04CA-4EE4-9665-2C3CFD541BBA}" type="pres">
      <dgm:prSet presAssocID="{EABD6532-140D-4171-A832-32CE89530A94}" presName="cycle" presStyleCnt="0"/>
      <dgm:spPr/>
    </dgm:pt>
    <dgm:pt modelId="{A860362F-8FF0-4447-9D9E-6439232401E9}" type="pres">
      <dgm:prSet presAssocID="{A855FF07-8BF4-4F75-8B6E-DE5116B20224}" presName="nodeFirstNode" presStyleLbl="node1" presStyleIdx="0" presStyleCnt="4" custScaleX="85114" custScaleY="755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56D097-F225-4AE4-A57C-C9E27D75C777}" type="pres">
      <dgm:prSet presAssocID="{355CC1A2-FFBC-4A20-8249-9A3B9D0C69D9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8B295371-1E39-4335-A8F8-28106F6F5871}" type="pres">
      <dgm:prSet presAssocID="{E764111F-E396-45FE-91EB-602D6269BFD1}" presName="nodeFollowingNodes" presStyleLbl="node1" presStyleIdx="1" presStyleCnt="4" custScaleX="84779" custScaleY="689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376428-B4E6-45A1-9D4A-ED019DFC2C6A}" type="pres">
      <dgm:prSet presAssocID="{E8B85934-AC69-4A2F-BEAE-D676226FD95F}" presName="nodeFollowingNodes" presStyleLbl="node1" presStyleIdx="2" presStyleCnt="4" custScaleX="73270" custScaleY="696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594392-2C8D-486D-A0FA-1460AE768DB0}" type="pres">
      <dgm:prSet presAssocID="{DC3E05B1-A79F-4258-938D-13075FA48DF1}" presName="nodeFollowingNodes" presStyleLbl="node1" presStyleIdx="3" presStyleCnt="4" custScaleX="78469" custScaleY="635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8BDFDE-266E-4054-B06C-0413819565A4}" type="presOf" srcId="{DC3E05B1-A79F-4258-938D-13075FA48DF1}" destId="{2A594392-2C8D-486D-A0FA-1460AE768DB0}" srcOrd="0" destOrd="0" presId="urn:microsoft.com/office/officeart/2005/8/layout/cycle3"/>
    <dgm:cxn modelId="{EA533F59-1389-4651-BAC6-B7D30B517602}" srcId="{EABD6532-140D-4171-A832-32CE89530A94}" destId="{E8B85934-AC69-4A2F-BEAE-D676226FD95F}" srcOrd="2" destOrd="0" parTransId="{2DB7FE1A-C750-40A7-A287-221E5A317C81}" sibTransId="{14A6F1A1-E369-423A-9F28-F4AF86523C1E}"/>
    <dgm:cxn modelId="{C6D3D6FB-46C9-499D-A14D-0F5C82283DAB}" type="presOf" srcId="{E764111F-E396-45FE-91EB-602D6269BFD1}" destId="{8B295371-1E39-4335-A8F8-28106F6F5871}" srcOrd="0" destOrd="0" presId="urn:microsoft.com/office/officeart/2005/8/layout/cycle3"/>
    <dgm:cxn modelId="{C6628457-9AB7-42F0-9C77-DE73938CD2E2}" srcId="{EABD6532-140D-4171-A832-32CE89530A94}" destId="{DC3E05B1-A79F-4258-938D-13075FA48DF1}" srcOrd="3" destOrd="0" parTransId="{308C42DE-7158-4497-9711-1304CADD9FD2}" sibTransId="{B79B2F3D-AD95-4C33-86EE-254EF53C8E52}"/>
    <dgm:cxn modelId="{B05F029E-5077-4915-8FDC-725929E51BCA}" type="presOf" srcId="{E8B85934-AC69-4A2F-BEAE-D676226FD95F}" destId="{BA376428-B4E6-45A1-9D4A-ED019DFC2C6A}" srcOrd="0" destOrd="0" presId="urn:microsoft.com/office/officeart/2005/8/layout/cycle3"/>
    <dgm:cxn modelId="{51FF8ADB-B9CC-4DBE-A166-C4FECAA100A9}" type="presOf" srcId="{EABD6532-140D-4171-A832-32CE89530A94}" destId="{626681F5-C5FB-4F2D-A3E3-76494861A85F}" srcOrd="0" destOrd="0" presId="urn:microsoft.com/office/officeart/2005/8/layout/cycle3"/>
    <dgm:cxn modelId="{085B1F90-E2B5-4DC2-9095-CBBF3DA6BF97}" type="presOf" srcId="{355CC1A2-FFBC-4A20-8249-9A3B9D0C69D9}" destId="{C856D097-F225-4AE4-A57C-C9E27D75C777}" srcOrd="0" destOrd="0" presId="urn:microsoft.com/office/officeart/2005/8/layout/cycle3"/>
    <dgm:cxn modelId="{85966D47-55E2-4915-ACBA-B26BA4BAE5EB}" srcId="{EABD6532-140D-4171-A832-32CE89530A94}" destId="{E764111F-E396-45FE-91EB-602D6269BFD1}" srcOrd="1" destOrd="0" parTransId="{7FAFFE03-C479-46CF-9B3B-B3744E5AD288}" sibTransId="{FAB33B64-4D0B-4E99-BC14-FD0B01650AF0}"/>
    <dgm:cxn modelId="{C74EB891-5A4A-4822-B502-C3750904745A}" type="presOf" srcId="{A855FF07-8BF4-4F75-8B6E-DE5116B20224}" destId="{A860362F-8FF0-4447-9D9E-6439232401E9}" srcOrd="0" destOrd="0" presId="urn:microsoft.com/office/officeart/2005/8/layout/cycle3"/>
    <dgm:cxn modelId="{0A94CC86-93BB-4DCA-8C06-7C4E8675CEFF}" srcId="{EABD6532-140D-4171-A832-32CE89530A94}" destId="{A855FF07-8BF4-4F75-8B6E-DE5116B20224}" srcOrd="0" destOrd="0" parTransId="{4D636E4E-C7E2-4622-AD23-B6BD5D1D9F84}" sibTransId="{355CC1A2-FFBC-4A20-8249-9A3B9D0C69D9}"/>
    <dgm:cxn modelId="{F5118C80-0315-46E9-B2E7-0A56FE44B6E2}" type="presParOf" srcId="{626681F5-C5FB-4F2D-A3E3-76494861A85F}" destId="{C6699EA9-04CA-4EE4-9665-2C3CFD541BBA}" srcOrd="0" destOrd="0" presId="urn:microsoft.com/office/officeart/2005/8/layout/cycle3"/>
    <dgm:cxn modelId="{C99C01AB-9A47-4421-88A2-85713482ECBB}" type="presParOf" srcId="{C6699EA9-04CA-4EE4-9665-2C3CFD541BBA}" destId="{A860362F-8FF0-4447-9D9E-6439232401E9}" srcOrd="0" destOrd="0" presId="urn:microsoft.com/office/officeart/2005/8/layout/cycle3"/>
    <dgm:cxn modelId="{C9992AA8-AA57-40AD-B33C-E48D187C089D}" type="presParOf" srcId="{C6699EA9-04CA-4EE4-9665-2C3CFD541BBA}" destId="{C856D097-F225-4AE4-A57C-C9E27D75C777}" srcOrd="1" destOrd="0" presId="urn:microsoft.com/office/officeart/2005/8/layout/cycle3"/>
    <dgm:cxn modelId="{5885E9FF-A63A-4FB0-AB62-AF4DC3C6DA79}" type="presParOf" srcId="{C6699EA9-04CA-4EE4-9665-2C3CFD541BBA}" destId="{8B295371-1E39-4335-A8F8-28106F6F5871}" srcOrd="2" destOrd="0" presId="urn:microsoft.com/office/officeart/2005/8/layout/cycle3"/>
    <dgm:cxn modelId="{76C1DC2E-2F81-4A5C-90C5-CE43D242B3DB}" type="presParOf" srcId="{C6699EA9-04CA-4EE4-9665-2C3CFD541BBA}" destId="{BA376428-B4E6-45A1-9D4A-ED019DFC2C6A}" srcOrd="3" destOrd="0" presId="urn:microsoft.com/office/officeart/2005/8/layout/cycle3"/>
    <dgm:cxn modelId="{B8655650-D02D-4B10-84AB-2D6484640093}" type="presParOf" srcId="{C6699EA9-04CA-4EE4-9665-2C3CFD541BBA}" destId="{2A594392-2C8D-486D-A0FA-1460AE768DB0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CCF1B6-89CE-4FED-8455-EA6202C05AF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783FCB-A3E9-4A36-ADDB-BE20A02151C2}">
      <dgm:prSet phldrT="[Text]"/>
      <dgm:spPr/>
      <dgm:t>
        <a:bodyPr/>
        <a:lstStyle/>
        <a:p>
          <a:r>
            <a:rPr lang="en-US" dirty="0" smtClean="0"/>
            <a:t>HRP</a:t>
          </a:r>
          <a:endParaRPr lang="en-US" dirty="0"/>
        </a:p>
      </dgm:t>
    </dgm:pt>
    <dgm:pt modelId="{AC399A1A-CE86-497A-A502-403A41942998}" type="parTrans" cxnId="{F16AB912-5883-4967-B7A5-C6EF96B17075}">
      <dgm:prSet/>
      <dgm:spPr/>
      <dgm:t>
        <a:bodyPr/>
        <a:lstStyle/>
        <a:p>
          <a:endParaRPr lang="en-US"/>
        </a:p>
      </dgm:t>
    </dgm:pt>
    <dgm:pt modelId="{04B714DB-589B-4208-A201-1A86665C4E6B}" type="sibTrans" cxnId="{F16AB912-5883-4967-B7A5-C6EF96B17075}">
      <dgm:prSet/>
      <dgm:spPr/>
      <dgm:t>
        <a:bodyPr/>
        <a:lstStyle/>
        <a:p>
          <a:endParaRPr lang="en-US"/>
        </a:p>
      </dgm:t>
    </dgm:pt>
    <dgm:pt modelId="{C3BBE370-42CE-45E3-8EE5-23772D2AB6CA}">
      <dgm:prSet phldrT="[Text]"/>
      <dgm:spPr/>
      <dgm:t>
        <a:bodyPr/>
        <a:lstStyle/>
        <a:p>
          <a:r>
            <a:rPr lang="en-US" dirty="0" smtClean="0"/>
            <a:t>Political</a:t>
          </a:r>
          <a:endParaRPr lang="en-US" dirty="0"/>
        </a:p>
      </dgm:t>
    </dgm:pt>
    <dgm:pt modelId="{DC8B1AD6-46D6-4256-B4B5-0A8723DCD63C}" type="parTrans" cxnId="{3CF39BFD-AFE6-4C28-8A2B-E3E41D0B018E}">
      <dgm:prSet/>
      <dgm:spPr/>
      <dgm:t>
        <a:bodyPr/>
        <a:lstStyle/>
        <a:p>
          <a:endParaRPr lang="en-US"/>
        </a:p>
      </dgm:t>
    </dgm:pt>
    <dgm:pt modelId="{E4A9495A-834F-42DD-B01A-B87EE3EE1DD8}" type="sibTrans" cxnId="{3CF39BFD-AFE6-4C28-8A2B-E3E41D0B018E}">
      <dgm:prSet/>
      <dgm:spPr/>
      <dgm:t>
        <a:bodyPr/>
        <a:lstStyle/>
        <a:p>
          <a:endParaRPr lang="en-US"/>
        </a:p>
      </dgm:t>
    </dgm:pt>
    <dgm:pt modelId="{CB126CF7-CE24-4FC9-BA4D-9285AE939062}">
      <dgm:prSet phldrT="[Text]"/>
      <dgm:spPr/>
      <dgm:t>
        <a:bodyPr/>
        <a:lstStyle/>
        <a:p>
          <a:r>
            <a:rPr lang="en-US" dirty="0" smtClean="0"/>
            <a:t>Social </a:t>
          </a:r>
          <a:endParaRPr lang="en-US" dirty="0"/>
        </a:p>
      </dgm:t>
    </dgm:pt>
    <dgm:pt modelId="{9ECE9253-99BC-49BC-956A-6B9E920F7DBC}" type="parTrans" cxnId="{C1FA292F-500D-4437-9887-F84AFBC48E93}">
      <dgm:prSet/>
      <dgm:spPr/>
      <dgm:t>
        <a:bodyPr/>
        <a:lstStyle/>
        <a:p>
          <a:endParaRPr lang="en-US"/>
        </a:p>
      </dgm:t>
    </dgm:pt>
    <dgm:pt modelId="{4FF978AA-F8A3-4A6A-BC4D-FA2B031A1A3A}" type="sibTrans" cxnId="{C1FA292F-500D-4437-9887-F84AFBC48E93}">
      <dgm:prSet/>
      <dgm:spPr/>
      <dgm:t>
        <a:bodyPr/>
        <a:lstStyle/>
        <a:p>
          <a:endParaRPr lang="en-US"/>
        </a:p>
      </dgm:t>
    </dgm:pt>
    <dgm:pt modelId="{A31384C2-3E57-4FA9-BBCD-3F7DF6376F58}">
      <dgm:prSet phldrT="[Text]"/>
      <dgm:spPr/>
      <dgm:t>
        <a:bodyPr/>
        <a:lstStyle/>
        <a:p>
          <a:r>
            <a:rPr lang="en-US" dirty="0" smtClean="0"/>
            <a:t>Economic</a:t>
          </a:r>
          <a:endParaRPr lang="en-US" dirty="0"/>
        </a:p>
      </dgm:t>
    </dgm:pt>
    <dgm:pt modelId="{325B0391-88A6-440B-8966-72B4E48DC13A}" type="parTrans" cxnId="{ED8A0117-6637-41FD-A5B9-592455FB1B8E}">
      <dgm:prSet/>
      <dgm:spPr/>
      <dgm:t>
        <a:bodyPr/>
        <a:lstStyle/>
        <a:p>
          <a:endParaRPr lang="en-US"/>
        </a:p>
      </dgm:t>
    </dgm:pt>
    <dgm:pt modelId="{9FE683F4-6CDD-4E0D-B228-432EB566C8B1}" type="sibTrans" cxnId="{ED8A0117-6637-41FD-A5B9-592455FB1B8E}">
      <dgm:prSet/>
      <dgm:spPr/>
      <dgm:t>
        <a:bodyPr/>
        <a:lstStyle/>
        <a:p>
          <a:endParaRPr lang="en-US"/>
        </a:p>
      </dgm:t>
    </dgm:pt>
    <dgm:pt modelId="{CF4E63B7-7B95-4982-9DB1-EED3FBA781DF}" type="pres">
      <dgm:prSet presAssocID="{C5CCF1B6-89CE-4FED-8455-EA6202C05AF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B107E9-C359-408E-8206-84A3DC02D3F6}" type="pres">
      <dgm:prSet presAssocID="{B7783FCB-A3E9-4A36-ADDB-BE20A02151C2}" presName="centerShape" presStyleLbl="node0" presStyleIdx="0" presStyleCnt="1"/>
      <dgm:spPr/>
      <dgm:t>
        <a:bodyPr/>
        <a:lstStyle/>
        <a:p>
          <a:endParaRPr lang="en-US"/>
        </a:p>
      </dgm:t>
    </dgm:pt>
    <dgm:pt modelId="{3A81C93C-7453-4164-AEBC-C16C601DE2BF}" type="pres">
      <dgm:prSet presAssocID="{DC8B1AD6-46D6-4256-B4B5-0A8723DCD63C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2626B058-B885-4469-AAE4-1EE3C463091D}" type="pres">
      <dgm:prSet presAssocID="{C3BBE370-42CE-45E3-8EE5-23772D2AB6C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AC237B-48DD-45FB-9915-184707B2946B}" type="pres">
      <dgm:prSet presAssocID="{9ECE9253-99BC-49BC-956A-6B9E920F7DBC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497F4C99-7BFD-4180-9CE3-294E04379462}" type="pres">
      <dgm:prSet presAssocID="{CB126CF7-CE24-4FC9-BA4D-9285AE93906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80EC5B-59E5-4452-B2DB-7CE2DC42976D}" type="pres">
      <dgm:prSet presAssocID="{325B0391-88A6-440B-8966-72B4E48DC13A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875D88C7-F162-4CDB-AE2F-C9A4AB11ADEB}" type="pres">
      <dgm:prSet presAssocID="{A31384C2-3E57-4FA9-BBCD-3F7DF6376F5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F39BFD-AFE6-4C28-8A2B-E3E41D0B018E}" srcId="{B7783FCB-A3E9-4A36-ADDB-BE20A02151C2}" destId="{C3BBE370-42CE-45E3-8EE5-23772D2AB6CA}" srcOrd="0" destOrd="0" parTransId="{DC8B1AD6-46D6-4256-B4B5-0A8723DCD63C}" sibTransId="{E4A9495A-834F-42DD-B01A-B87EE3EE1DD8}"/>
    <dgm:cxn modelId="{02EAA594-33B4-4941-98F2-6105968459E8}" type="presOf" srcId="{325B0391-88A6-440B-8966-72B4E48DC13A}" destId="{EA80EC5B-59E5-4452-B2DB-7CE2DC42976D}" srcOrd="0" destOrd="0" presId="urn:microsoft.com/office/officeart/2005/8/layout/radial4"/>
    <dgm:cxn modelId="{ED8A0117-6637-41FD-A5B9-592455FB1B8E}" srcId="{B7783FCB-A3E9-4A36-ADDB-BE20A02151C2}" destId="{A31384C2-3E57-4FA9-BBCD-3F7DF6376F58}" srcOrd="2" destOrd="0" parTransId="{325B0391-88A6-440B-8966-72B4E48DC13A}" sibTransId="{9FE683F4-6CDD-4E0D-B228-432EB566C8B1}"/>
    <dgm:cxn modelId="{0D060FFC-CC4E-42BE-986F-BBC23FAC941E}" type="presOf" srcId="{A31384C2-3E57-4FA9-BBCD-3F7DF6376F58}" destId="{875D88C7-F162-4CDB-AE2F-C9A4AB11ADEB}" srcOrd="0" destOrd="0" presId="urn:microsoft.com/office/officeart/2005/8/layout/radial4"/>
    <dgm:cxn modelId="{7FC7E88B-8508-41BA-83C4-E7761B24188A}" type="presOf" srcId="{9ECE9253-99BC-49BC-956A-6B9E920F7DBC}" destId="{ADAC237B-48DD-45FB-9915-184707B2946B}" srcOrd="0" destOrd="0" presId="urn:microsoft.com/office/officeart/2005/8/layout/radial4"/>
    <dgm:cxn modelId="{E57F61C9-A9BA-45DA-8C73-0882653D013C}" type="presOf" srcId="{CB126CF7-CE24-4FC9-BA4D-9285AE939062}" destId="{497F4C99-7BFD-4180-9CE3-294E04379462}" srcOrd="0" destOrd="0" presId="urn:microsoft.com/office/officeart/2005/8/layout/radial4"/>
    <dgm:cxn modelId="{C1FA292F-500D-4437-9887-F84AFBC48E93}" srcId="{B7783FCB-A3E9-4A36-ADDB-BE20A02151C2}" destId="{CB126CF7-CE24-4FC9-BA4D-9285AE939062}" srcOrd="1" destOrd="0" parTransId="{9ECE9253-99BC-49BC-956A-6B9E920F7DBC}" sibTransId="{4FF978AA-F8A3-4A6A-BC4D-FA2B031A1A3A}"/>
    <dgm:cxn modelId="{7FC62BA1-0B56-4983-BFC3-153F889D150B}" type="presOf" srcId="{C5CCF1B6-89CE-4FED-8455-EA6202C05AFB}" destId="{CF4E63B7-7B95-4982-9DB1-EED3FBA781DF}" srcOrd="0" destOrd="0" presId="urn:microsoft.com/office/officeart/2005/8/layout/radial4"/>
    <dgm:cxn modelId="{4904E4EB-8AD7-49C4-82E4-648BFC7DF648}" type="presOf" srcId="{B7783FCB-A3E9-4A36-ADDB-BE20A02151C2}" destId="{76B107E9-C359-408E-8206-84A3DC02D3F6}" srcOrd="0" destOrd="0" presId="urn:microsoft.com/office/officeart/2005/8/layout/radial4"/>
    <dgm:cxn modelId="{8DCAD808-118B-41D9-9CD0-4380B45C714F}" type="presOf" srcId="{DC8B1AD6-46D6-4256-B4B5-0A8723DCD63C}" destId="{3A81C93C-7453-4164-AEBC-C16C601DE2BF}" srcOrd="0" destOrd="0" presId="urn:microsoft.com/office/officeart/2005/8/layout/radial4"/>
    <dgm:cxn modelId="{F16AB912-5883-4967-B7A5-C6EF96B17075}" srcId="{C5CCF1B6-89CE-4FED-8455-EA6202C05AFB}" destId="{B7783FCB-A3E9-4A36-ADDB-BE20A02151C2}" srcOrd="0" destOrd="0" parTransId="{AC399A1A-CE86-497A-A502-403A41942998}" sibTransId="{04B714DB-589B-4208-A201-1A86665C4E6B}"/>
    <dgm:cxn modelId="{68312769-4C59-417C-98DD-C951CFE39D09}" type="presOf" srcId="{C3BBE370-42CE-45E3-8EE5-23772D2AB6CA}" destId="{2626B058-B885-4469-AAE4-1EE3C463091D}" srcOrd="0" destOrd="0" presId="urn:microsoft.com/office/officeart/2005/8/layout/radial4"/>
    <dgm:cxn modelId="{92858CE2-BB3B-4DF9-9E98-0B3577F2A52E}" type="presParOf" srcId="{CF4E63B7-7B95-4982-9DB1-EED3FBA781DF}" destId="{76B107E9-C359-408E-8206-84A3DC02D3F6}" srcOrd="0" destOrd="0" presId="urn:microsoft.com/office/officeart/2005/8/layout/radial4"/>
    <dgm:cxn modelId="{BBA94DED-5D42-4D60-A3FA-18C9CDD38656}" type="presParOf" srcId="{CF4E63B7-7B95-4982-9DB1-EED3FBA781DF}" destId="{3A81C93C-7453-4164-AEBC-C16C601DE2BF}" srcOrd="1" destOrd="0" presId="urn:microsoft.com/office/officeart/2005/8/layout/radial4"/>
    <dgm:cxn modelId="{95F7E098-375E-451B-B972-B0F4FC9E1FD1}" type="presParOf" srcId="{CF4E63B7-7B95-4982-9DB1-EED3FBA781DF}" destId="{2626B058-B885-4469-AAE4-1EE3C463091D}" srcOrd="2" destOrd="0" presId="urn:microsoft.com/office/officeart/2005/8/layout/radial4"/>
    <dgm:cxn modelId="{7748C942-17CD-4D88-A506-4A22E67B8A19}" type="presParOf" srcId="{CF4E63B7-7B95-4982-9DB1-EED3FBA781DF}" destId="{ADAC237B-48DD-45FB-9915-184707B2946B}" srcOrd="3" destOrd="0" presId="urn:microsoft.com/office/officeart/2005/8/layout/radial4"/>
    <dgm:cxn modelId="{DD3EB8A9-98B8-4010-ADB0-379D334B9969}" type="presParOf" srcId="{CF4E63B7-7B95-4982-9DB1-EED3FBA781DF}" destId="{497F4C99-7BFD-4180-9CE3-294E04379462}" srcOrd="4" destOrd="0" presId="urn:microsoft.com/office/officeart/2005/8/layout/radial4"/>
    <dgm:cxn modelId="{E5892F9A-6307-44FA-9B3B-18DCD6AB5DFC}" type="presParOf" srcId="{CF4E63B7-7B95-4982-9DB1-EED3FBA781DF}" destId="{EA80EC5B-59E5-4452-B2DB-7CE2DC42976D}" srcOrd="5" destOrd="0" presId="urn:microsoft.com/office/officeart/2005/8/layout/radial4"/>
    <dgm:cxn modelId="{2E00D592-ACAE-422A-B88E-A94C1F2CEEC4}" type="presParOf" srcId="{CF4E63B7-7B95-4982-9DB1-EED3FBA781DF}" destId="{875D88C7-F162-4CDB-AE2F-C9A4AB11ADE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56D097-F225-4AE4-A57C-C9E27D75C777}">
      <dsp:nvSpPr>
        <dsp:cNvPr id="0" name=""/>
        <dsp:cNvSpPr/>
      </dsp:nvSpPr>
      <dsp:spPr>
        <a:xfrm>
          <a:off x="1687919" y="119911"/>
          <a:ext cx="4829902" cy="4829902"/>
        </a:xfrm>
        <a:prstGeom prst="circularArrow">
          <a:avLst>
            <a:gd name="adj1" fmla="val 4668"/>
            <a:gd name="adj2" fmla="val 272909"/>
            <a:gd name="adj3" fmla="val 13426054"/>
            <a:gd name="adj4" fmla="val 17639367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60362F-8FF0-4447-9D9E-6439232401E9}">
      <dsp:nvSpPr>
        <dsp:cNvPr id="0" name=""/>
        <dsp:cNvSpPr/>
      </dsp:nvSpPr>
      <dsp:spPr>
        <a:xfrm>
          <a:off x="2753195" y="217516"/>
          <a:ext cx="2699350" cy="11976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Embryonic stage</a:t>
          </a:r>
          <a:endParaRPr lang="en-US" sz="2900" kern="1200" dirty="0"/>
        </a:p>
      </dsp:txBody>
      <dsp:txXfrm>
        <a:off x="2811660" y="275981"/>
        <a:ext cx="2582420" cy="1080721"/>
      </dsp:txXfrm>
    </dsp:sp>
    <dsp:sp modelId="{8B295371-1E39-4335-A8F8-28106F6F5871}">
      <dsp:nvSpPr>
        <dsp:cNvPr id="0" name=""/>
        <dsp:cNvSpPr/>
      </dsp:nvSpPr>
      <dsp:spPr>
        <a:xfrm>
          <a:off x="4492762" y="2003681"/>
          <a:ext cx="2688726" cy="10938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Growth stage</a:t>
          </a:r>
          <a:endParaRPr lang="en-US" sz="2900" kern="1200" dirty="0"/>
        </a:p>
      </dsp:txBody>
      <dsp:txXfrm>
        <a:off x="4546159" y="2057078"/>
        <a:ext cx="2581932" cy="987040"/>
      </dsp:txXfrm>
    </dsp:sp>
    <dsp:sp modelId="{BA376428-B4E6-45A1-9D4A-ED019DFC2C6A}">
      <dsp:nvSpPr>
        <dsp:cNvPr id="0" name=""/>
        <dsp:cNvSpPr/>
      </dsp:nvSpPr>
      <dsp:spPr>
        <a:xfrm>
          <a:off x="2941008" y="3732624"/>
          <a:ext cx="2323723" cy="1104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Mature stage</a:t>
          </a:r>
          <a:endParaRPr lang="en-US" sz="2900" kern="1200" dirty="0"/>
        </a:p>
      </dsp:txBody>
      <dsp:txXfrm>
        <a:off x="2994923" y="3786539"/>
        <a:ext cx="2215893" cy="996628"/>
      </dsp:txXfrm>
    </dsp:sp>
    <dsp:sp modelId="{2A594392-2C8D-486D-A0FA-1460AE768DB0}">
      <dsp:nvSpPr>
        <dsp:cNvPr id="0" name=""/>
        <dsp:cNvSpPr/>
      </dsp:nvSpPr>
      <dsp:spPr>
        <a:xfrm>
          <a:off x="1124310" y="2046876"/>
          <a:ext cx="2488607" cy="10074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Decline stage</a:t>
          </a:r>
          <a:endParaRPr lang="en-US" sz="2900" kern="1200" dirty="0"/>
        </a:p>
      </dsp:txBody>
      <dsp:txXfrm>
        <a:off x="1173489" y="2096055"/>
        <a:ext cx="2390249" cy="909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B107E9-C359-408E-8206-84A3DC02D3F6}">
      <dsp:nvSpPr>
        <dsp:cNvPr id="0" name=""/>
        <dsp:cNvSpPr/>
      </dsp:nvSpPr>
      <dsp:spPr>
        <a:xfrm>
          <a:off x="2318265" y="1740552"/>
          <a:ext cx="1459468" cy="1459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500" kern="1200" dirty="0" smtClean="0"/>
            <a:t>HRP</a:t>
          </a:r>
          <a:endParaRPr lang="en-US" sz="4500" kern="1200" dirty="0"/>
        </a:p>
      </dsp:txBody>
      <dsp:txXfrm>
        <a:off x="2531999" y="1954286"/>
        <a:ext cx="1032000" cy="1032000"/>
      </dsp:txXfrm>
    </dsp:sp>
    <dsp:sp modelId="{3A81C93C-7453-4164-AEBC-C16C601DE2BF}">
      <dsp:nvSpPr>
        <dsp:cNvPr id="0" name=""/>
        <dsp:cNvSpPr/>
      </dsp:nvSpPr>
      <dsp:spPr>
        <a:xfrm rot="12900000">
          <a:off x="1377762" y="1485044"/>
          <a:ext cx="1120368" cy="4159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26B058-B885-4469-AAE4-1EE3C463091D}">
      <dsp:nvSpPr>
        <dsp:cNvPr id="0" name=""/>
        <dsp:cNvSpPr/>
      </dsp:nvSpPr>
      <dsp:spPr>
        <a:xfrm>
          <a:off x="785823" y="817112"/>
          <a:ext cx="1386494" cy="1109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Political</a:t>
          </a:r>
          <a:endParaRPr lang="en-US" sz="2400" kern="1200" dirty="0"/>
        </a:p>
      </dsp:txBody>
      <dsp:txXfrm>
        <a:off x="818310" y="849599"/>
        <a:ext cx="1321520" cy="1044221"/>
      </dsp:txXfrm>
    </dsp:sp>
    <dsp:sp modelId="{ADAC237B-48DD-45FB-9915-184707B2946B}">
      <dsp:nvSpPr>
        <dsp:cNvPr id="0" name=""/>
        <dsp:cNvSpPr/>
      </dsp:nvSpPr>
      <dsp:spPr>
        <a:xfrm rot="16200000">
          <a:off x="2487815" y="907187"/>
          <a:ext cx="1120368" cy="4159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F4C99-7BFD-4180-9CE3-294E04379462}">
      <dsp:nvSpPr>
        <dsp:cNvPr id="0" name=""/>
        <dsp:cNvSpPr/>
      </dsp:nvSpPr>
      <dsp:spPr>
        <a:xfrm>
          <a:off x="2354752" y="379"/>
          <a:ext cx="1386494" cy="1109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Social </a:t>
          </a:r>
          <a:endParaRPr lang="en-US" sz="2400" kern="1200" dirty="0"/>
        </a:p>
      </dsp:txBody>
      <dsp:txXfrm>
        <a:off x="2387239" y="32866"/>
        <a:ext cx="1321520" cy="1044221"/>
      </dsp:txXfrm>
    </dsp:sp>
    <dsp:sp modelId="{EA80EC5B-59E5-4452-B2DB-7CE2DC42976D}">
      <dsp:nvSpPr>
        <dsp:cNvPr id="0" name=""/>
        <dsp:cNvSpPr/>
      </dsp:nvSpPr>
      <dsp:spPr>
        <a:xfrm rot="19500000">
          <a:off x="3597869" y="1485044"/>
          <a:ext cx="1120368" cy="41594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D88C7-F162-4CDB-AE2F-C9A4AB11ADEB}">
      <dsp:nvSpPr>
        <dsp:cNvPr id="0" name=""/>
        <dsp:cNvSpPr/>
      </dsp:nvSpPr>
      <dsp:spPr>
        <a:xfrm>
          <a:off x="3923682" y="817112"/>
          <a:ext cx="1386494" cy="1109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Economic</a:t>
          </a:r>
          <a:endParaRPr lang="en-US" sz="2400" kern="1200" dirty="0"/>
        </a:p>
      </dsp:txBody>
      <dsp:txXfrm>
        <a:off x="3956169" y="849599"/>
        <a:ext cx="1321520" cy="1044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50AEA6-A2AF-4520-9715-BFA89D112B6B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EC8CFB6-EB8E-43DA-8CFD-4060B6DBA1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n/url?sa=i&amp;rct=j&amp;q=&amp;esrc=s&amp;source=images&amp;cd=&amp;cad=rja&amp;uact=8&amp;ved=&amp;url=http://www.business-standard.com/article/beyond-business/1-500-lives-interrupted-kingfisher-airlines-employees-left-high-and-dry-114080801126_1.html&amp;psig=AFQjCNFx3awOsDzPenva5mQMKHsd6-klXg&amp;ust=1449554611872487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hyperlink" Target="http://www.google.co.in/url?sa=i&amp;rct=j&amp;q=&amp;esrc=s&amp;source=images&amp;cd=&amp;cad=rja&amp;uact=8&amp;ved=0ahUKEwiK84aWj8nJAhWIW44KHaKfDyYQjRwIBw&amp;url=http://www.thehindubusinessline.com/economy/logistics/kingfisher-employees-to-go-on-hunger-strike-from-jan-6/article5530575.ece&amp;psig=AFQjCNFx3awOsDzPenva5mQMKHsd6-klXg&amp;ust=1449554611872487" TargetMode="External"/><Relationship Id="rId4" Type="http://schemas.openxmlformats.org/officeDocument/2006/relationships/image" Target="../media/image21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852041" y="2635299"/>
            <a:ext cx="2780029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"/>
              </a:spcBef>
            </a:pPr>
            <a:r>
              <a:rPr sz="3600" b="1" spc="0" dirty="0" smtClean="0">
                <a:solidFill>
                  <a:srgbClr val="583A2A"/>
                </a:solidFill>
                <a:latin typeface="Aharoni"/>
                <a:cs typeface="Aharoni"/>
              </a:rPr>
              <a:t>Ethics</a:t>
            </a:r>
            <a:endParaRPr sz="3600" dirty="0">
              <a:latin typeface="Aharoni"/>
              <a:cs typeface="Aharon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29000" y="2635299"/>
            <a:ext cx="533400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"/>
              </a:spcBef>
            </a:pPr>
            <a:r>
              <a:rPr sz="3600" b="1" spc="0" dirty="0" smtClean="0">
                <a:solidFill>
                  <a:srgbClr val="583A2A"/>
                </a:solidFill>
                <a:latin typeface="Aharoni"/>
                <a:cs typeface="Aharoni"/>
              </a:rPr>
              <a:t>in</a:t>
            </a:r>
            <a:endParaRPr sz="3600" dirty="0">
              <a:latin typeface="Aharoni"/>
              <a:cs typeface="Aharon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038600" y="2635299"/>
            <a:ext cx="3413391" cy="1042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"/>
              </a:spcBef>
            </a:pPr>
            <a:r>
              <a:rPr sz="3600" b="1" spc="0" dirty="0" smtClean="0">
                <a:solidFill>
                  <a:srgbClr val="583A2A"/>
                </a:solidFill>
                <a:latin typeface="Aharoni"/>
                <a:cs typeface="Aharoni"/>
              </a:rPr>
              <a:t>HR</a:t>
            </a:r>
            <a:endParaRPr sz="3600" dirty="0">
              <a:latin typeface="Aharoni"/>
              <a:cs typeface="Aharon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828800" y="1752600"/>
            <a:ext cx="5638800" cy="259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39340" y="2380488"/>
            <a:ext cx="4632960" cy="1213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262116" y="2380488"/>
            <a:ext cx="885443" cy="12131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41676" y="3051048"/>
            <a:ext cx="3659124" cy="1213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90616" y="3051048"/>
            <a:ext cx="885443" cy="12131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83002" y="2643208"/>
            <a:ext cx="233993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3200" b="1" spc="154" dirty="0" smtClean="0">
                <a:solidFill>
                  <a:srgbClr val="583A2A"/>
                </a:solidFill>
                <a:latin typeface="Aharoni"/>
                <a:cs typeface="Aharoni"/>
              </a:rPr>
              <a:t>ET</a:t>
            </a:r>
            <a:r>
              <a:rPr sz="3200" b="1" spc="150" dirty="0" smtClean="0">
                <a:solidFill>
                  <a:srgbClr val="583A2A"/>
                </a:solidFill>
                <a:latin typeface="Aharoni"/>
                <a:cs typeface="Aharoni"/>
              </a:rPr>
              <a:t>H</a:t>
            </a:r>
            <a:r>
              <a:rPr sz="3200" b="1" spc="144" dirty="0" smtClean="0">
                <a:solidFill>
                  <a:srgbClr val="583A2A"/>
                </a:solidFill>
                <a:latin typeface="Aharoni"/>
                <a:cs typeface="Aharoni"/>
              </a:rPr>
              <a:t>I</a:t>
            </a:r>
            <a:r>
              <a:rPr sz="3200" b="1" spc="150" dirty="0" smtClean="0">
                <a:solidFill>
                  <a:srgbClr val="583A2A"/>
                </a:solidFill>
                <a:latin typeface="Aharoni"/>
                <a:cs typeface="Aharoni"/>
              </a:rPr>
              <a:t>C</a:t>
            </a:r>
            <a:r>
              <a:rPr lang="en-US" sz="3200" b="1" spc="159" dirty="0">
                <a:solidFill>
                  <a:srgbClr val="583A2A"/>
                </a:solidFill>
                <a:latin typeface="Aharoni"/>
                <a:cs typeface="Aharoni"/>
              </a:rPr>
              <a:t>A</a:t>
            </a:r>
            <a:r>
              <a:rPr sz="3200" b="1" spc="0" dirty="0" smtClean="0">
                <a:solidFill>
                  <a:srgbClr val="583A2A"/>
                </a:solidFill>
                <a:latin typeface="Aharoni"/>
                <a:cs typeface="Aharoni"/>
              </a:rPr>
              <a:t>L</a:t>
            </a:r>
            <a:endParaRPr sz="3200" dirty="0">
              <a:latin typeface="Aharoni"/>
              <a:cs typeface="Aharon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1449" y="2643208"/>
            <a:ext cx="142284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4400" b="1" spc="150" dirty="0" smtClean="0">
                <a:solidFill>
                  <a:srgbClr val="583A2A"/>
                </a:solidFill>
                <a:latin typeface="Aharoni"/>
                <a:cs typeface="Aharoni"/>
              </a:rPr>
              <a:t>H</a:t>
            </a:r>
            <a:r>
              <a:rPr sz="4400" b="1" spc="154" dirty="0" smtClean="0">
                <a:solidFill>
                  <a:srgbClr val="583A2A"/>
                </a:solidFill>
                <a:latin typeface="Aharoni"/>
                <a:cs typeface="Aharoni"/>
              </a:rPr>
              <a:t>R</a:t>
            </a: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M</a:t>
            </a:r>
            <a:endParaRPr sz="4400" dirty="0">
              <a:latin typeface="Aharoni"/>
              <a:cs typeface="Aharon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85338" y="3313798"/>
            <a:ext cx="3036838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3200" b="1" spc="154" dirty="0" smtClean="0">
                <a:solidFill>
                  <a:srgbClr val="583A2A"/>
                </a:solidFill>
                <a:latin typeface="Aharoni"/>
                <a:cs typeface="Aharoni"/>
              </a:rPr>
              <a:t>P</a:t>
            </a:r>
            <a:r>
              <a:rPr sz="3200" b="1" spc="150" dirty="0" smtClean="0">
                <a:solidFill>
                  <a:srgbClr val="583A2A"/>
                </a:solidFill>
                <a:latin typeface="Aharoni"/>
                <a:cs typeface="Aharoni"/>
              </a:rPr>
              <a:t>R</a:t>
            </a:r>
            <a:r>
              <a:rPr sz="3200" b="1" spc="159" dirty="0" smtClean="0">
                <a:solidFill>
                  <a:srgbClr val="583A2A"/>
                </a:solidFill>
                <a:latin typeface="Aharoni"/>
                <a:cs typeface="Aharoni"/>
              </a:rPr>
              <a:t>A</a:t>
            </a:r>
            <a:r>
              <a:rPr sz="3200" b="1" spc="144" dirty="0" smtClean="0">
                <a:solidFill>
                  <a:srgbClr val="583A2A"/>
                </a:solidFill>
                <a:latin typeface="Aharoni"/>
                <a:cs typeface="Aharoni"/>
              </a:rPr>
              <a:t>C</a:t>
            </a:r>
            <a:r>
              <a:rPr sz="3200" b="1" spc="154" dirty="0" smtClean="0">
                <a:solidFill>
                  <a:srgbClr val="583A2A"/>
                </a:solidFill>
                <a:latin typeface="Aharoni"/>
                <a:cs typeface="Aharoni"/>
              </a:rPr>
              <a:t>T</a:t>
            </a:r>
            <a:r>
              <a:rPr sz="3200" b="1" spc="150" dirty="0" smtClean="0">
                <a:solidFill>
                  <a:srgbClr val="583A2A"/>
                </a:solidFill>
                <a:latin typeface="Aharoni"/>
                <a:cs typeface="Aharoni"/>
              </a:rPr>
              <a:t>I</a:t>
            </a:r>
            <a:r>
              <a:rPr sz="3200" b="1" spc="134" dirty="0" smtClean="0">
                <a:solidFill>
                  <a:srgbClr val="583A2A"/>
                </a:solidFill>
                <a:latin typeface="Aharoni"/>
                <a:cs typeface="Aharoni"/>
              </a:rPr>
              <a:t>C</a:t>
            </a:r>
            <a:r>
              <a:rPr sz="3200" b="1" spc="144" dirty="0" smtClean="0">
                <a:solidFill>
                  <a:srgbClr val="583A2A"/>
                </a:solidFill>
                <a:latin typeface="Aharoni"/>
                <a:cs typeface="Aharoni"/>
              </a:rPr>
              <a:t>E</a:t>
            </a: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S</a:t>
            </a:r>
            <a:endParaRPr sz="4400" dirty="0">
              <a:latin typeface="Aharoni"/>
              <a:cs typeface="Aharon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 algn="ctr"/>
            <a:r>
              <a:rPr lang="en-US" dirty="0" smtClean="0"/>
              <a:t>HRP (Human resource Planning)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57232"/>
            <a:ext cx="8715404" cy="6000768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endParaRPr lang="en-US" b="1" dirty="0" smtClean="0"/>
          </a:p>
          <a:p>
            <a:pPr lvl="1"/>
            <a:r>
              <a:rPr lang="en-US" sz="2600" b="1" dirty="0" smtClean="0"/>
              <a:t>Assessment of HR requirements</a:t>
            </a:r>
          </a:p>
          <a:p>
            <a:pPr lvl="1"/>
            <a:r>
              <a:rPr lang="en-US" sz="2600" b="1" dirty="0" smtClean="0"/>
              <a:t>Time &amp; stages of requirements</a:t>
            </a:r>
          </a:p>
          <a:p>
            <a:pPr lvl="1">
              <a:buNone/>
            </a:pPr>
            <a:endParaRPr lang="en-US" sz="2000" b="1" dirty="0" smtClean="0"/>
          </a:p>
          <a:p>
            <a:pPr algn="l"/>
            <a:r>
              <a:rPr lang="en-US" b="1" dirty="0" smtClean="0"/>
              <a:t>Right person ---Of Right type ---In Right number</a:t>
            </a:r>
          </a:p>
          <a:p>
            <a:pPr algn="l">
              <a:buNone/>
            </a:pPr>
            <a:endParaRPr lang="en-US" b="1" dirty="0" smtClean="0"/>
          </a:p>
          <a:p>
            <a:pPr algn="l"/>
            <a:r>
              <a:rPr lang="en-US" b="1" dirty="0" smtClean="0"/>
              <a:t>Definition – HRP is defined as the process by which management determines how an organization should move from its </a:t>
            </a:r>
            <a:r>
              <a:rPr lang="en-US" b="1" dirty="0" smtClean="0">
                <a:solidFill>
                  <a:srgbClr val="92D050"/>
                </a:solidFill>
              </a:rPr>
              <a:t>current manpower</a:t>
            </a:r>
            <a:r>
              <a:rPr lang="en-US" b="1" dirty="0" smtClean="0"/>
              <a:t> position to its </a:t>
            </a:r>
            <a:r>
              <a:rPr lang="en-US" b="1" dirty="0" smtClean="0">
                <a:solidFill>
                  <a:srgbClr val="92D050"/>
                </a:solidFill>
              </a:rPr>
              <a:t>desired manpower </a:t>
            </a:r>
            <a:r>
              <a:rPr lang="en-US" b="1" dirty="0" smtClean="0"/>
              <a:t>position.</a:t>
            </a:r>
          </a:p>
          <a:p>
            <a:pPr algn="l">
              <a:buNone/>
            </a:pPr>
            <a:endParaRPr lang="en-US" b="1" dirty="0" smtClean="0"/>
          </a:p>
          <a:p>
            <a:r>
              <a:rPr lang="en-US" b="1" dirty="0" smtClean="0"/>
              <a:t>HRP is also called </a:t>
            </a:r>
            <a:r>
              <a:rPr lang="en-US" b="1" dirty="0" smtClean="0">
                <a:solidFill>
                  <a:srgbClr val="92D050"/>
                </a:solidFill>
              </a:rPr>
              <a:t>manpower planning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92D050"/>
                </a:solidFill>
              </a:rPr>
              <a:t>personnel planning </a:t>
            </a:r>
            <a:r>
              <a:rPr lang="en-US" b="1" dirty="0" smtClean="0"/>
              <a:t>or </a:t>
            </a:r>
            <a:r>
              <a:rPr lang="en-US" b="1" dirty="0" smtClean="0">
                <a:solidFill>
                  <a:srgbClr val="92D050"/>
                </a:solidFill>
              </a:rPr>
              <a:t>employment planning</a:t>
            </a:r>
            <a:r>
              <a:rPr lang="en-US" b="1" dirty="0" smtClean="0"/>
              <a:t> .</a:t>
            </a:r>
            <a:endParaRPr lang="en-US" b="1" dirty="0" smtClean="0">
              <a:solidFill>
                <a:srgbClr val="FF0066"/>
              </a:solidFill>
            </a:endParaRPr>
          </a:p>
          <a:p>
            <a:pPr algn="l"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HR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/>
              <a:t>Type &amp; strategy of organization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Organizational growth cycles &amp; planning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Environmental uncertainties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Type &amp; quality of information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Time horizons</a:t>
            </a:r>
          </a:p>
          <a:p>
            <a:pPr>
              <a:lnSpc>
                <a:spcPct val="150000"/>
              </a:lnSpc>
            </a:pPr>
            <a:r>
              <a:rPr lang="en-US" b="1" dirty="0" err="1" smtClean="0"/>
              <a:t>Labour</a:t>
            </a:r>
            <a:r>
              <a:rPr lang="en-US" b="1" dirty="0" smtClean="0"/>
              <a:t> market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Outsourcing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Organizational growth cycles &amp; planning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>
              <a:buNone/>
            </a:pPr>
            <a:endParaRPr lang="en-US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457200" y="1524000"/>
          <a:ext cx="8305800" cy="505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uncertainties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67200"/>
            <a:ext cx="7467600" cy="220675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dirty="0" smtClean="0"/>
              <a:t>Recruitment, selection &amp; training</a:t>
            </a:r>
          </a:p>
          <a:p>
            <a:pPr algn="l"/>
            <a:r>
              <a:rPr lang="en-US" b="1" dirty="0" smtClean="0"/>
              <a:t>Balancing mechanisms:-</a:t>
            </a:r>
          </a:p>
          <a:p>
            <a:pPr lvl="1"/>
            <a:r>
              <a:rPr lang="en-US" b="1" dirty="0" smtClean="0"/>
              <a:t>Succession planning</a:t>
            </a:r>
          </a:p>
          <a:p>
            <a:pPr lvl="1"/>
            <a:r>
              <a:rPr lang="en-US" b="1" dirty="0" smtClean="0"/>
              <a:t>Layoffs</a:t>
            </a:r>
          </a:p>
          <a:p>
            <a:pPr lvl="1"/>
            <a:r>
              <a:rPr lang="en-US" b="1" dirty="0" err="1" smtClean="0"/>
              <a:t>Flexitime</a:t>
            </a:r>
            <a:r>
              <a:rPr lang="en-US" b="1" dirty="0" smtClean="0"/>
              <a:t> &amp; job sharing</a:t>
            </a:r>
          </a:p>
          <a:p>
            <a:pPr lvl="1"/>
            <a:r>
              <a:rPr lang="en-US" b="1" dirty="0" smtClean="0"/>
              <a:t>Retirement </a:t>
            </a:r>
          </a:p>
          <a:p>
            <a:pPr lvl="1"/>
            <a:endParaRPr lang="en-US" dirty="0" smtClean="0"/>
          </a:p>
          <a:p>
            <a:pPr algn="l"/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371600" y="990600"/>
          <a:ext cx="60960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762000"/>
            <a:ext cx="2819400" cy="11430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/>
              <a:t>RECRUITMENT &amp; SELECTION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>
              <a:buNone/>
            </a:pPr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pic>
        <p:nvPicPr>
          <p:cNvPr id="4" name="Picture 3" descr="16516-Sad-Gray-Person-Standing-Alone-Near-A-Crowd-Of-Different-Colored-People-Symbolizing-Depression-Bullying-Standing-Out-From-The-Crowd-Etc-Clipart-Illustration-Graphic.jpg"/>
          <p:cNvPicPr>
            <a:picLocks noChangeAspect="1"/>
          </p:cNvPicPr>
          <p:nvPr/>
        </p:nvPicPr>
        <p:blipFill>
          <a:blip r:embed="rId2"/>
          <a:srcRect b="6557"/>
          <a:stretch>
            <a:fillRect/>
          </a:stretch>
        </p:blipFill>
        <p:spPr>
          <a:xfrm>
            <a:off x="3276600" y="3525212"/>
            <a:ext cx="5867401" cy="3332788"/>
          </a:xfrm>
          <a:prstGeom prst="rect">
            <a:avLst/>
          </a:prstGeom>
        </p:spPr>
      </p:pic>
      <p:pic>
        <p:nvPicPr>
          <p:cNvPr id="5" name="Picture 4" descr="60374-Royalty-Free-RF-Clipart-Illustration-Of-3d-Groups-Of-White-People-Lead-By-Blue-Team-Leaders-Standing-In-Circles.jpg"/>
          <p:cNvPicPr>
            <a:picLocks noChangeAspect="1"/>
          </p:cNvPicPr>
          <p:nvPr/>
        </p:nvPicPr>
        <p:blipFill>
          <a:blip r:embed="rId3"/>
          <a:srcRect b="7261"/>
          <a:stretch>
            <a:fillRect/>
          </a:stretch>
        </p:blipFill>
        <p:spPr>
          <a:xfrm>
            <a:off x="304800" y="381000"/>
            <a:ext cx="4953000" cy="34150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5029200"/>
            <a:ext cx="3427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LAYOFF  OR  RETIREMENT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5411597" y="4087446"/>
            <a:ext cx="2819400" cy="2780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26207" y="609945"/>
            <a:ext cx="5268949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Staffing a</a:t>
            </a:r>
            <a:r>
              <a:rPr sz="4000" b="1" spc="9" dirty="0" smtClean="0">
                <a:solidFill>
                  <a:srgbClr val="583A2A"/>
                </a:solidFill>
                <a:latin typeface="Aharoni"/>
                <a:cs typeface="Aharoni"/>
              </a:rPr>
              <a:t>n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d</a:t>
            </a:r>
            <a:r>
              <a:rPr sz="4000" b="1" spc="-24" dirty="0" smtClean="0">
                <a:solidFill>
                  <a:srgbClr val="583A2A"/>
                </a:solidFill>
                <a:latin typeface="Aharoni"/>
                <a:cs typeface="Aharoni"/>
              </a:rPr>
              <a:t> 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s</a:t>
            </a:r>
            <a:r>
              <a:rPr sz="4000" b="1" spc="9" dirty="0" smtClean="0">
                <a:solidFill>
                  <a:srgbClr val="583A2A"/>
                </a:solidFill>
                <a:latin typeface="Aharoni"/>
                <a:cs typeface="Aharoni"/>
              </a:rPr>
              <a:t>e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lection</a:t>
            </a:r>
            <a:endParaRPr sz="4000">
              <a:latin typeface="Aharoni"/>
              <a:cs typeface="Aharon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79624" y="1671478"/>
            <a:ext cx="177952" cy="16473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71"/>
              </a:spcBef>
            </a:pPr>
            <a:r>
              <a:rPr sz="24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22524" y="1689862"/>
            <a:ext cx="5273125" cy="16473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11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solidFill>
                  <a:srgbClr val="583A2A"/>
                </a:solidFill>
                <a:latin typeface="Calibri"/>
                <a:cs typeface="Calibri"/>
              </a:rPr>
              <a:t>K</a:t>
            </a:r>
            <a:r>
              <a:rPr sz="3600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3600" spc="-19" baseline="3413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3600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w </a:t>
            </a:r>
            <a:r>
              <a:rPr sz="3600" spc="-19" baseline="3413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3600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our</a:t>
            </a:r>
            <a:r>
              <a:rPr sz="3600" spc="-19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600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3600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pl</a:t>
            </a:r>
            <a:r>
              <a:rPr sz="3600" spc="-14" baseline="3413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3600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ym</a:t>
            </a:r>
            <a:r>
              <a:rPr sz="3600" spc="9" baseline="3413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600" spc="-25" baseline="3413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3600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3600" spc="-14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3600" spc="-9" baseline="3413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600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3460"/>
              </a:lnSpc>
              <a:spcBef>
                <a:spcPts val="90"/>
              </a:spcBef>
            </a:pPr>
            <a:r>
              <a:rPr sz="2400" spc="-3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oll</a:t>
            </a:r>
            <a:r>
              <a:rPr sz="2400" spc="-25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w the</a:t>
            </a:r>
            <a:r>
              <a:rPr sz="2400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-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thi</a:t>
            </a:r>
            <a:r>
              <a:rPr sz="2400" spc="-25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400" spc="-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-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ruitme</a:t>
            </a:r>
            <a:r>
              <a:rPr sz="2400" spc="-19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spc="-2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guidelines U</a:t>
            </a:r>
            <a:r>
              <a:rPr sz="2400" spc="-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 p</a:t>
            </a:r>
            <a:r>
              <a:rPr sz="2400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spc="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-e</a:t>
            </a:r>
            <a:r>
              <a:rPr sz="2400" spc="4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pl</a:t>
            </a:r>
            <a:r>
              <a:rPr sz="2400" spc="-1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ym</a:t>
            </a:r>
            <a:r>
              <a:rPr sz="2400" spc="9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-25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spc="-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400" spc="-9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400" spc="-50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orm</a:t>
            </a:r>
            <a:r>
              <a:rPr sz="2400" spc="-1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tion</a:t>
            </a:r>
            <a:r>
              <a:rPr sz="2400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se</a:t>
            </a:r>
            <a:r>
              <a:rPr sz="2400" spc="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vices U</a:t>
            </a:r>
            <a:r>
              <a:rPr sz="2400" spc="-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 </a:t>
            </a:r>
            <a:r>
              <a:rPr sz="2400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spc="-19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-59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en</a:t>
            </a:r>
            <a:r>
              <a:rPr sz="2400" spc="9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 </a:t>
            </a:r>
            <a:r>
              <a:rPr sz="2400" spc="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he</a:t>
            </a:r>
            <a:r>
              <a:rPr sz="2400" spc="9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king</a:t>
            </a:r>
            <a:r>
              <a:rPr sz="2400" spc="-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-50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orms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Type &amp; quality of information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57232"/>
            <a:ext cx="8401080" cy="6000768"/>
          </a:xfrm>
        </p:spPr>
        <p:txBody>
          <a:bodyPr>
            <a:noAutofit/>
          </a:bodyPr>
          <a:lstStyle/>
          <a:p>
            <a:pPr lvl="2"/>
            <a:r>
              <a:rPr lang="en-US" sz="2800" b="1" dirty="0" smtClean="0"/>
              <a:t>Forecasting</a:t>
            </a:r>
          </a:p>
          <a:p>
            <a:pPr lvl="2"/>
            <a:r>
              <a:rPr lang="en-US" sz="2800" b="1" dirty="0" smtClean="0"/>
              <a:t>Well developed job-analysis information</a:t>
            </a:r>
          </a:p>
          <a:p>
            <a:pPr lvl="2"/>
            <a:r>
              <a:rPr lang="en-US" sz="2800" b="1" dirty="0" smtClean="0"/>
              <a:t>HRIS</a:t>
            </a:r>
          </a:p>
          <a:p>
            <a:pPr lvl="2">
              <a:buNone/>
            </a:pPr>
            <a:r>
              <a:rPr lang="en-IN" dirty="0" smtClean="0"/>
              <a:t>The Human Resource Information System (HRIS) is a software or online solution for the data entry, data tracking, and data information needs of the Human Resources, payroll, management, and accounting functions within a business. It is useful for all processes that you want to track and from which you hope to gather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819400" y="3124199"/>
            <a:ext cx="6317615" cy="373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22524" y="585584"/>
            <a:ext cx="5611232" cy="2312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6666" marR="55810">
              <a:lnSpc>
                <a:spcPct val="83333"/>
              </a:lnSpc>
              <a:spcBef>
                <a:spcPts val="50"/>
              </a:spcBef>
            </a:pP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Training</a:t>
            </a:r>
            <a:endParaRPr sz="4400">
              <a:latin typeface="Aharoni"/>
              <a:cs typeface="Aharoni"/>
            </a:endParaRPr>
          </a:p>
          <a:p>
            <a:pPr marL="12700" marR="55810">
              <a:lnSpc>
                <a:spcPct val="101725"/>
              </a:lnSpc>
              <a:spcBef>
                <a:spcPts val="3858"/>
              </a:spcBef>
            </a:pPr>
            <a:r>
              <a:rPr sz="2400" spc="-219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o </a:t>
            </a:r>
            <a:r>
              <a:rPr sz="2400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-1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400" spc="-4" dirty="0" smtClean="0">
                <a:solidFill>
                  <a:srgbClr val="583A2A"/>
                </a:solidFill>
                <a:latin typeface="Calibri"/>
                <a:cs typeface="Calibri"/>
              </a:rPr>
              <a:t>g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ni</a:t>
            </a:r>
            <a:r>
              <a:rPr sz="2400" spc="-50" dirty="0" smtClean="0">
                <a:solidFill>
                  <a:srgbClr val="583A2A"/>
                </a:solidFill>
                <a:latin typeface="Calibri"/>
                <a:cs typeface="Calibri"/>
              </a:rPr>
              <a:t>z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-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hi</a:t>
            </a:r>
            <a:r>
              <a:rPr sz="2400" spc="-19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400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issues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9"/>
              </a:spcBef>
            </a:pP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2400" spc="-9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 of</a:t>
            </a:r>
            <a:r>
              <a:rPr sz="2400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-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thi</a:t>
            </a:r>
            <a:r>
              <a:rPr sz="2400" spc="-25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400" spc="-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guidelines </a:t>
            </a:r>
            <a:r>
              <a:rPr sz="2400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400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-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esol</a:t>
            </a:r>
            <a:r>
              <a:rPr sz="2400" spc="-34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400" spc="-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400" spc="-9" dirty="0" smtClean="0">
                <a:solidFill>
                  <a:srgbClr val="583A2A"/>
                </a:solidFill>
                <a:latin typeface="Calibri"/>
                <a:cs typeface="Calibri"/>
              </a:rPr>
              <a:t>b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lems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ct val="101725"/>
              </a:lnSpc>
              <a:spcBef>
                <a:spcPts val="526"/>
              </a:spcBef>
            </a:pPr>
            <a:r>
              <a:rPr sz="2400" spc="-19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spc="-25" dirty="0" smtClean="0">
                <a:solidFill>
                  <a:srgbClr val="583A2A"/>
                </a:solidFill>
                <a:latin typeface="Calibri"/>
                <a:cs typeface="Calibri"/>
              </a:rPr>
              <a:t>g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spc="-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s and meth</a:t>
            </a:r>
            <a:r>
              <a:rPr sz="2400" spc="-9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ds</a:t>
            </a:r>
            <a:r>
              <a:rPr sz="2400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of ethi</a:t>
            </a:r>
            <a:r>
              <a:rPr sz="2400" spc="-19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400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spc="-4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583A2A"/>
                </a:solidFill>
                <a:latin typeface="Calibri"/>
                <a:cs typeface="Calibri"/>
              </a:rPr>
              <a:t>aining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79624" y="1671478"/>
            <a:ext cx="177952" cy="1208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71"/>
              </a:spcBef>
            </a:pPr>
            <a:r>
              <a:rPr sz="24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27432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738374" y="609945"/>
            <a:ext cx="5643346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Performance</a:t>
            </a:r>
            <a:r>
              <a:rPr sz="4000" b="1" spc="19" dirty="0" smtClean="0">
                <a:solidFill>
                  <a:srgbClr val="583A2A"/>
                </a:solidFill>
                <a:latin typeface="Aharoni"/>
                <a:cs typeface="Aharoni"/>
              </a:rPr>
              <a:t> 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A</a:t>
            </a:r>
            <a:r>
              <a:rPr sz="4000" b="1" spc="-9" dirty="0" smtClean="0">
                <a:solidFill>
                  <a:srgbClr val="583A2A"/>
                </a:solidFill>
                <a:latin typeface="Aharoni"/>
                <a:cs typeface="Aharoni"/>
              </a:rPr>
              <a:t>p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pr</a:t>
            </a:r>
            <a:r>
              <a:rPr sz="4000" b="1" spc="-14" dirty="0" smtClean="0">
                <a:solidFill>
                  <a:srgbClr val="583A2A"/>
                </a:solidFill>
                <a:latin typeface="Aharoni"/>
                <a:cs typeface="Aharoni"/>
              </a:rPr>
              <a:t>a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isal</a:t>
            </a:r>
            <a:endParaRPr sz="4000">
              <a:latin typeface="Aharoni"/>
              <a:cs typeface="Aharon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6375" y="1661681"/>
            <a:ext cx="26337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583A2A"/>
                </a:solidFill>
                <a:latin typeface="Wingdings"/>
                <a:cs typeface="Wingdings"/>
              </a:rPr>
              <a:t>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89274" y="1675384"/>
            <a:ext cx="6054725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Cul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2700" b="1" spc="-39" baseline="30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700" b="1" spc="1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dimen</a:t>
            </a:r>
            <a:r>
              <a:rPr sz="2700" b="1" spc="9" baseline="303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ons of 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ll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ect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vism</a:t>
            </a:r>
            <a:r>
              <a:rPr sz="2700" b="1" spc="2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and p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-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er</a:t>
            </a:r>
            <a:r>
              <a:rPr sz="2700" b="1" spc="2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di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st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ance</a:t>
            </a:r>
            <a:endParaRPr sz="1800" b="1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ma</a:t>
            </a:r>
            <a:r>
              <a:rPr sz="2700" b="1" spc="-59" baseline="1517" dirty="0" smtClean="0">
                <a:solidFill>
                  <a:srgbClr val="583A2A"/>
                </a:solidFill>
                <a:latin typeface="Calibri"/>
                <a:cs typeface="Calibri"/>
              </a:rPr>
              <a:t>k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 o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b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j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iv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 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pp</a:t>
            </a:r>
            <a:r>
              <a:rPr sz="2700" b="1" spc="-39" baseline="1517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aisals a chal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g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e.</a:t>
            </a:r>
            <a:endParaRPr sz="1800" b="1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03575" y="2257594"/>
            <a:ext cx="148636" cy="813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583A2A"/>
                </a:solidFill>
                <a:latin typeface="Wingdings"/>
                <a:cs typeface="Wingdings"/>
              </a:rPr>
              <a:t></a:t>
            </a:r>
            <a:endParaRPr sz="1600">
              <a:latin typeface="Wingdings"/>
              <a:cs typeface="Wingdings"/>
            </a:endParaRPr>
          </a:p>
          <a:p>
            <a:pPr marL="12700">
              <a:lnSpc>
                <a:spcPct val="92488"/>
              </a:lnSpc>
              <a:spcBef>
                <a:spcPts val="441"/>
              </a:spcBef>
            </a:pPr>
            <a:r>
              <a:rPr sz="1600" spc="0" dirty="0" smtClean="0">
                <a:solidFill>
                  <a:srgbClr val="583A2A"/>
                </a:solidFill>
                <a:latin typeface="Wingdings"/>
                <a:cs typeface="Wingdings"/>
              </a:rPr>
              <a:t></a:t>
            </a:r>
            <a:endParaRPr sz="1600">
              <a:latin typeface="Wingdings"/>
              <a:cs typeface="Wingdings"/>
            </a:endParaRPr>
          </a:p>
          <a:p>
            <a:pPr marL="12700">
              <a:lnSpc>
                <a:spcPct val="92488"/>
              </a:lnSpc>
              <a:spcBef>
                <a:spcPts val="528"/>
              </a:spcBef>
            </a:pPr>
            <a:r>
              <a:rPr sz="1600" spc="0" dirty="0" smtClean="0">
                <a:solidFill>
                  <a:srgbClr val="583A2A"/>
                </a:solidFill>
                <a:latin typeface="Wingdings"/>
                <a:cs typeface="Wingdings"/>
              </a:rPr>
              <a:t>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0086" y="2269743"/>
            <a:ext cx="5501513" cy="813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4507">
              <a:lnSpc>
                <a:spcPts val="1725"/>
              </a:lnSpc>
              <a:spcBef>
                <a:spcPts val="86"/>
              </a:spcBef>
            </a:pP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Supe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viso</a:t>
            </a:r>
            <a:r>
              <a:rPr sz="2400" b="1" spc="-25" baseline="3413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400" b="1" spc="-45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400" b="1" spc="-24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subo</a:t>
            </a:r>
            <a:r>
              <a:rPr sz="2400" b="1" spc="-29" baseline="3413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400" b="1" spc="-4" baseline="3413" dirty="0" smtClean="0">
                <a:solidFill>
                  <a:srgbClr val="583A2A"/>
                </a:solidFill>
                <a:latin typeface="Calibri"/>
                <a:cs typeface="Calibri"/>
              </a:rPr>
              <a:t>at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es</a:t>
            </a:r>
            <a:r>
              <a:rPr sz="2400" b="1" spc="-79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400" b="1" spc="-14" baseline="3413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b="1" spc="-9" baseline="3413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elop</a:t>
            </a:r>
            <a:r>
              <a:rPr sz="2400" b="1" spc="-41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close</a:t>
            </a:r>
            <a:r>
              <a:rPr sz="2400" b="1" spc="-23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-29" baseline="3413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el</a:t>
            </a:r>
            <a:r>
              <a:rPr sz="2400" b="1" spc="-4" baseline="3413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ti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onsh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400" b="1" spc="-9" baseline="3413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s.</a:t>
            </a:r>
            <a:endParaRPr sz="1600" b="1">
              <a:latin typeface="Calibri"/>
              <a:cs typeface="Calibri"/>
            </a:endParaRPr>
          </a:p>
          <a:p>
            <a:pPr marL="12700">
              <a:lnSpc>
                <a:spcPct val="119791"/>
              </a:lnSpc>
              <a:spcBef>
                <a:spcPts val="368"/>
              </a:spcBef>
            </a:pP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16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g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ni</a:t>
            </a:r>
            <a:r>
              <a:rPr sz="16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z</a:t>
            </a:r>
            <a:r>
              <a:rPr sz="1600" b="1" spc="-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ti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onal</a:t>
            </a:r>
            <a:r>
              <a:rPr sz="1600" b="1" spc="-1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16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16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lt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1600" b="1" spc="-3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is</a:t>
            </a:r>
            <a:r>
              <a:rPr sz="16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as</a:t>
            </a:r>
            <a:r>
              <a:rPr sz="1600" b="1" spc="-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mpo</a:t>
            </a:r>
            <a:r>
              <a:rPr sz="1600" b="1" spc="-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600" b="1" spc="-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600" b="1" spc="-5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as</a:t>
            </a:r>
            <a:r>
              <a:rPr sz="1600" b="1" spc="-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-9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1600" b="1" spc="-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k</a:t>
            </a:r>
            <a:r>
              <a:rPr sz="1600" b="1" spc="-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pe</a:t>
            </a:r>
            <a:r>
              <a:rPr sz="1600" b="1" spc="-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1600" b="1" spc="-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mance. Emp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16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16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ee</a:t>
            </a:r>
            <a:r>
              <a:rPr sz="16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16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om</a:t>
            </a:r>
            <a:r>
              <a:rPr sz="1600" b="1" spc="-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ti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ons</a:t>
            </a:r>
            <a:r>
              <a:rPr sz="1600" b="1" spc="-3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6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600" b="1" spc="-1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16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eque</a:t>
            </a:r>
            <a:r>
              <a:rPr sz="1600" b="1" spc="-9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tl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1600" b="1" spc="-5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b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sed</a:t>
            </a:r>
            <a:r>
              <a:rPr sz="1600" b="1" spc="-38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on</a:t>
            </a:r>
            <a:r>
              <a:rPr sz="1600" b="1" spc="-11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seniori</a:t>
            </a:r>
            <a:r>
              <a:rPr sz="1600" b="1" spc="9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600" b="1" spc="-109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.</a:t>
            </a:r>
            <a:endParaRPr sz="1600" b="1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46375" y="3143390"/>
            <a:ext cx="263372" cy="583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583A2A"/>
                </a:solidFill>
                <a:latin typeface="Wingdings"/>
                <a:cs typeface="Wingdings"/>
              </a:rPr>
              <a:t></a:t>
            </a:r>
            <a:endParaRPr sz="1800">
              <a:latin typeface="Wingdings"/>
              <a:cs typeface="Wingdings"/>
            </a:endParaRPr>
          </a:p>
          <a:p>
            <a:pPr marL="12700">
              <a:lnSpc>
                <a:spcPct val="92488"/>
              </a:lnSpc>
              <a:spcBef>
                <a:spcPts val="497"/>
              </a:spcBef>
            </a:pPr>
            <a:r>
              <a:rPr sz="1800" spc="0" dirty="0" smtClean="0">
                <a:solidFill>
                  <a:srgbClr val="583A2A"/>
                </a:solidFill>
                <a:latin typeface="Wingdings"/>
                <a:cs typeface="Wingdings"/>
              </a:rPr>
              <a:t>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89275" y="3157092"/>
            <a:ext cx="5621799" cy="8577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157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An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ual</a:t>
            </a:r>
            <a:r>
              <a:rPr sz="2700" b="1" spc="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-34" baseline="303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ormance</a:t>
            </a:r>
            <a:r>
              <a:rPr sz="2700" b="1" spc="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ap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700" b="1" spc="-39" baseline="30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aisals.</a:t>
            </a:r>
            <a:endParaRPr sz="1800" b="1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391"/>
              </a:spcBef>
            </a:pP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Su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viso</a:t>
            </a:r>
            <a:r>
              <a:rPr sz="1800" b="1" spc="-3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s p</a:t>
            </a:r>
            <a:r>
              <a:rPr sz="18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vide</a:t>
            </a:r>
            <a:r>
              <a:rPr sz="1800" b="1" spc="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ormance</a:t>
            </a:r>
            <a:r>
              <a:rPr sz="1800" b="1" spc="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-3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g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s th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 a</a:t>
            </a:r>
            <a:r>
              <a:rPr sz="18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 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18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q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y 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fl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8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ed</a:t>
            </a:r>
            <a:r>
              <a:rPr sz="1800" b="1" spc="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due</a:t>
            </a:r>
            <a:r>
              <a:rPr sz="1800" b="1" spc="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 p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-3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so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1800" b="1" spc="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el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on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hi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s.</a:t>
            </a:r>
            <a:endParaRPr sz="1800" b="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/>
          <a:lstStyle/>
          <a:p>
            <a:r>
              <a:rPr lang="en-US" dirty="0" smtClean="0"/>
              <a:t>Edwin.B.Flippo </a:t>
            </a:r>
          </a:p>
          <a:p>
            <a:pPr>
              <a:buNone/>
            </a:pPr>
            <a:r>
              <a:rPr lang="en-US" dirty="0" smtClean="0"/>
              <a:t>“  Planning, Organizing, Directing and Controlling of the Procurement, Development, Compensation, Integration , maintenance and reproduction of </a:t>
            </a:r>
            <a:r>
              <a:rPr lang="en-US" b="1" dirty="0" smtClean="0"/>
              <a:t>Human Resources </a:t>
            </a:r>
            <a:r>
              <a:rPr lang="en-US" dirty="0" smtClean="0"/>
              <a:t>to the end that individual, </a:t>
            </a:r>
            <a:r>
              <a:rPr lang="en-US" dirty="0" err="1" smtClean="0"/>
              <a:t>organisational</a:t>
            </a:r>
            <a:r>
              <a:rPr lang="en-US" dirty="0" smtClean="0"/>
              <a:t> and societal objectives are established.”</a:t>
            </a:r>
          </a:p>
          <a:p>
            <a:pPr>
              <a:buNone/>
            </a:pPr>
            <a:r>
              <a:rPr lang="en-US" dirty="0" smtClean="0"/>
              <a:t>     Maintain competent workforce to achieve the goals of the organisation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2743200" y="304800"/>
            <a:ext cx="5902325" cy="1575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1959" algn="ctr">
              <a:lnSpc>
                <a:spcPct val="83333"/>
              </a:lnSpc>
              <a:spcBef>
                <a:spcPts val="50"/>
              </a:spcBef>
            </a:pP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Com</a:t>
            </a:r>
            <a:r>
              <a:rPr sz="4000" b="1" spc="-9" dirty="0" smtClean="0">
                <a:solidFill>
                  <a:srgbClr val="583A2A"/>
                </a:solidFill>
                <a:latin typeface="Aharoni"/>
                <a:cs typeface="Aharoni"/>
              </a:rPr>
              <a:t>p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ensation</a:t>
            </a:r>
            <a:r>
              <a:rPr sz="4000" b="1" spc="14" dirty="0" smtClean="0">
                <a:solidFill>
                  <a:srgbClr val="583A2A"/>
                </a:solidFill>
                <a:latin typeface="Aharoni"/>
                <a:cs typeface="Aharoni"/>
              </a:rPr>
              <a:t> 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and</a:t>
            </a:r>
            <a:endParaRPr sz="4000">
              <a:latin typeface="Aharoni"/>
              <a:cs typeface="Aharoni"/>
            </a:endParaRPr>
          </a:p>
          <a:p>
            <a:pPr marL="1735874" marR="1295723" algn="ctr">
              <a:lnSpc>
                <a:spcPct val="83333"/>
              </a:lnSpc>
              <a:spcBef>
                <a:spcPts val="803"/>
              </a:spcBef>
            </a:pPr>
            <a:r>
              <a:rPr sz="4000" b="1" dirty="0" smtClean="0">
                <a:solidFill>
                  <a:srgbClr val="583A2A"/>
                </a:solidFill>
                <a:latin typeface="Aharoni"/>
                <a:cs typeface="Aharoni"/>
              </a:rPr>
              <a:t>Be</a:t>
            </a:r>
            <a:r>
              <a:rPr sz="4000" b="1" spc="9" dirty="0" smtClean="0">
                <a:solidFill>
                  <a:srgbClr val="583A2A"/>
                </a:solidFill>
                <a:latin typeface="Aharoni"/>
                <a:cs typeface="Aharoni"/>
              </a:rPr>
              <a:t>n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efits</a:t>
            </a:r>
            <a:endParaRPr sz="4000">
              <a:latin typeface="Aharoni"/>
              <a:cs typeface="Aharoni"/>
            </a:endParaRPr>
          </a:p>
          <a:p>
            <a:pPr marL="12700" marR="38100">
              <a:lnSpc>
                <a:spcPct val="101725"/>
              </a:lnSpc>
              <a:spcBef>
                <a:spcPts val="1291"/>
              </a:spcBef>
            </a:pP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In a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di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ti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on</a:t>
            </a:r>
            <a:r>
              <a:rPr sz="1800" b="1" spc="2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 a 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b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 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ala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-129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,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omp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on inc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ude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1800" spc="0" dirty="0" smtClean="0">
                <a:solidFill>
                  <a:srgbClr val="583A2A"/>
                </a:solidFill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41575" y="1612828"/>
            <a:ext cx="1397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98775" y="1883757"/>
            <a:ext cx="168715" cy="95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5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583A2A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600" spc="0" dirty="0" smtClean="0">
                <a:solidFill>
                  <a:srgbClr val="583A2A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80"/>
              </a:spcBef>
            </a:pPr>
            <a:r>
              <a:rPr sz="1600" spc="0" dirty="0" smtClean="0">
                <a:solidFill>
                  <a:srgbClr val="583A2A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  <a:p>
            <a:pPr marL="12700" marR="215">
              <a:lnSpc>
                <a:spcPct val="95825"/>
              </a:lnSpc>
              <a:spcBef>
                <a:spcPts val="80"/>
              </a:spcBef>
            </a:pPr>
            <a:r>
              <a:rPr sz="1600" spc="0" dirty="0" smtClean="0">
                <a:solidFill>
                  <a:srgbClr val="583A2A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85287" y="1895982"/>
            <a:ext cx="4968113" cy="11520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House</a:t>
            </a:r>
            <a:r>
              <a:rPr sz="2400" b="1" spc="-20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-29" baseline="3413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b="1" spc="-14" baseline="3413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b="1" spc="-11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ll</a:t>
            </a:r>
            <a:r>
              <a:rPr sz="2400" b="1" spc="-14" baseline="3413" dirty="0" smtClean="0">
                <a:solidFill>
                  <a:srgbClr val="583A2A"/>
                </a:solidFill>
                <a:latin typeface="Calibri"/>
                <a:cs typeface="Calibri"/>
              </a:rPr>
              <a:t>ow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ce</a:t>
            </a:r>
            <a:r>
              <a:rPr sz="2400" b="1" spc="-70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(H</a:t>
            </a:r>
            <a:r>
              <a:rPr sz="2400" b="1" spc="-4" baseline="3413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A*</a:t>
            </a:r>
            <a:r>
              <a:rPr sz="2400" b="1" spc="-4" baseline="3413" dirty="0" smtClean="0">
                <a:solidFill>
                  <a:srgbClr val="583A2A"/>
                </a:solidFill>
                <a:latin typeface="Calibri"/>
                <a:cs typeface="Calibri"/>
              </a:rPr>
              <a:t>)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.</a:t>
            </a:r>
            <a:endParaRPr sz="1600" b="1">
              <a:latin typeface="Calibri"/>
              <a:cs typeface="Calibri"/>
            </a:endParaRPr>
          </a:p>
          <a:p>
            <a:pPr marL="12700" marR="30403">
              <a:lnSpc>
                <a:spcPts val="1925"/>
              </a:lnSpc>
              <a:spcBef>
                <a:spcPts val="9"/>
              </a:spcBef>
            </a:pP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Medi</a:t>
            </a:r>
            <a:r>
              <a:rPr sz="2400" b="1" spc="-9" baseline="1706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400" b="1" spc="-31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400" b="1" spc="-9" baseline="1706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400" b="1" spc="-14" baseline="1706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anc</a:t>
            </a:r>
            <a:r>
              <a:rPr sz="2400" b="1" spc="-4" baseline="1706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.</a:t>
            </a:r>
            <a:endParaRPr sz="1600" b="1">
              <a:latin typeface="Calibri"/>
              <a:cs typeface="Calibri"/>
            </a:endParaRPr>
          </a:p>
          <a:p>
            <a:pPr marL="12700" marR="30403">
              <a:lnSpc>
                <a:spcPts val="1920"/>
              </a:lnSpc>
            </a:pP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Dearness</a:t>
            </a:r>
            <a:r>
              <a:rPr sz="2400" b="1" spc="-39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ll</a:t>
            </a:r>
            <a:r>
              <a:rPr sz="2400" b="1" spc="-14" baseline="1706" dirty="0" smtClean="0">
                <a:solidFill>
                  <a:srgbClr val="583A2A"/>
                </a:solidFill>
                <a:latin typeface="Calibri"/>
                <a:cs typeface="Calibri"/>
              </a:rPr>
              <a:t>ow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ce</a:t>
            </a:r>
            <a:r>
              <a:rPr sz="2400" b="1" spc="-70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(</a:t>
            </a:r>
            <a:r>
              <a:rPr sz="2400" b="1" spc="-25" baseline="1706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A*</a:t>
            </a:r>
            <a:r>
              <a:rPr sz="2400" b="1" spc="-4" baseline="1706" dirty="0" smtClean="0">
                <a:solidFill>
                  <a:srgbClr val="583A2A"/>
                </a:solidFill>
                <a:latin typeface="Calibri"/>
                <a:cs typeface="Calibri"/>
              </a:rPr>
              <a:t>)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.</a:t>
            </a:r>
            <a:endParaRPr sz="1600" b="1">
              <a:latin typeface="Calibri"/>
              <a:cs typeface="Calibri"/>
            </a:endParaRPr>
          </a:p>
          <a:p>
            <a:pPr marL="12700" marR="7904">
              <a:lnSpc>
                <a:spcPts val="1920"/>
              </a:lnSpc>
            </a:pP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Le</a:t>
            </a:r>
            <a:r>
              <a:rPr sz="2400" b="1" spc="-19" baseline="1706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-9" baseline="1706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b="1" spc="-32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b="1" spc="-39" baseline="1706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b="1" spc="-19" baseline="1706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-9" baseline="1706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el</a:t>
            </a:r>
            <a:r>
              <a:rPr sz="2400" b="1" spc="-22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ll</a:t>
            </a:r>
            <a:r>
              <a:rPr sz="2400" b="1" spc="-14" baseline="1706" dirty="0" smtClean="0">
                <a:solidFill>
                  <a:srgbClr val="583A2A"/>
                </a:solidFill>
                <a:latin typeface="Calibri"/>
                <a:cs typeface="Calibri"/>
              </a:rPr>
              <a:t>ow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ce</a:t>
            </a:r>
            <a:r>
              <a:rPr sz="2400" b="1" spc="-70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(</a:t>
            </a:r>
            <a:r>
              <a:rPr sz="2400" b="1" spc="-125" baseline="1706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400" b="1" spc="-114" baseline="1706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A*</a:t>
            </a:r>
            <a:r>
              <a:rPr sz="2400" b="1" spc="-4" baseline="1706" dirty="0" smtClean="0">
                <a:solidFill>
                  <a:srgbClr val="583A2A"/>
                </a:solidFill>
                <a:latin typeface="Calibri"/>
                <a:cs typeface="Calibri"/>
              </a:rPr>
              <a:t>)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.</a:t>
            </a:r>
            <a:endParaRPr sz="1600" b="1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41575" y="3137209"/>
            <a:ext cx="1397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84474" y="2971800"/>
            <a:ext cx="5445125" cy="4331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34" baseline="30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al </a:t>
            </a:r>
            <a:r>
              <a:rPr sz="2700" b="1" spc="-19" baseline="303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ego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es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of</a:t>
            </a:r>
            <a:r>
              <a:rPr sz="2700" b="1" spc="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(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-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on)</a:t>
            </a:r>
            <a:r>
              <a:rPr sz="2700" b="1" spc="1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19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xi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t:</a:t>
            </a:r>
            <a:endParaRPr sz="1800" b="1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8775" y="3408138"/>
            <a:ext cx="168715" cy="4722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5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583A2A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600" spc="0" dirty="0" smtClean="0">
                <a:solidFill>
                  <a:srgbClr val="583A2A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85287" y="3420364"/>
            <a:ext cx="5476602" cy="11549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7207">
              <a:lnSpc>
                <a:spcPts val="1725"/>
              </a:lnSpc>
              <a:spcBef>
                <a:spcPts val="86"/>
              </a:spcBef>
            </a:pP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Si</a:t>
            </a:r>
            <a:r>
              <a:rPr sz="2400" b="1" spc="9" baseline="3413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k</a:t>
            </a:r>
            <a:r>
              <a:rPr sz="2400" b="1" spc="-25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b="1" spc="-19" baseline="3413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-9" baseline="3413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:</a:t>
            </a:r>
            <a:r>
              <a:rPr sz="2400" b="1" spc="301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(</a:t>
            </a:r>
            <a:r>
              <a:rPr sz="2400" b="1" spc="-9" baseline="3413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edi</a:t>
            </a:r>
            <a:r>
              <a:rPr sz="2400" b="1" spc="-9" baseline="3413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400" b="1" spc="-50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b="1" spc="-4" baseline="3413" dirty="0" smtClean="0">
                <a:solidFill>
                  <a:srgbClr val="583A2A"/>
                </a:solidFill>
                <a:latin typeface="Calibri"/>
                <a:cs typeface="Calibri"/>
              </a:rPr>
              <a:t>er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tifi</a:t>
            </a:r>
            <a:r>
              <a:rPr sz="2400" b="1" spc="-14" baseline="3413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400" b="1" spc="-9" baseline="3413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-4" baseline="3413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b="1" spc="-69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-29" baseline="3413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equ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400" b="1" spc="-29" baseline="3413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ed).</a:t>
            </a:r>
            <a:endParaRPr sz="1600" b="1" dirty="0">
              <a:latin typeface="Calibri"/>
              <a:cs typeface="Calibri"/>
            </a:endParaRPr>
          </a:p>
          <a:p>
            <a:pPr marL="12700">
              <a:lnSpc>
                <a:spcPts val="1875"/>
              </a:lnSpc>
              <a:spcBef>
                <a:spcPts val="7"/>
              </a:spcBef>
            </a:pPr>
            <a:r>
              <a:rPr sz="1600" b="1" spc="-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as</a:t>
            </a:r>
            <a:r>
              <a:rPr sz="1600" b="1" spc="-4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1600" b="1" spc="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le</a:t>
            </a:r>
            <a:r>
              <a:rPr sz="16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6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:</a:t>
            </a:r>
            <a:r>
              <a:rPr sz="1600" b="1" spc="-3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(</a:t>
            </a:r>
            <a:r>
              <a:rPr sz="16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or pe</a:t>
            </a:r>
            <a:r>
              <a:rPr sz="16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sonal</a:t>
            </a:r>
            <a:r>
              <a:rPr sz="1600" b="1" spc="-2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and</a:t>
            </a:r>
            <a:r>
              <a:rPr sz="16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ami</a:t>
            </a:r>
            <a:r>
              <a:rPr sz="1600" b="1" spc="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16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600" b="1" spc="-9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6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-9" dirty="0" smtClean="0">
                <a:solidFill>
                  <a:srgbClr val="583A2A"/>
                </a:solidFill>
                <a:latin typeface="Calibri"/>
                <a:cs typeface="Calibri"/>
              </a:rPr>
              <a:t>g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en</a:t>
            </a:r>
            <a:r>
              <a:rPr sz="1600" b="1" spc="-9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ies,</a:t>
            </a:r>
            <a:r>
              <a:rPr sz="1600" b="1" spc="2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equi</a:t>
            </a:r>
            <a:r>
              <a:rPr sz="16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es</a:t>
            </a:r>
            <a:r>
              <a:rPr sz="1600" b="1" spc="1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1600" b="1" spc="-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600" b="1" spc="0" dirty="0" smtClean="0">
                <a:solidFill>
                  <a:srgbClr val="583A2A"/>
                </a:solidFill>
                <a:latin typeface="Calibri"/>
                <a:cs typeface="Calibri"/>
              </a:rPr>
              <a:t>ior</a:t>
            </a:r>
            <a:r>
              <a:rPr lang="en-US" sz="1600" b="1" dirty="0"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pe</a:t>
            </a:r>
            <a:r>
              <a:rPr sz="2400" b="1" spc="-4" baseline="3413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miss</a:t>
            </a:r>
            <a:r>
              <a:rPr sz="2400" b="1" spc="4" baseline="3413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on</a:t>
            </a:r>
            <a:r>
              <a:rPr sz="2400" b="1" spc="-61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of</a:t>
            </a:r>
            <a:r>
              <a:rPr sz="2400" b="1" spc="1" baseline="3413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583A2A"/>
                </a:solidFill>
                <a:latin typeface="Calibri"/>
                <a:cs typeface="Calibri"/>
              </a:rPr>
              <a:t>boss).</a:t>
            </a:r>
            <a:endParaRPr sz="1600" b="1" dirty="0">
              <a:latin typeface="Calibri"/>
              <a:cs typeface="Calibri"/>
            </a:endParaRPr>
          </a:p>
          <a:p>
            <a:pPr marL="12700" marR="37207">
              <a:lnSpc>
                <a:spcPts val="1920"/>
              </a:lnSpc>
              <a:spcBef>
                <a:spcPts val="16"/>
              </a:spcBef>
            </a:pP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-4" baseline="1706" dirty="0" smtClean="0">
                <a:solidFill>
                  <a:srgbClr val="583A2A"/>
                </a:solidFill>
                <a:latin typeface="Calibri"/>
                <a:cs typeface="Calibri"/>
              </a:rPr>
              <a:t>nnu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400" b="1" spc="-22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le</a:t>
            </a:r>
            <a:r>
              <a:rPr sz="2400" b="1" spc="-14" baseline="1706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-9" baseline="1706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:</a:t>
            </a:r>
            <a:r>
              <a:rPr sz="2400" b="1" spc="-59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(</a:t>
            </a:r>
            <a:r>
              <a:rPr sz="2400" b="1" spc="-14" baseline="1706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400" b="1" spc="-4" baseline="1706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er</a:t>
            </a:r>
            <a:r>
              <a:rPr sz="2400" b="1" spc="-30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one</a:t>
            </a:r>
            <a:r>
              <a:rPr sz="2400" b="1" spc="-4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-25" baseline="1706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ear</a:t>
            </a:r>
            <a:r>
              <a:rPr sz="2400" b="1" spc="-8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of</a:t>
            </a:r>
            <a:r>
              <a:rPr sz="2400" b="1" spc="1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b="1" spc="-4" baseline="1706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400" b="1" spc="-14" baseline="1706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400" b="1" spc="-4" baseline="1706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400" b="1" spc="-14" baseline="1706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).</a:t>
            </a:r>
            <a:endParaRPr sz="1600" b="1" dirty="0">
              <a:latin typeface="Calibri"/>
              <a:cs typeface="Calibri"/>
            </a:endParaRPr>
          </a:p>
          <a:p>
            <a:pPr marL="12700" marR="37207">
              <a:lnSpc>
                <a:spcPts val="1920"/>
              </a:lnSpc>
            </a:pPr>
            <a:r>
              <a:rPr sz="2400" b="1" spc="-25" baseline="1706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ede</a:t>
            </a:r>
            <a:r>
              <a:rPr sz="2400" b="1" spc="-44" baseline="1706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400" b="1" spc="-34" baseline="1706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400" b="1" spc="-4" baseline="1706" dirty="0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400" b="1" spc="4" baseline="1706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400" b="1" spc="-4" baseline="1706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400" b="1" spc="-19" baseline="1706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400" b="1" spc="-9" baseline="1706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400" b="1" spc="0" baseline="1706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endParaRPr sz="1600" b="1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98775" y="4091144"/>
            <a:ext cx="168500" cy="4719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solidFill>
                  <a:srgbClr val="583A2A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600" spc="0" dirty="0" smtClean="0">
                <a:solidFill>
                  <a:srgbClr val="583A2A"/>
                </a:solidFill>
                <a:latin typeface="Arial"/>
                <a:cs typeface="Arial"/>
              </a:rPr>
              <a:t>–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718562" y="609945"/>
            <a:ext cx="4401045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Equ</a:t>
            </a:r>
            <a:r>
              <a:rPr sz="4000" b="1" spc="-14" dirty="0" smtClean="0">
                <a:solidFill>
                  <a:srgbClr val="583A2A"/>
                </a:solidFill>
                <a:latin typeface="Aharoni"/>
                <a:cs typeface="Aharoni"/>
              </a:rPr>
              <a:t>a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l opport</a:t>
            </a:r>
            <a:r>
              <a:rPr sz="4000" b="1" spc="-9" dirty="0" smtClean="0">
                <a:solidFill>
                  <a:srgbClr val="583A2A"/>
                </a:solidFill>
                <a:latin typeface="Aharoni"/>
                <a:cs typeface="Aharoni"/>
              </a:rPr>
              <a:t>u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nity</a:t>
            </a:r>
            <a:endParaRPr sz="4000">
              <a:latin typeface="Aharoni"/>
              <a:cs typeface="Aharon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60768" y="609945"/>
            <a:ext cx="1242376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laws</a:t>
            </a:r>
            <a:endParaRPr sz="4000">
              <a:latin typeface="Aharoni"/>
              <a:cs typeface="Aharon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828800" y="1295400"/>
            <a:ext cx="7255303" cy="3276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5810">
              <a:lnSpc>
                <a:spcPts val="2545"/>
              </a:lnSpc>
              <a:spcBef>
                <a:spcPts val="127"/>
              </a:spcBef>
            </a:pPr>
            <a:r>
              <a:rPr sz="3600" spc="0" baseline="3413" smtClean="0">
                <a:latin typeface="Calibri"/>
                <a:cs typeface="Calibri"/>
              </a:rPr>
              <a:t>A</a:t>
            </a:r>
            <a:r>
              <a:rPr lang="en-US" sz="3600" spc="-25" baseline="3413" dirty="0" smtClean="0">
                <a:latin typeface="Calibri"/>
                <a:cs typeface="Calibri"/>
              </a:rPr>
              <a:t>void</a:t>
            </a:r>
            <a:r>
              <a:rPr sz="3600" spc="-9" baseline="3413" smtClean="0">
                <a:latin typeface="Calibri"/>
                <a:cs typeface="Calibri"/>
              </a:rPr>
              <a:t> </a:t>
            </a:r>
            <a:r>
              <a:rPr lang="en-US" sz="3600" spc="-9" baseline="3413" dirty="0" smtClean="0">
                <a:latin typeface="Calibri"/>
                <a:cs typeface="Calibri"/>
              </a:rPr>
              <a:t>any kind of </a:t>
            </a:r>
            <a:r>
              <a:rPr sz="3600" spc="0" baseline="3413" smtClean="0">
                <a:latin typeface="Calibri"/>
                <a:cs typeface="Calibri"/>
              </a:rPr>
              <a:t>discrimin</a:t>
            </a:r>
            <a:r>
              <a:rPr sz="3600" spc="-19" baseline="3413" smtClean="0">
                <a:latin typeface="Calibri"/>
                <a:cs typeface="Calibri"/>
              </a:rPr>
              <a:t>a</a:t>
            </a:r>
            <a:r>
              <a:rPr sz="3600" spc="0" baseline="3413" smtClean="0">
                <a:latin typeface="Calibri"/>
                <a:cs typeface="Calibri"/>
              </a:rPr>
              <a:t>ti</a:t>
            </a:r>
            <a:r>
              <a:rPr sz="3600" spc="-4" baseline="3413" smtClean="0">
                <a:latin typeface="Calibri"/>
                <a:cs typeface="Calibri"/>
              </a:rPr>
              <a:t>o</a:t>
            </a:r>
            <a:r>
              <a:rPr sz="3600" spc="0" baseline="3413" smtClean="0">
                <a:latin typeface="Calibri"/>
                <a:cs typeface="Calibri"/>
              </a:rPr>
              <a:t>n</a:t>
            </a:r>
            <a:r>
              <a:rPr lang="en-US" sz="3600" spc="0" baseline="3413" dirty="0" smtClean="0">
                <a:latin typeface="Calibri"/>
                <a:cs typeface="Calibri"/>
              </a:rPr>
              <a:t> based on:</a:t>
            </a:r>
          </a:p>
          <a:p>
            <a:pPr marL="12700" marR="55810">
              <a:lnSpc>
                <a:spcPts val="2545"/>
              </a:lnSpc>
              <a:spcBef>
                <a:spcPts val="127"/>
              </a:spcBef>
            </a:pPr>
            <a:endParaRPr lang="en-US" sz="3600" spc="0" baseline="3413" dirty="0" smtClean="0">
              <a:latin typeface="Calibri"/>
              <a:cs typeface="Calibri"/>
            </a:endParaRPr>
          </a:p>
          <a:p>
            <a:pPr marL="12700" marR="55810">
              <a:lnSpc>
                <a:spcPts val="2545"/>
              </a:lnSpc>
              <a:spcBef>
                <a:spcPts val="127"/>
              </a:spcBef>
            </a:pPr>
            <a:r>
              <a:rPr lang="en-US" sz="3600" baseline="3413" dirty="0" smtClean="0">
                <a:latin typeface="Calibri"/>
                <a:cs typeface="Calibri"/>
              </a:rPr>
              <a:t>Age, caste,  culture, appearance etc..</a:t>
            </a:r>
          </a:p>
          <a:p>
            <a:pPr marL="12700" marR="55810">
              <a:lnSpc>
                <a:spcPct val="101725"/>
              </a:lnSpc>
              <a:spcBef>
                <a:spcPts val="399"/>
              </a:spcBef>
            </a:pPr>
            <a:r>
              <a:rPr sz="2400" spc="0" smtClean="0">
                <a:latin typeface="Calibri"/>
                <a:cs typeface="Calibri"/>
              </a:rPr>
              <a:t>Disability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6"/>
              </a:spcBef>
            </a:pPr>
            <a:r>
              <a:rPr sz="2400" spc="-19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thnic/N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tional</a:t>
            </a:r>
            <a:r>
              <a:rPr sz="2400" spc="-2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origin,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ol</a:t>
            </a:r>
            <a:r>
              <a:rPr sz="2400" spc="-9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u</a:t>
            </a:r>
            <a:r>
              <a:rPr sz="2400" spc="-200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,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e,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eligion, </a:t>
            </a:r>
            <a:r>
              <a:rPr sz="2400" spc="-29" dirty="0" smtClean="0">
                <a:latin typeface="Calibri"/>
                <a:cs typeface="Calibri"/>
              </a:rPr>
              <a:t>g</a:t>
            </a:r>
            <a:r>
              <a:rPr sz="2400" spc="0" dirty="0" smtClean="0">
                <a:latin typeface="Calibri"/>
                <a:cs typeface="Calibri"/>
              </a:rPr>
              <a:t>end</a:t>
            </a:r>
            <a:r>
              <a:rPr sz="2400" spc="4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r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ct val="101725"/>
              </a:lnSpc>
              <a:spcBef>
                <a:spcPts val="526"/>
              </a:spcBef>
            </a:pPr>
            <a:r>
              <a:rPr sz="2400" spc="-59" dirty="0" smtClean="0">
                <a:latin typeface="Calibri"/>
                <a:cs typeface="Calibri"/>
              </a:rPr>
              <a:t>F</a:t>
            </a:r>
            <a:r>
              <a:rPr sz="2400" spc="0" dirty="0" smtClean="0">
                <a:latin typeface="Calibri"/>
                <a:cs typeface="Calibri"/>
              </a:rPr>
              <a:t>air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smtClean="0">
                <a:latin typeface="Calibri"/>
                <a:cs typeface="Calibri"/>
              </a:rPr>
              <a:t>labour</a:t>
            </a:r>
            <a:r>
              <a:rPr sz="2400" spc="-14" smtClean="0">
                <a:latin typeface="Calibri"/>
                <a:cs typeface="Calibri"/>
              </a:rPr>
              <a:t> </a:t>
            </a:r>
            <a:r>
              <a:rPr sz="2400" spc="-25" smtClean="0">
                <a:latin typeface="Calibri"/>
                <a:cs typeface="Calibri"/>
              </a:rPr>
              <a:t>st</a:t>
            </a:r>
            <a:r>
              <a:rPr sz="2400" spc="0" smtClean="0">
                <a:latin typeface="Calibri"/>
                <a:cs typeface="Calibri"/>
              </a:rPr>
              <a:t>anda</a:t>
            </a:r>
            <a:r>
              <a:rPr sz="2400" spc="-29" smtClean="0">
                <a:latin typeface="Calibri"/>
                <a:cs typeface="Calibri"/>
              </a:rPr>
              <a:t>r</a:t>
            </a:r>
            <a:r>
              <a:rPr sz="2400" spc="0" smtClean="0">
                <a:latin typeface="Calibri"/>
                <a:cs typeface="Calibri"/>
              </a:rPr>
              <a:t>ds</a:t>
            </a:r>
            <a:r>
              <a:rPr lang="en-US" sz="2400" spc="0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ethics at work place :</a:t>
            </a:r>
            <a:endParaRPr lang="en-US" dirty="0" smtClean="0"/>
          </a:p>
          <a:p>
            <a:r>
              <a:rPr lang="en-US" b="1" dirty="0" smtClean="0"/>
              <a:t>Issues affecting privacy of employees, </a:t>
            </a:r>
          </a:p>
          <a:p>
            <a:r>
              <a:rPr lang="en-US" b="1" dirty="0" smtClean="0"/>
              <a:t>sexual harassment</a:t>
            </a:r>
          </a:p>
          <a:p>
            <a:r>
              <a:rPr lang="en-US" b="1" dirty="0" smtClean="0"/>
              <a:t>The individual goals on an employee must be streamlined with the org. goals.</a:t>
            </a:r>
          </a:p>
          <a:p>
            <a:r>
              <a:rPr lang="en-US" b="1" dirty="0" smtClean="0"/>
              <a:t>Equal opportunity to all – to develop their competency skills.</a:t>
            </a:r>
          </a:p>
          <a:p>
            <a:r>
              <a:rPr lang="en-US" b="1" dirty="0" smtClean="0"/>
              <a:t>Decision taken by the management must be Ethical &amp; Legal.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894332" y="2380488"/>
            <a:ext cx="4020312" cy="1213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04460" y="2380488"/>
            <a:ext cx="2212847" cy="1213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07124" y="2380488"/>
            <a:ext cx="885444" cy="12131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41676" y="3051048"/>
            <a:ext cx="3659124" cy="12131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90616" y="3051048"/>
            <a:ext cx="885443" cy="12131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37994" y="2643208"/>
            <a:ext cx="322643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3200" b="1" spc="154" dirty="0" smtClean="0">
                <a:solidFill>
                  <a:srgbClr val="583A2A"/>
                </a:solidFill>
                <a:latin typeface="Aharoni"/>
                <a:cs typeface="Aharoni"/>
              </a:rPr>
              <a:t>U</a:t>
            </a:r>
            <a:r>
              <a:rPr sz="3200" b="1" spc="144" dirty="0" smtClean="0">
                <a:solidFill>
                  <a:srgbClr val="583A2A"/>
                </a:solidFill>
                <a:latin typeface="Aharoni"/>
                <a:cs typeface="Aharoni"/>
              </a:rPr>
              <a:t>N</a:t>
            </a:r>
            <a:r>
              <a:rPr sz="3200" b="1" spc="154" dirty="0" smtClean="0">
                <a:solidFill>
                  <a:srgbClr val="583A2A"/>
                </a:solidFill>
                <a:latin typeface="Aharoni"/>
                <a:cs typeface="Aharoni"/>
              </a:rPr>
              <a:t>E</a:t>
            </a:r>
            <a:r>
              <a:rPr sz="3200" b="1" spc="139" dirty="0" smtClean="0">
                <a:solidFill>
                  <a:srgbClr val="583A2A"/>
                </a:solidFill>
                <a:latin typeface="Aharoni"/>
                <a:cs typeface="Aharoni"/>
              </a:rPr>
              <a:t>T</a:t>
            </a:r>
            <a:r>
              <a:rPr sz="3200" b="1" spc="144" dirty="0" smtClean="0">
                <a:solidFill>
                  <a:srgbClr val="583A2A"/>
                </a:solidFill>
                <a:latin typeface="Aharoni"/>
                <a:cs typeface="Aharoni"/>
              </a:rPr>
              <a:t>H</a:t>
            </a:r>
            <a:r>
              <a:rPr sz="3200" b="1" spc="139" dirty="0" smtClean="0">
                <a:solidFill>
                  <a:srgbClr val="583A2A"/>
                </a:solidFill>
                <a:latin typeface="Aharoni"/>
                <a:cs typeface="Aharoni"/>
              </a:rPr>
              <a:t>I</a:t>
            </a:r>
            <a:r>
              <a:rPr sz="3200" b="1" spc="144" dirty="0" smtClean="0">
                <a:solidFill>
                  <a:srgbClr val="583A2A"/>
                </a:solidFill>
                <a:latin typeface="Aharoni"/>
                <a:cs typeface="Aharoni"/>
              </a:rPr>
              <a:t>CA</a:t>
            </a: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L</a:t>
            </a:r>
            <a:endParaRPr sz="4400" dirty="0">
              <a:latin typeface="Aharoni"/>
              <a:cs typeface="Aharon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48630" y="2643208"/>
            <a:ext cx="142172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4400" b="1" spc="144" dirty="0" smtClean="0">
                <a:solidFill>
                  <a:srgbClr val="583A2A"/>
                </a:solidFill>
                <a:latin typeface="Aharoni"/>
                <a:cs typeface="Aharoni"/>
              </a:rPr>
              <a:t>H</a:t>
            </a:r>
            <a:r>
              <a:rPr sz="4400" b="1" spc="150" dirty="0" smtClean="0">
                <a:solidFill>
                  <a:srgbClr val="583A2A"/>
                </a:solidFill>
                <a:latin typeface="Aharoni"/>
                <a:cs typeface="Aharoni"/>
              </a:rPr>
              <a:t>R</a:t>
            </a: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M</a:t>
            </a:r>
            <a:endParaRPr sz="4400">
              <a:latin typeface="Aharoni"/>
              <a:cs typeface="Aharon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85338" y="3313798"/>
            <a:ext cx="3036278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3200" b="1" spc="154" dirty="0" smtClean="0">
                <a:solidFill>
                  <a:srgbClr val="583A2A"/>
                </a:solidFill>
                <a:latin typeface="Aharoni"/>
                <a:cs typeface="Aharoni"/>
              </a:rPr>
              <a:t>P</a:t>
            </a:r>
            <a:r>
              <a:rPr sz="3200" b="1" spc="150" dirty="0" smtClean="0">
                <a:solidFill>
                  <a:srgbClr val="583A2A"/>
                </a:solidFill>
                <a:latin typeface="Aharoni"/>
                <a:cs typeface="Aharoni"/>
              </a:rPr>
              <a:t>R</a:t>
            </a:r>
            <a:r>
              <a:rPr sz="3200" b="1" spc="154" dirty="0" smtClean="0">
                <a:solidFill>
                  <a:srgbClr val="583A2A"/>
                </a:solidFill>
                <a:latin typeface="Aharoni"/>
                <a:cs typeface="Aharoni"/>
              </a:rPr>
              <a:t>A</a:t>
            </a:r>
            <a:r>
              <a:rPr sz="3200" b="1" spc="144" dirty="0" smtClean="0">
                <a:solidFill>
                  <a:srgbClr val="583A2A"/>
                </a:solidFill>
                <a:latin typeface="Aharoni"/>
                <a:cs typeface="Aharoni"/>
              </a:rPr>
              <a:t>C</a:t>
            </a:r>
            <a:r>
              <a:rPr sz="3200" b="1" spc="154" dirty="0" smtClean="0">
                <a:solidFill>
                  <a:srgbClr val="583A2A"/>
                </a:solidFill>
                <a:latin typeface="Aharoni"/>
                <a:cs typeface="Aharoni"/>
              </a:rPr>
              <a:t>T</a:t>
            </a:r>
            <a:r>
              <a:rPr sz="3200" b="1" spc="150" dirty="0" smtClean="0">
                <a:solidFill>
                  <a:srgbClr val="583A2A"/>
                </a:solidFill>
                <a:latin typeface="Aharoni"/>
                <a:cs typeface="Aharoni"/>
              </a:rPr>
              <a:t>I</a:t>
            </a:r>
            <a:r>
              <a:rPr sz="3200" b="1" spc="134" dirty="0" smtClean="0">
                <a:solidFill>
                  <a:srgbClr val="583A2A"/>
                </a:solidFill>
                <a:latin typeface="Aharoni"/>
                <a:cs typeface="Aharoni"/>
              </a:rPr>
              <a:t>C</a:t>
            </a:r>
            <a:r>
              <a:rPr sz="3200" b="1" spc="144" dirty="0" smtClean="0">
                <a:solidFill>
                  <a:srgbClr val="583A2A"/>
                </a:solidFill>
                <a:latin typeface="Aharoni"/>
                <a:cs typeface="Aharoni"/>
              </a:rPr>
              <a:t>E</a:t>
            </a: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S</a:t>
            </a:r>
            <a:endParaRPr sz="4400" dirty="0">
              <a:latin typeface="Aharoni"/>
              <a:cs typeface="Aharon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4451604" y="220979"/>
            <a:ext cx="4094988" cy="883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28432" y="220979"/>
            <a:ext cx="650748" cy="8839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50692" y="708659"/>
            <a:ext cx="2968752" cy="8839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3000" y="409541"/>
            <a:ext cx="7696200" cy="15507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4226" algn="ctr">
              <a:lnSpc>
                <a:spcPct val="83333"/>
              </a:lnSpc>
              <a:spcBef>
                <a:spcPts val="65"/>
              </a:spcBef>
            </a:pPr>
            <a:endParaRPr sz="3200" dirty="0">
              <a:latin typeface="Aharoni"/>
              <a:cs typeface="Aharon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36824" y="2021260"/>
            <a:ext cx="139700" cy="12419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28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22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22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323336" y="2035048"/>
            <a:ext cx="5668264" cy="18511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157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Demot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-19" baseline="3034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nd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viduals</a:t>
            </a:r>
            <a:endParaRPr sz="1800" b="1">
              <a:latin typeface="Calibri"/>
              <a:cs typeface="Calibri"/>
            </a:endParaRPr>
          </a:p>
          <a:p>
            <a:pPr marL="12700" marR="29157">
              <a:lnSpc>
                <a:spcPct val="101725"/>
              </a:lnSpc>
              <a:spcBef>
                <a:spcPts val="298"/>
              </a:spcBef>
            </a:pP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Ma</a:t>
            </a:r>
            <a:r>
              <a:rPr sz="1800" b="1" spc="-64" dirty="0" smtClean="0">
                <a:solidFill>
                  <a:srgbClr val="583A2A"/>
                </a:solidFill>
                <a:latin typeface="Calibri"/>
                <a:cs typeface="Calibri"/>
              </a:rPr>
              <a:t>k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 good</a:t>
            </a:r>
            <a:r>
              <a:rPr sz="1800" b="1" spc="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em</a:t>
            </a:r>
            <a:r>
              <a:rPr sz="1800" b="1" spc="9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18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s 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 the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omp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8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endParaRPr sz="1800" b="1">
              <a:latin typeface="Calibri"/>
              <a:cs typeface="Calibri"/>
            </a:endParaRPr>
          </a:p>
          <a:p>
            <a:pPr marL="12700" marR="29157">
              <a:lnSpc>
                <a:spcPct val="101725"/>
              </a:lnSpc>
              <a:spcBef>
                <a:spcPts val="395"/>
              </a:spcBef>
            </a:pPr>
            <a:r>
              <a:rPr sz="1800" b="1" spc="-4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8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-3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act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th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18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1800" b="1" spc="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em</a:t>
            </a:r>
            <a:r>
              <a:rPr sz="1800" b="1" spc="9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18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endParaRPr sz="1800" b="1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488"/>
              </a:spcBef>
            </a:pP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Le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1800" b="1" spc="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 the</a:t>
            </a:r>
            <a:r>
              <a:rPr sz="1800" b="1" spc="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ack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of</a:t>
            </a:r>
            <a:r>
              <a:rPr sz="1800" b="1" spc="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 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b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1800" b="1" spc="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the </a:t>
            </a:r>
            <a:r>
              <a:rPr sz="1800" b="1" spc="9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mpl</a:t>
            </a:r>
            <a:r>
              <a:rPr sz="18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18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s </a:t>
            </a:r>
            <a:r>
              <a:rPr sz="18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or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the </a:t>
            </a:r>
            <a:r>
              <a:rPr sz="18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omp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18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endParaRPr sz="1800" b="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esktop\clip_image00415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534400" cy="6248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Managerial</a:t>
            </a:r>
            <a:r>
              <a:rPr lang="en-US" dirty="0" smtClean="0"/>
              <a:t> </a:t>
            </a:r>
            <a:r>
              <a:rPr lang="en-US" b="1" dirty="0" smtClean="0"/>
              <a:t>Function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Planning </a:t>
            </a:r>
            <a:r>
              <a:rPr lang="en-US" dirty="0" smtClean="0"/>
              <a:t>– This function deals with determination of future course of action to achieve desired results.</a:t>
            </a:r>
          </a:p>
          <a:p>
            <a:r>
              <a:rPr lang="en-US" b="1" dirty="0" smtClean="0"/>
              <a:t>Organising – </a:t>
            </a:r>
            <a:r>
              <a:rPr lang="en-US" dirty="0" smtClean="0"/>
              <a:t>Primarily concerned with proper grouping of personnel activities,assigning of different groups of activites to different individuals and delegation of authority.</a:t>
            </a:r>
          </a:p>
          <a:p>
            <a:r>
              <a:rPr lang="en-US" b="1" dirty="0" smtClean="0"/>
              <a:t>Directing – </a:t>
            </a:r>
            <a:r>
              <a:rPr lang="en-US" dirty="0" smtClean="0"/>
              <a:t>It involves supervising and guiding the personnel</a:t>
            </a:r>
          </a:p>
          <a:p>
            <a:r>
              <a:rPr lang="en-US" b="1" dirty="0" smtClean="0"/>
              <a:t>Controlling – </a:t>
            </a:r>
            <a:r>
              <a:rPr lang="en-US" dirty="0" smtClean="0"/>
              <a:t>It comprises measuring the employee’s  performance,correcting deviations assuring effective accomplishments of plans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Operative 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/>
          <a:lstStyle/>
          <a:p>
            <a:r>
              <a:rPr lang="en-US" dirty="0" smtClean="0"/>
              <a:t>Procurement function </a:t>
            </a:r>
          </a:p>
          <a:p>
            <a:pPr>
              <a:buNone/>
            </a:pPr>
            <a:r>
              <a:rPr lang="en-US" dirty="0" smtClean="0"/>
              <a:t>     - Job analysis</a:t>
            </a:r>
          </a:p>
          <a:p>
            <a:pPr>
              <a:buNone/>
            </a:pPr>
            <a:r>
              <a:rPr lang="en-US" dirty="0" smtClean="0"/>
              <a:t>	 - Human Resource Planning </a:t>
            </a:r>
          </a:p>
          <a:p>
            <a:pPr>
              <a:buNone/>
            </a:pPr>
            <a:r>
              <a:rPr lang="en-US" dirty="0" smtClean="0"/>
              <a:t>	 - Recruitment</a:t>
            </a:r>
          </a:p>
          <a:p>
            <a:pPr>
              <a:buNone/>
            </a:pPr>
            <a:r>
              <a:rPr lang="en-US" dirty="0" smtClean="0"/>
              <a:t>     - Selection</a:t>
            </a:r>
          </a:p>
          <a:p>
            <a:pPr>
              <a:buNone/>
            </a:pPr>
            <a:r>
              <a:rPr lang="en-US" dirty="0" smtClean="0"/>
              <a:t>     - Placement </a:t>
            </a:r>
          </a:p>
          <a:p>
            <a:pPr>
              <a:buNone/>
            </a:pPr>
            <a:r>
              <a:rPr lang="en-US" dirty="0" smtClean="0"/>
              <a:t>     - Induction and orientation</a:t>
            </a:r>
          </a:p>
          <a:p>
            <a:pPr>
              <a:buNone/>
            </a:pPr>
            <a:r>
              <a:rPr lang="en-US" dirty="0" smtClean="0"/>
              <a:t>     - Internal Mobility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400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Development </a:t>
            </a:r>
          </a:p>
          <a:p>
            <a:pPr>
              <a:buNone/>
            </a:pPr>
            <a:r>
              <a:rPr lang="en-US" dirty="0" smtClean="0"/>
              <a:t>     - Training</a:t>
            </a:r>
          </a:p>
          <a:p>
            <a:pPr>
              <a:buNone/>
            </a:pPr>
            <a:r>
              <a:rPr lang="en-US" dirty="0" smtClean="0"/>
              <a:t>     - Executive development</a:t>
            </a:r>
          </a:p>
          <a:p>
            <a:pPr>
              <a:buNone/>
            </a:pPr>
            <a:r>
              <a:rPr lang="en-US" dirty="0" smtClean="0"/>
              <a:t>     - Career planning and development</a:t>
            </a:r>
          </a:p>
          <a:p>
            <a:pPr>
              <a:buNone/>
            </a:pPr>
            <a:r>
              <a:rPr lang="en-US" dirty="0" smtClean="0"/>
              <a:t>     - HRD</a:t>
            </a:r>
          </a:p>
          <a:p>
            <a:r>
              <a:rPr lang="en-US" dirty="0" smtClean="0"/>
              <a:t>Motivation and compensation </a:t>
            </a:r>
          </a:p>
          <a:p>
            <a:pPr>
              <a:buNone/>
            </a:pPr>
            <a:r>
              <a:rPr lang="en-US" dirty="0" smtClean="0"/>
              <a:t>    - Job design</a:t>
            </a:r>
          </a:p>
          <a:p>
            <a:pPr>
              <a:buNone/>
            </a:pPr>
            <a:r>
              <a:rPr lang="en-US" dirty="0" smtClean="0"/>
              <a:t>    - Work Scheduling</a:t>
            </a:r>
          </a:p>
          <a:p>
            <a:pPr>
              <a:buNone/>
            </a:pPr>
            <a:r>
              <a:rPr lang="en-US" dirty="0" smtClean="0"/>
              <a:t>    - Motivation</a:t>
            </a:r>
          </a:p>
          <a:p>
            <a:pPr>
              <a:buNone/>
            </a:pPr>
            <a:r>
              <a:rPr lang="en-US" dirty="0" smtClean="0"/>
              <a:t>    - Job evaluation</a:t>
            </a:r>
          </a:p>
          <a:p>
            <a:pPr>
              <a:buNone/>
            </a:pPr>
            <a:r>
              <a:rPr lang="en-US" dirty="0" smtClean="0"/>
              <a:t>    - Performance appraisal</a:t>
            </a:r>
          </a:p>
          <a:p>
            <a:pPr>
              <a:buNone/>
            </a:pPr>
            <a:r>
              <a:rPr lang="en-US" dirty="0" smtClean="0"/>
              <a:t>    - Compensation administrative</a:t>
            </a:r>
          </a:p>
          <a:p>
            <a:pPr>
              <a:buNone/>
            </a:pPr>
            <a:r>
              <a:rPr lang="en-US" dirty="0" smtClean="0"/>
              <a:t>    - Incentives and benefits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Maintenance</a:t>
            </a:r>
          </a:p>
          <a:p>
            <a:pPr>
              <a:buNone/>
            </a:pPr>
            <a:r>
              <a:rPr lang="en-US" dirty="0" smtClean="0"/>
              <a:t>    - Health and safety</a:t>
            </a:r>
          </a:p>
          <a:p>
            <a:pPr>
              <a:buNone/>
            </a:pPr>
            <a:r>
              <a:rPr lang="en-US" dirty="0" smtClean="0"/>
              <a:t>    - Employee welfare</a:t>
            </a:r>
          </a:p>
          <a:p>
            <a:pPr>
              <a:buNone/>
            </a:pPr>
            <a:r>
              <a:rPr lang="en-US" dirty="0" smtClean="0"/>
              <a:t>    - Social Security measure</a:t>
            </a:r>
          </a:p>
          <a:p>
            <a:r>
              <a:rPr lang="en-US" dirty="0" smtClean="0"/>
              <a:t>Intergation function</a:t>
            </a:r>
          </a:p>
          <a:p>
            <a:pPr>
              <a:buNone/>
            </a:pPr>
            <a:r>
              <a:rPr lang="en-US" dirty="0" smtClean="0"/>
              <a:t>    - Grievance redressal</a:t>
            </a:r>
          </a:p>
          <a:p>
            <a:pPr>
              <a:buNone/>
            </a:pPr>
            <a:r>
              <a:rPr lang="en-US" dirty="0" smtClean="0"/>
              <a:t>    - Discipline</a:t>
            </a:r>
          </a:p>
          <a:p>
            <a:pPr>
              <a:buNone/>
            </a:pPr>
            <a:r>
              <a:rPr lang="en-US" dirty="0" smtClean="0"/>
              <a:t>    - Collective bargaining </a:t>
            </a:r>
          </a:p>
          <a:p>
            <a:pPr>
              <a:buNone/>
            </a:pPr>
            <a:r>
              <a:rPr lang="en-US" dirty="0" smtClean="0"/>
              <a:t>    - employee participation and empowerment</a:t>
            </a:r>
          </a:p>
          <a:p>
            <a:pPr>
              <a:buNone/>
            </a:pPr>
            <a:r>
              <a:rPr lang="en-US" dirty="0" smtClean="0"/>
              <a:t>    - trade unions</a:t>
            </a:r>
          </a:p>
          <a:p>
            <a:pPr>
              <a:buNone/>
            </a:pPr>
            <a:r>
              <a:rPr lang="en-US" dirty="0" smtClean="0"/>
              <a:t>    - Industrial relations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400800"/>
          </a:xfrm>
        </p:spPr>
        <p:txBody>
          <a:bodyPr/>
          <a:lstStyle/>
          <a:p>
            <a:r>
              <a:rPr lang="en-US" sz="2400" b="1" u="sng" dirty="0" smtClean="0"/>
              <a:t>Nature of HRM</a:t>
            </a:r>
          </a:p>
          <a:p>
            <a:pPr>
              <a:buNone/>
            </a:pPr>
            <a:endParaRPr lang="en-US" sz="2400" b="1" u="sng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People dimension in management  - HRM    tries to secure the best from people by winning    their wholehearted cooperation.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Bringing people and organisation together     where the goals are met.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HRM means to acquire, develop, stimulate and keep competent workforce efficient and    effective.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324600"/>
          </a:xfrm>
        </p:spPr>
        <p:txBody>
          <a:bodyPr/>
          <a:lstStyle/>
          <a:p>
            <a:r>
              <a:rPr lang="en-US" dirty="0" smtClean="0"/>
              <a:t>Emerging issues</a:t>
            </a:r>
          </a:p>
          <a:p>
            <a:pPr>
              <a:buNone/>
            </a:pPr>
            <a:r>
              <a:rPr lang="en-US" dirty="0" smtClean="0"/>
              <a:t>    -Personnel record</a:t>
            </a:r>
          </a:p>
          <a:p>
            <a:pPr>
              <a:buNone/>
            </a:pPr>
            <a:r>
              <a:rPr lang="en-US" dirty="0" smtClean="0"/>
              <a:t>    - Human Resource Audit</a:t>
            </a:r>
          </a:p>
          <a:p>
            <a:pPr>
              <a:buNone/>
            </a:pPr>
            <a:r>
              <a:rPr lang="en-US" dirty="0" smtClean="0"/>
              <a:t>    - Human Resource accounting</a:t>
            </a:r>
          </a:p>
          <a:p>
            <a:pPr>
              <a:buNone/>
            </a:pPr>
            <a:r>
              <a:rPr lang="en-US" dirty="0" smtClean="0"/>
              <a:t>    - International HRM</a:t>
            </a:r>
            <a:br>
              <a:rPr lang="en-US" dirty="0" smtClean="0"/>
            </a:br>
            <a:r>
              <a:rPr lang="en-US" dirty="0" smtClean="0"/>
              <a:t>- HRIS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248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Policy</a:t>
            </a:r>
          </a:p>
          <a:p>
            <a:pPr>
              <a:buNone/>
            </a:pPr>
            <a:r>
              <a:rPr lang="en-US" dirty="0" smtClean="0"/>
              <a:t>-policy is one which Guide Action to perform an activity</a:t>
            </a:r>
          </a:p>
          <a:p>
            <a:pPr>
              <a:buNone/>
            </a:pPr>
            <a:r>
              <a:rPr lang="en-US" dirty="0" smtClean="0"/>
              <a:t> -it is general standards/parameters based on which the decisions are reached where as a procedure is a document written to support a “Policy directive”</a:t>
            </a:r>
          </a:p>
          <a:p>
            <a:r>
              <a:rPr lang="en-US" b="1" dirty="0" smtClean="0"/>
              <a:t>Personnel Policy -  </a:t>
            </a:r>
            <a:r>
              <a:rPr lang="en-US" dirty="0" smtClean="0"/>
              <a:t>Derived from personnel objectives of management</a:t>
            </a:r>
          </a:p>
          <a:p>
            <a:r>
              <a:rPr lang="en-US" dirty="0" smtClean="0"/>
              <a:t>Past experience in the form of useful guidelines</a:t>
            </a:r>
          </a:p>
          <a:p>
            <a:r>
              <a:rPr lang="en-US" dirty="0" smtClean="0"/>
              <a:t>As a guide to executive thinking it permits managers to transfer some recurring pbms to subordinates</a:t>
            </a:r>
          </a:p>
          <a:p>
            <a:r>
              <a:rPr lang="en-US" dirty="0" smtClean="0"/>
              <a:t>Achieving coordination</a:t>
            </a:r>
          </a:p>
          <a:p>
            <a:r>
              <a:rPr lang="en-US" dirty="0" smtClean="0"/>
              <a:t>Predict action and decision of others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6400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Categories :</a:t>
            </a:r>
          </a:p>
          <a:p>
            <a:pPr>
              <a:buNone/>
            </a:pPr>
            <a:r>
              <a:rPr lang="en-US" u="sng" dirty="0" err="1" smtClean="0"/>
              <a:t>i.Source</a:t>
            </a:r>
            <a:r>
              <a:rPr lang="en-US" u="sng" dirty="0" smtClean="0"/>
              <a:t>(</a:t>
            </a:r>
            <a:r>
              <a:rPr lang="en-US" u="sng" dirty="0" err="1" smtClean="0"/>
              <a:t>originated,appealed,imposed</a:t>
            </a:r>
            <a:r>
              <a:rPr lang="en-US" u="sng" dirty="0" smtClean="0"/>
              <a:t>)</a:t>
            </a:r>
          </a:p>
          <a:p>
            <a:pPr>
              <a:buNone/>
            </a:pPr>
            <a:r>
              <a:rPr lang="en-US" dirty="0" smtClean="0"/>
              <a:t>1.Originated policy-established by top management</a:t>
            </a:r>
          </a:p>
          <a:p>
            <a:pPr>
              <a:buNone/>
            </a:pPr>
            <a:r>
              <a:rPr lang="en-US" dirty="0" smtClean="0"/>
              <a:t>2.Appealed policy – formulated to meet the requirements of certian situations</a:t>
            </a:r>
          </a:p>
          <a:p>
            <a:pPr>
              <a:buNone/>
            </a:pPr>
            <a:r>
              <a:rPr lang="en-US" dirty="0" smtClean="0"/>
              <a:t>3.Imposed policy – formed under the pressure from external agencies like govt,unions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ii.Scope –(general,specific)</a:t>
            </a:r>
          </a:p>
          <a:p>
            <a:pPr>
              <a:buNone/>
            </a:pPr>
            <a:r>
              <a:rPr lang="en-US" dirty="0" smtClean="0"/>
              <a:t>1.General – reflect the basic philosophy and priorites of top management in mapping out the org growth chart</a:t>
            </a:r>
          </a:p>
          <a:p>
            <a:pPr>
              <a:buNone/>
            </a:pPr>
            <a:r>
              <a:rPr lang="en-US" dirty="0" smtClean="0"/>
              <a:t>2.Specific – specific issues such as hiring,rewarding,and bargaining</a:t>
            </a:r>
          </a:p>
          <a:p>
            <a:pPr>
              <a:buNone/>
            </a:pPr>
            <a:r>
              <a:rPr lang="en-US" u="sng" dirty="0" smtClean="0"/>
              <a:t>iii.Form (written,implied)</a:t>
            </a:r>
          </a:p>
          <a:p>
            <a:pPr>
              <a:buNone/>
            </a:pPr>
            <a:r>
              <a:rPr lang="en-US" dirty="0" smtClean="0"/>
              <a:t>Implied – inferred from behaviour of members.</a:t>
            </a:r>
          </a:p>
          <a:p>
            <a:pPr>
              <a:buNone/>
            </a:pPr>
            <a:r>
              <a:rPr lang="en-US" dirty="0" smtClean="0"/>
              <a:t>Written-managerial thinking on paper,rather than avoiding loose interpretation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Advantages : </a:t>
            </a:r>
          </a:p>
          <a:p>
            <a:r>
              <a:rPr lang="en-US" dirty="0" smtClean="0"/>
              <a:t>Delegation,</a:t>
            </a:r>
          </a:p>
          <a:p>
            <a:r>
              <a:rPr lang="en-US" dirty="0" smtClean="0"/>
              <a:t>uniformity,</a:t>
            </a:r>
          </a:p>
          <a:p>
            <a:r>
              <a:rPr lang="en-US" dirty="0" smtClean="0"/>
              <a:t>better control,</a:t>
            </a:r>
          </a:p>
          <a:p>
            <a:r>
              <a:rPr lang="en-US" dirty="0" smtClean="0"/>
              <a:t>standards of efficiency,</a:t>
            </a:r>
          </a:p>
          <a:p>
            <a:r>
              <a:rPr lang="en-US" dirty="0" smtClean="0"/>
              <a:t>confidence,</a:t>
            </a:r>
          </a:p>
          <a:p>
            <a:r>
              <a:rPr lang="en-US" dirty="0" smtClean="0"/>
              <a:t>speedy decisions,</a:t>
            </a:r>
          </a:p>
          <a:p>
            <a:r>
              <a:rPr lang="en-US" dirty="0" smtClean="0"/>
              <a:t>Coordinating.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8194" name="Picture 2" descr="C:\Users\user\Desktop\munna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85800"/>
            <a:ext cx="9144000" cy="3124200"/>
          </a:xfrm>
          <a:prstGeom prst="rect">
            <a:avLst/>
          </a:prstGeom>
          <a:noFill/>
        </p:spPr>
      </p:pic>
      <p:pic>
        <p:nvPicPr>
          <p:cNvPr id="8196" name="Picture 4" descr="https://encrypted-tbn2.gstatic.com/images?q=tbn:ANd9GcSB6aPyhLHmlCYoSHSQVldkW88QOfgug7sdGPLfUB0jMU7vipHL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3810000"/>
            <a:ext cx="4876800" cy="3048000"/>
          </a:xfrm>
          <a:prstGeom prst="rect">
            <a:avLst/>
          </a:prstGeom>
          <a:noFill/>
        </p:spPr>
      </p:pic>
      <p:pic>
        <p:nvPicPr>
          <p:cNvPr id="8198" name="Picture 6" descr="http://www.thehindubusinessline.com/multimedia/dynamic/01270/kingfisher_jpg_1270822f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810000"/>
            <a:ext cx="42672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Stages/Growth in HRM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Welfare Stage(before 1947)-Focussed on Welfare management and paternalistic practices</a:t>
            </a:r>
          </a:p>
          <a:p>
            <a:r>
              <a:rPr lang="en-US" dirty="0" smtClean="0"/>
              <a:t>Industrial Relation stage(1947-1960) – Focussed on expanding the role to cover labour,welfare,industrial relations and personnel administation</a:t>
            </a:r>
          </a:p>
          <a:p>
            <a:r>
              <a:rPr lang="en-US" dirty="0" smtClean="0"/>
              <a:t>Personnel administration stage(1970s)</a:t>
            </a:r>
          </a:p>
          <a:p>
            <a:r>
              <a:rPr lang="en-US" dirty="0" smtClean="0"/>
              <a:t>Personnel management stage(1980s)	  focussed on efficiency and effectiveness of organisation goals and also emphasising on human values,aspiration,dignity,usefulness</a:t>
            </a:r>
          </a:p>
          <a:p>
            <a:r>
              <a:rPr lang="en-US" dirty="0" smtClean="0"/>
              <a:t>HRM Stage (1980 s onwards) – focuses on incremental productivity gains through human assets.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6781800" y="4267200"/>
            <a:ext cx="2286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your reference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Books : </a:t>
            </a:r>
          </a:p>
          <a:p>
            <a:pPr>
              <a:buNone/>
            </a:pPr>
            <a:r>
              <a:rPr lang="en-US" dirty="0" smtClean="0"/>
              <a:t>   - Human Resource Management – V.S.P.Rao</a:t>
            </a:r>
          </a:p>
          <a:p>
            <a:pPr>
              <a:buNone/>
            </a:pPr>
            <a:r>
              <a:rPr lang="en-US" dirty="0" smtClean="0"/>
              <a:t>   - Human Resource Management -Dwivedi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5701284" y="2363724"/>
            <a:ext cx="1075943" cy="1482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98236" y="3723132"/>
            <a:ext cx="574548" cy="7772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95422" y="2687413"/>
            <a:ext cx="4548378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35"/>
              </a:spcBef>
            </a:pPr>
            <a:r>
              <a:rPr lang="en-US" sz="2400" b="1" spc="150" dirty="0" smtClean="0">
                <a:solidFill>
                  <a:srgbClr val="583A2A"/>
                </a:solidFill>
                <a:latin typeface="Aharoni"/>
                <a:cs typeface="Aharoni"/>
              </a:rPr>
              <a:t>CASE STUDY</a:t>
            </a:r>
            <a:endParaRPr sz="2400" dirty="0">
              <a:latin typeface="Aharoni"/>
              <a:cs typeface="Aharon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24629" y="2687413"/>
            <a:ext cx="1803170" cy="711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35"/>
              </a:spcBef>
            </a:pPr>
            <a:endParaRPr sz="5400" dirty="0">
              <a:latin typeface="Aharoni"/>
              <a:cs typeface="Aharon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614422" y="3467633"/>
            <a:ext cx="3943618" cy="7967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solidFill>
                  <a:srgbClr val="583A2A"/>
                </a:solidFill>
                <a:latin typeface="Calibri"/>
                <a:cs typeface="Calibri"/>
              </a:rPr>
              <a:t>The</a:t>
            </a:r>
            <a:r>
              <a:rPr sz="4200" b="1" spc="9" baseline="292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4200" b="1" spc="-34" baseline="29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4200" b="1" spc="-25" baseline="2925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4200" b="1" spc="0" baseline="29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4200" b="1" spc="-29" baseline="29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4200" b="1" spc="0" baseline="2925" dirty="0" smtClean="0">
                <a:solidFill>
                  <a:srgbClr val="583A2A"/>
                </a:solidFill>
                <a:latin typeface="Calibri"/>
                <a:cs typeface="Calibri"/>
              </a:rPr>
              <a:t>ench</a:t>
            </a:r>
            <a:r>
              <a:rPr sz="4200" b="1" spc="9" baseline="2925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4200" b="1" spc="0" baseline="2925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4200" b="1" spc="-25" baseline="2925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4200" b="1" spc="0" baseline="29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4200" b="1" spc="25" baseline="292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4200" b="1" spc="-54" baseline="29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4200" b="1" spc="0" baseline="2925" dirty="0" smtClean="0">
                <a:solidFill>
                  <a:srgbClr val="583A2A"/>
                </a:solidFill>
                <a:latin typeface="Calibri"/>
                <a:cs typeface="Calibri"/>
              </a:rPr>
              <a:t>ama,</a:t>
            </a:r>
            <a:endParaRPr sz="2800">
              <a:latin typeface="Calibri"/>
              <a:cs typeface="Calibri"/>
            </a:endParaRPr>
          </a:p>
          <a:p>
            <a:pPr marL="563156" marR="590005" algn="ctr">
              <a:lnSpc>
                <a:spcPts val="3275"/>
              </a:lnSpc>
              <a:spcBef>
                <a:spcPts val="16"/>
              </a:spcBef>
            </a:pPr>
            <a:r>
              <a:rPr sz="4200" b="1" spc="0" baseline="1950" dirty="0" smtClean="0">
                <a:solidFill>
                  <a:srgbClr val="583A2A"/>
                </a:solidFill>
                <a:latin typeface="Calibri"/>
                <a:cs typeface="Calibri"/>
              </a:rPr>
              <a:t>J</a:t>
            </a:r>
            <a:r>
              <a:rPr sz="4200" b="1" spc="-25" baseline="195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4200" b="1" spc="0" baseline="195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4200" b="1" spc="1" baseline="195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solidFill>
                  <a:srgbClr val="583A2A"/>
                </a:solidFill>
                <a:latin typeface="Calibri"/>
                <a:cs typeface="Calibri"/>
              </a:rPr>
              <a:t>Ai</a:t>
            </a:r>
            <a:r>
              <a:rPr sz="4200" b="1" spc="9" baseline="195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4200" b="1" spc="-14" baseline="1950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4200" b="1" spc="-44" baseline="195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4200" b="1" spc="-14" baseline="195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4200" b="1" spc="0" baseline="1950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4200" b="1" spc="-32" baseline="195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solidFill>
                  <a:srgbClr val="583A2A"/>
                </a:solidFill>
                <a:latin typeface="Calibri"/>
                <a:cs typeface="Calibri"/>
              </a:rPr>
              <a:t>(India)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6477000" y="2438399"/>
            <a:ext cx="2667000" cy="441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297807" y="585584"/>
            <a:ext cx="1059153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endParaRPr sz="4400" dirty="0">
              <a:latin typeface="Aharoni"/>
              <a:cs typeface="Aharon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00803" y="585584"/>
            <a:ext cx="1430224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endParaRPr sz="4400" dirty="0">
              <a:latin typeface="Aharoni"/>
              <a:cs typeface="Aharon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79624" y="1661596"/>
            <a:ext cx="1397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22524" y="1675384"/>
            <a:ext cx="3496005" cy="1077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The </a:t>
            </a:r>
            <a:r>
              <a:rPr sz="2700" b="1" spc="-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 is 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bout</a:t>
            </a:r>
            <a:r>
              <a:rPr sz="2700" b="1" spc="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the</a:t>
            </a:r>
            <a:r>
              <a:rPr sz="2700" b="1" spc="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29" baseline="30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29" baseline="30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hm</a:t>
            </a:r>
            <a:r>
              <a:rPr sz="2700" b="1" spc="9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endParaRPr sz="1800" b="1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700" b="1" spc="-39" baseline="1517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ama th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t u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-29" baseline="1517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700" b="1" spc="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n o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of</a:t>
            </a:r>
            <a:r>
              <a:rPr sz="2700" b="1" spc="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dia</a:t>
            </a:r>
            <a:r>
              <a:rPr sz="2700" b="1" spc="-1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’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endParaRPr sz="1800" b="1">
              <a:latin typeface="Calibri"/>
              <a:cs typeface="Calibri"/>
            </a:endParaRPr>
          </a:p>
          <a:p>
            <a:pPr marL="12700" marR="34289">
              <a:lnSpc>
                <a:spcPts val="2165"/>
              </a:lnSpc>
              <a:spcBef>
                <a:spcPts val="0"/>
              </a:spcBef>
            </a:pP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ding </a:t>
            </a:r>
            <a:r>
              <a:rPr sz="2700" b="1" spc="2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19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vi</a:t>
            </a:r>
            <a:r>
              <a:rPr sz="2700" b="1" spc="-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on </a:t>
            </a:r>
            <a:r>
              <a:rPr sz="2700" b="1" spc="-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omp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nies,</a:t>
            </a:r>
            <a:r>
              <a:rPr sz="2700" b="1" spc="9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J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endParaRPr sz="1800" b="1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</a:pP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Air</a:t>
            </a:r>
            <a:r>
              <a:rPr sz="2700" b="1" spc="-19" baseline="1517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700" b="1" spc="-34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(India)</a:t>
            </a:r>
            <a:r>
              <a:rPr sz="2700" b="1" spc="29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mi</a:t>
            </a:r>
            <a:r>
              <a:rPr sz="2700" b="1" spc="-29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ed</a:t>
            </a:r>
            <a:r>
              <a:rPr sz="2700" b="1" spc="29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t 2008.</a:t>
            </a:r>
            <a:endParaRPr sz="1800" b="1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79624" y="3143305"/>
            <a:ext cx="1397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2524" y="3157092"/>
            <a:ext cx="3033801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Mo</a:t>
            </a:r>
            <a:r>
              <a:rPr sz="2700" b="1" spc="-29" baseline="30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than thou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and</a:t>
            </a:r>
            <a:r>
              <a:rPr sz="2700" b="1" spc="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em</a:t>
            </a:r>
            <a:r>
              <a:rPr sz="2700" b="1" spc="9" baseline="303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700" b="1" spc="-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endParaRPr sz="1800" b="1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  <a:spcBef>
                <a:spcPts val="11"/>
              </a:spcBef>
            </a:pPr>
            <a:r>
              <a:rPr sz="2700" b="1" spc="-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 laid</a:t>
            </a:r>
            <a:r>
              <a:rPr sz="2700" b="1" spc="2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700" b="1" spc="-1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.</a:t>
            </a:r>
            <a:endParaRPr sz="1800" b="1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79624" y="4076247"/>
            <a:ext cx="1397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22524" y="4090035"/>
            <a:ext cx="3303577" cy="802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It 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as a 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art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of m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jor Co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9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-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ng</a:t>
            </a:r>
            <a:endParaRPr sz="1800" b="1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11"/>
              </a:spcBef>
            </a:pPr>
            <a:r>
              <a:rPr sz="2700" b="1" spc="-19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44" baseline="1517" dirty="0" smtClean="0">
                <a:solidFill>
                  <a:srgbClr val="583A2A"/>
                </a:solidFill>
                <a:latin typeface="Calibri"/>
                <a:cs typeface="Calibri"/>
              </a:rPr>
              <a:t>x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ci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se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 </a:t>
            </a:r>
            <a:r>
              <a:rPr sz="2700" b="1" spc="-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ac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kl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Global</a:t>
            </a:r>
            <a:r>
              <a:rPr sz="2700" b="1" spc="9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sl</a:t>
            </a:r>
            <a:r>
              <a:rPr sz="2700" b="1" spc="-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ow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wn</a:t>
            </a:r>
            <a:endParaRPr sz="1800" b="1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</a:pP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and</a:t>
            </a:r>
            <a:r>
              <a:rPr sz="2700" b="1" spc="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pr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ic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hi</a:t>
            </a:r>
            <a:r>
              <a:rPr sz="2700" b="1" spc="-64" baseline="1517" dirty="0" smtClean="0">
                <a:solidFill>
                  <a:srgbClr val="583A2A"/>
                </a:solidFill>
                <a:latin typeface="Calibri"/>
                <a:cs typeface="Calibri"/>
              </a:rPr>
              <a:t>k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of </a:t>
            </a:r>
            <a:r>
              <a:rPr sz="2700" b="1" spc="-29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vi</a:t>
            </a:r>
            <a:r>
              <a:rPr sz="2700" b="1" spc="-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on</a:t>
            </a:r>
            <a:r>
              <a:rPr sz="2700" b="1" spc="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el.</a:t>
            </a:r>
            <a:endParaRPr sz="1800" b="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324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Features</a:t>
            </a:r>
          </a:p>
          <a:p>
            <a:pPr>
              <a:buNone/>
            </a:pPr>
            <a:r>
              <a:rPr lang="en-US" dirty="0" smtClean="0"/>
              <a:t>1.Pervasive force- HRM is present in all enterprises.It is involved in all levels of management in an organisation</a:t>
            </a:r>
          </a:p>
          <a:p>
            <a:pPr>
              <a:buNone/>
            </a:pPr>
            <a:r>
              <a:rPr lang="en-US" dirty="0" smtClean="0"/>
              <a:t>2.Individual oriented - It tries to help employees develop their potential fully and encourages to give their best to the organisation.</a:t>
            </a:r>
          </a:p>
          <a:p>
            <a:pPr>
              <a:buNone/>
            </a:pPr>
            <a:r>
              <a:rPr lang="en-US" dirty="0" smtClean="0"/>
              <a:t>3.People Oriented - HRM is all about people at work,both as individual and group</a:t>
            </a:r>
          </a:p>
          <a:p>
            <a:pPr>
              <a:buNone/>
            </a:pPr>
            <a:r>
              <a:rPr lang="en-US" dirty="0" smtClean="0"/>
              <a:t>4.Action Oriented – HRM focusses attention on action rather than on record keeping,written procedures or rules</a:t>
            </a:r>
          </a:p>
          <a:p>
            <a:pPr>
              <a:buNone/>
            </a:pPr>
            <a:r>
              <a:rPr lang="en-US" dirty="0" smtClean="0"/>
              <a:t>5.Development Oriented - HRM intends to develop the full potential of employees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922524" y="304764"/>
            <a:ext cx="5066678" cy="1960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2350" marR="33808">
              <a:lnSpc>
                <a:spcPct val="83333"/>
              </a:lnSpc>
              <a:spcBef>
                <a:spcPts val="50"/>
              </a:spcBef>
            </a:pP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The r</a:t>
            </a:r>
            <a:r>
              <a:rPr sz="4000" b="1" spc="4" dirty="0" smtClean="0">
                <a:solidFill>
                  <a:srgbClr val="583A2A"/>
                </a:solidFill>
                <a:latin typeface="Aharoni"/>
                <a:cs typeface="Aharoni"/>
              </a:rPr>
              <a:t>e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trenc</a:t>
            </a:r>
            <a:r>
              <a:rPr sz="4000" b="1" spc="4" dirty="0" smtClean="0">
                <a:solidFill>
                  <a:srgbClr val="583A2A"/>
                </a:solidFill>
                <a:latin typeface="Aharoni"/>
                <a:cs typeface="Aharoni"/>
              </a:rPr>
              <a:t>h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me</a:t>
            </a:r>
            <a:r>
              <a:rPr sz="4000" b="1" spc="4" dirty="0" smtClean="0">
                <a:solidFill>
                  <a:srgbClr val="583A2A"/>
                </a:solidFill>
                <a:latin typeface="Aharoni"/>
                <a:cs typeface="Aharoni"/>
              </a:rPr>
              <a:t>n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t</a:t>
            </a:r>
            <a:endParaRPr sz="4000">
              <a:latin typeface="Aharoni"/>
              <a:cs typeface="Aharoni"/>
            </a:endParaRPr>
          </a:p>
          <a:p>
            <a:pPr marL="502538" marR="33808">
              <a:lnSpc>
                <a:spcPct val="83333"/>
              </a:lnSpc>
              <a:spcBef>
                <a:spcPts val="803"/>
              </a:spcBef>
            </a:pPr>
            <a:r>
              <a:rPr sz="4000" spc="0" dirty="0" smtClean="0">
                <a:solidFill>
                  <a:srgbClr val="583A2A"/>
                </a:solidFill>
                <a:latin typeface="Aharoni"/>
                <a:cs typeface="Aharoni"/>
              </a:rPr>
              <a:t>drama</a:t>
            </a:r>
            <a:r>
              <a:rPr sz="4000" spc="-125" dirty="0" smtClean="0">
                <a:solidFill>
                  <a:srgbClr val="583A2A"/>
                </a:solidFill>
                <a:latin typeface="Aharoni"/>
                <a:cs typeface="Aharoni"/>
              </a:rPr>
              <a:t> </a:t>
            </a:r>
            <a:r>
              <a:rPr sz="4000" spc="0" dirty="0" smtClean="0">
                <a:solidFill>
                  <a:srgbClr val="583A2A"/>
                </a:solidFill>
                <a:latin typeface="Aharoni"/>
                <a:cs typeface="Aharoni"/>
              </a:rPr>
              <a:t>unfolds…..</a:t>
            </a:r>
            <a:endParaRPr sz="4000">
              <a:latin typeface="Aharoni"/>
              <a:cs typeface="Aharoni"/>
            </a:endParaRPr>
          </a:p>
          <a:p>
            <a:pPr marL="12700">
              <a:lnSpc>
                <a:spcPts val="2400"/>
              </a:lnSpc>
              <a:spcBef>
                <a:spcPts val="1781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000" b="1" spc="9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1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6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,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2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0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0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8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,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J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 a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no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ed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th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 it 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ould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000" b="1" spc="-3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y o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f near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y 1,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1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00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of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its</a:t>
            </a:r>
            <a:r>
              <a:rPr sz="2000" b="1" spc="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ff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2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i="1" spc="-25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i="1" spc="0" dirty="0" smtClean="0">
                <a:solidFill>
                  <a:srgbClr val="583A2A"/>
                </a:solidFill>
                <a:latin typeface="Calibri"/>
                <a:cs typeface="Calibri"/>
              </a:rPr>
              <a:t>treaml</a:t>
            </a:r>
            <a:r>
              <a:rPr sz="2000" b="1" i="1" spc="-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000" b="1" i="1" spc="0" dirty="0" smtClean="0">
                <a:solidFill>
                  <a:srgbClr val="583A2A"/>
                </a:solidFill>
                <a:latin typeface="Calibri"/>
                <a:cs typeface="Calibri"/>
              </a:rPr>
              <a:t>ne operatio</a:t>
            </a:r>
            <a:r>
              <a:rPr sz="2000" b="1" i="1" spc="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.</a:t>
            </a:r>
            <a:endParaRPr sz="2000" b="1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79624" y="1664986"/>
            <a:ext cx="152654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79624" y="2701687"/>
            <a:ext cx="15265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2524" y="2717038"/>
            <a:ext cx="529476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9087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000" b="1" spc="4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3000" b="1" spc="-34" baseline="273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3000" b="1" spc="-14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3000" b="1" spc="-19" baseline="273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er</a:t>
            </a:r>
            <a:r>
              <a:rPr sz="3000" b="1" spc="9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it had</a:t>
            </a:r>
            <a:r>
              <a:rPr sz="3000" b="1" spc="-4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3000" b="1" spc="-29" baseline="273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eady la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3000" b="1" spc="14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3000" b="1" spc="-25" baseline="2730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3000" b="1" spc="-4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000" b="1" spc="-39" baseline="273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ou</a:t>
            </a:r>
            <a:r>
              <a:rPr sz="3000" b="1" spc="4" baseline="2730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3000" b="1" spc="-14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8</a:t>
            </a:r>
            <a:r>
              <a:rPr sz="3000" b="1" spc="4" baseline="2730" dirty="0" smtClean="0">
                <a:solidFill>
                  <a:srgbClr val="583A2A"/>
                </a:solidFill>
                <a:latin typeface="Calibri"/>
                <a:cs typeface="Calibri"/>
              </a:rPr>
              <a:t>0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0</a:t>
            </a:r>
            <a:r>
              <a:rPr sz="3000" b="1" spc="-14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smtClean="0">
                <a:solidFill>
                  <a:srgbClr val="583A2A"/>
                </a:solidFill>
                <a:latin typeface="Calibri"/>
                <a:cs typeface="Calibri"/>
              </a:rPr>
              <a:t>of</a:t>
            </a:r>
            <a:r>
              <a:rPr sz="3000" b="1" spc="-9" baseline="273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smtClean="0">
                <a:solidFill>
                  <a:srgbClr val="583A2A"/>
                </a:solidFill>
                <a:latin typeface="Calibri"/>
                <a:cs typeface="Calibri"/>
              </a:rPr>
              <a:t>its</a:t>
            </a:r>
            <a:r>
              <a:rPr lang="en-US"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-9" baseline="1365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3000" b="1" spc="0" baseline="1365" smtClean="0">
                <a:solidFill>
                  <a:srgbClr val="583A2A"/>
                </a:solidFill>
                <a:latin typeface="Calibri"/>
                <a:cs typeface="Calibri"/>
              </a:rPr>
              <a:t>abin 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3000" b="1" spc="-25" baseline="136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3000" b="1" spc="-14" baseline="1365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3000" b="1" spc="-14" baseline="136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3000" b="1" spc="-4" baseline="1365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mbe</a:t>
            </a:r>
            <a:r>
              <a:rPr sz="3000" b="1" spc="-39" baseline="136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s.</a:t>
            </a:r>
            <a:endParaRPr sz="2000" b="1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79624" y="3738014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22524" y="3753383"/>
            <a:ext cx="5567798" cy="8897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Si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ul</a:t>
            </a:r>
            <a:r>
              <a:rPr sz="3000" b="1" spc="-25" baseline="273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aneous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y a</a:t>
            </a:r>
            <a:r>
              <a:rPr sz="3000" b="1" spc="4" baseline="2730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nounced</a:t>
            </a:r>
            <a:r>
              <a:rPr sz="3000" b="1" spc="-29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3000" b="1" spc="-4" baseline="273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ond</a:t>
            </a:r>
            <a:r>
              <a:rPr sz="3000" b="1" spc="-19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phase of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3000" b="1" spc="-39" baseline="273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000" b="1" spc="14" baseline="273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3000" b="1" spc="0" baseline="2730" smtClean="0">
                <a:solidFill>
                  <a:srgbClr val="583A2A"/>
                </a:solidFill>
                <a:latin typeface="Calibri"/>
                <a:cs typeface="Calibri"/>
              </a:rPr>
              <a:t>-o</a:t>
            </a:r>
            <a:r>
              <a:rPr sz="3000" b="1" spc="-25" baseline="273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3000" b="1" spc="0" baseline="273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3000" b="1" spc="-9" baseline="273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smtClean="0">
                <a:solidFill>
                  <a:srgbClr val="583A2A"/>
                </a:solidFill>
                <a:latin typeface="Calibri"/>
                <a:cs typeface="Calibri"/>
              </a:rPr>
              <a:t>of</a:t>
            </a:r>
            <a:r>
              <a:rPr lang="en-US"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1365" smtClean="0">
                <a:solidFill>
                  <a:srgbClr val="583A2A"/>
                </a:solidFill>
                <a:latin typeface="Calibri"/>
                <a:cs typeface="Calibri"/>
              </a:rPr>
              <a:t>1</a:t>
            </a:r>
            <a:r>
              <a:rPr sz="3000" b="1" spc="4" baseline="1365" smtClean="0">
                <a:solidFill>
                  <a:srgbClr val="583A2A"/>
                </a:solidFill>
                <a:latin typeface="Calibri"/>
                <a:cs typeface="Calibri"/>
              </a:rPr>
              <a:t>1</a:t>
            </a:r>
            <a:r>
              <a:rPr sz="3000" b="1" spc="0" baseline="1365" smtClean="0">
                <a:solidFill>
                  <a:srgbClr val="583A2A"/>
                </a:solidFill>
                <a:latin typeface="Calibri"/>
                <a:cs typeface="Calibri"/>
              </a:rPr>
              <a:t>00</a:t>
            </a:r>
            <a:r>
              <a:rPr sz="3000" b="1" spc="-24" baseline="1365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-4" baseline="1365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pl</a:t>
            </a:r>
            <a:r>
              <a:rPr sz="3000" b="1" spc="-14" baseline="1365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3000" b="1" spc="-19" baseline="1365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ee</a:t>
            </a:r>
            <a:r>
              <a:rPr sz="3000" b="1" spc="-4" baseline="1365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,</a:t>
            </a:r>
            <a:r>
              <a:rPr sz="3000" b="1" spc="4" baseline="136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ma</a:t>
            </a:r>
            <a:r>
              <a:rPr sz="3000" b="1" spc="-9" baseline="1365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nly f</a:t>
            </a:r>
            <a:r>
              <a:rPr sz="3000" b="1" spc="-44" baseline="136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om departm</a:t>
            </a:r>
            <a:r>
              <a:rPr sz="3000" b="1" spc="-4" baseline="1365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-19" baseline="1365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ts</a:t>
            </a:r>
            <a:r>
              <a:rPr sz="3000" b="1" spc="24" baseline="136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1365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3000" b="1" spc="-9" baseline="1365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3000" b="1" spc="-59" baseline="1365" smtClean="0">
                <a:solidFill>
                  <a:srgbClr val="583A2A"/>
                </a:solidFill>
                <a:latin typeface="Calibri"/>
                <a:cs typeface="Calibri"/>
              </a:rPr>
              <a:t>k</a:t>
            </a:r>
            <a:r>
              <a:rPr sz="3000" b="1" spc="0" baseline="1365" smtClean="0">
                <a:solidFill>
                  <a:srgbClr val="583A2A"/>
                </a:solidFill>
                <a:latin typeface="Calibri"/>
                <a:cs typeface="Calibri"/>
              </a:rPr>
              <a:t>e fl</a:t>
            </a:r>
            <a:r>
              <a:rPr sz="3000" b="1" spc="-4" baseline="1365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3000" b="1" spc="0" baseline="1365" smtClean="0">
                <a:solidFill>
                  <a:srgbClr val="583A2A"/>
                </a:solidFill>
                <a:latin typeface="Calibri"/>
                <a:cs typeface="Calibri"/>
              </a:rPr>
              <a:t>g</a:t>
            </a:r>
            <a:r>
              <a:rPr sz="3000" b="1" spc="-14" baseline="1365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3000" b="1" spc="0" baseline="1365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lang="en-US"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-25" baseline="1365" smtClean="0">
                <a:solidFill>
                  <a:srgbClr val="583A2A"/>
                </a:solidFill>
                <a:latin typeface="Calibri"/>
                <a:cs typeface="Calibri"/>
              </a:rPr>
              <a:t>att</a:t>
            </a:r>
            <a:r>
              <a:rPr sz="3000" b="1" spc="0" baseline="1365" smtClean="0">
                <a:solidFill>
                  <a:srgbClr val="583A2A"/>
                </a:solidFill>
                <a:latin typeface="Calibri"/>
                <a:cs typeface="Calibri"/>
              </a:rPr>
              <a:t>enda</a:t>
            </a:r>
            <a:r>
              <a:rPr sz="3000" b="1" spc="-14" baseline="1365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3000" b="1" spc="0" baseline="1365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,</a:t>
            </a:r>
            <a:r>
              <a:rPr sz="3000" b="1" spc="451" baseline="136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-9" baseline="1365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ock</a:t>
            </a:r>
            <a:r>
              <a:rPr sz="3000" b="1" spc="4" baseline="1365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it</a:t>
            </a:r>
            <a:r>
              <a:rPr sz="3000" b="1" spc="-9" baseline="136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3000" b="1" spc="-25" baseline="136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3000" b="1" spc="-14" baseline="1365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w </a:t>
            </a:r>
            <a:r>
              <a:rPr sz="3000" b="1" spc="-14" baseline="1365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-25" baseline="136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c.</a:t>
            </a:r>
            <a:endParaRPr sz="2000" b="1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6248400" y="1600199"/>
            <a:ext cx="2895600" cy="5257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00200" y="533400"/>
            <a:ext cx="6232642" cy="1679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41806">
              <a:lnSpc>
                <a:spcPct val="83333"/>
              </a:lnSpc>
              <a:spcBef>
                <a:spcPts val="50"/>
              </a:spcBef>
            </a:pP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Ethical</a:t>
            </a:r>
            <a:r>
              <a:rPr sz="4400" b="1" spc="-29" dirty="0" smtClean="0">
                <a:solidFill>
                  <a:srgbClr val="583A2A"/>
                </a:solidFill>
                <a:latin typeface="Aharoni"/>
                <a:cs typeface="Aharoni"/>
              </a:rPr>
              <a:t> </a:t>
            </a: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issue</a:t>
            </a:r>
            <a:r>
              <a:rPr sz="4400" b="1" spc="-14" dirty="0" smtClean="0">
                <a:solidFill>
                  <a:srgbClr val="583A2A"/>
                </a:solidFill>
                <a:latin typeface="Aharoni"/>
                <a:cs typeface="Aharoni"/>
              </a:rPr>
              <a:t>s</a:t>
            </a: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……</a:t>
            </a:r>
            <a:endParaRPr sz="4400" dirty="0">
              <a:latin typeface="Aharoni"/>
              <a:cs typeface="Aharoni"/>
            </a:endParaRPr>
          </a:p>
          <a:p>
            <a:pPr marL="12700" marR="83941">
              <a:lnSpc>
                <a:spcPct val="101725"/>
              </a:lnSpc>
              <a:spcBef>
                <a:spcPts val="3867"/>
              </a:spcBef>
            </a:pPr>
            <a:r>
              <a:rPr sz="2000" b="1" i="1" spc="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0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ome</a:t>
            </a:r>
            <a:r>
              <a:rPr sz="2000" b="1" i="1" spc="-2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mo</a:t>
            </a:r>
            <a:r>
              <a:rPr sz="2000" b="1" i="1" spc="-19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0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t cru</a:t>
            </a:r>
            <a:r>
              <a:rPr sz="2000" b="1" i="1" spc="-9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0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ial</a:t>
            </a:r>
            <a:r>
              <a:rPr sz="2000" b="1" i="1" spc="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0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que</a:t>
            </a:r>
            <a:r>
              <a:rPr sz="2000" b="1" i="1" spc="-19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000" b="1" i="1" spc="0" dirty="0" smtClean="0">
                <a:solidFill>
                  <a:srgbClr val="FF0000"/>
                </a:solidFill>
                <a:latin typeface="Calibri"/>
                <a:cs typeface="Calibri"/>
              </a:rPr>
              <a:t>tions</a:t>
            </a:r>
            <a:endParaRPr sz="2000" b="1" dirty="0">
              <a:latin typeface="Calibri"/>
              <a:cs typeface="Calibri"/>
            </a:endParaRPr>
          </a:p>
          <a:p>
            <a:pPr marL="355600" marR="83941">
              <a:lnSpc>
                <a:spcPts val="2400"/>
              </a:lnSpc>
              <a:spcBef>
                <a:spcPts val="120"/>
              </a:spcBef>
            </a:pPr>
            <a:r>
              <a:rPr sz="3000" b="1" i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una</a:t>
            </a:r>
            <a:r>
              <a:rPr sz="3000" b="1" i="1" spc="4" baseline="1365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i="1" spc="-9" baseline="1365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000" b="1" i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3000" b="1" i="1" spc="-14" baseline="1365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b="1" i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re</a:t>
            </a:r>
            <a:r>
              <a:rPr sz="3000" b="1" i="1" spc="-9" baseline="1365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000" b="1" i="1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….</a:t>
            </a:r>
            <a:endParaRPr sz="2000" b="1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79624" y="2336022"/>
            <a:ext cx="29034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Wingdings"/>
                <a:cs typeface="Wingdings"/>
              </a:rPr>
              <a:t>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2524" y="2351278"/>
            <a:ext cx="3267582" cy="427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3808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3000" b="1" spc="4" baseline="2730" dirty="0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-29" baseline="273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-29" baseline="2730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ould</a:t>
            </a:r>
            <a:r>
              <a:rPr sz="3000" b="1" spc="-19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those 1</a:t>
            </a:r>
            <a:r>
              <a:rPr sz="3000" b="1" spc="9" baseline="2730" dirty="0" smtClean="0">
                <a:solidFill>
                  <a:srgbClr val="583A2A"/>
                </a:solidFill>
                <a:latin typeface="Calibri"/>
                <a:cs typeface="Calibri"/>
              </a:rPr>
              <a:t>9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00</a:t>
            </a:r>
            <a:endParaRPr sz="2000" b="1" dirty="0">
              <a:latin typeface="Calibri"/>
              <a:cs typeface="Calibri"/>
            </a:endParaRPr>
          </a:p>
          <a:p>
            <a:pPr marL="12700" marR="33808">
              <a:lnSpc>
                <a:spcPts val="2400"/>
              </a:lnSpc>
              <a:spcBef>
                <a:spcPts val="13"/>
              </a:spcBef>
            </a:pP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-4" baseline="1365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pl</a:t>
            </a:r>
            <a:r>
              <a:rPr sz="3000" b="1" spc="-14" baseline="1365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3000" b="1" spc="-19" baseline="1365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ees</a:t>
            </a:r>
            <a:r>
              <a:rPr sz="3000" b="1" spc="-4" baseline="136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go?</a:t>
            </a:r>
            <a:endParaRPr sz="2000" b="1" dirty="0">
              <a:latin typeface="Calibri"/>
              <a:cs typeface="Calibri"/>
            </a:endParaRPr>
          </a:p>
          <a:p>
            <a:pPr marL="12700" marR="174251" indent="56387">
              <a:lnSpc>
                <a:spcPts val="2400"/>
              </a:lnSpc>
              <a:spcBef>
                <a:spcPts val="420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000" b="1" spc="-2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ook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action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only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g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ain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 l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ow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er g</a:t>
            </a:r>
            <a:r>
              <a:rPr sz="20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ade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ff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s?</a:t>
            </a:r>
            <a:endParaRPr sz="2000" b="1" dirty="0">
              <a:latin typeface="Calibri"/>
              <a:cs typeface="Calibri"/>
            </a:endParaRPr>
          </a:p>
          <a:p>
            <a:pPr marL="69087" marR="33808">
              <a:lnSpc>
                <a:spcPct val="101725"/>
              </a:lnSpc>
              <a:spcBef>
                <a:spcPts val="375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Senior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mana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g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 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as </a:t>
            </a:r>
            <a:r>
              <a:rPr sz="20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ery</a:t>
            </a:r>
            <a:endParaRPr sz="2000" b="1" dirty="0">
              <a:latin typeface="Calibri"/>
              <a:cs typeface="Calibri"/>
            </a:endParaRPr>
          </a:p>
          <a:p>
            <a:pPr marL="12700" marR="33808">
              <a:lnSpc>
                <a:spcPts val="2400"/>
              </a:lnSpc>
              <a:spcBef>
                <a:spcPts val="120"/>
              </a:spcBef>
            </a:pP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3000" b="1" spc="-4" baseline="1365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ss</a:t>
            </a:r>
            <a:r>
              <a:rPr sz="3000" b="1" spc="19" baseline="136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-9" baseline="1365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000" b="1" spc="-25" baseline="1365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3000" b="1" spc="-50" baseline="1365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ec</a:t>
            </a:r>
            <a:r>
              <a:rPr sz="3000" b="1" spc="-19" baseline="136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ed.</a:t>
            </a:r>
            <a:endParaRPr sz="2000" b="1" dirty="0">
              <a:latin typeface="Calibri"/>
              <a:cs typeface="Calibri"/>
            </a:endParaRPr>
          </a:p>
          <a:p>
            <a:pPr marL="12700" indent="56387">
              <a:lnSpc>
                <a:spcPct val="99995"/>
              </a:lnSpc>
              <a:spcBef>
                <a:spcPts val="350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ould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be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the 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ut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of those 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tu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ts c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tly 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aking 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ou</a:t>
            </a:r>
            <a:r>
              <a:rPr sz="20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ses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in cabin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169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, 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ain 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0" dirty="0" smtClean="0">
                <a:latin typeface="Calibri"/>
                <a:cs typeface="Calibri"/>
              </a:rPr>
              <a:t>?</a:t>
            </a:r>
            <a:endParaRPr sz="2000" b="1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79624" y="3006582"/>
            <a:ext cx="29034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Wingdings"/>
                <a:cs typeface="Wingdings"/>
              </a:rPr>
              <a:t>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79624" y="3677149"/>
            <a:ext cx="290660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Wingdings"/>
                <a:cs typeface="Wingdings"/>
              </a:rPr>
              <a:t>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79624" y="4347956"/>
            <a:ext cx="29034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Wingdings"/>
                <a:cs typeface="Wingdings"/>
              </a:rPr>
              <a:t></a:t>
            </a:r>
            <a:endParaRPr sz="20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604262" y="585584"/>
            <a:ext cx="1585600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4400" spc="0" dirty="0" smtClean="0">
                <a:solidFill>
                  <a:srgbClr val="583A2A"/>
                </a:solidFill>
                <a:latin typeface="Aharoni"/>
                <a:cs typeface="Aharoni"/>
              </a:rPr>
              <a:t>Some</a:t>
            </a:r>
            <a:endParaRPr sz="4400">
              <a:latin typeface="Aharoni"/>
              <a:cs typeface="Aharon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33854" y="585584"/>
            <a:ext cx="4293007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4400" spc="0" dirty="0" smtClean="0">
                <a:solidFill>
                  <a:srgbClr val="583A2A"/>
                </a:solidFill>
                <a:latin typeface="Aharoni"/>
                <a:cs typeface="Aharoni"/>
              </a:rPr>
              <a:t>obser</a:t>
            </a:r>
            <a:r>
              <a:rPr sz="4400" spc="9" dirty="0" smtClean="0">
                <a:solidFill>
                  <a:srgbClr val="583A2A"/>
                </a:solidFill>
                <a:latin typeface="Aharoni"/>
                <a:cs typeface="Aharoni"/>
              </a:rPr>
              <a:t>v</a:t>
            </a:r>
            <a:r>
              <a:rPr sz="4400" spc="0" dirty="0" smtClean="0">
                <a:solidFill>
                  <a:srgbClr val="583A2A"/>
                </a:solidFill>
                <a:latin typeface="Aharoni"/>
                <a:cs typeface="Aharoni"/>
              </a:rPr>
              <a:t>ations</a:t>
            </a:r>
            <a:r>
              <a:rPr sz="4400" spc="-14" dirty="0" smtClean="0">
                <a:solidFill>
                  <a:srgbClr val="583A2A"/>
                </a:solidFill>
                <a:latin typeface="Aharoni"/>
                <a:cs typeface="Aharoni"/>
              </a:rPr>
              <a:t>…</a:t>
            </a:r>
            <a:r>
              <a:rPr sz="4400" spc="0" dirty="0" smtClean="0">
                <a:solidFill>
                  <a:srgbClr val="583A2A"/>
                </a:solidFill>
                <a:latin typeface="Aharoni"/>
                <a:cs typeface="Aharoni"/>
              </a:rPr>
              <a:t>..</a:t>
            </a:r>
            <a:endParaRPr sz="4400">
              <a:latin typeface="Aharoni"/>
              <a:cs typeface="Aharon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79624" y="1665081"/>
            <a:ext cx="29034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Wingdings"/>
                <a:cs typeface="Wingdings"/>
              </a:rPr>
              <a:t>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2524" y="1680337"/>
            <a:ext cx="5558515" cy="162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9087" marR="33808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The </a:t>
            </a:r>
            <a:r>
              <a:rPr sz="3000" b="1" spc="-25" baseline="2730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4" baseline="273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y </a:t>
            </a:r>
            <a:r>
              <a:rPr sz="3000" b="1" spc="-39" baseline="273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x</a:t>
            </a:r>
            <a:r>
              <a:rPr sz="3000" b="1" spc="-4" baseline="2730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3000" b="1" spc="-29" baseline="2730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3000" b="1" spc="-25" baseline="273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en</a:t>
            </a:r>
            <a:r>
              <a:rPr sz="3000" b="1" spc="4" baseline="2730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25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of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000" b="1" spc="-34" baseline="2730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y 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ompa</a:t>
            </a:r>
            <a:r>
              <a:rPr sz="3000" b="1" spc="-34" baseline="2730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3000" b="1" spc="-39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is</a:t>
            </a:r>
            <a:r>
              <a:rPr sz="3000" b="1" spc="9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because</a:t>
            </a:r>
            <a:r>
              <a:rPr sz="3000" b="1" spc="-4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of 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ts</a:t>
            </a:r>
            <a:endParaRPr sz="2000" b="1">
              <a:latin typeface="Calibri"/>
              <a:cs typeface="Calibri"/>
            </a:endParaRPr>
          </a:p>
          <a:p>
            <a:pPr marL="12700" marR="33808">
              <a:lnSpc>
                <a:spcPts val="2400"/>
              </a:lnSpc>
              <a:spcBef>
                <a:spcPts val="13"/>
              </a:spcBef>
            </a:pP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-4" baseline="1365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pl</a:t>
            </a:r>
            <a:r>
              <a:rPr sz="3000" b="1" spc="-14" baseline="1365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3000" b="1" spc="-19" baseline="1365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ees.</a:t>
            </a:r>
            <a:endParaRPr sz="2000" b="1">
              <a:latin typeface="Calibri"/>
              <a:cs typeface="Calibri"/>
            </a:endParaRPr>
          </a:p>
          <a:p>
            <a:pPr marL="12700" indent="56387">
              <a:lnSpc>
                <a:spcPts val="2441"/>
              </a:lnSpc>
              <a:spcBef>
                <a:spcPts val="320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Compa</a:t>
            </a:r>
            <a:r>
              <a:rPr sz="20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59" dirty="0" smtClean="0">
                <a:solidFill>
                  <a:srgbClr val="583A2A"/>
                </a:solidFill>
                <a:latin typeface="Calibri"/>
                <a:cs typeface="Calibri"/>
              </a:rPr>
              <a:t>k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ee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on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oc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ng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on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om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ti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action </a:t>
            </a:r>
            <a:endParaRPr sz="2000" b="1">
              <a:latin typeface="Calibri"/>
              <a:cs typeface="Calibri"/>
            </a:endParaRPr>
          </a:p>
          <a:p>
            <a:pPr marL="12700">
              <a:lnSpc>
                <a:spcPts val="2441"/>
              </a:lnSpc>
              <a:spcBef>
                <a:spcPts val="197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when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its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wn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people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 so hig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ly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dis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ti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fi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9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. </a:t>
            </a:r>
            <a:endParaRPr sz="2000" b="1">
              <a:latin typeface="Calibri"/>
              <a:cs typeface="Calibri"/>
            </a:endParaRPr>
          </a:p>
          <a:p>
            <a:pPr marL="12700">
              <a:lnSpc>
                <a:spcPts val="2441"/>
              </a:lnSpc>
              <a:spcBef>
                <a:spcPts val="197"/>
              </a:spcBef>
            </a:pP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mp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ees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mo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than ju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9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-a-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esou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.</a:t>
            </a:r>
            <a:endParaRPr sz="2000" b="1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79624" y="2336022"/>
            <a:ext cx="29034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Wingdings"/>
                <a:cs typeface="Wingdings"/>
              </a:rPr>
              <a:t></a:t>
            </a:r>
            <a:endParaRPr sz="2000">
              <a:latin typeface="Wingdings"/>
              <a:cs typeface="Wingding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79624" y="3006582"/>
            <a:ext cx="290342" cy="2799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Wingdings"/>
                <a:cs typeface="Wingdings"/>
              </a:rPr>
              <a:t></a:t>
            </a:r>
            <a:endParaRPr sz="20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1676400"/>
            <a:ext cx="6172200" cy="28135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72200" y="1676401"/>
            <a:ext cx="2971800" cy="2209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495800"/>
            <a:ext cx="6172199" cy="2362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72200" y="3879850"/>
            <a:ext cx="2971800" cy="29781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712591" y="304764"/>
            <a:ext cx="3657527" cy="1143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83333"/>
              </a:lnSpc>
              <a:spcBef>
                <a:spcPts val="50"/>
              </a:spcBef>
            </a:pP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Protest ag</a:t>
            </a:r>
            <a:r>
              <a:rPr sz="4000" b="1" spc="-14" dirty="0" smtClean="0">
                <a:solidFill>
                  <a:srgbClr val="583A2A"/>
                </a:solidFill>
                <a:latin typeface="Aharoni"/>
                <a:cs typeface="Aharoni"/>
              </a:rPr>
              <a:t>a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inst</a:t>
            </a:r>
            <a:endParaRPr sz="4000">
              <a:latin typeface="Aharoni"/>
              <a:cs typeface="Aharoni"/>
            </a:endParaRPr>
          </a:p>
          <a:p>
            <a:pPr marL="160058" marR="198954" algn="ctr">
              <a:lnSpc>
                <a:spcPct val="83333"/>
              </a:lnSpc>
              <a:spcBef>
                <a:spcPts val="803"/>
              </a:spcBef>
            </a:pPr>
            <a:r>
              <a:rPr sz="4000" b="1" dirty="0" smtClean="0">
                <a:solidFill>
                  <a:srgbClr val="583A2A"/>
                </a:solidFill>
                <a:latin typeface="Aharoni"/>
                <a:cs typeface="Aharoni"/>
              </a:rPr>
              <a:t>Manageme</a:t>
            </a:r>
            <a:r>
              <a:rPr sz="4000" b="1" spc="4" dirty="0" smtClean="0">
                <a:solidFill>
                  <a:srgbClr val="583A2A"/>
                </a:solidFill>
                <a:latin typeface="Aharoni"/>
                <a:cs typeface="Aharoni"/>
              </a:rPr>
              <a:t>n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t</a:t>
            </a:r>
            <a:endParaRPr sz="4000">
              <a:latin typeface="Aharoni"/>
              <a:cs typeface="Aharon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6.Future oriented - HRM focus on achieving the goals by providing well motivated employees.</a:t>
            </a:r>
          </a:p>
          <a:p>
            <a:pPr>
              <a:buNone/>
            </a:pPr>
            <a:r>
              <a:rPr lang="en-US" dirty="0" smtClean="0"/>
              <a:t>7.Integrating mechanism - HRM builds a cordial relationship among people in various levels of </a:t>
            </a:r>
            <a:r>
              <a:rPr lang="en-US" dirty="0" err="1" smtClean="0"/>
              <a:t>organisation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8.Inter disciplinary - HRM is multi disciplinary developed from psychology, sociology, anthropology, economics etc..</a:t>
            </a:r>
          </a:p>
          <a:p>
            <a:pPr>
              <a:buNone/>
            </a:pPr>
            <a:r>
              <a:rPr lang="en-US" dirty="0" smtClean="0"/>
              <a:t>9.Auxilliary Service - HR departments assist and advise personnel to work more effectively .</a:t>
            </a:r>
          </a:p>
          <a:p>
            <a:pPr>
              <a:buNone/>
            </a:pPr>
            <a:r>
              <a:rPr lang="en-US" dirty="0" smtClean="0"/>
              <a:t>10.Continuous function -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Objectives</a:t>
            </a:r>
          </a:p>
          <a:p>
            <a:endParaRPr lang="en-US" u="sng" dirty="0" smtClean="0"/>
          </a:p>
          <a:p>
            <a:pPr>
              <a:buNone/>
            </a:pPr>
            <a:r>
              <a:rPr lang="en-US" dirty="0" smtClean="0"/>
              <a:t>1.To employ skills and ability of workforce efficiently and develop their ..competence level </a:t>
            </a:r>
          </a:p>
          <a:p>
            <a:pPr>
              <a:buNone/>
            </a:pPr>
            <a:r>
              <a:rPr lang="en-US" dirty="0" smtClean="0"/>
              <a:t>2.Provide well trained and well motivated employees</a:t>
            </a:r>
          </a:p>
          <a:p>
            <a:pPr>
              <a:buNone/>
            </a:pPr>
            <a:r>
              <a:rPr lang="en-US" dirty="0" smtClean="0"/>
              <a:t>3.To increase job satisfaction and self actualisation</a:t>
            </a:r>
          </a:p>
          <a:p>
            <a:pPr>
              <a:buNone/>
            </a:pPr>
            <a:r>
              <a:rPr lang="en-US" dirty="0" smtClean="0"/>
              <a:t>4.To help organisation reach its ...(goals and objectives)</a:t>
            </a:r>
          </a:p>
          <a:p>
            <a:pPr>
              <a:buNone/>
            </a:pPr>
            <a:r>
              <a:rPr lang="en-US" dirty="0" smtClean="0"/>
              <a:t>5.To improve Quality of Work Life</a:t>
            </a:r>
          </a:p>
          <a:p>
            <a:pPr>
              <a:buNone/>
            </a:pPr>
            <a:r>
              <a:rPr lang="en-US" dirty="0" smtClean="0"/>
              <a:t>6.To have ethical and Social Responsibility to meet the needs of the society and communicate HR policies to all.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2630170" y="609945"/>
            <a:ext cx="5859169" cy="12432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Analyzing HR Dilemmas</a:t>
            </a:r>
            <a:endParaRPr sz="4000">
              <a:latin typeface="Aharoni"/>
              <a:cs typeface="Aharoni"/>
            </a:endParaRPr>
          </a:p>
          <a:p>
            <a:pPr marL="243205" marR="76169">
              <a:lnSpc>
                <a:spcPct val="101725"/>
              </a:lnSpc>
              <a:spcBef>
                <a:spcPts val="3475"/>
              </a:spcBef>
            </a:pP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ig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-129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. Rig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“Se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le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cting</a:t>
            </a:r>
            <a:r>
              <a:rPr sz="1800" b="1" spc="-3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the </a:t>
            </a:r>
            <a:r>
              <a:rPr sz="1800" b="1" spc="4" dirty="0" smtClean="0">
                <a:solidFill>
                  <a:srgbClr val="583A2A"/>
                </a:solidFill>
                <a:latin typeface="Calibri"/>
                <a:cs typeface="Calibri"/>
              </a:rPr>
              <a:t>be</a:t>
            </a:r>
            <a:r>
              <a:rPr sz="18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18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optio</a:t>
            </a:r>
            <a:r>
              <a:rPr sz="1800" b="1" spc="-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1800" b="1" spc="-169" dirty="0" smtClean="0">
                <a:solidFill>
                  <a:srgbClr val="583A2A"/>
                </a:solidFill>
                <a:latin typeface="Calibri"/>
                <a:cs typeface="Calibri"/>
              </a:rPr>
              <a:t>”</a:t>
            </a:r>
            <a:r>
              <a:rPr sz="1800" b="1" spc="0" dirty="0" smtClean="0">
                <a:solidFill>
                  <a:srgbClr val="583A2A"/>
                </a:solidFill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17775" y="1585396"/>
            <a:ext cx="1397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17775" y="2189034"/>
            <a:ext cx="13985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60675" y="2202840"/>
            <a:ext cx="5513169" cy="5285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44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94" baseline="3034" dirty="0" smtClean="0">
                <a:solidFill>
                  <a:srgbClr val="583A2A"/>
                </a:solidFill>
                <a:latin typeface="Calibri"/>
                <a:cs typeface="Calibri"/>
              </a:rPr>
              <a:t>’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ri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gh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2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the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truth,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2700" b="1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it is</a:t>
            </a:r>
            <a:r>
              <a:rPr sz="2700" b="1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also</a:t>
            </a:r>
            <a:r>
              <a:rPr sz="2700" b="1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ri</a:t>
            </a:r>
            <a:r>
              <a:rPr sz="2700" b="1" spc="-4" baseline="3034" dirty="0" smtClean="0">
                <a:solidFill>
                  <a:srgbClr val="FF0000"/>
                </a:solidFill>
                <a:latin typeface="Calibri"/>
                <a:cs typeface="Calibri"/>
              </a:rPr>
              <a:t>gh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spc="-25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spc="9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be</a:t>
            </a:r>
            <a:r>
              <a:rPr sz="2700" b="1" spc="-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kind</a:t>
            </a:r>
            <a:r>
              <a:rPr sz="2700" b="1" spc="-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and</a:t>
            </a:r>
            <a:endParaRPr sz="1800">
              <a:latin typeface="Calibri"/>
              <a:cs typeface="Calibri"/>
            </a:endParaRPr>
          </a:p>
          <a:p>
            <a:pPr marL="12700" marR="34335">
              <a:lnSpc>
                <a:spcPts val="2160"/>
              </a:lnSpc>
              <a:spcBef>
                <a:spcPts val="11"/>
              </a:spcBef>
            </a:pP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sid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-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-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of</a:t>
            </a:r>
            <a:r>
              <a:rPr sz="2700" b="1" spc="9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pe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opl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’</a:t>
            </a:r>
            <a:r>
              <a:rPr sz="2700" b="1" spc="-29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39" baseline="1517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ee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li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gs</a:t>
            </a:r>
            <a:r>
              <a:rPr sz="2700" b="1" spc="-3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and 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moti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17775" y="3121969"/>
            <a:ext cx="1397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60675" y="3135757"/>
            <a:ext cx="5417397" cy="8029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44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89" baseline="3034" dirty="0" smtClean="0">
                <a:solidFill>
                  <a:srgbClr val="583A2A"/>
                </a:solidFill>
                <a:latin typeface="Calibri"/>
                <a:cs typeface="Calibri"/>
              </a:rPr>
              <a:t>’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rig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2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14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ap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ly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rul</a:t>
            </a:r>
            <a:r>
              <a:rPr sz="2700" b="1" spc="9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-2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and 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ce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du</a:t>
            </a:r>
            <a:r>
              <a:rPr sz="2700" b="1" spc="-25" baseline="30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qu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700" b="1" spc="-109" baseline="3034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,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700" b="1" spc="4" baseline="303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2700" b="1" spc="-9" baseline="3034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-4" baseline="3034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2700" b="1" spc="0" baseline="303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11"/>
              </a:spcBef>
            </a:pPr>
            <a:r>
              <a:rPr sz="2700" b="1" spc="-29" baseline="1517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700" b="1" spc="-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oritism,</a:t>
            </a:r>
            <a:r>
              <a:rPr sz="2700" b="1" spc="-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FF0000"/>
                </a:solidFill>
                <a:latin typeface="Calibri"/>
                <a:cs typeface="Calibri"/>
              </a:rPr>
              <a:t>bu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it is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also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rig</a:t>
            </a:r>
            <a:r>
              <a:rPr sz="2700" b="1" spc="-9" baseline="1517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spc="-24" baseline="151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-9" baseline="1517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spc="14" baseline="151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gi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19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pe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700" b="1" spc="-3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tm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-3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ha</a:t>
            </a:r>
            <a:r>
              <a:rPr sz="2700" b="1" spc="-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-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ork</a:t>
            </a:r>
            <a:r>
              <a:rPr sz="2700" b="1" spc="-14" baseline="1517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700" b="1" spc="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g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,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de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pe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nd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ab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,</a:t>
            </a:r>
            <a:r>
              <a:rPr sz="2700" b="1" spc="-29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and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700" b="1" spc="-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uc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700" b="1" spc="-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m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plo</a:t>
            </a:r>
            <a:r>
              <a:rPr sz="2700" b="1" spc="-25" baseline="1517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700" b="1" spc="-9" baseline="1517" dirty="0" smtClean="0">
                <a:solidFill>
                  <a:srgbClr val="583A2A"/>
                </a:solidFill>
                <a:latin typeface="Calibri"/>
                <a:cs typeface="Calibri"/>
              </a:rPr>
              <a:t>ees</a:t>
            </a:r>
            <a:r>
              <a:rPr sz="2700" b="1" spc="0" baseline="1517" dirty="0" smtClean="0">
                <a:solidFill>
                  <a:srgbClr val="583A2A"/>
                </a:solidFill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5867400" y="2895599"/>
            <a:ext cx="3276600" cy="396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8600" y="304764"/>
            <a:ext cx="8203555" cy="1143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83333"/>
              </a:lnSpc>
              <a:spcBef>
                <a:spcPts val="50"/>
              </a:spcBef>
            </a:pP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Guidelin</a:t>
            </a:r>
            <a:r>
              <a:rPr sz="4000" b="1" spc="14" dirty="0" smtClean="0">
                <a:solidFill>
                  <a:srgbClr val="583A2A"/>
                </a:solidFill>
                <a:latin typeface="Aharoni"/>
                <a:cs typeface="Aharoni"/>
              </a:rPr>
              <a:t>e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s for</a:t>
            </a:r>
            <a:r>
              <a:rPr sz="4000" b="1" spc="19" dirty="0" smtClean="0">
                <a:solidFill>
                  <a:srgbClr val="583A2A"/>
                </a:solidFill>
                <a:latin typeface="Aharoni"/>
                <a:cs typeface="Aharoni"/>
              </a:rPr>
              <a:t> 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Fost</a:t>
            </a:r>
            <a:r>
              <a:rPr sz="4000" b="1" spc="9" dirty="0" smtClean="0">
                <a:solidFill>
                  <a:srgbClr val="583A2A"/>
                </a:solidFill>
                <a:latin typeface="Aharoni"/>
                <a:cs typeface="Aharoni"/>
              </a:rPr>
              <a:t>e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ring</a:t>
            </a:r>
            <a:endParaRPr sz="4000" dirty="0">
              <a:latin typeface="Aharoni"/>
              <a:cs typeface="Aharoni"/>
            </a:endParaRPr>
          </a:p>
          <a:p>
            <a:pPr marL="759371" marR="797926" algn="ctr">
              <a:lnSpc>
                <a:spcPct val="83333"/>
              </a:lnSpc>
              <a:spcBef>
                <a:spcPts val="803"/>
              </a:spcBef>
            </a:pP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an</a:t>
            </a:r>
            <a:r>
              <a:rPr sz="4000" b="1" spc="-33" dirty="0" smtClean="0">
                <a:solidFill>
                  <a:srgbClr val="583A2A"/>
                </a:solidFill>
                <a:latin typeface="Aharoni"/>
                <a:cs typeface="Aharoni"/>
              </a:rPr>
              <a:t> 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Et</a:t>
            </a:r>
            <a:r>
              <a:rPr sz="4000" b="1" spc="9" dirty="0" smtClean="0">
                <a:solidFill>
                  <a:srgbClr val="583A2A"/>
                </a:solidFill>
                <a:latin typeface="Aharoni"/>
                <a:cs typeface="Aharoni"/>
              </a:rPr>
              <a:t>h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ical</a:t>
            </a:r>
            <a:r>
              <a:rPr sz="4000" b="1" spc="-119" dirty="0" smtClean="0">
                <a:solidFill>
                  <a:srgbClr val="583A2A"/>
                </a:solidFill>
                <a:latin typeface="Aharoni"/>
                <a:cs typeface="Aharoni"/>
              </a:rPr>
              <a:t> </a:t>
            </a:r>
            <a:r>
              <a:rPr sz="4000" b="1" spc="0" dirty="0" smtClean="0">
                <a:solidFill>
                  <a:srgbClr val="583A2A"/>
                </a:solidFill>
                <a:latin typeface="Aharoni"/>
                <a:cs typeface="Aharoni"/>
              </a:rPr>
              <a:t>Culture</a:t>
            </a:r>
            <a:endParaRPr sz="4000" dirty="0">
              <a:latin typeface="Aharoni"/>
              <a:cs typeface="Aharon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3975" y="2122320"/>
            <a:ext cx="152806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36875" y="2137689"/>
            <a:ext cx="3123642" cy="2353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-4" baseline="2730" dirty="0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3000" b="1" spc="-29" baseline="273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000" b="1" spc="-25" baseline="2730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14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000" b="1" spc="-14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-19" baseline="2730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ell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3000" b="1" spc="-25" baseline="2730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eloped </a:t>
            </a:r>
            <a:r>
              <a:rPr sz="3000" b="1" spc="4" baseline="2730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olicy</a:t>
            </a:r>
            <a:endParaRPr sz="2000">
              <a:latin typeface="Calibri"/>
              <a:cs typeface="Calibri"/>
            </a:endParaRPr>
          </a:p>
          <a:p>
            <a:pPr marL="12700" marR="38221">
              <a:lnSpc>
                <a:spcPts val="2400"/>
              </a:lnSpc>
              <a:spcBef>
                <a:spcPts val="13"/>
              </a:spcBef>
            </a:pP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and</a:t>
            </a:r>
            <a:r>
              <a:rPr sz="3000" b="1" spc="-4" baseline="136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3000" b="1" spc="-25" baseline="136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oce</a:t>
            </a:r>
            <a:r>
              <a:rPr sz="3000" b="1" spc="4" baseline="1365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3000" b="1" spc="-25" baseline="136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es m</a:t>
            </a:r>
            <a:r>
              <a:rPr sz="3000" b="1" spc="-9" baseline="1365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3000" b="1" spc="9" baseline="1365" dirty="0" smtClean="0">
                <a:solidFill>
                  <a:srgbClr val="583A2A"/>
                </a:solidFill>
                <a:latin typeface="Calibri"/>
                <a:cs typeface="Calibri"/>
              </a:rPr>
              <a:t>u</a:t>
            </a:r>
            <a:r>
              <a:rPr sz="3000" b="1" spc="0" baseline="1365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endParaRPr sz="2000">
              <a:latin typeface="Calibri"/>
              <a:cs typeface="Calibri"/>
            </a:endParaRPr>
          </a:p>
          <a:p>
            <a:pPr marL="12700" marR="349148">
              <a:lnSpc>
                <a:spcPts val="2441"/>
              </a:lnSpc>
              <a:spcBef>
                <a:spcPts val="314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ce </a:t>
            </a:r>
            <a:r>
              <a:rPr sz="2000" b="1" spc="9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olicies 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d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endParaRPr sz="2000">
              <a:latin typeface="Calibri"/>
              <a:cs typeface="Calibri"/>
            </a:endParaRPr>
          </a:p>
          <a:p>
            <a:pPr marL="12700" marR="349148">
              <a:lnSpc>
                <a:spcPts val="2441"/>
              </a:lnSpc>
              <a:spcBef>
                <a:spcPts val="439"/>
              </a:spcBef>
            </a:pP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om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li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 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ecruit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endParaRPr sz="2000">
              <a:latin typeface="Calibri"/>
              <a:cs typeface="Calibri"/>
            </a:endParaRPr>
          </a:p>
          <a:p>
            <a:pPr marL="12700" marR="349148">
              <a:lnSpc>
                <a:spcPts val="2441"/>
              </a:lnSpc>
              <a:spcBef>
                <a:spcPts val="439"/>
              </a:spcBef>
            </a:pP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thi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al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em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ees</a:t>
            </a:r>
            <a:endParaRPr sz="2000">
              <a:latin typeface="Calibri"/>
              <a:cs typeface="Calibri"/>
            </a:endParaRPr>
          </a:p>
          <a:p>
            <a:pPr marL="12700" marR="157758">
              <a:lnSpc>
                <a:spcPct val="99995"/>
              </a:lnSpc>
              <a:spcBef>
                <a:spcPts val="469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1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 division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v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see 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thics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93975" y="2793127"/>
            <a:ext cx="152654" cy="13774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72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82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80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5334000" y="1752600"/>
            <a:ext cx="3383535" cy="3276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 dirty="0"/>
          </a:p>
          <a:p>
            <a:pPr marL="56839">
              <a:lnSpc>
                <a:spcPct val="101725"/>
              </a:lnSpc>
              <a:spcBef>
                <a:spcPts val="13083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is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tion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1725"/>
              </a:lnSpc>
              <a:spcBef>
                <a:spcPts val="434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9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ibility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67000" y="4724444"/>
            <a:ext cx="6477000" cy="2112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24200" y="250304"/>
            <a:ext cx="3989210" cy="1255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Ethical</a:t>
            </a:r>
            <a:r>
              <a:rPr sz="4400" b="1" spc="-24" dirty="0" smtClean="0">
                <a:solidFill>
                  <a:srgbClr val="583A2A"/>
                </a:solidFill>
                <a:latin typeface="Aharoni"/>
                <a:cs typeface="Aharoni"/>
              </a:rPr>
              <a:t> </a:t>
            </a: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culture</a:t>
            </a:r>
            <a:endParaRPr sz="4400" dirty="0">
              <a:latin typeface="Aharoni"/>
              <a:cs typeface="Aharoni"/>
            </a:endParaRPr>
          </a:p>
          <a:p>
            <a:pPr marL="1015492" marR="83941">
              <a:lnSpc>
                <a:spcPct val="83333"/>
              </a:lnSpc>
              <a:spcBef>
                <a:spcPts val="880"/>
              </a:spcBef>
            </a:pP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worklife</a:t>
            </a:r>
            <a:endParaRPr sz="4400" dirty="0">
              <a:latin typeface="Aharoni"/>
              <a:cs typeface="Aharon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53923" y="250304"/>
            <a:ext cx="588892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83333"/>
              </a:lnSpc>
              <a:spcBef>
                <a:spcPts val="50"/>
              </a:spcBef>
            </a:pPr>
            <a:r>
              <a:rPr sz="4400" b="1" spc="0" dirty="0" smtClean="0">
                <a:solidFill>
                  <a:srgbClr val="583A2A"/>
                </a:solidFill>
                <a:latin typeface="Aharoni"/>
                <a:cs typeface="Aharoni"/>
              </a:rPr>
              <a:t>in</a:t>
            </a:r>
            <a:endParaRPr sz="4400">
              <a:latin typeface="Aharoni"/>
              <a:cs typeface="Aharon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93975" y="2122320"/>
            <a:ext cx="152806" cy="2474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472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82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580"/>
              </a:spcBef>
            </a:pPr>
            <a:r>
              <a:rPr sz="2000" spc="0" dirty="0" smtClean="0">
                <a:solidFill>
                  <a:srgbClr val="583A2A"/>
                </a:solidFill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36875" y="2137689"/>
            <a:ext cx="2513520" cy="24749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-4" baseline="2730" dirty="0" smtClean="0">
                <a:solidFill>
                  <a:srgbClr val="583A2A"/>
                </a:solidFill>
                <a:latin typeface="Calibri"/>
                <a:cs typeface="Calibri"/>
              </a:rPr>
              <a:t>H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one</a:t>
            </a:r>
            <a:r>
              <a:rPr sz="3000" b="1" spc="-14" baseline="2730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3000" b="1" spc="-19" baseline="2730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ommu</a:t>
            </a:r>
            <a:r>
              <a:rPr sz="3000" b="1" spc="4" baseline="2730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3000" b="1" spc="-9" baseline="2730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3000" b="1" spc="-29" baseline="273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3000" b="1" spc="0" baseline="2730" dirty="0" smtClean="0">
                <a:solidFill>
                  <a:srgbClr val="583A2A"/>
                </a:solidFill>
                <a:latin typeface="Calibri"/>
                <a:cs typeface="Calibri"/>
              </a:rPr>
              <a:t>tion</a:t>
            </a:r>
            <a:endParaRPr sz="2000" dirty="0">
              <a:latin typeface="Calibri"/>
              <a:cs typeface="Calibri"/>
            </a:endParaRPr>
          </a:p>
          <a:p>
            <a:pPr marL="12700" marR="38221">
              <a:lnSpc>
                <a:spcPct val="101725"/>
              </a:lnSpc>
              <a:spcBef>
                <a:spcPts val="327"/>
              </a:spcBef>
            </a:pPr>
            <a:r>
              <a:rPr sz="2000" b="1" spc="-5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tme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endParaRPr sz="2000" dirty="0">
              <a:latin typeface="Calibri"/>
              <a:cs typeface="Calibri"/>
            </a:endParaRPr>
          </a:p>
          <a:p>
            <a:pPr marL="12700" marR="43782">
              <a:lnSpc>
                <a:spcPts val="2441"/>
              </a:lnSpc>
              <a:spcBef>
                <a:spcPts val="434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Spe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c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c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on</a:t>
            </a:r>
            <a:r>
              <a:rPr sz="2000" b="1" spc="9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ide</a:t>
            </a:r>
            <a:r>
              <a:rPr sz="2000" b="1" spc="-5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tion </a:t>
            </a:r>
            <a:endParaRPr sz="2000" dirty="0">
              <a:latin typeface="Calibri"/>
              <a:cs typeface="Calibri"/>
            </a:endParaRPr>
          </a:p>
          <a:p>
            <a:pPr marL="12700" marR="43782">
              <a:lnSpc>
                <a:spcPts val="2441"/>
              </a:lnSpc>
              <a:spcBef>
                <a:spcPts val="439"/>
              </a:spcBef>
            </a:pPr>
            <a:r>
              <a:rPr sz="2000" b="1" spc="-5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-9" dirty="0" smtClean="0">
                <a:solidFill>
                  <a:srgbClr val="583A2A"/>
                </a:solidFill>
                <a:latin typeface="Calibri"/>
                <a:cs typeface="Calibri"/>
              </a:rPr>
              <a:t> c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om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e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tition </a:t>
            </a:r>
            <a:endParaRPr sz="2000" dirty="0">
              <a:latin typeface="Calibri"/>
              <a:cs typeface="Calibri"/>
            </a:endParaRPr>
          </a:p>
          <a:p>
            <a:pPr marL="12700" marR="43782">
              <a:lnSpc>
                <a:spcPts val="2441"/>
              </a:lnSpc>
              <a:spcBef>
                <a:spcPts val="439"/>
              </a:spcBef>
            </a:pP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espo</a:t>
            </a:r>
            <a:r>
              <a:rPr sz="2000" b="1" spc="9" dirty="0" smtClean="0">
                <a:solidFill>
                  <a:srgbClr val="583A2A"/>
                </a:solidFill>
                <a:latin typeface="Calibri"/>
                <a:cs typeface="Calibri"/>
              </a:rPr>
              <a:t>n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sibi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l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i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y</a:t>
            </a:r>
            <a:r>
              <a:rPr sz="20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-39" dirty="0" smtClean="0">
                <a:solidFill>
                  <a:srgbClr val="583A2A"/>
                </a:solidFill>
                <a:latin typeface="Calibri"/>
                <a:cs typeface="Calibri"/>
              </a:rPr>
              <a:t>g</a:t>
            </a:r>
            <a:r>
              <a:rPr sz="2000" b="1" spc="-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n </a:t>
            </a:r>
            <a:endParaRPr sz="2000" dirty="0">
              <a:latin typeface="Calibri"/>
              <a:cs typeface="Calibri"/>
            </a:endParaRPr>
          </a:p>
          <a:p>
            <a:pPr marL="12700" marR="43782">
              <a:lnSpc>
                <a:spcPts val="2441"/>
              </a:lnSpc>
              <a:spcBef>
                <a:spcPts val="439"/>
              </a:spcBef>
            </a:pP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Corpo</a:t>
            </a:r>
            <a:r>
              <a:rPr sz="2000" b="1" spc="-50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t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 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s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ocial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29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es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</a:t>
            </a:r>
            <a:endParaRPr sz="2000" dirty="0">
              <a:latin typeface="Calibri"/>
              <a:cs typeface="Calibri"/>
            </a:endParaRPr>
          </a:p>
          <a:p>
            <a:pPr marL="12700" marR="38221">
              <a:lnSpc>
                <a:spcPct val="101725"/>
              </a:lnSpc>
              <a:spcBef>
                <a:spcPts val="439"/>
              </a:spcBef>
            </a:pPr>
            <a:r>
              <a:rPr sz="2000" b="1" spc="-25" dirty="0" smtClean="0">
                <a:solidFill>
                  <a:srgbClr val="583A2A"/>
                </a:solidFill>
                <a:latin typeface="Calibri"/>
                <a:cs typeface="Calibri"/>
              </a:rPr>
              <a:t>R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es</a:t>
            </a:r>
            <a:r>
              <a:rPr sz="2000" b="1" spc="4" dirty="0" smtClean="0">
                <a:solidFill>
                  <a:srgbClr val="583A2A"/>
                </a:solidFill>
                <a:latin typeface="Calibri"/>
                <a:cs typeface="Calibri"/>
              </a:rPr>
              <a:t>p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ect</a:t>
            </a:r>
            <a:r>
              <a:rPr sz="2000" b="1" spc="-19" dirty="0" smtClean="0">
                <a:solidFill>
                  <a:srgbClr val="583A2A"/>
                </a:solidFill>
                <a:latin typeface="Calibri"/>
                <a:cs typeface="Calibri"/>
              </a:rPr>
              <a:t> </a:t>
            </a:r>
            <a:r>
              <a:rPr sz="2000" b="1" spc="-34" dirty="0" smtClean="0">
                <a:solidFill>
                  <a:srgbClr val="583A2A"/>
                </a:solidFill>
                <a:latin typeface="Calibri"/>
                <a:cs typeface="Calibri"/>
              </a:rPr>
              <a:t>f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or l</a:t>
            </a:r>
            <a:r>
              <a:rPr sz="2000" b="1" spc="-14" dirty="0" smtClean="0">
                <a:solidFill>
                  <a:srgbClr val="583A2A"/>
                </a:solidFill>
                <a:latin typeface="Calibri"/>
                <a:cs typeface="Calibri"/>
              </a:rPr>
              <a:t>a</a:t>
            </a:r>
            <a:r>
              <a:rPr sz="2000" b="1" spc="0" dirty="0" smtClean="0">
                <a:solidFill>
                  <a:srgbClr val="583A2A"/>
                </a:solidFill>
                <a:latin typeface="Calibri"/>
                <a:cs typeface="Calibri"/>
              </a:rPr>
              <a:t>w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1628</Words>
  <Application>Microsoft Office PowerPoint</Application>
  <PresentationFormat>On-screen Show (4:3)</PresentationFormat>
  <Paragraphs>324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Aharoni</vt:lpstr>
      <vt:lpstr>Arial</vt:lpstr>
      <vt:lpstr>Calibri</vt:lpstr>
      <vt:lpstr>Wingdings</vt:lpstr>
      <vt:lpstr>Office Theme</vt:lpstr>
      <vt:lpstr>PowerPoint Presentation</vt:lpstr>
      <vt:lpstr>Definition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HRP (Human resource Planning)</vt:lpstr>
      <vt:lpstr>FACTORS AFFECTING HR</vt:lpstr>
      <vt:lpstr>Organizational growth cycles &amp; planning </vt:lpstr>
      <vt:lpstr>Environmental uncertainties </vt:lpstr>
      <vt:lpstr>RECRUITMENT &amp; SELECTION</vt:lpstr>
      <vt:lpstr>PowerPoint Presentation</vt:lpstr>
      <vt:lpstr>Type &amp; quality of information </vt:lpstr>
      <vt:lpstr>PowerPoint Presentation</vt:lpstr>
      <vt:lpstr>PowerPoint Presentation</vt:lpstr>
      <vt:lpstr>PowerPoint Presentation</vt:lpstr>
      <vt:lpstr>PowerPoint Presentation</vt:lpstr>
      <vt:lpstr>Ethical discipline</vt:lpstr>
      <vt:lpstr>PowerPoint Presentation</vt:lpstr>
      <vt:lpstr>PowerPoint Presentation</vt:lpstr>
      <vt:lpstr>PowerPoint Presentation</vt:lpstr>
      <vt:lpstr>Managerial Function </vt:lpstr>
      <vt:lpstr>Operative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</vt:lpstr>
      <vt:lpstr>Stages/Growth in HRM</vt:lpstr>
      <vt:lpstr>For your reference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36</cp:revision>
  <dcterms:modified xsi:type="dcterms:W3CDTF">2021-12-14T03:33:23Z</dcterms:modified>
</cp:coreProperties>
</file>